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23" r:id="rId12"/>
    <p:sldId id="324" r:id="rId13"/>
    <p:sldId id="32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16" r:id="rId23"/>
    <p:sldId id="317" r:id="rId24"/>
    <p:sldId id="275" r:id="rId25"/>
    <p:sldId id="274" r:id="rId26"/>
    <p:sldId id="277" r:id="rId27"/>
    <p:sldId id="276" r:id="rId28"/>
    <p:sldId id="279" r:id="rId29"/>
    <p:sldId id="278" r:id="rId30"/>
    <p:sldId id="281" r:id="rId31"/>
    <p:sldId id="280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15" r:id="rId42"/>
    <p:sldId id="292" r:id="rId43"/>
    <p:sldId id="313" r:id="rId44"/>
    <p:sldId id="291" r:id="rId45"/>
    <p:sldId id="314" r:id="rId46"/>
    <p:sldId id="293" r:id="rId47"/>
    <p:sldId id="295" r:id="rId48"/>
    <p:sldId id="294" r:id="rId49"/>
    <p:sldId id="296" r:id="rId50"/>
    <p:sldId id="297" r:id="rId51"/>
    <p:sldId id="326" r:id="rId52"/>
    <p:sldId id="332" r:id="rId53"/>
    <p:sldId id="298" r:id="rId54"/>
    <p:sldId id="299" r:id="rId55"/>
    <p:sldId id="300" r:id="rId56"/>
    <p:sldId id="327" r:id="rId57"/>
    <p:sldId id="301" r:id="rId58"/>
    <p:sldId id="302" r:id="rId59"/>
    <p:sldId id="303" r:id="rId60"/>
    <p:sldId id="328" r:id="rId61"/>
    <p:sldId id="329" r:id="rId62"/>
    <p:sldId id="304" r:id="rId63"/>
    <p:sldId id="330" r:id="rId64"/>
    <p:sldId id="331" r:id="rId65"/>
    <p:sldId id="305" r:id="rId66"/>
    <p:sldId id="307" r:id="rId67"/>
    <p:sldId id="306" r:id="rId68"/>
    <p:sldId id="309" r:id="rId69"/>
    <p:sldId id="308" r:id="rId70"/>
    <p:sldId id="311" r:id="rId71"/>
    <p:sldId id="31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0D43-4178-40A9-9C4B-DFA4BB8D3FC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A5B9-5B00-4DC6-A648-DBA637B373E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640960" cy="2232248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/>
              <a:t> 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EXPLORATRADIOLOGIQUE 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PULMONAIRE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PR. FZ.LECHEHEB</a:t>
            </a:r>
          </a:p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 3</a:t>
            </a:r>
            <a:r>
              <a:rPr lang="fr-FR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Année Etudiants en Médecine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184576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Segments pulmonaires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droite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: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3 au niveau du lobe supérieur 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2 au lobe moyen 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5 au niveau du lobe inférieur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gauche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: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5 au niveau du lobe supérieur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(3 du culmen et 2 de la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lingula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5 au niveau du lobe Inférieur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 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456384" cy="51122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2918679" cy="19442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2448271" cy="185594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653136"/>
            <a:ext cx="2376264" cy="204858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0" y="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POUMON DROIT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3568" y="692696"/>
            <a:ext cx="280831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VUE LATERALE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384376" cy="484825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11560" y="40466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POUMON GAUCHE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1052736"/>
            <a:ext cx="288032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VUE LATERALE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2376264" cy="1504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2913778" cy="14401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653137"/>
            <a:ext cx="2343018" cy="211987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094169" cy="27363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403648" y="3140968"/>
            <a:ext cx="655272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ASPECT D’UNE LIGNE VRAIE ET D’UN BORD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7584" y="3789040"/>
            <a:ext cx="799288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 bord est réalisé par le contact d’une opacité de tonalité hydrique (cœur) et  de la clarté du  parenchyme pulmonaire aéré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4797152"/>
            <a:ext cx="8712968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 Une ligne est une opacité linéaire formée par deux brusques changements de</a:t>
            </a: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densité</a:t>
            </a: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L’image normale de la petite scissure est due à deux brusques changements de</a:t>
            </a:r>
          </a:p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densité air –eau et eau- air  </a:t>
            </a:r>
          </a:p>
          <a:p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Fine image linéaire entourée d’air de part et d’autre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MOYENS TECHNIQUES D’EXPLORATION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RADIOGRAPHIE STANDARD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544616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Cliché du thorax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-En inspiration profonde, debout , temps de pose court</a:t>
            </a:r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-Distance foyer-film :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à 2 m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-Incidence postéro-antérieure du cliché thoracique de FACE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Autres incidences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profil droit, gauche, clichés tangentiels et positionnels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fr-FR" b="1" u="sng" dirty="0" smtClean="0"/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Amplificateur de brillance </a:t>
            </a:r>
          </a:p>
          <a:p>
            <a:pPr>
              <a:buNone/>
            </a:pPr>
            <a:endParaRPr lang="fr-FR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1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Etude de la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cinétique du diaphragme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sous </a:t>
            </a:r>
          </a:p>
          <a:p>
            <a:pPr lvl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scopie télévisée (irradiation moindre)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lèche vers le bas 3"/>
          <p:cNvSpPr/>
          <p:nvPr/>
        </p:nvSpPr>
        <p:spPr>
          <a:xfrm>
            <a:off x="3923928" y="2564904"/>
            <a:ext cx="1008112" cy="936104"/>
          </a:xfrm>
          <a:prstGeom prst="downArrow">
            <a:avLst>
              <a:gd name="adj1" fmla="val 50000"/>
              <a:gd name="adj2" fmla="val 515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fr-FR" b="1" u="sng" dirty="0" smtClean="0"/>
          </a:p>
          <a:p>
            <a:endParaRPr lang="fr-FR" b="1" u="sng" dirty="0" smtClean="0"/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ECHOGRAPHIE MODE B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 THORACIQUE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76064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            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Etude ultra-</a:t>
            </a:r>
            <a:r>
              <a:rPr lang="fr-FR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sonographique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complémentaire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Utile et peu coûteuse par abord transcutanée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thoracique devant tout 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-Epanchement liquidien,  masse  pleurale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associée ou non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-Syndrome de masse  solide ou liquide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pulmonaire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-Guider un geste de drainage ou de biopsie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fr-FR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PLAN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/>
          </a:p>
          <a:p>
            <a:endParaRPr lang="fr-FR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endParaRPr lang="fr-FR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TOMODENSITOMETRIE THORACIQUE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76064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        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Acquisition volumique,  coupe axiale  et </a:t>
            </a: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Reconstructions multi-planaire  sans injection</a:t>
            </a: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de produit de contraste et avec injection, elle </a:t>
            </a: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permet :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fr-F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-Evaluer les densités et la vascularisation </a:t>
            </a:r>
          </a:p>
          <a:p>
            <a:pPr>
              <a:buNone/>
            </a:pPr>
            <a:endParaRPr lang="en-US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-Apprécier les rapports de tout syndrome </a:t>
            </a:r>
          </a:p>
          <a:p>
            <a:pPr>
              <a:buNone/>
            </a:pPr>
            <a:r>
              <a:rPr lang="fr-F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de masse avec les organes de voisinage</a:t>
            </a:r>
          </a:p>
          <a:p>
            <a:pPr>
              <a:buNone/>
            </a:pPr>
            <a:endParaRPr lang="en-US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-Faire le bilan lésionnel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704856" cy="53529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416824" cy="521735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pPr algn="ctr">
              <a:buNone/>
            </a:pPr>
            <a:r>
              <a:rPr lang="fr-FR" dirty="0" smtClean="0"/>
              <a:t> 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RESONANCE MAGNETIQUE NUCLEAIRE</a:t>
            </a:r>
          </a:p>
          <a:p>
            <a:pPr algn="ctr"/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( IRM THORACIQUE)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5616624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r-FR" dirty="0" smtClean="0"/>
              <a:t>        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Destinée  à l’étude approfondie de la présence de 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-Masses de siège apicale ou  juxta-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diaphragmatique pour identifier l’extension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en hauteur 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-Masses para-</a:t>
            </a:r>
            <a:r>
              <a:rPr lang="fr-F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médiastinales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pour préciser les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rapports vasculaires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fr-FR" b="1" u="sng" dirty="0" smtClean="0"/>
          </a:p>
          <a:p>
            <a:pPr>
              <a:buNone/>
            </a:pPr>
            <a:endParaRPr lang="fr-FR" b="1" u="sng" dirty="0" smtClean="0"/>
          </a:p>
          <a:p>
            <a:pPr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PET SCAN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Injection d’un traceur radioactif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Bilan d’extension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- Suivi évolutif des cancers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pulmonaires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ANGIOGRAPHIE PULMONAIRE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Examen permettent de faire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1/ Des mesures de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pression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2/ Une </a:t>
            </a:r>
            <a:r>
              <a:rPr lang="fr-FR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embolisation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devant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Hémoptysies abondantes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- Malformation  vasculaire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76064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/ INTRODUCTION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II/ RAPPEL ANATOMIQUE DE L’APPAREIL RESPIRATOIRE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III/ MOYENS D’EXPLORATION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IV/ SEMIOLOGIE NORMALE ET ANORMALE A LA RADIOGRAPHIE STANDARD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V/ INDICATIONS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VI/ CONCLUSION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VII/ REFERENCES BIBLIOGRAPHIQUES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VIII/ ANNEXES : Images pour illustrer le cours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SCINTIGRAPHIE PULMONAIRE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r>
              <a:rPr lang="fr-FR" dirty="0" smtClean="0"/>
              <a:t>          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mode de réalisation est fonction de la 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cause de: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Perfusion si embolie pulmonaire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Ventilation  si sténose bronchique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FIBROSCOPIE BRONCHIQUE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/>
              <a:t>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       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Elle permet de faire un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geste biopsique 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afin de déterminer la nature de toute 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lésion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fr-FR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pPr algn="ctr">
              <a:buNone/>
            </a:pPr>
            <a:r>
              <a:rPr lang="fr-FR" dirty="0" smtClean="0"/>
              <a:t>  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TECHNIQUE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SEMIOLOGIE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NORMALE ET ANORMALE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fr-FR" dirty="0" smtClean="0"/>
          </a:p>
          <a:p>
            <a:pPr algn="ctr">
              <a:buNone/>
            </a:pPr>
            <a:r>
              <a:rPr lang="fr-FR" dirty="0" smtClean="0"/>
              <a:t>      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TELE-THORAX </a:t>
            </a:r>
          </a:p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TECHNIQUE DE REALISATION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6064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fr-FR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Critères  techniques de bonne qualité du thorax en incidence de face 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Symétrie 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extrémités internes claviculaires équidistantes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de la ligne épineuse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Inspiration profonde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: 6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arc costal en projection de la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coupole diaphragmatique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Noircissement du film 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bonne visualisation du rachis dorsal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et de vaisseaux derrière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cœur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Position debout 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poche à air visible sous la coupole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diaphragmatique avec image de niveau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76064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Contraste des éléments anatomiques de l’appareil 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respiratoire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Quatre densités radiologiques principales et qui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sont :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air, graisse, eau et métal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POUMON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Radio-transparent : contient de l’air (noir)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COMMENT ANALYSER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CLICHE THORACIQUE 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075240" cy="5793507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INCIDENCE  FACE</a:t>
            </a:r>
          </a:p>
          <a:p>
            <a:pPr algn="ctr"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CONTENANT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-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Cadre osseux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-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Parties molles extra-thoraciques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-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Creux sus claviculaire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-Creux axillaire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-Paroi thoracique latérale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-Ombres mammaires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-Etage sous diaphragmatiques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fr-FR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OBJECTIFS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192688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3000" u="sng" dirty="0" smtClean="0">
                <a:latin typeface="Times New Roman" pitchFamily="18" charset="0"/>
                <a:cs typeface="Times New Roman" pitchFamily="18" charset="0"/>
              </a:rPr>
              <a:t>CONTENU :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- Poumons, Petite scissure : analyse des deux </a:t>
            </a: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champs pulmonaires :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    - </a:t>
            </a:r>
            <a:r>
              <a:rPr lang="fr-F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Transparence pulmonaire de haut en bas et </a:t>
            </a:r>
          </a:p>
          <a:p>
            <a:pPr>
              <a:buNone/>
            </a:pPr>
            <a:r>
              <a:rPr lang="fr-F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comparativement du coté controlatéral</a:t>
            </a:r>
          </a:p>
          <a:p>
            <a:pPr>
              <a:buNone/>
            </a:pP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- Vascularisations partant des Hiles vers la </a:t>
            </a:r>
          </a:p>
          <a:p>
            <a:pPr>
              <a:buNone/>
            </a:pPr>
            <a:r>
              <a:rPr lang="fr-F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périphérie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           -Médiastin (en haute tension, identifier vaisseaux et </a:t>
            </a: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           lignes </a:t>
            </a:r>
            <a:r>
              <a:rPr lang="fr-FR" sz="3000" dirty="0" err="1" smtClean="0">
                <a:latin typeface="Times New Roman" pitchFamily="18" charset="0"/>
                <a:cs typeface="Times New Roman" pitchFamily="18" charset="0"/>
              </a:rPr>
              <a:t>médiastinales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-Trachée, Diaphragme , Cœur, Hiles </a:t>
            </a: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- Culs de sac pleuraux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58291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147248" cy="5145435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fr-FR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INCIDENCE PROFIL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Quel profil </a:t>
            </a:r>
          </a:p>
          <a:p>
            <a:pPr algn="ctr">
              <a:buNone/>
            </a:pP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</a:t>
            </a:r>
          </a:p>
          <a:p>
            <a:pPr algn="ctr">
              <a:buNone/>
            </a:pP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Comment le reconnaître ?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980728"/>
            <a:ext cx="7776864" cy="513987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97666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Profil droit</a:t>
            </a: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Coupoles diaphragmatiques droite et gauche sont </a:t>
            </a: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parallèles.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fr-FR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Profil gauche</a:t>
            </a:r>
            <a:r>
              <a:rPr lang="fr-F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Coupoles diaphragmatiques s’entrecroisent.</a:t>
            </a:r>
          </a:p>
          <a:p>
            <a:pPr>
              <a:buNone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fr-FR" sz="3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Structures anatomiques à analyser</a:t>
            </a:r>
            <a:r>
              <a:rPr lang="fr-FR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-Cadre osseux (sternum, projection des têtes </a:t>
            </a: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humérales, omoplate, paroi postérieure, rachis et </a:t>
            </a: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arcs costaux, coupoles diaphragmatiques)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-Espaces clairs : rétro-sternal et rétro-cardiaque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-Scissures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41599" cy="47684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fr-FR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FR" sz="4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SEMIOLOGIE ANORMALE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IMAGE PATHOLOGIQUE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COMMENT L’IDENTIFIER ?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5721499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cliché thoracique est la sommation des images données par l’absorption des Rayons X qui traversent (paroi thoracique postérieure, plèvre qui est accolée,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médiastin, parenchyme  pulmonaire, paroi thoracique antérieure et plèvre)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L’analyse de toute image pathologique doit commencer par la détermination de l’atteinte prédominante d’une des structures du parenchyme qui sont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: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-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ALVEOLES 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-INTERSTITIUM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-VAISSEAUX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-BRONCHES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-Leurs modifications pathologiques respectives permettent de distinguer les syndromes :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alvéolaires, interstitiel, vasculaire et bronchique.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-Le syndrome parenchymateux regroupe les différentes images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cavitaires, Emphysème et Bulle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-Repérage des scissures : temps capital (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Atélectasies, Emphysèmes obstructifs)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1/ Faire connaître les différents moyens d’exploration de l’appareil respiratoire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2/ Décrire la sémiologie normale et anormale sur la radiographie standard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3/ Présenter les principales indications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832648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&amp;)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 DE LESION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          -OPACITE 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 tonalité hydrique ou calcique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         - HYPERCLARTE 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localisée  (bulle) ou diffuse :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image claire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Unilatérale (étude des vaisseaux : calibre, nombre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et répartition) 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         - IMAGE MIXTE 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image cavitaire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400600" cy="41956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1520" y="4549676"/>
            <a:ext cx="8568952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CALCIFICATIONS  PARENCHYMATEUSES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OPACITES MULTIPLES DE TONALTE CALCIQUE, DE TAILLE  VARIABLE, DISSIMINEES AU CHAMP PULMONAIRE GAUCHE: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SEQUELLES  DE  TUBERCULOSE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3816424" cy="343252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27584" y="836712"/>
            <a:ext cx="770485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IMAGE  D’HYPERCLARTE  PULMONAIRE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860032" y="2276872"/>
            <a:ext cx="4067944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HYPERCLARTE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-Localisée  / Unique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-Finement cerclée, Arrondie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BULLE (KYSTE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AERIEN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6588224" y="4005064"/>
            <a:ext cx="648072" cy="504056"/>
          </a:xfrm>
          <a:prstGeom prst="downArrow">
            <a:avLst>
              <a:gd name="adj1" fmla="val 50000"/>
              <a:gd name="adj2" fmla="val 179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899592" y="3212976"/>
            <a:ext cx="64807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328592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fr-F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&amp; ) 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LOCALISATIO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 :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PAROI </a:t>
            </a:r>
          </a:p>
          <a:p>
            <a:pPr algn="ctr"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PLEVRE  </a:t>
            </a:r>
          </a:p>
          <a:p>
            <a:pPr algn="ctr"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MEDIASTIN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PARENCHYME</a:t>
            </a:r>
          </a:p>
          <a:p>
            <a:pPr algn="ctr">
              <a:buNone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(Alvéoles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nterstitium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Vaisseaux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Bronches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lèche vers le bas 3"/>
          <p:cNvSpPr/>
          <p:nvPr/>
        </p:nvSpPr>
        <p:spPr>
          <a:xfrm>
            <a:off x="4499992" y="4293096"/>
            <a:ext cx="57606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328592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&amp;) 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LESIONS ASSOCIEES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-Epanchement pleural liquidien ou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aérique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associé à une lésion pulmonaire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- Image pulmonaire et adénopathies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médiastinales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3779912" y="1772816"/>
            <a:ext cx="57606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21499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&amp;) 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ENUMERER LES ETIOLGIES DES IMAGES     IDENTIFIER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&amp;) 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ETABLIR UNE CORRELATION RADIO-CLINIQUE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&amp;) 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COMPARER LE CLICHE RECENT AVEC  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D’AUTRES DU PATIENT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&amp;) 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PROPOSER UN EXAMEN COMPLEMENTAIRE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76464" cy="61147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932040" y="260648"/>
            <a:ext cx="3960440" cy="60016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OPACITES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MULTIPLES MICRONODULAIRES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CONFLUENTES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DISSEMINEES DANS TOUT LE CHAMP PULMONAIRE GAUCHE </a:t>
            </a:r>
          </a:p>
          <a:p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SYNDROME INTERSTITIEL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Aspect de miliaire à gros grains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MILIAIRE CARCINOMATEUSE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6660232" y="2996952"/>
            <a:ext cx="50405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075240" cy="5721499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BREVE SEMIOLOGIE PATHOLOGIQUE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SELON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L’ATTEINTE </a:t>
            </a: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COMPARTIMENT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5649491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L’analyse de la formation des images pathologiques thoraciques est propre à chaque compartiments,  nous décrivons celle relative aux poumons marquée par les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syndromes suivants :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-Alvéolaire 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-Interstitiel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-Bronchique 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-Vasculaire</a:t>
            </a:r>
          </a:p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- Parenchymateux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fr-FR" b="1" dirty="0" smtClean="0"/>
              <a:t>     </a:t>
            </a: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SYNDROME ALVEOLAIRE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Le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comblement alvéolaire localisé ou diffus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liquide, cellules air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se traduit  par :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Opacités floues, confluentes, contiguës avec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bronchogramme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aérique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alvéologramme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(bronches et alvéoles clairs au sein de l’opacité)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       Ex :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OAP, PNEUMONIE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fr-FR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863671" cy="2808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5536" y="4653136"/>
            <a:ext cx="842493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OPACITE UNIQUE DE TONALITE HYDRIQUE</a:t>
            </a:r>
          </a:p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AXILLAIRE DROITE,  A  LIMITE INFERIEURE NETTE QUI CORRESPOND A  LA PETITE SCISSURE, CONCAVE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TOUX -   FEBRICULE   -  DOULEURS THORACIQUES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72408" cy="617168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2952328" cy="236531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427984" y="3573016"/>
            <a:ext cx="4464496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OPACITES </a:t>
            </a:r>
          </a:p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NODULAIRES DISSEMINEES AU CHAMP PULMONAIRE GAUCHE A PREDOMINANCE BASALE</a:t>
            </a:r>
          </a:p>
          <a:p>
            <a:pPr algn="ctr"/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DISSEMINATON  SECONDAIRE D’UN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CANCER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228184" y="4869160"/>
            <a:ext cx="360040" cy="2880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793507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sz="3000" b="1" u="sng" dirty="0" smtClean="0">
                <a:latin typeface="Times New Roman" pitchFamily="18" charset="0"/>
                <a:cs typeface="Times New Roman" pitchFamily="18" charset="0"/>
              </a:rPr>
              <a:t>SYNDROME INTERSTITIEL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Il s’agit d’une infiltration hydrique ou cellulaire du tissu conjonctif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Opacités nettes de contour, non </a:t>
            </a: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confluentes, absence de </a:t>
            </a:r>
            <a:r>
              <a:rPr lang="fr-FR" sz="3000" dirty="0" err="1" smtClean="0">
                <a:latin typeface="Times New Roman" pitchFamily="18" charset="0"/>
                <a:cs typeface="Times New Roman" pitchFamily="18" charset="0"/>
              </a:rPr>
              <a:t>bronchogramme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ou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fr-FR" sz="3000" dirty="0" err="1" smtClean="0">
                <a:latin typeface="Times New Roman" pitchFamily="18" charset="0"/>
                <a:cs typeface="Times New Roman" pitchFamily="18" charset="0"/>
              </a:rPr>
              <a:t>alvéologramme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, effacent les contours péri-</a:t>
            </a: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fr-FR" sz="3000" dirty="0" err="1" smtClean="0">
                <a:latin typeface="Times New Roman" pitchFamily="18" charset="0"/>
                <a:cs typeface="Times New Roman" pitchFamily="18" charset="0"/>
              </a:rPr>
              <a:t>bronchovasculaires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,  de morphologie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variable pouvant être réticulaires ou </a:t>
            </a: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nodulaires et en rayon de miel pour la forme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évoluée.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               Ex : </a:t>
            </a:r>
            <a:r>
              <a:rPr lang="fr-F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FIBROSE, SARCOÏDOSE, </a:t>
            </a:r>
          </a:p>
          <a:p>
            <a:pPr>
              <a:buNone/>
            </a:pPr>
            <a:r>
              <a:rPr lang="fr-F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LYMPHANGITE CARCINOMATEUSE </a:t>
            </a:r>
            <a:endParaRPr lang="en-US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680520" cy="370871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1520" y="4365104"/>
            <a:ext cx="8568952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OPACITES </a:t>
            </a:r>
          </a:p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LINEAIRES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SIEGE: partie supérieure du champ pulmonaire gauche atteignant la paroi et orientés vers le hile             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ATTEINTE INTERSTTIELLE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3779912" y="5661248"/>
            <a:ext cx="72008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34535" cy="40324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788024" y="548680"/>
            <a:ext cx="4032448" cy="56015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IMAGE PARENCHYMATEUSE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OPACITE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UNIQUE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ARRONDIE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TAILLE = 4 cm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SANS MODIFICATION DU PARENCHYMA SAIN VOSIN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KYSTE HYDATIQUE</a:t>
            </a:r>
          </a:p>
          <a:p>
            <a:endParaRPr lang="en-US" dirty="0"/>
          </a:p>
        </p:txBody>
      </p:sp>
      <p:sp>
        <p:nvSpPr>
          <p:cNvPr id="6" name="Flèche vers le bas 5"/>
          <p:cNvSpPr/>
          <p:nvPr/>
        </p:nvSpPr>
        <p:spPr>
          <a:xfrm>
            <a:off x="6372200" y="4725144"/>
            <a:ext cx="79208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721499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SYNDROME CAVITAIRE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Il se caractérise par une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image de cavité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certaines lésions primitivement alvéolaires, interstitielles ou bronchiques qui peuvent aboutir à la destruction du parenchyme et à son excavation.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La cavité se forme à partir d’un exsudat alvéolaire, d’une tumeur développée dans l’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interstitium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ou des parois bronchiques.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Ex :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Abcès à germes banaux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Caverne tuberculeuse,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Cancers excavés primitifs  ou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secondaires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endParaRPr lang="fr-FR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       INDICATIONS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576064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 </a:t>
            </a:r>
            <a:endParaRPr lang="en-US" dirty="0" smtClean="0"/>
          </a:p>
          <a:p>
            <a:pPr algn="ctr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Elles sont larges devant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Symptomatologie pulmonaire : toux, dyspnée </a:t>
            </a: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respiratoire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 Hémoptysies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-  Dépistage et diagnostic de néoplasie broncho-</a:t>
            </a: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pulmonaire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Malformation vasculaire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-Œdème aigu pulmonaire (OAP)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- Bilan d’extension (métastases pulmonaires)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- Traumatismes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Pneumopathies infectieuses,  d’inhalation 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endParaRPr lang="fr-FR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fr-FR" dirty="0" smtClean="0"/>
              <a:t>     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L’exploration de l’appareil respiratoire repose en premier temps sur :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la radiographie standard soit le cliché du 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thorax de face et  de profil.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Les examens complémentaires radiologiques 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demeurent nécessaires pour le diagnostic et le </a:t>
            </a:r>
          </a:p>
          <a:p>
            <a:pPr>
              <a:buNone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suivi évolutif.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fr-FR" dirty="0" smtClean="0"/>
              <a:t>   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Malgré le développement de nouvelles techniques, la radiographie standard thoracique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reste avec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l’examen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clinique, 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la base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fondamentale 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matière d’exploration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pulmonaire</a:t>
            </a:r>
            <a:r>
              <a:rPr lang="fr-F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8680"/>
            <a:ext cx="8964488" cy="5145435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fr-FR" sz="6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6600" b="1" u="sng" dirty="0" smtClean="0">
                <a:latin typeface="Times New Roman" pitchFamily="18" charset="0"/>
                <a:cs typeface="Times New Roman" pitchFamily="18" charset="0"/>
              </a:rPr>
              <a:t>REFERENCES </a:t>
            </a:r>
          </a:p>
          <a:p>
            <a:pPr algn="ctr">
              <a:buNone/>
            </a:pPr>
            <a:r>
              <a:rPr lang="fr-FR" sz="6600" b="1" u="sng" dirty="0" smtClean="0">
                <a:latin typeface="Times New Roman" pitchFamily="18" charset="0"/>
                <a:cs typeface="Times New Roman" pitchFamily="18" charset="0"/>
              </a:rPr>
              <a:t>BIBLIOGRAPHIQUES</a:t>
            </a:r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544616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fr-FR" sz="3000" b="1" dirty="0" smtClean="0">
                <a:latin typeface="Times New Roman" pitchFamily="18" charset="0"/>
                <a:cs typeface="Times New Roman" pitchFamily="18" charset="0"/>
              </a:rPr>
              <a:t>      1/  REMY JOSE, CAPDEVILLE RAYMOND, COUSSEMENT ALAIN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 Le poumon pathologique : Atlas de sémiologie radiologique   2</a:t>
            </a:r>
            <a:r>
              <a:rPr lang="fr-FR" sz="30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Edition   1</a:t>
            </a:r>
            <a:r>
              <a:rPr lang="fr-FR" sz="3000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et 2</a:t>
            </a:r>
            <a:r>
              <a:rPr lang="fr-FR" sz="30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  PARTIE 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       </a:t>
            </a:r>
            <a:r>
              <a:rPr lang="fr-FR" sz="3000" b="1" dirty="0" smtClean="0">
                <a:latin typeface="Times New Roman" pitchFamily="18" charset="0"/>
                <a:cs typeface="Times New Roman" pitchFamily="18" charset="0"/>
              </a:rPr>
              <a:t>2/ KATZ DOULAS S.,  MATH KEVIN R.,  GROSKIN STUART A. </a:t>
            </a:r>
            <a:r>
              <a:rPr lang="fr-FR" sz="3000" dirty="0" smtClean="0">
                <a:latin typeface="Times New Roman" pitchFamily="18" charset="0"/>
                <a:cs typeface="Times New Roman" pitchFamily="18" charset="0"/>
              </a:rPr>
              <a:t>Chapitre radiologie thoracique   dans le livre SECRETSDE LA RADIOLOGIE Edition  BERTI   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256584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fr-FR" b="1" u="sng" dirty="0" smtClean="0"/>
          </a:p>
          <a:p>
            <a:endParaRPr lang="fr-FR" b="1" u="sng" dirty="0" smtClean="0"/>
          </a:p>
          <a:p>
            <a:pPr algn="ctr">
              <a:buNone/>
            </a:pPr>
            <a:r>
              <a:rPr lang="fr-FR" sz="6600" b="1" dirty="0" smtClean="0">
                <a:latin typeface="Times New Roman" pitchFamily="18" charset="0"/>
                <a:cs typeface="Times New Roman" pitchFamily="18" charset="0"/>
              </a:rPr>
              <a:t>RAPPEL ANATOMIQUE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256584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Poumon droit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 lobes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Poumon gauche : 2 lobes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Lobes séparés par des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scissures :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-Grande scissure à droite et à gauche visible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sur le profil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-Petite scissure à droite visible sur le profil </a:t>
            </a:r>
          </a:p>
          <a:p>
            <a:pPr>
              <a:buNone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et la face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918</Words>
  <Application>Microsoft Office PowerPoint</Application>
  <PresentationFormat>Affichage à l'écran (4:3)</PresentationFormat>
  <Paragraphs>399</Paragraphs>
  <Slides>71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2" baseType="lpstr">
      <vt:lpstr>Thème Office</vt:lpstr>
      <vt:lpstr> EXPLORATRADIOLOGIQUE PULMONAIRE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EXPLORATRADIOLOGIQUE PULMONAIRE</dc:title>
  <dc:creator>pc</dc:creator>
  <cp:lastModifiedBy>pc</cp:lastModifiedBy>
  <cp:revision>63</cp:revision>
  <dcterms:created xsi:type="dcterms:W3CDTF">2018-05-02T18:24:40Z</dcterms:created>
  <dcterms:modified xsi:type="dcterms:W3CDTF">2018-05-03T19:21:25Z</dcterms:modified>
</cp:coreProperties>
</file>