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3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36DA-5153-4B2F-A85B-A72548069B60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7F9F-456F-4909-9736-A35A8A56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88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36DA-5153-4B2F-A85B-A72548069B60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7F9F-456F-4909-9736-A35A8A56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7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36DA-5153-4B2F-A85B-A72548069B60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7F9F-456F-4909-9736-A35A8A56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833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06/12/2022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469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06/12/2022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58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06/12/2022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71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06/12/2022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750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06/12/2022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07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06/12/2022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90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06/12/2022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664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06/12/2022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98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36DA-5153-4B2F-A85B-A72548069B60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7F9F-456F-4909-9736-A35A8A56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168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06/12/2022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13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06/12/2022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05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06/12/2022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6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36DA-5153-4B2F-A85B-A72548069B60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7F9F-456F-4909-9736-A35A8A56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45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36DA-5153-4B2F-A85B-A72548069B60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7F9F-456F-4909-9736-A35A8A56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21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36DA-5153-4B2F-A85B-A72548069B60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7F9F-456F-4909-9736-A35A8A56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94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36DA-5153-4B2F-A85B-A72548069B60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7F9F-456F-4909-9736-A35A8A56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38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36DA-5153-4B2F-A85B-A72548069B60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7F9F-456F-4909-9736-A35A8A56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02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36DA-5153-4B2F-A85B-A72548069B60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7F9F-456F-4909-9736-A35A8A56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82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E36DA-5153-4B2F-A85B-A72548069B60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7F9F-456F-4909-9736-A35A8A56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7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E36DA-5153-4B2F-A85B-A72548069B60}" type="datetimeFigureOut">
              <a:rPr lang="fr-FR" smtClean="0"/>
              <a:t>06/12/2022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7F9F-456F-4909-9736-A35A8A56A2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06/12/2022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5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Faculté de Médecine de Constantine</a:t>
            </a:r>
          </a:p>
          <a:p>
            <a:pPr marL="0" indent="0" algn="ctr">
              <a:buNone/>
            </a:pPr>
            <a:r>
              <a:rPr lang="fr-FR" sz="44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Module de santé mentale </a:t>
            </a:r>
          </a:p>
          <a:p>
            <a:pPr marL="0" indent="0" algn="ctr">
              <a:buNone/>
            </a:pPr>
            <a:r>
              <a:rPr lang="fr-FR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Pédopsychiatrie </a:t>
            </a:r>
          </a:p>
          <a:p>
            <a:pPr marL="0" indent="0" algn="ctr">
              <a:buNone/>
            </a:pPr>
            <a:r>
              <a:rPr lang="fr-F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Introduction</a:t>
            </a:r>
          </a:p>
          <a:p>
            <a:pPr marL="0" indent="0" algn="ctr">
              <a:buNone/>
            </a:pPr>
            <a:r>
              <a:rPr lang="fr-F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Examen de l’enfant et de l’adolescent</a:t>
            </a:r>
          </a:p>
          <a:p>
            <a:pPr marL="0" indent="0" algn="ctr">
              <a:buNone/>
            </a:pPr>
            <a:r>
              <a:rPr lang="fr-FR" sz="4000" b="1" dirty="0" smtClean="0">
                <a:ln w="22225">
                  <a:solidFill>
                    <a:schemeClr val="accent2"/>
                  </a:solidFill>
                  <a:prstDash val="solid"/>
                </a:ln>
              </a:rPr>
              <a:t>Pr </a:t>
            </a:r>
            <a:r>
              <a:rPr lang="fr-FR" sz="4000" b="1" dirty="0" err="1" smtClean="0">
                <a:ln w="22225">
                  <a:solidFill>
                    <a:schemeClr val="accent2"/>
                  </a:solidFill>
                  <a:prstDash val="solid"/>
                </a:ln>
              </a:rPr>
              <a:t>I.Terranti</a:t>
            </a:r>
            <a:endParaRPr lang="fr-FR" sz="40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71164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413657"/>
            <a:ext cx="10972800" cy="613954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Enfant :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Histoire de la grossesse</a:t>
            </a:r>
          </a:p>
          <a:p>
            <a:pPr lv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Périnatalité</a:t>
            </a:r>
          </a:p>
          <a:p>
            <a:pPr lv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Histoire développementale : Repères du développement</a:t>
            </a:r>
          </a:p>
          <a:p>
            <a:pPr lv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Biographie : modèle d’élevage, préscolaire et scolarité, vies sociale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etc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Evénements de vie (séparations, adoptions, crèches et placements, maltraitances, deuils,..)</a:t>
            </a:r>
          </a:p>
          <a:p>
            <a:pPr lv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Antécédents médicaux, chirurgicaux et psychiatriques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Histoire des troubles en cours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9244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1371" y="631372"/>
            <a:ext cx="10972800" cy="5769428"/>
          </a:xfrm>
        </p:spPr>
        <p:txBody>
          <a:bodyPr/>
          <a:lstStyle/>
          <a:p>
            <a:pPr marL="0" indent="0">
              <a:buNone/>
            </a:pPr>
            <a:r>
              <a:rPr lang="fr-FR" sz="3600" b="1" dirty="0"/>
              <a:t>Examen </a:t>
            </a:r>
            <a:endParaRPr lang="fr-FR" sz="3600" dirty="0"/>
          </a:p>
          <a:p>
            <a:pPr lvl="1"/>
            <a:r>
              <a:rPr lang="fr-FR" sz="3600" dirty="0" smtClean="0"/>
              <a:t>Aspect physique et présentation</a:t>
            </a:r>
            <a:endParaRPr lang="fr-FR" sz="3600" b="1" dirty="0"/>
          </a:p>
          <a:p>
            <a:pPr lvl="1"/>
            <a:r>
              <a:rPr lang="fr-FR" sz="3600" dirty="0"/>
              <a:t>Contact et réaction à l’examen</a:t>
            </a:r>
          </a:p>
          <a:p>
            <a:pPr lvl="1"/>
            <a:r>
              <a:rPr lang="fr-FR" sz="3600" dirty="0"/>
              <a:t>Aspect général </a:t>
            </a:r>
          </a:p>
          <a:p>
            <a:pPr lvl="1"/>
            <a:r>
              <a:rPr lang="fr-FR" sz="3600" dirty="0"/>
              <a:t>Motricité</a:t>
            </a:r>
          </a:p>
          <a:p>
            <a:pPr lvl="1"/>
            <a:r>
              <a:rPr lang="fr-FR" sz="3600" dirty="0"/>
              <a:t>Examen somatique sommaire</a:t>
            </a:r>
          </a:p>
          <a:p>
            <a:pPr lvl="1"/>
            <a:r>
              <a:rPr lang="fr-FR" sz="3600" dirty="0"/>
              <a:t>Sensorialité</a:t>
            </a:r>
          </a:p>
          <a:p>
            <a:pPr marL="400050" lvl="1" indent="0">
              <a:buNone/>
            </a:pP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339523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66057"/>
            <a:ext cx="12191999" cy="603068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dirty="0"/>
              <a:t>Interactions</a:t>
            </a:r>
            <a:r>
              <a:rPr lang="fr-FR" b="1" i="1" dirty="0"/>
              <a:t> </a:t>
            </a:r>
            <a:r>
              <a:rPr lang="fr-FR" i="1" dirty="0" smtClean="0"/>
              <a:t>sociales</a:t>
            </a:r>
            <a:r>
              <a:rPr lang="fr-FR" b="1" i="1" dirty="0" smtClean="0"/>
              <a:t> </a:t>
            </a:r>
            <a:r>
              <a:rPr lang="fr-FR" i="1" dirty="0" smtClean="0"/>
              <a:t>( </a:t>
            </a:r>
            <a:r>
              <a:rPr lang="fr-FR" i="1" dirty="0"/>
              <a:t>avec les enfants et les adultes):</a:t>
            </a:r>
            <a:endParaRPr lang="fr-FR" b="1" i="1" dirty="0"/>
          </a:p>
          <a:p>
            <a:pPr lvl="0"/>
            <a:r>
              <a:rPr lang="fr-FR" dirty="0"/>
              <a:t>Communication et </a:t>
            </a:r>
            <a:r>
              <a:rPr lang="fr-FR" dirty="0" smtClean="0"/>
              <a:t>langage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Communication verbale :</a:t>
            </a:r>
          </a:p>
          <a:p>
            <a:pPr lvl="2"/>
            <a:r>
              <a:rPr lang="fr-FR" dirty="0" smtClean="0"/>
              <a:t>Expression : quantitatif, qualitatif</a:t>
            </a:r>
          </a:p>
          <a:p>
            <a:pPr lvl="2"/>
            <a:r>
              <a:rPr lang="fr-FR" dirty="0" smtClean="0"/>
              <a:t>Compréhension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Communication non verbale : mimique, postures, gestes ( expression, </a:t>
            </a:r>
            <a:r>
              <a:rPr lang="fr-FR" dirty="0" err="1" smtClean="0"/>
              <a:t>compréhen</a:t>
            </a:r>
            <a:r>
              <a:rPr lang="fr-FR" dirty="0" smtClean="0"/>
              <a:t>..)</a:t>
            </a:r>
            <a:endParaRPr lang="fr-FR" dirty="0"/>
          </a:p>
          <a:p>
            <a:pPr lvl="0"/>
            <a:r>
              <a:rPr lang="fr-FR" dirty="0"/>
              <a:t>Socialisation, conscience </a:t>
            </a:r>
            <a:r>
              <a:rPr lang="fr-FR" dirty="0" smtClean="0"/>
              <a:t>morale ( Adaptation sociale)</a:t>
            </a:r>
          </a:p>
          <a:p>
            <a:pPr lvl="0"/>
            <a:r>
              <a:rPr lang="fr-FR" dirty="0" smtClean="0"/>
              <a:t>Emotions </a:t>
            </a:r>
            <a:r>
              <a:rPr lang="fr-FR" dirty="0"/>
              <a:t>et régulations émotionnelle</a:t>
            </a:r>
          </a:p>
          <a:p>
            <a:pPr lvl="0"/>
            <a:r>
              <a:rPr lang="fr-FR" dirty="0"/>
              <a:t>Comportement et régulation </a:t>
            </a:r>
            <a:r>
              <a:rPr lang="fr-FR" dirty="0" smtClean="0"/>
              <a:t>comportementale ( impulsivité, lenteur, ajustement </a:t>
            </a:r>
            <a:r>
              <a:rPr lang="fr-FR" dirty="0" err="1" smtClean="0"/>
              <a:t>tonico</a:t>
            </a:r>
            <a:r>
              <a:rPr lang="fr-FR" dirty="0" smtClean="0"/>
              <a:t>-émotionnel)</a:t>
            </a:r>
            <a:endParaRPr lang="fr-FR" dirty="0"/>
          </a:p>
          <a:p>
            <a:r>
              <a:rPr lang="fr-FR" dirty="0" smtClean="0"/>
              <a:t>Jeu</a:t>
            </a:r>
            <a:r>
              <a:rPr lang="fr-FR" dirty="0" smtClean="0"/>
              <a:t>**:  Le jeu est une dimension majeure du comportement de l’enfant en même temps qu’il est un outil d’exploration privilégié. L’examinateur doit pouvoir jouer et inciter u suivre l’enfant dans le jeu.</a:t>
            </a:r>
            <a:endParaRPr lang="fr-FR" dirty="0" smtClean="0"/>
          </a:p>
          <a:p>
            <a:pPr lvl="1"/>
            <a:r>
              <a:rPr lang="fr-FR" dirty="0" smtClean="0"/>
              <a:t>sensoriel, fonctionnel, symbolique, jeux de rôles</a:t>
            </a:r>
          </a:p>
          <a:p>
            <a:pPr lvl="1"/>
            <a:r>
              <a:rPr lang="fr-FR" dirty="0" smtClean="0"/>
              <a:t>Richesse ou pauvreté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5489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674914"/>
            <a:ext cx="10972800" cy="60306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500" b="1" dirty="0"/>
              <a:t>Cognitions</a:t>
            </a:r>
          </a:p>
          <a:p>
            <a:pPr lvl="0"/>
            <a:r>
              <a:rPr lang="fr-FR" dirty="0" smtClean="0"/>
              <a:t>Conscience</a:t>
            </a:r>
            <a:r>
              <a:rPr lang="fr-FR" dirty="0"/>
              <a:t>, attention </a:t>
            </a:r>
            <a:r>
              <a:rPr lang="fr-FR" dirty="0" smtClean="0"/>
              <a:t>, concentration</a:t>
            </a:r>
          </a:p>
          <a:p>
            <a:pPr lvl="0"/>
            <a:r>
              <a:rPr lang="fr-FR" dirty="0" smtClean="0"/>
              <a:t>Fonctions exécutives</a:t>
            </a:r>
          </a:p>
          <a:p>
            <a:pPr lvl="0"/>
            <a:r>
              <a:rPr lang="fr-FR" dirty="0" smtClean="0"/>
              <a:t>mémoire</a:t>
            </a:r>
          </a:p>
          <a:p>
            <a:pPr lvl="0"/>
            <a:r>
              <a:rPr lang="fr-FR" dirty="0" smtClean="0"/>
              <a:t>Pensée</a:t>
            </a:r>
            <a:r>
              <a:rPr lang="fr-FR" dirty="0"/>
              <a:t> : cohérence, en rapport avec développement (sensori-motrice, préopératoire concrète, abstraire), lenteur, cohésion,, </a:t>
            </a:r>
            <a:r>
              <a:rPr lang="fr-FR" dirty="0" smtClean="0"/>
              <a:t>pensée magique</a:t>
            </a:r>
            <a:r>
              <a:rPr lang="fr-FR" dirty="0"/>
              <a:t> </a:t>
            </a:r>
            <a:r>
              <a:rPr lang="fr-FR" dirty="0" smtClean="0"/>
              <a:t>ou</a:t>
            </a:r>
            <a:r>
              <a:rPr lang="fr-FR" dirty="0" smtClean="0"/>
              <a:t> </a:t>
            </a:r>
            <a:r>
              <a:rPr lang="fr-FR" dirty="0"/>
              <a:t>logique</a:t>
            </a:r>
          </a:p>
          <a:p>
            <a:pPr lvl="0"/>
            <a:r>
              <a:rPr lang="fr-FR" b="1" dirty="0" smtClean="0"/>
              <a:t>Performances </a:t>
            </a:r>
            <a:r>
              <a:rPr lang="fr-FR" b="1" dirty="0"/>
              <a:t>scolaires </a:t>
            </a:r>
            <a:r>
              <a:rPr lang="fr-FR" b="1" dirty="0" smtClean="0"/>
              <a:t>: </a:t>
            </a:r>
            <a:r>
              <a:rPr lang="fr-FR" dirty="0" smtClean="0"/>
              <a:t>niveau d’apprentissage et modes </a:t>
            </a:r>
            <a:endParaRPr lang="fr-FR" dirty="0"/>
          </a:p>
          <a:p>
            <a:pPr lvl="0"/>
            <a:r>
              <a:rPr lang="fr-FR" b="1" dirty="0"/>
              <a:t>Intelligence générale </a:t>
            </a:r>
            <a:r>
              <a:rPr lang="fr-FR" dirty="0"/>
              <a:t>(petites épreuves, tests généraux</a:t>
            </a:r>
            <a:r>
              <a:rPr lang="fr-FR" dirty="0" smtClean="0"/>
              <a:t>): résolution de problèmes, jugement, modalités d’apprentissage etc…</a:t>
            </a:r>
            <a:endParaRPr lang="fr-FR" dirty="0" smtClean="0"/>
          </a:p>
          <a:p>
            <a:pPr lvl="0"/>
            <a:r>
              <a:rPr lang="fr-FR" dirty="0" smtClean="0"/>
              <a:t>Autonomie : </a:t>
            </a:r>
          </a:p>
          <a:p>
            <a:pPr marL="0" lvl="0" indent="0">
              <a:buNone/>
            </a:pPr>
            <a:r>
              <a:rPr lang="fr-FR" b="1" dirty="0" smtClean="0"/>
              <a:t>Comportement quotidien </a:t>
            </a:r>
            <a:r>
              <a:rPr lang="fr-FR" dirty="0" smtClean="0"/>
              <a:t>: Fonctions instinctuelles ( Alimentation, sommeil ) organisation de la journée etc..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0094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870858"/>
            <a:ext cx="11277600" cy="555171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Modalités d’examen </a:t>
            </a:r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fr-FR" dirty="0"/>
              <a:t>Voir l’enfant avec les parents puis seul si </a:t>
            </a:r>
            <a:r>
              <a:rPr lang="fr-FR" dirty="0" smtClean="0"/>
              <a:t>possible ( si l’enfant tolère la séparation avec les parents)</a:t>
            </a:r>
            <a:endParaRPr lang="fr-FR" dirty="0"/>
          </a:p>
          <a:p>
            <a:pPr lvl="0"/>
            <a:r>
              <a:rPr lang="fr-FR" dirty="0"/>
              <a:t>Adolescent (voir les parents et l’adolescent puis l’adolescent seul)</a:t>
            </a:r>
          </a:p>
          <a:p>
            <a:pPr lvl="0"/>
            <a:r>
              <a:rPr lang="fr-FR" dirty="0"/>
              <a:t>Interview des </a:t>
            </a:r>
            <a:r>
              <a:rPr lang="fr-FR" dirty="0" smtClean="0"/>
              <a:t>parents + avis des frères et sœurs , grands parents</a:t>
            </a:r>
            <a:endParaRPr lang="fr-FR" dirty="0"/>
          </a:p>
          <a:p>
            <a:pPr lvl="0"/>
            <a:r>
              <a:rPr lang="fr-FR" dirty="0"/>
              <a:t>Entretien </a:t>
            </a:r>
          </a:p>
          <a:p>
            <a:pPr lvl="0"/>
            <a:r>
              <a:rPr lang="fr-FR" dirty="0"/>
              <a:t>Jeu</a:t>
            </a:r>
          </a:p>
          <a:p>
            <a:r>
              <a:rPr lang="fr-FR" dirty="0" smtClean="0"/>
              <a:t>Dessin</a:t>
            </a:r>
          </a:p>
          <a:p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Avis des enseignants, nourrices ou éducateurs</a:t>
            </a:r>
            <a:endParaRPr lang="fr-FR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1805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936172"/>
            <a:ext cx="10972800" cy="57041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/>
              <a:t>Autres évaluations spécialisées </a:t>
            </a:r>
          </a:p>
          <a:p>
            <a:pPr lvl="0"/>
            <a:r>
              <a:rPr lang="fr-FR" b="1" dirty="0"/>
              <a:t>Evaluation du langage: (orthophoniste)</a:t>
            </a:r>
            <a:endParaRPr lang="fr-FR" dirty="0"/>
          </a:p>
          <a:p>
            <a:pPr lvl="0"/>
            <a:r>
              <a:rPr lang="fr-FR" b="1" dirty="0"/>
              <a:t>Evaluation psychomotrice : (psychomotricien)</a:t>
            </a:r>
            <a:endParaRPr lang="fr-FR" dirty="0"/>
          </a:p>
          <a:p>
            <a:pPr lvl="0"/>
            <a:r>
              <a:rPr lang="fr-FR" b="1" dirty="0"/>
              <a:t>Evaluation des fonctions intellectuelles: tests de Quotient Intellectuel (Wechsler), de niveau du développement </a:t>
            </a:r>
            <a:r>
              <a:rPr lang="fr-FR" b="1" dirty="0" smtClean="0"/>
              <a:t>(, </a:t>
            </a:r>
            <a:r>
              <a:rPr lang="fr-FR" b="1" dirty="0"/>
              <a:t>de capacités d’attention… (</a:t>
            </a:r>
            <a:r>
              <a:rPr lang="fr-FR" b="1" dirty="0" smtClean="0"/>
              <a:t>psychologue)</a:t>
            </a:r>
          </a:p>
          <a:p>
            <a:pPr lvl="0"/>
            <a:r>
              <a:rPr lang="fr-FR" b="1" dirty="0" smtClean="0"/>
              <a:t>Bilan sensoriel ( Ergothérapie</a:t>
            </a:r>
            <a:r>
              <a:rPr lang="fr-FR" b="1" dirty="0" smtClean="0"/>
              <a:t>) ( </a:t>
            </a:r>
            <a:r>
              <a:rPr lang="fr-FR" dirty="0" smtClean="0"/>
              <a:t>Evaluation de la sensorialité à travers toutes les modalités sensorielles: vision, ouïe, odorat, goût, sensibilité cutanée, profonde , kinesthésie, équilibre):  Hyper,  hypo sensorialité , autorégulation sensorielle.</a:t>
            </a:r>
            <a:endParaRPr lang="fr-FR" b="1" dirty="0" smtClean="0"/>
          </a:p>
          <a:p>
            <a:pPr lvl="0"/>
            <a:endParaRPr lang="fr-FR" dirty="0"/>
          </a:p>
          <a:p>
            <a:pPr marL="0" indent="0">
              <a:buNone/>
            </a:pP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3757241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500743"/>
            <a:ext cx="10972800" cy="5943600"/>
          </a:xfrm>
        </p:spPr>
        <p:txBody>
          <a:bodyPr/>
          <a:lstStyle/>
          <a:p>
            <a:pPr marL="0" lvl="0" indent="0">
              <a:buNone/>
            </a:pPr>
            <a:r>
              <a:rPr lang="fr-FR" b="1" i="1" dirty="0"/>
              <a:t>Echelles </a:t>
            </a:r>
            <a:r>
              <a:rPr lang="fr-FR" b="1" i="1" dirty="0" smtClean="0"/>
              <a:t>psychométriques et tests </a:t>
            </a:r>
            <a:endParaRPr lang="fr-FR" dirty="0"/>
          </a:p>
          <a:p>
            <a:pPr lvl="0"/>
            <a:r>
              <a:rPr lang="en-US" dirty="0" err="1" smtClean="0"/>
              <a:t>Echelles</a:t>
            </a:r>
            <a:r>
              <a:rPr lang="en-US" dirty="0" smtClean="0"/>
              <a:t>  intelligence </a:t>
            </a:r>
          </a:p>
          <a:p>
            <a:pPr lvl="1"/>
            <a:r>
              <a:rPr lang="en-US" dirty="0" err="1" smtClean="0"/>
              <a:t>Globales</a:t>
            </a:r>
            <a:r>
              <a:rPr lang="en-US" dirty="0" smtClean="0"/>
              <a:t> ( QI): WISC ( Wechsler Intelligence  scale) , WPPSI ( </a:t>
            </a:r>
            <a:r>
              <a:rPr lang="en-US" dirty="0" err="1" smtClean="0"/>
              <a:t>pré-scolaire</a:t>
            </a:r>
            <a:r>
              <a:rPr lang="en-US" dirty="0" smtClean="0"/>
              <a:t> et </a:t>
            </a:r>
            <a:r>
              <a:rPr lang="en-US" dirty="0" err="1" smtClean="0"/>
              <a:t>primaire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Specifies :  </a:t>
            </a:r>
            <a:r>
              <a:rPr lang="en-US" dirty="0" err="1" smtClean="0"/>
              <a:t>Fonctions</a:t>
            </a:r>
            <a:r>
              <a:rPr lang="en-US" dirty="0" smtClean="0"/>
              <a:t> executives, figure de </a:t>
            </a:r>
            <a:r>
              <a:rPr lang="en-US" dirty="0" err="1" smtClean="0"/>
              <a:t>rey</a:t>
            </a:r>
            <a:endParaRPr lang="en-US" dirty="0"/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US" dirty="0" err="1" smtClean="0"/>
              <a:t>Echelles</a:t>
            </a:r>
            <a:r>
              <a:rPr lang="en-US" dirty="0" smtClean="0"/>
              <a:t> projective </a:t>
            </a:r>
            <a:r>
              <a:rPr lang="en-US" dirty="0" smtClean="0"/>
              <a:t>: </a:t>
            </a:r>
            <a:r>
              <a:rPr lang="en-US" sz="2400" dirty="0" smtClean="0"/>
              <a:t>emotions,  </a:t>
            </a:r>
            <a:r>
              <a:rPr lang="en-US" sz="2400" dirty="0" err="1" smtClean="0"/>
              <a:t>conflits</a:t>
            </a:r>
            <a:r>
              <a:rPr lang="en-US" sz="2400" dirty="0" smtClean="0"/>
              <a:t>, defenses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US" dirty="0" err="1" smtClean="0"/>
              <a:t>Echelles</a:t>
            </a:r>
            <a:r>
              <a:rPr lang="en-US" dirty="0" smtClean="0"/>
              <a:t> </a:t>
            </a:r>
            <a:r>
              <a:rPr lang="en-US" dirty="0" err="1" smtClean="0"/>
              <a:t>cliniques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Globales</a:t>
            </a:r>
            <a:r>
              <a:rPr lang="en-US" dirty="0" smtClean="0"/>
              <a:t>: ex. : Child </a:t>
            </a:r>
            <a:r>
              <a:rPr lang="en-US" dirty="0" err="1" smtClean="0"/>
              <a:t>Behaviour</a:t>
            </a:r>
            <a:r>
              <a:rPr lang="en-US" dirty="0" smtClean="0"/>
              <a:t> Checklist (CBCL)</a:t>
            </a:r>
            <a:endParaRPr lang="fr-FR" dirty="0" smtClean="0"/>
          </a:p>
          <a:p>
            <a:pPr lvl="1"/>
            <a:r>
              <a:rPr lang="fr-FR" dirty="0" smtClean="0"/>
              <a:t>Spécifiques</a:t>
            </a:r>
            <a:r>
              <a:rPr lang="fr-FR" dirty="0"/>
              <a:t>: ex.: Child </a:t>
            </a:r>
            <a:r>
              <a:rPr lang="fr-FR" dirty="0" err="1"/>
              <a:t>Depression</a:t>
            </a:r>
            <a:r>
              <a:rPr lang="fr-FR" dirty="0"/>
              <a:t> </a:t>
            </a:r>
            <a:r>
              <a:rPr lang="fr-FR" dirty="0" err="1"/>
              <a:t>Inventory</a:t>
            </a:r>
            <a:r>
              <a:rPr lang="fr-FR" dirty="0"/>
              <a:t> (CDI), </a:t>
            </a:r>
            <a:endParaRPr lang="fr-FR" dirty="0" smtClean="0"/>
          </a:p>
          <a:p>
            <a:pPr lvl="1"/>
            <a:r>
              <a:rPr lang="fr-FR" dirty="0" smtClean="0"/>
              <a:t>Echelle </a:t>
            </a:r>
            <a:r>
              <a:rPr lang="fr-FR" dirty="0" smtClean="0"/>
              <a:t>d’anxiété</a:t>
            </a:r>
          </a:p>
          <a:p>
            <a:pPr lvl="1"/>
            <a:r>
              <a:rPr lang="fr-FR" dirty="0" smtClean="0"/>
              <a:t>Hyperactivité déficit de l’attention etc…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4439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943" y="413657"/>
            <a:ext cx="11756571" cy="5712507"/>
          </a:xfrm>
        </p:spPr>
        <p:txBody>
          <a:bodyPr>
            <a:normAutofit/>
          </a:bodyPr>
          <a:lstStyle/>
          <a:p>
            <a:pPr lvl="0"/>
            <a:r>
              <a:rPr lang="fr-FR" b="1" dirty="0"/>
              <a:t>Examen somatique (surtout neurologique)</a:t>
            </a:r>
          </a:p>
          <a:p>
            <a:pPr lvl="0"/>
            <a:r>
              <a:rPr lang="fr-FR" b="1" dirty="0"/>
              <a:t>Examens complémentaires </a:t>
            </a:r>
            <a:r>
              <a:rPr lang="fr-FR" b="1" i="1" dirty="0"/>
              <a:t>:</a:t>
            </a:r>
            <a:endParaRPr lang="fr-FR" dirty="0"/>
          </a:p>
          <a:p>
            <a:pPr lvl="1"/>
            <a:r>
              <a:rPr lang="fr-FR" dirty="0"/>
              <a:t>Audiogramme et PEA</a:t>
            </a:r>
          </a:p>
          <a:p>
            <a:pPr lvl="1"/>
            <a:r>
              <a:rPr lang="fr-FR" dirty="0"/>
              <a:t>Caryotype et autres examens génétiques</a:t>
            </a:r>
          </a:p>
          <a:p>
            <a:pPr lvl="1"/>
            <a:r>
              <a:rPr lang="fr-FR" dirty="0"/>
              <a:t>Dosages hormonaux (hormones thyroïdiennes</a:t>
            </a:r>
            <a:r>
              <a:rPr lang="fr-FR" dirty="0" smtClean="0"/>
              <a:t>), hématologie etc..</a:t>
            </a:r>
            <a:endParaRPr lang="fr-FR" dirty="0"/>
          </a:p>
          <a:p>
            <a:pPr lvl="1"/>
            <a:r>
              <a:rPr lang="fr-FR" dirty="0"/>
              <a:t>EEG</a:t>
            </a:r>
          </a:p>
          <a:p>
            <a:pPr lvl="1"/>
            <a:r>
              <a:rPr lang="fr-FR" dirty="0"/>
              <a:t>TDM et IRM cérébrales</a:t>
            </a:r>
          </a:p>
          <a:p>
            <a:r>
              <a:rPr lang="fr-FR" b="1" dirty="0" smtClean="0"/>
              <a:t>Avis spécialisé</a:t>
            </a:r>
            <a:r>
              <a:rPr lang="fr-FR" dirty="0" smtClean="0"/>
              <a:t>s ( Pédiatrie, neurologie, </a:t>
            </a:r>
            <a:r>
              <a:rPr lang="fr-FR" dirty="0" err="1" smtClean="0"/>
              <a:t>endocrino</a:t>
            </a:r>
            <a:r>
              <a:rPr lang="fr-FR" dirty="0" smtClean="0"/>
              <a:t>, </a:t>
            </a:r>
            <a:r>
              <a:rPr lang="fr-FR" dirty="0" err="1" smtClean="0"/>
              <a:t>méd</a:t>
            </a:r>
            <a:r>
              <a:rPr lang="fr-FR" dirty="0" smtClean="0"/>
              <a:t> légale etc…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6951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217714"/>
            <a:ext cx="10972800" cy="6400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Synthèse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Recueil de tous les éléments significatifs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Ordonner en groupes de symptômes cohérents</a:t>
            </a:r>
            <a:endParaRPr lang="fr-FR" dirty="0"/>
          </a:p>
          <a:p>
            <a:r>
              <a:rPr lang="fr-FR" dirty="0"/>
              <a:t>Diagnostic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Diagnostic clinique</a:t>
            </a:r>
          </a:p>
          <a:p>
            <a:pPr lvl="1"/>
            <a:r>
              <a:rPr lang="fr-FR" dirty="0" smtClean="0"/>
              <a:t>Diagnostic différentiel</a:t>
            </a:r>
          </a:p>
          <a:p>
            <a:pPr lvl="1"/>
            <a:r>
              <a:rPr lang="fr-FR" dirty="0" smtClean="0"/>
              <a:t>Diagnostic des </a:t>
            </a:r>
            <a:r>
              <a:rPr lang="fr-FR" dirty="0" err="1" smtClean="0"/>
              <a:t>co-morbidités</a:t>
            </a:r>
            <a:endParaRPr lang="fr-FR" dirty="0"/>
          </a:p>
          <a:p>
            <a:r>
              <a:rPr lang="fr-FR" dirty="0" smtClean="0"/>
              <a:t>Formulation du diagnostic multidimensionnelle pour un projet thérapeutique : Bio-Psycho- Sociale</a:t>
            </a:r>
          </a:p>
          <a:p>
            <a:pPr lvl="1"/>
            <a:r>
              <a:rPr lang="fr-FR" dirty="0" smtClean="0"/>
              <a:t>Facteurs Prédisposant</a:t>
            </a:r>
          </a:p>
          <a:p>
            <a:pPr lvl="1"/>
            <a:r>
              <a:rPr lang="fr-FR" dirty="0" smtClean="0"/>
              <a:t>Facteurs déclenchant</a:t>
            </a:r>
          </a:p>
          <a:p>
            <a:pPr lvl="1"/>
            <a:r>
              <a:rPr lang="fr-FR" dirty="0" smtClean="0"/>
              <a:t>Facteurs de maintien</a:t>
            </a:r>
          </a:p>
          <a:p>
            <a:pPr lvl="1"/>
            <a:r>
              <a:rPr lang="fr-FR" dirty="0" smtClean="0"/>
              <a:t>Facteurs de protection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4975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5" y="476672"/>
            <a:ext cx="11386457" cy="6198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304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35428"/>
            <a:ext cx="10515600" cy="5965371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r-FR" sz="3200" b="1" dirty="0">
                <a:solidFill>
                  <a:prstClr val="black"/>
                </a:solidFill>
              </a:rPr>
              <a:t>Définitions et généralités :</a:t>
            </a:r>
            <a:endParaRPr lang="fr-FR" sz="32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Pédopsychiatrie : discipline </a:t>
            </a:r>
            <a:r>
              <a:rPr lang="fr-FR" sz="2400" dirty="0">
                <a:solidFill>
                  <a:prstClr val="black"/>
                </a:solidFill>
              </a:rPr>
              <a:t>médicale qui s’occupe du traitement et de la prévention des troubles mentaux de l’enfant et de l’adolescent.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r-FR" sz="2400" dirty="0">
                <a:solidFill>
                  <a:prstClr val="black"/>
                </a:solidFill>
              </a:rPr>
              <a:t>Rôle déterminant dans la direction des actions de promotion de la santé mentale de l’enfant et de l’adolescent.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r-FR" sz="2400" dirty="0">
                <a:solidFill>
                  <a:prstClr val="black"/>
                </a:solidFill>
              </a:rPr>
              <a:t>Se pratique en équipes multi-professionnelles (pédopsychiatres, pédiatres,  psychologues, infirmiers, rééducateurs, éducateurs, instituteurs, assistantes sociales, orthophonistes, psychomotriciens...).  Intervient dans tous les milieux  liés à l’enfant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dirty="0">
                <a:solidFill>
                  <a:prstClr val="black"/>
                </a:solidFill>
              </a:rPr>
              <a:t>La famille</a:t>
            </a:r>
            <a:endParaRPr lang="fr-FR" dirty="0">
              <a:solidFill>
                <a:prstClr val="black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dirty="0">
                <a:solidFill>
                  <a:prstClr val="black"/>
                </a:solidFill>
              </a:rPr>
              <a:t>L’école</a:t>
            </a:r>
            <a:endParaRPr lang="fr-FR" dirty="0">
              <a:solidFill>
                <a:prstClr val="black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dirty="0">
                <a:solidFill>
                  <a:prstClr val="black"/>
                </a:solidFill>
              </a:rPr>
              <a:t>La justice</a:t>
            </a:r>
            <a:endParaRPr lang="fr-FR" dirty="0">
              <a:solidFill>
                <a:prstClr val="black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dirty="0">
                <a:solidFill>
                  <a:prstClr val="black"/>
                </a:solidFill>
              </a:rPr>
              <a:t>Les institutions sociales</a:t>
            </a:r>
            <a:endParaRPr lang="fr-FR" dirty="0">
              <a:solidFill>
                <a:prstClr val="black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dirty="0">
                <a:solidFill>
                  <a:prstClr val="black"/>
                </a:solidFill>
              </a:rPr>
              <a:t>Les institutions liées à l’handicap</a:t>
            </a:r>
            <a:endParaRPr lang="fr-FR" dirty="0">
              <a:solidFill>
                <a:prstClr val="black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0329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26571"/>
            <a:ext cx="10972800" cy="616131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b="1" dirty="0" smtClean="0"/>
              <a:t>Principales </a:t>
            </a:r>
            <a:r>
              <a:rPr lang="fr-FR" b="1" dirty="0"/>
              <a:t>pathologies de l’enfance et de l’adolescence</a:t>
            </a:r>
            <a:endParaRPr lang="fr-FR" dirty="0"/>
          </a:p>
          <a:p>
            <a:r>
              <a:rPr lang="fr-FR" dirty="0"/>
              <a:t>Les </a:t>
            </a:r>
            <a:r>
              <a:rPr lang="fr-FR" dirty="0" smtClean="0"/>
              <a:t>troubles mentaux peuvent </a:t>
            </a:r>
            <a:r>
              <a:rPr lang="fr-FR" dirty="0"/>
              <a:t>apparaitre dès la naissance ou plus tard. </a:t>
            </a:r>
            <a:r>
              <a:rPr lang="fr-FR" dirty="0" smtClean="0"/>
              <a:t>Plus </a:t>
            </a:r>
            <a:r>
              <a:rPr lang="fr-FR" dirty="0"/>
              <a:t>elles sont précoces, plus le développement est altère de façon transitoire ou définitive, globale ou </a:t>
            </a:r>
            <a:r>
              <a:rPr lang="fr-FR" dirty="0" smtClean="0"/>
              <a:t>partielle.</a:t>
            </a:r>
          </a:p>
          <a:p>
            <a:r>
              <a:rPr lang="fr-FR" dirty="0"/>
              <a:t>Les étiologies des </a:t>
            </a:r>
            <a:r>
              <a:rPr lang="fr-FR" dirty="0" smtClean="0"/>
              <a:t>troubles mentaux sont </a:t>
            </a:r>
            <a:r>
              <a:rPr lang="fr-FR" dirty="0"/>
              <a:t>très souvent complexes incluant à la fois des facteurs génétiques et biologiques</a:t>
            </a:r>
            <a:r>
              <a:rPr lang="fr-FR" dirty="0" smtClean="0"/>
              <a:t>, </a:t>
            </a:r>
            <a:r>
              <a:rPr lang="fr-FR" dirty="0"/>
              <a:t>psychologiques et enfin des facteurs de l’environnement (familles, conditions de vie, stress, événements traumatiques etc</a:t>
            </a:r>
            <a:r>
              <a:rPr lang="fr-FR" dirty="0" smtClean="0"/>
              <a:t>..).</a:t>
            </a:r>
          </a:p>
          <a:p>
            <a:r>
              <a:rPr lang="fr-FR" dirty="0" smtClean="0"/>
              <a:t>Peuvent </a:t>
            </a:r>
            <a:r>
              <a:rPr lang="fr-FR" dirty="0"/>
              <a:t>être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des </a:t>
            </a:r>
            <a:r>
              <a:rPr lang="fr-FR" dirty="0"/>
              <a:t>troubles du développement (global ou partiel) 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des altérations d’un fonctionnement préalablement adapté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un mode de vie pathologique habituel (trouble de la personnalité)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06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91887"/>
            <a:ext cx="10972800" cy="6139542"/>
          </a:xfrm>
        </p:spPr>
        <p:txBody>
          <a:bodyPr/>
          <a:lstStyle/>
          <a:p>
            <a:pPr marL="0" indent="0" algn="ctr">
              <a:buNone/>
            </a:pPr>
            <a:endParaRPr lang="fr-FR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endParaRPr lang="fr-FR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endParaRPr lang="fr-FR" sz="4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Les </a:t>
            </a:r>
            <a:r>
              <a:rPr lang="fr-F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troubles du développement :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6776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224287"/>
            <a:ext cx="10972800" cy="636629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b="1" dirty="0"/>
              <a:t>Les troubles du développement intellectuel </a:t>
            </a:r>
            <a:endParaRPr lang="fr-FR" b="1" dirty="0" smtClean="0"/>
          </a:p>
          <a:p>
            <a:pPr marL="0" indent="0">
              <a:buNone/>
            </a:pPr>
            <a:r>
              <a:rPr lang="fr-FR" sz="3000" dirty="0"/>
              <a:t>Le déficit intellectuel  est </a:t>
            </a:r>
            <a:r>
              <a:rPr lang="fr-FR" sz="3000" dirty="0" smtClean="0"/>
              <a:t>un </a:t>
            </a:r>
            <a:r>
              <a:rPr lang="fr-FR" sz="3000" dirty="0"/>
              <a:t>trouble global du développement intellectuel dans lequel s'intriquent des perturbations cognitives, du langage, de la motricité et des conduites sociales</a:t>
            </a:r>
          </a:p>
          <a:p>
            <a:pPr marL="0" indent="0">
              <a:buNone/>
            </a:pPr>
            <a:r>
              <a:rPr lang="fr-FR" sz="3000" dirty="0"/>
              <a:t>Il se définit par trois caractéristiques :</a:t>
            </a:r>
          </a:p>
          <a:p>
            <a:pPr lvl="1"/>
            <a:r>
              <a:rPr lang="fr-FR" sz="2600" dirty="0"/>
              <a:t>Un fonctionnement intellectuel général inférieur à la moyenne </a:t>
            </a:r>
          </a:p>
          <a:p>
            <a:pPr lvl="1"/>
            <a:r>
              <a:rPr lang="fr-FR" sz="2600" dirty="0"/>
              <a:t>Des altérations ou déficits importants du fonctionnement adaptatif </a:t>
            </a:r>
          </a:p>
          <a:p>
            <a:pPr lvl="1"/>
            <a:r>
              <a:rPr lang="fr-FR" sz="2600" dirty="0"/>
              <a:t>début avant 18 ans.</a:t>
            </a:r>
          </a:p>
          <a:p>
            <a:pPr lvl="1"/>
            <a:r>
              <a:rPr lang="fr-FR" sz="2600" dirty="0"/>
              <a:t>Il est fréquent et entraine des handicaps plus ou moins lourds. avec des conséquences sur la personne, la famille et la communauté. </a:t>
            </a:r>
          </a:p>
          <a:p>
            <a:pPr lvl="1"/>
            <a:r>
              <a:rPr lang="fr-FR" sz="2600" dirty="0"/>
              <a:t>Le déficit intellectuel est le plus souvent dû à des souffrances cérébrales par des lésions ou maladies qui se produisent dans la périnatalité et qu’il est possible de prévenir ou de soigner. Certains déficits intellectuels sont liés à des facteurs génétiques (phénylcétonurie ou trisomie 21</a:t>
            </a:r>
            <a:r>
              <a:rPr lang="fr-FR" sz="2600" dirty="0" smtClean="0"/>
              <a:t>).</a:t>
            </a:r>
            <a:endParaRPr lang="fr-FR" sz="2600" dirty="0"/>
          </a:p>
          <a:p>
            <a:pPr marL="0" indent="0">
              <a:buNone/>
            </a:pPr>
            <a:r>
              <a:rPr lang="fr-FR" sz="3000" dirty="0" smtClean="0"/>
              <a:t>On distingue selon le niveau:</a:t>
            </a:r>
          </a:p>
        </p:txBody>
      </p:sp>
    </p:spTree>
    <p:extLst>
      <p:ext uri="{BB962C8B-B14F-4D97-AF65-F5344CB8AC3E}">
        <p14:creationId xmlns:p14="http://schemas.microsoft.com/office/powerpoint/2010/main" val="1022454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4513"/>
            <a:ext cx="10972800" cy="45216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Le déficit intellectuel léger</a:t>
            </a:r>
            <a:r>
              <a:rPr lang="fr-FR" dirty="0"/>
              <a:t> (QI : 50 à 70)  →  85 % des retards mentaux </a:t>
            </a:r>
          </a:p>
          <a:p>
            <a:r>
              <a:rPr lang="fr-FR" dirty="0"/>
              <a:t>  - Aptitudes à la socialisation et à la communication </a:t>
            </a:r>
          </a:p>
          <a:p>
            <a:r>
              <a:rPr lang="fr-FR" dirty="0"/>
              <a:t>  - Apprentissages et acquisitions scolaires possibles jusqu’en 5eme année primaire.</a:t>
            </a:r>
          </a:p>
          <a:p>
            <a:pPr marL="0" indent="0">
              <a:buNone/>
            </a:pPr>
            <a:r>
              <a:rPr lang="fr-FR" b="1" dirty="0"/>
              <a:t>Le déficit intellectuel moyen</a:t>
            </a:r>
            <a:r>
              <a:rPr lang="fr-FR" dirty="0"/>
              <a:t> (QI : 35-50)  →  10 % des retards mentaux </a:t>
            </a:r>
          </a:p>
          <a:p>
            <a:r>
              <a:rPr lang="fr-FR" dirty="0"/>
              <a:t>  - Aptitudes sociales possibles. L'enfant peut parler </a:t>
            </a:r>
          </a:p>
          <a:p>
            <a:r>
              <a:rPr lang="fr-FR" dirty="0"/>
              <a:t>  - Le niveau intellectuel ne dépasse pas celui du CP </a:t>
            </a:r>
          </a:p>
          <a:p>
            <a:r>
              <a:rPr lang="fr-FR" dirty="0"/>
              <a:t>  - L'autonomie sociale est limitée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8235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138687"/>
            <a:ext cx="10972800" cy="49874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/>
              <a:t>Le déficit intellectuel grave</a:t>
            </a:r>
            <a:r>
              <a:rPr lang="fr-FR" dirty="0"/>
              <a:t> (QI : 20-35)  → 3-4 % des retards mentaux </a:t>
            </a:r>
          </a:p>
          <a:p>
            <a:r>
              <a:rPr lang="fr-FR" dirty="0"/>
              <a:t>- L’âge mental ne dépasse pas 2-3 ans. Le langage est rudimentaire </a:t>
            </a:r>
          </a:p>
          <a:p>
            <a:r>
              <a:rPr lang="fr-FR" dirty="0"/>
              <a:t>- Autonomie  sociale et individuelle ( incomplète).</a:t>
            </a:r>
          </a:p>
          <a:p>
            <a:r>
              <a:rPr lang="fr-FR" dirty="0"/>
              <a:t>- Acquisitions incomplètes (lecture impossible), massivement retardées </a:t>
            </a:r>
          </a:p>
          <a:p>
            <a:pPr marL="0" indent="0">
              <a:buNone/>
            </a:pPr>
            <a:r>
              <a:rPr lang="fr-FR" b="1" dirty="0" smtClean="0"/>
              <a:t> </a:t>
            </a:r>
            <a:r>
              <a:rPr lang="fr-FR" b="1" dirty="0"/>
              <a:t>Le déficit intellectuel profond</a:t>
            </a:r>
            <a:r>
              <a:rPr lang="fr-FR" dirty="0"/>
              <a:t> (QI &lt; 20)  → 1 à 2 % des retards mentaux </a:t>
            </a:r>
          </a:p>
          <a:p>
            <a:r>
              <a:rPr lang="fr-FR" dirty="0"/>
              <a:t>   - Absence de langage </a:t>
            </a:r>
          </a:p>
          <a:p>
            <a:r>
              <a:rPr lang="fr-FR" dirty="0"/>
              <a:t>- Autonomie très limitée voire nulle </a:t>
            </a:r>
          </a:p>
          <a:p>
            <a:r>
              <a:rPr lang="fr-FR" dirty="0"/>
              <a:t>   - Troubles moteurs graves associés (</a:t>
            </a:r>
            <a:r>
              <a:rPr lang="fr-FR" dirty="0" smtClean="0"/>
              <a:t>grabataires)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3331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96815"/>
            <a:ext cx="10972800" cy="60902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b="1" dirty="0" smtClean="0"/>
              <a:t>Les troubles du spectre de l’autisme </a:t>
            </a:r>
          </a:p>
          <a:p>
            <a:pPr marL="0" indent="0">
              <a:buNone/>
            </a:pPr>
            <a:r>
              <a:rPr lang="fr-FR" dirty="0"/>
              <a:t>Il s’agit d’un trouble du développement dans le domaine de l’interaction sociale, la communication avec des intérêts et activités restreints et répétitifs. </a:t>
            </a:r>
          </a:p>
          <a:p>
            <a:pPr marL="0" indent="0">
              <a:buNone/>
            </a:pPr>
            <a:r>
              <a:rPr lang="fr-FR" dirty="0" smtClean="0"/>
              <a:t>Trouble Précoce, envahissant avec déficit dans les capacités 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 smtClean="0"/>
              <a:t> </a:t>
            </a:r>
            <a:r>
              <a:rPr lang="fr-FR" dirty="0"/>
              <a:t>établir une </a:t>
            </a:r>
            <a:r>
              <a:rPr lang="fr-FR" dirty="0" smtClean="0"/>
              <a:t>relation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échanger, communiquer par les gestes ou la </a:t>
            </a:r>
            <a:r>
              <a:rPr lang="fr-FR" dirty="0" smtClean="0"/>
              <a:t>parole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comprendre les </a:t>
            </a:r>
            <a:r>
              <a:rPr lang="fr-FR" dirty="0" smtClean="0"/>
              <a:t>émotions, les intentions </a:t>
            </a:r>
            <a:r>
              <a:rPr lang="fr-FR" dirty="0"/>
              <a:t>des autres et à réagir en </a:t>
            </a:r>
            <a:r>
              <a:rPr lang="fr-FR" dirty="0" smtClean="0"/>
              <a:t>conséquence</a:t>
            </a:r>
            <a:endParaRPr lang="fr-FR" dirty="0"/>
          </a:p>
          <a:p>
            <a:pPr marL="57150" indent="0">
              <a:buNone/>
            </a:pPr>
            <a:r>
              <a:rPr lang="fr-FR" dirty="0"/>
              <a:t>Ils ne savent pas jouer comme les autres enfants et ils ne sont pas attirés par l’échange, la relation et la communication avec autrui</a:t>
            </a:r>
            <a:r>
              <a:rPr lang="fr-FR" dirty="0" smtClean="0"/>
              <a:t>.</a:t>
            </a:r>
          </a:p>
          <a:p>
            <a:pPr marL="57150" indent="0">
              <a:buNone/>
            </a:pPr>
            <a:r>
              <a:rPr lang="fr-FR" dirty="0"/>
              <a:t>Cela peut s’exprimer par des symptômes légers ou par des handicaps extrêmement lourds.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20337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10551"/>
            <a:ext cx="10972800" cy="51240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/>
              <a:t>Les troubles spécifiques de l’apprentissage</a:t>
            </a:r>
            <a:endParaRPr lang="fr-FR" dirty="0"/>
          </a:p>
          <a:p>
            <a:pPr marL="0" indent="0">
              <a:buNone/>
            </a:pPr>
            <a:r>
              <a:rPr lang="fr-FR" sz="2800" dirty="0"/>
              <a:t>Sont constitués par des performances individuelles en dessous de la moyenne dans les domaines de la lecture, l’écriture et le calcul compte tenu de l’âge ,  du niveau intellectuel général  qui est bon et de l’absence d’une affection mentale ou physique pouvant altérer ces performances. </a:t>
            </a:r>
          </a:p>
          <a:p>
            <a:r>
              <a:rPr lang="fr-FR" sz="2800" dirty="0"/>
              <a:t>Dyslexie : incapacité ou difficulté d’apprentissage de la lecture et de l’écriture. </a:t>
            </a:r>
          </a:p>
          <a:p>
            <a:r>
              <a:rPr lang="fr-FR" sz="2800" dirty="0"/>
              <a:t>Dysorthographie (Trouble de l’expression écrite)</a:t>
            </a:r>
          </a:p>
          <a:p>
            <a:r>
              <a:rPr lang="fr-FR" sz="2800" dirty="0"/>
              <a:t>Dyscalculie : difficultés d’apprentissage du calcul et des mathématiques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8450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017918"/>
            <a:ext cx="10972800" cy="4606504"/>
          </a:xfrm>
        </p:spPr>
        <p:txBody>
          <a:bodyPr/>
          <a:lstStyle/>
          <a:p>
            <a:pPr marL="0" indent="0" algn="ctr">
              <a:buNone/>
            </a:pPr>
            <a:r>
              <a:rPr lang="fr-FR" b="1" dirty="0"/>
              <a:t>Les troubles du développement du langage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Très fréquents Près de 5 % des enfants de 5 ans ont des troubles du langage. Ils sont très variables :</a:t>
            </a:r>
          </a:p>
          <a:p>
            <a:pPr lvl="0"/>
            <a:r>
              <a:rPr lang="fr-FR" dirty="0"/>
              <a:t>retard de maturation évoluant spontanément favorablement </a:t>
            </a:r>
          </a:p>
          <a:p>
            <a:pPr lvl="0"/>
            <a:r>
              <a:rPr lang="fr-FR" dirty="0"/>
              <a:t> trouble plus grave (Dysphasie, autisme, absence du  langage).</a:t>
            </a:r>
          </a:p>
          <a:p>
            <a:pPr lvl="0"/>
            <a:r>
              <a:rPr lang="fr-FR" dirty="0"/>
              <a:t> Certains troubles du langage peuvent accompagner d’autres perturbations (bégaiement, mutisme).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9949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005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b="1" dirty="0"/>
              <a:t>les troubles du développement psychomoteur</a:t>
            </a:r>
            <a:endParaRPr lang="fr-FR" dirty="0"/>
          </a:p>
          <a:p>
            <a:r>
              <a:rPr lang="fr-FR" b="1" dirty="0" smtClean="0"/>
              <a:t>Troubles </a:t>
            </a:r>
            <a:r>
              <a:rPr lang="fr-FR" b="1" dirty="0"/>
              <a:t>hyperactivité et déficit de </a:t>
            </a:r>
            <a:r>
              <a:rPr lang="fr-FR" b="1" dirty="0" smtClean="0"/>
              <a:t>l’attention</a:t>
            </a:r>
          </a:p>
          <a:p>
            <a:pPr lvl="1"/>
            <a:r>
              <a:rPr lang="fr-FR" dirty="0" smtClean="0"/>
              <a:t>Hyperactivité</a:t>
            </a:r>
          </a:p>
          <a:p>
            <a:pPr lvl="1"/>
            <a:r>
              <a:rPr lang="fr-FR" dirty="0" smtClean="0"/>
              <a:t>Incapacité à maintenir l’attention sur une tâche</a:t>
            </a:r>
          </a:p>
          <a:p>
            <a:pPr lvl="1"/>
            <a:r>
              <a:rPr lang="fr-FR" dirty="0" smtClean="0"/>
              <a:t>Impulsivité</a:t>
            </a:r>
          </a:p>
          <a:p>
            <a:pPr lvl="1"/>
            <a:r>
              <a:rPr lang="fr-FR" dirty="0" smtClean="0"/>
              <a:t>Conséquences importantes sur la scolarité, les relations, les émotions</a:t>
            </a:r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 smtClean="0"/>
              <a:t>Troubles </a:t>
            </a:r>
            <a:r>
              <a:rPr lang="fr-FR" b="1" dirty="0"/>
              <a:t>des habiletés motrices</a:t>
            </a:r>
            <a:r>
              <a:rPr lang="fr-FR" dirty="0"/>
              <a:t> : </a:t>
            </a:r>
            <a:r>
              <a:rPr lang="fr-FR" sz="3000" dirty="0"/>
              <a:t>Il s’agit de troubles de la coordination motrice sans lésion ni affection neurologique générale. Ce trouble peut toucher la motricité générale (Marche, gestes amples) ou /et la motricité fine (manger, s’habiller, écriture et dessin).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210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b="1" dirty="0"/>
              <a:t>Les troubles du comportement 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Altération </a:t>
            </a:r>
            <a:r>
              <a:rPr lang="fr-FR" dirty="0"/>
              <a:t>des fonctions</a:t>
            </a:r>
            <a:r>
              <a:rPr lang="fr-FR" b="1" dirty="0"/>
              <a:t> i</a:t>
            </a:r>
            <a:r>
              <a:rPr lang="fr-FR" dirty="0"/>
              <a:t>nstinctuelles ou </a:t>
            </a:r>
            <a:r>
              <a:rPr lang="fr-FR" dirty="0" smtClean="0"/>
              <a:t>relationnelles </a:t>
            </a:r>
          </a:p>
          <a:p>
            <a:pPr marL="0" indent="0">
              <a:buNone/>
            </a:pPr>
            <a:r>
              <a:rPr lang="fr-FR" b="1" dirty="0" smtClean="0"/>
              <a:t> </a:t>
            </a:r>
            <a:r>
              <a:rPr lang="fr-FR" b="1" dirty="0"/>
              <a:t>Troubles du comportement alimentaire :</a:t>
            </a:r>
            <a:endParaRPr lang="fr-FR" dirty="0"/>
          </a:p>
          <a:p>
            <a:r>
              <a:rPr lang="fr-FR" dirty="0"/>
              <a:t>Peuvent altérer la croissance de manière durable </a:t>
            </a:r>
            <a:r>
              <a:rPr lang="fr-FR" dirty="0" smtClean="0"/>
              <a:t>et parfois mettre </a:t>
            </a:r>
            <a:r>
              <a:rPr lang="fr-FR" dirty="0"/>
              <a:t>en danger le pronostic vital. </a:t>
            </a:r>
            <a:endParaRPr lang="fr-FR" dirty="0" smtClean="0"/>
          </a:p>
          <a:p>
            <a:r>
              <a:rPr lang="fr-FR" dirty="0" smtClean="0"/>
              <a:t>L’alimentation </a:t>
            </a:r>
            <a:r>
              <a:rPr lang="fr-FR" dirty="0"/>
              <a:t>chez le Nourrisson, l’enfant et l’adolescent n’est pas seulement un acte biologique mais surtout un acte relationnel et affectif, social. Il constitue souvent l’expression d’une perturbation relationnelle</a:t>
            </a:r>
          </a:p>
          <a:p>
            <a:r>
              <a:rPr lang="fr-FR" b="1" dirty="0"/>
              <a:t>Chez le  Nourrisson</a:t>
            </a:r>
            <a:r>
              <a:rPr lang="fr-FR" b="1" dirty="0" smtClean="0"/>
              <a:t>:  </a:t>
            </a:r>
          </a:p>
          <a:p>
            <a:pPr lvl="1"/>
            <a:r>
              <a:rPr lang="fr-FR" dirty="0" smtClean="0"/>
              <a:t>L’anorexie </a:t>
            </a:r>
            <a:r>
              <a:rPr lang="fr-FR" dirty="0"/>
              <a:t>commune souvent dite d'opposition ou de sevrage</a:t>
            </a:r>
          </a:p>
          <a:p>
            <a:pPr lvl="1"/>
            <a:r>
              <a:rPr lang="fr-FR" dirty="0"/>
              <a:t>Anorexies sévères précoces</a:t>
            </a:r>
          </a:p>
          <a:p>
            <a:pPr lvl="1"/>
            <a:r>
              <a:rPr lang="fr-FR" dirty="0"/>
              <a:t>Le mérycisme (régurgitation provoquée et répétée, plus ou moins importante, </a:t>
            </a:r>
          </a:p>
          <a:p>
            <a:pPr lvl="1"/>
            <a:r>
              <a:rPr lang="fr-FR" dirty="0"/>
              <a:t>du bol alimentaire, suivie de la rumination.</a:t>
            </a:r>
          </a:p>
          <a:p>
            <a:pPr lvl="1"/>
            <a:r>
              <a:rPr lang="fr-FR" dirty="0"/>
              <a:t>Le Pica </a:t>
            </a:r>
          </a:p>
        </p:txBody>
      </p:sp>
    </p:spTree>
    <p:extLst>
      <p:ext uri="{BB962C8B-B14F-4D97-AF65-F5344CB8AC3E}">
        <p14:creationId xmlns:p14="http://schemas.microsoft.com/office/powerpoint/2010/main" val="3171261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r-FR" sz="3200" dirty="0">
                <a:solidFill>
                  <a:prstClr val="black"/>
                </a:solidFill>
              </a:rPr>
              <a:t>Les maladies mentales chez les enfants sont très fréquentes : 15-20% de la population générale d’enfants.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r-FR" sz="3200" dirty="0">
                <a:solidFill>
                  <a:prstClr val="black"/>
                </a:solidFill>
              </a:rPr>
              <a:t>La Pédopsychiatrie s’intéresse aux enfants et adolescents de tout âge :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sz="2800" dirty="0">
                <a:solidFill>
                  <a:prstClr val="black"/>
                </a:solidFill>
              </a:rPr>
              <a:t>Nourrissons et jeunes enfants (0 - 5 ans)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sz="2800" dirty="0">
                <a:solidFill>
                  <a:prstClr val="black"/>
                </a:solidFill>
              </a:rPr>
              <a:t>Enfants d’âge scolaire (6 – 12 ans)</a:t>
            </a:r>
          </a:p>
          <a:p>
            <a:pPr marL="742950" lvl="1" indent="-285750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sz="2800" dirty="0">
                <a:solidFill>
                  <a:prstClr val="black"/>
                </a:solidFill>
              </a:rPr>
              <a:t>Adolescents (13 – 18, ans)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881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517585"/>
            <a:ext cx="10972800" cy="5608579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A l’adolescence </a:t>
            </a:r>
            <a:r>
              <a:rPr lang="fr-FR" b="1" dirty="0" smtClean="0"/>
              <a:t>:</a:t>
            </a:r>
          </a:p>
          <a:p>
            <a:r>
              <a:rPr lang="fr-FR" b="1" dirty="0" smtClean="0"/>
              <a:t> </a:t>
            </a:r>
            <a:r>
              <a:rPr lang="fr-FR" dirty="0"/>
              <a:t>l’anorexie</a:t>
            </a:r>
            <a:r>
              <a:rPr lang="fr-FR" b="1" dirty="0"/>
              <a:t> mentale / Boulimie</a:t>
            </a:r>
            <a:r>
              <a:rPr lang="fr-FR" dirty="0"/>
              <a:t> constituent les principales pathologies</a:t>
            </a:r>
            <a:r>
              <a:rPr lang="fr-FR" dirty="0" smtClean="0"/>
              <a:t>.</a:t>
            </a:r>
          </a:p>
          <a:p>
            <a:r>
              <a:rPr lang="fr-FR" b="1" dirty="0" smtClean="0"/>
              <a:t> </a:t>
            </a:r>
            <a:r>
              <a:rPr lang="fr-FR" b="1" dirty="0"/>
              <a:t>L’anorexie mentale </a:t>
            </a:r>
            <a:r>
              <a:rPr lang="fr-FR" dirty="0"/>
              <a:t>est caractérisée par une réduction importante de la ration alimentaire, une peur intense de prendre du poids et une perception erronée de son corps (se trouve gros malgré la minceur). </a:t>
            </a:r>
          </a:p>
          <a:p>
            <a:r>
              <a:rPr lang="fr-FR" b="1" dirty="0"/>
              <a:t>La boulimie</a:t>
            </a:r>
            <a:r>
              <a:rPr lang="fr-FR" dirty="0"/>
              <a:t> : Crise ou le sujet absorbe rapidement une quantité de nourriture supérieure à la norme de façon impulsive</a:t>
            </a:r>
          </a:p>
        </p:txBody>
      </p:sp>
    </p:spTree>
    <p:extLst>
      <p:ext uri="{BB962C8B-B14F-4D97-AF65-F5344CB8AC3E}">
        <p14:creationId xmlns:p14="http://schemas.microsoft.com/office/powerpoint/2010/main" val="19061896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62309"/>
            <a:ext cx="10972800" cy="57638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/>
              <a:t>Les troubles du sommeil :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Le rythme veille/sommeil est particulier chez le bébé et le nourrisson. Les besoins en sommeil sont :- Nouveau-né et bébé (0 à 3 mois) : en moyenne, 16 heures par 24 heures. </a:t>
            </a:r>
          </a:p>
          <a:p>
            <a:pPr lvl="1"/>
            <a:r>
              <a:rPr lang="fr-FR" dirty="0"/>
              <a:t>- Nourrisson : 15 heures de sommeil dont 2 siestes dans la journée, à 6 mois. </a:t>
            </a:r>
          </a:p>
          <a:p>
            <a:pPr lvl="1"/>
            <a:r>
              <a:rPr lang="fr-FR" dirty="0"/>
              <a:t>- A partir du 4</a:t>
            </a:r>
            <a:r>
              <a:rPr lang="fr-FR" baseline="30000" dirty="0"/>
              <a:t>ème</a:t>
            </a:r>
            <a:r>
              <a:rPr lang="fr-FR" dirty="0"/>
              <a:t> mois : mise en place du cycle nycthéméral (veille / sommeil) </a:t>
            </a:r>
          </a:p>
          <a:p>
            <a:pPr lvl="1"/>
            <a:r>
              <a:rPr lang="fr-FR" dirty="0"/>
              <a:t>- Entre 1 an et 4 ans : 13-14 heures par 24 heures dont 1 sieste dans la journée. </a:t>
            </a:r>
          </a:p>
          <a:p>
            <a:pPr lvl="1"/>
            <a:r>
              <a:rPr lang="fr-FR" dirty="0"/>
              <a:t>- Adolescence : stabilisation autour de 8-9 heures par 24 heures.</a:t>
            </a:r>
          </a:p>
          <a:p>
            <a:pPr marL="0" indent="0">
              <a:buNone/>
            </a:pPr>
            <a:r>
              <a:rPr lang="fr-FR" dirty="0"/>
              <a:t>Le sommeil est dépendant à la fois de rythmes biologiques internes mais également des conditions de l’environnement et de l’éducation.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 </a:t>
            </a:r>
            <a:r>
              <a:rPr lang="fr-FR" dirty="0"/>
              <a:t>Nourrisson, l’enfant et l’adolescent peuvent présenter des insomnies, des hypersomnies ( en particulier l’adolescent), des </a:t>
            </a:r>
            <a:r>
              <a:rPr lang="fr-FR" dirty="0" err="1"/>
              <a:t>parasomnies</a:t>
            </a:r>
            <a:r>
              <a:rPr lang="fr-FR" dirty="0"/>
              <a:t> ( terreurs nocturnes, somnambulisme, somniloquie etc..).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0412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 </a:t>
            </a:r>
            <a:r>
              <a:rPr lang="fr-FR" b="1" dirty="0"/>
              <a:t>Les troubles du comportement sphinctérien :</a:t>
            </a:r>
            <a:endParaRPr lang="fr-FR" dirty="0"/>
          </a:p>
          <a:p>
            <a:pPr lvl="1"/>
            <a:r>
              <a:rPr lang="fr-FR" dirty="0" smtClean="0"/>
              <a:t>Enurésie</a:t>
            </a:r>
            <a:endParaRPr lang="fr-FR" dirty="0"/>
          </a:p>
          <a:p>
            <a:pPr lvl="1"/>
            <a:r>
              <a:rPr lang="fr-FR" dirty="0" smtClean="0"/>
              <a:t>Encoprésie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 </a:t>
            </a:r>
            <a:r>
              <a:rPr lang="fr-FR" b="1" dirty="0"/>
              <a:t>Les troubles des conduites</a:t>
            </a:r>
            <a:r>
              <a:rPr lang="fr-FR" dirty="0"/>
              <a:t> : il s’agit d’un comportement d’atteinte aux droits d’autrui par l’agression ou la provocation</a:t>
            </a:r>
          </a:p>
          <a:p>
            <a:pPr marL="0" indent="0">
              <a:buNone/>
            </a:pPr>
            <a:r>
              <a:rPr lang="fr-FR" b="1" dirty="0" smtClean="0"/>
              <a:t> </a:t>
            </a:r>
            <a:r>
              <a:rPr lang="fr-FR" b="1" dirty="0"/>
              <a:t>Les addictions</a:t>
            </a:r>
            <a:r>
              <a:rPr lang="fr-FR" dirty="0"/>
              <a:t> : Usage ou consommation abusive de substances psychoactives ou de comportement </a:t>
            </a:r>
            <a:r>
              <a:rPr lang="fr-FR" dirty="0" err="1"/>
              <a:t>addictogenes</a:t>
            </a:r>
            <a:r>
              <a:rPr lang="fr-FR" dirty="0"/>
              <a:t> (internet, jeux etc..)</a:t>
            </a:r>
          </a:p>
          <a:p>
            <a:pPr marL="0" indent="0">
              <a:buNone/>
            </a:pPr>
            <a:r>
              <a:rPr lang="fr-FR" b="1" dirty="0" smtClean="0"/>
              <a:t>Les </a:t>
            </a:r>
            <a:r>
              <a:rPr lang="fr-FR" b="1" dirty="0"/>
              <a:t>conduites suicidaires</a:t>
            </a:r>
            <a:r>
              <a:rPr lang="fr-FR" dirty="0"/>
              <a:t> : Urgences psychiatriques, qui peuvent exister chez l’enfant spécialement dépressif mais surtout chez l’adolescent.</a:t>
            </a:r>
          </a:p>
          <a:p>
            <a:pPr marL="0" indent="0">
              <a:buNone/>
            </a:pPr>
            <a:r>
              <a:rPr lang="fr-FR" b="1" dirty="0" smtClean="0"/>
              <a:t>Les </a:t>
            </a:r>
            <a:r>
              <a:rPr lang="fr-FR" b="1" dirty="0"/>
              <a:t>conduites à risque et la délinquance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70999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690113"/>
            <a:ext cx="10972800" cy="59694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Les </a:t>
            </a:r>
            <a:r>
              <a:rPr lang="fr-FR" b="1" dirty="0"/>
              <a:t>troubles émotionnels :</a:t>
            </a:r>
            <a:endParaRPr lang="fr-FR" dirty="0"/>
          </a:p>
          <a:p>
            <a:r>
              <a:rPr lang="fr-FR" b="1" dirty="0" smtClean="0"/>
              <a:t>Troubles </a:t>
            </a:r>
            <a:r>
              <a:rPr lang="fr-FR" b="1" dirty="0"/>
              <a:t>anxieux</a:t>
            </a:r>
            <a:r>
              <a:rPr lang="fr-FR" dirty="0"/>
              <a:t> :</a:t>
            </a:r>
          </a:p>
          <a:p>
            <a:pPr marL="0" indent="0">
              <a:buNone/>
            </a:pPr>
            <a:r>
              <a:rPr lang="fr-FR" dirty="0" smtClean="0"/>
              <a:t>Chez </a:t>
            </a:r>
            <a:r>
              <a:rPr lang="fr-FR" dirty="0"/>
              <a:t>l’enfant sont liés au niveau de développement. Certaines peurs et phobies sont considérées comme normales si elles surviennent à certains âges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peur </a:t>
            </a:r>
            <a:r>
              <a:rPr lang="fr-FR" dirty="0"/>
              <a:t>de l’étranger du 8ème mois, </a:t>
            </a:r>
            <a:endParaRPr lang="fr-FR" dirty="0" smtClean="0"/>
          </a:p>
          <a:p>
            <a:pPr lvl="1"/>
            <a:r>
              <a:rPr lang="fr-FR" dirty="0" smtClean="0"/>
              <a:t> </a:t>
            </a:r>
            <a:r>
              <a:rPr lang="fr-FR" dirty="0"/>
              <a:t>peur du noir vers l’âge de 18 mois-2 ans, peur des gros animaux vers 3-4 ans,  peur des petits animaux vers 4-5 ans).  </a:t>
            </a:r>
          </a:p>
          <a:p>
            <a:pPr marL="57150" indent="0">
              <a:buNone/>
            </a:pPr>
            <a:r>
              <a:rPr lang="fr-FR" dirty="0" smtClean="0"/>
              <a:t>L’enfant </a:t>
            </a:r>
            <a:r>
              <a:rPr lang="fr-FR" dirty="0"/>
              <a:t>en plus des troubles anxieux qui ressemblent à ceux décrits chez l’adulte peut présenter des troubles anxieux spécifiques :</a:t>
            </a:r>
          </a:p>
          <a:p>
            <a:pPr lvl="0"/>
            <a:r>
              <a:rPr lang="fr-FR" dirty="0"/>
              <a:t>Anxiété de séparation : Le symptôme essentiel est une angoisse excessive lorsque l’enfant se sépare des personnes auxquelles il est attaché  </a:t>
            </a:r>
          </a:p>
          <a:p>
            <a:pPr lvl="0"/>
            <a:r>
              <a:rPr lang="fr-FR" dirty="0"/>
              <a:t>La phobie scolaire</a:t>
            </a:r>
          </a:p>
          <a:p>
            <a:pPr lvl="0"/>
            <a:r>
              <a:rPr lang="fr-FR" dirty="0"/>
              <a:t>Troubles obsessionnels compulsifs</a:t>
            </a:r>
          </a:p>
          <a:p>
            <a:r>
              <a:rPr lang="fr-FR" b="1" dirty="0" smtClean="0"/>
              <a:t>Troubles </a:t>
            </a:r>
            <a:r>
              <a:rPr lang="fr-FR" b="1" dirty="0"/>
              <a:t>de l’humeur</a:t>
            </a:r>
            <a:r>
              <a:rPr lang="fr-FR" dirty="0"/>
              <a:t> : </a:t>
            </a:r>
          </a:p>
          <a:p>
            <a:pPr lvl="1"/>
            <a:r>
              <a:rPr lang="fr-FR" dirty="0"/>
              <a:t>Dépression du Nourrisson, de l’enfant et de </a:t>
            </a:r>
            <a:r>
              <a:rPr lang="fr-FR" dirty="0" smtClean="0"/>
              <a:t>l’adolescent</a:t>
            </a:r>
          </a:p>
          <a:p>
            <a:pPr lvl="1"/>
            <a:r>
              <a:rPr lang="fr-FR" dirty="0" smtClean="0"/>
              <a:t>Troubles bipolaires</a:t>
            </a:r>
          </a:p>
          <a:p>
            <a:pPr lvl="1"/>
            <a:r>
              <a:rPr lang="fr-FR" dirty="0" smtClean="0"/>
              <a:t>Troubles de la régulation émotionnelle</a:t>
            </a:r>
          </a:p>
          <a:p>
            <a:pPr lvl="0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43094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7404" y="875583"/>
            <a:ext cx="10972800" cy="492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Troubles </a:t>
            </a:r>
            <a:r>
              <a:rPr lang="fr-FR" b="1" dirty="0"/>
              <a:t>consécutifs aux violences </a:t>
            </a:r>
            <a:r>
              <a:rPr lang="fr-FR" b="1" dirty="0" smtClean="0"/>
              <a:t>, maltraitances</a:t>
            </a:r>
            <a:r>
              <a:rPr lang="fr-FR" b="1" dirty="0"/>
              <a:t>,</a:t>
            </a:r>
            <a:r>
              <a:rPr lang="fr-FR" b="1" dirty="0" smtClean="0"/>
              <a:t> négligences</a:t>
            </a:r>
            <a:r>
              <a:rPr lang="fr-FR" b="1" dirty="0"/>
              <a:t> :</a:t>
            </a:r>
            <a:endParaRPr lang="fr-FR" dirty="0"/>
          </a:p>
          <a:p>
            <a:pPr marL="400050" lvl="1" indent="0">
              <a:buNone/>
            </a:pPr>
            <a:r>
              <a:rPr lang="fr-FR" dirty="0" smtClean="0"/>
              <a:t>Très fréquents</a:t>
            </a:r>
          </a:p>
          <a:p>
            <a:pPr marL="400050" lvl="1" indent="0">
              <a:buNone/>
            </a:pPr>
            <a:r>
              <a:rPr lang="fr-FR" dirty="0" smtClean="0"/>
              <a:t>Nombreux troubles ( reviviscences, dissociations, dépressions, anxiété, sentiment d’insécurité, trouble de l’attachement)</a:t>
            </a:r>
          </a:p>
          <a:p>
            <a:pPr marL="400050" lvl="1" indent="0">
              <a:buNone/>
            </a:pPr>
            <a:r>
              <a:rPr lang="fr-FR" dirty="0" smtClean="0"/>
              <a:t>Conséquences désastreuses sur le développement de la personne</a:t>
            </a:r>
          </a:p>
          <a:p>
            <a:pPr marL="400050" lvl="1" indent="0">
              <a:buNone/>
            </a:pPr>
            <a:r>
              <a:rPr lang="fr-FR" dirty="0" smtClean="0"/>
              <a:t>Nécessité d’un dépistage, de mesures de protection et de soins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 </a:t>
            </a:r>
            <a:r>
              <a:rPr lang="fr-FR" b="1" dirty="0"/>
              <a:t>Les troubles psychotiques chez l’enfant et l’adolescent </a:t>
            </a:r>
            <a:r>
              <a:rPr lang="fr-FR" b="1" dirty="0" smtClean="0"/>
              <a:t>:</a:t>
            </a:r>
          </a:p>
          <a:p>
            <a:pPr marL="0" indent="0">
              <a:buNone/>
            </a:pPr>
            <a:r>
              <a:rPr lang="fr-FR" b="1" dirty="0"/>
              <a:t>	</a:t>
            </a:r>
            <a:r>
              <a:rPr lang="fr-FR" dirty="0" smtClean="0"/>
              <a:t>Psychoses aigues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Schizophrénies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661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5942"/>
            <a:ext cx="10515600" cy="666205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3200" b="1" dirty="0" smtClean="0"/>
              <a:t>Particularités de la pathologie mentale en pédopsychiatrie :</a:t>
            </a:r>
            <a:endParaRPr lang="fr-FR" sz="3200" dirty="0" smtClean="0"/>
          </a:p>
          <a:p>
            <a:pPr lvl="0">
              <a:buNone/>
            </a:pPr>
            <a:r>
              <a:rPr lang="fr-FR" b="1" dirty="0" smtClean="0"/>
              <a:t>1.Survenue sur une personnalité encore en développement.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L’enfant est un individu qui n’a pas encore achevé son développement. Ce qui est normal à un stade du développement pourrait ne plus être considéré comme tel à un autre stade.</a:t>
            </a:r>
          </a:p>
          <a:p>
            <a:pPr lvl="0">
              <a:buNone/>
            </a:pPr>
            <a:r>
              <a:rPr lang="fr-FR" dirty="0" smtClean="0"/>
              <a:t>2. </a:t>
            </a:r>
            <a:r>
              <a:rPr lang="fr-FR" b="1" dirty="0" smtClean="0"/>
              <a:t>L’importance de l’apprentissage</a:t>
            </a:r>
          </a:p>
          <a:p>
            <a:pPr lvl="0">
              <a:buNone/>
            </a:pPr>
            <a:r>
              <a:rPr lang="fr-FR" dirty="0" smtClean="0"/>
              <a:t>3. </a:t>
            </a:r>
            <a:r>
              <a:rPr lang="fr-FR" b="1" dirty="0" smtClean="0"/>
              <a:t>La place de l’entourage </a:t>
            </a:r>
            <a:r>
              <a:rPr lang="fr-FR" dirty="0" smtClean="0"/>
              <a:t>( famille, voisins , école).</a:t>
            </a:r>
          </a:p>
          <a:p>
            <a:pPr>
              <a:buNone/>
            </a:pPr>
            <a:r>
              <a:rPr lang="fr-FR" dirty="0" smtClean="0"/>
              <a:t>4. </a:t>
            </a:r>
            <a:r>
              <a:rPr lang="fr-FR" b="1" dirty="0" smtClean="0"/>
              <a:t>La demande de soins</a:t>
            </a:r>
            <a:endParaRPr lang="fr-FR" dirty="0" smtClean="0"/>
          </a:p>
          <a:p>
            <a:pPr lvl="0">
              <a:buNone/>
            </a:pPr>
            <a:r>
              <a:rPr lang="fr-FR" dirty="0" smtClean="0"/>
              <a:t>5. </a:t>
            </a:r>
            <a:r>
              <a:rPr lang="fr-FR" b="1" dirty="0" smtClean="0"/>
              <a:t>L’expression sémiologique: </a:t>
            </a:r>
            <a:r>
              <a:rPr lang="fr-FR" dirty="0" smtClean="0"/>
              <a:t>les</a:t>
            </a:r>
            <a:r>
              <a:rPr lang="fr-FR" b="1" dirty="0" smtClean="0"/>
              <a:t> </a:t>
            </a:r>
            <a:r>
              <a:rPr lang="fr-FR" dirty="0" smtClean="0"/>
              <a:t>troubles s’expriment différemment selon l’âge ( (circuits neuronaux non encore matures, peu de synapses, Maturité intellectuelle et affective, Contexte social)</a:t>
            </a:r>
          </a:p>
          <a:p>
            <a:pPr>
              <a:buNone/>
            </a:pPr>
            <a:r>
              <a:rPr lang="fr-FR" b="1" dirty="0" smtClean="0"/>
              <a:t>6 Le normal et le pathologique : </a:t>
            </a:r>
            <a:r>
              <a:rPr lang="fr-FR" dirty="0" smtClean="0"/>
              <a:t>frontière entre ce qui est normal et ce qui est pathologique n’est pas claire. Ce qui est normal à un âge, ne l’est pas à un autre âge ( pipi au lit, sucer son pouce etc..).</a:t>
            </a:r>
          </a:p>
          <a:p>
            <a:pPr>
              <a:buNone/>
            </a:pPr>
            <a:r>
              <a:rPr lang="fr-FR" dirty="0" smtClean="0"/>
              <a:t>L’adaptation à un stress environnemental peut se faire par des </a:t>
            </a:r>
          </a:p>
          <a:p>
            <a:pPr>
              <a:buNone/>
            </a:pPr>
            <a:r>
              <a:rPr lang="fr-FR" dirty="0" smtClean="0"/>
              <a:t>Symptômes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85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35428"/>
            <a:ext cx="10515600" cy="5921829"/>
          </a:xfrm>
        </p:spPr>
        <p:txBody>
          <a:bodyPr/>
          <a:lstStyle/>
          <a:p>
            <a:pPr>
              <a:buNone/>
            </a:pPr>
            <a:r>
              <a:rPr lang="fr-FR" dirty="0"/>
              <a:t>	</a:t>
            </a:r>
            <a:r>
              <a:rPr lang="fr-FR" b="1" dirty="0" smtClean="0"/>
              <a:t>La Norme: </a:t>
            </a:r>
          </a:p>
          <a:p>
            <a:pPr lvl="1"/>
            <a:r>
              <a:rPr lang="fr-FR" sz="2800" dirty="0"/>
              <a:t>le normal en tant que santé, opposé à la maladie ;</a:t>
            </a:r>
          </a:p>
          <a:p>
            <a:pPr lvl="1"/>
            <a:r>
              <a:rPr lang="fr-FR" sz="2800" dirty="0"/>
              <a:t>n le normal en tant que moyenne statistique ;</a:t>
            </a:r>
          </a:p>
          <a:p>
            <a:pPr lvl="1"/>
            <a:r>
              <a:rPr lang="fr-FR" sz="2800" dirty="0"/>
              <a:t>n le normal en tant qu’idéal, utopie à réaliser ou à approcher ;</a:t>
            </a:r>
          </a:p>
          <a:p>
            <a:pPr lvl="1"/>
            <a:r>
              <a:rPr lang="fr-FR" sz="2800" dirty="0"/>
              <a:t>n le normal en tant que processus dynamique, capacité de retour à un certain</a:t>
            </a:r>
          </a:p>
          <a:p>
            <a:pPr lvl="1"/>
            <a:r>
              <a:rPr lang="fr-FR" sz="2800" dirty="0"/>
              <a:t>équilibre</a:t>
            </a:r>
          </a:p>
          <a:p>
            <a:pPr lvl="1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95510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217714"/>
            <a:ext cx="11996057" cy="66402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900" b="1" dirty="0"/>
              <a:t>Connaissances en Pédopsychiatrie</a:t>
            </a:r>
            <a:endParaRPr lang="fr-FR" sz="3900" dirty="0"/>
          </a:p>
          <a:p>
            <a:pPr marL="0" indent="0">
              <a:buNone/>
            </a:pPr>
            <a:r>
              <a:rPr lang="fr-FR" b="1" dirty="0"/>
              <a:t>1 Médicales </a:t>
            </a:r>
            <a:r>
              <a:rPr lang="fr-FR" b="1" dirty="0" smtClean="0"/>
              <a:t>:</a:t>
            </a:r>
          </a:p>
          <a:p>
            <a:pPr lvl="1"/>
            <a:r>
              <a:rPr lang="fr-FR" b="1" dirty="0" smtClean="0"/>
              <a:t>Psychiatrie</a:t>
            </a:r>
            <a:endParaRPr lang="fr-FR" dirty="0"/>
          </a:p>
          <a:p>
            <a:pPr lvl="1"/>
            <a:r>
              <a:rPr lang="fr-FR" b="1" dirty="0"/>
              <a:t>Pédiatrie </a:t>
            </a:r>
            <a:endParaRPr lang="fr-FR" dirty="0"/>
          </a:p>
          <a:p>
            <a:pPr lvl="1"/>
            <a:r>
              <a:rPr lang="fr-FR" b="1" dirty="0"/>
              <a:t>Neuro-pédiatrie</a:t>
            </a:r>
            <a:endParaRPr lang="fr-FR" dirty="0"/>
          </a:p>
          <a:p>
            <a:pPr lvl="1"/>
            <a:r>
              <a:rPr lang="fr-FR" b="1" dirty="0"/>
              <a:t>Génétique</a:t>
            </a:r>
            <a:endParaRPr lang="fr-FR" dirty="0"/>
          </a:p>
          <a:p>
            <a:pPr lvl="1"/>
            <a:r>
              <a:rPr lang="fr-FR" b="1" dirty="0"/>
              <a:t>Pharmacologie</a:t>
            </a:r>
            <a:endParaRPr lang="fr-FR" dirty="0"/>
          </a:p>
          <a:p>
            <a:r>
              <a:rPr lang="fr-FR" b="1" dirty="0"/>
              <a:t>2 Psychologie :</a:t>
            </a:r>
            <a:endParaRPr lang="fr-FR" dirty="0"/>
          </a:p>
          <a:p>
            <a:pPr lvl="1"/>
            <a:r>
              <a:rPr lang="fr-FR" dirty="0"/>
              <a:t>Psycho dynamique</a:t>
            </a:r>
          </a:p>
          <a:p>
            <a:pPr lvl="1"/>
            <a:r>
              <a:rPr lang="fr-FR" dirty="0"/>
              <a:t>Comportementale et cognitive</a:t>
            </a:r>
          </a:p>
          <a:p>
            <a:pPr lvl="1"/>
            <a:r>
              <a:rPr lang="fr-FR" dirty="0"/>
              <a:t>Systémique et </a:t>
            </a:r>
            <a:r>
              <a:rPr lang="fr-FR" dirty="0" smtClean="0"/>
              <a:t>familiale</a:t>
            </a:r>
          </a:p>
          <a:p>
            <a:pPr lvl="1"/>
            <a:r>
              <a:rPr lang="fr-FR" dirty="0"/>
              <a:t>Développementale ( psychologie du développement) </a:t>
            </a:r>
            <a:endParaRPr lang="fr-FR" dirty="0"/>
          </a:p>
          <a:p>
            <a:r>
              <a:rPr lang="fr-FR" b="1" dirty="0"/>
              <a:t>3 Culturelles et sociales</a:t>
            </a:r>
            <a:endParaRPr lang="fr-FR" dirty="0"/>
          </a:p>
          <a:p>
            <a:pPr lvl="1"/>
            <a:r>
              <a:rPr lang="fr-FR" dirty="0"/>
              <a:t>Juridiques</a:t>
            </a:r>
          </a:p>
          <a:p>
            <a:pPr lvl="1"/>
            <a:r>
              <a:rPr lang="fr-FR" dirty="0"/>
              <a:t>Culturelles et sociales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1805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44286"/>
            <a:ext cx="10515600" cy="5632677"/>
          </a:xfrm>
        </p:spPr>
        <p:txBody>
          <a:bodyPr/>
          <a:lstStyle/>
          <a:p>
            <a:pPr marL="0" lvl="0" indent="0" algn="ctr">
              <a:buNone/>
            </a:pPr>
            <a:endParaRPr lang="fr-FR" sz="4000" b="1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</a:endParaRPr>
          </a:p>
          <a:p>
            <a:pPr marL="0" lvl="0" indent="0" algn="ctr">
              <a:buNone/>
            </a:pPr>
            <a:endParaRPr lang="fr-FR" sz="4000" b="1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</a:endParaRPr>
          </a:p>
          <a:p>
            <a:pPr marL="0" lvl="0" indent="0" algn="ctr">
              <a:buNone/>
            </a:pPr>
            <a:endParaRPr lang="fr-FR" sz="4000" b="1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</a:endParaRPr>
          </a:p>
          <a:p>
            <a:pPr marL="0" lvl="0" indent="0" algn="ctr">
              <a:buNone/>
            </a:pPr>
            <a:r>
              <a:rPr lang="fr-FR" sz="44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Examen </a:t>
            </a:r>
            <a:r>
              <a:rPr lang="fr-FR" sz="44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de l’enfant et de l’adolescent</a:t>
            </a:r>
          </a:p>
        </p:txBody>
      </p:sp>
    </p:spTree>
    <p:extLst>
      <p:ext uri="{BB962C8B-B14F-4D97-AF65-F5344CB8AC3E}">
        <p14:creationId xmlns:p14="http://schemas.microsoft.com/office/powerpoint/2010/main" val="358088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4286" y="304800"/>
            <a:ext cx="10809514" cy="6248399"/>
          </a:xfrm>
        </p:spPr>
        <p:txBody>
          <a:bodyPr/>
          <a:lstStyle/>
          <a:p>
            <a:r>
              <a:rPr lang="fr-FR" b="1" dirty="0"/>
              <a:t>Règles générales :</a:t>
            </a:r>
            <a:endParaRPr lang="fr-FR" dirty="0"/>
          </a:p>
          <a:p>
            <a:pPr lvl="0"/>
            <a:r>
              <a:rPr lang="fr-FR" dirty="0"/>
              <a:t>Cadre </a:t>
            </a:r>
          </a:p>
          <a:p>
            <a:pPr lvl="0"/>
            <a:r>
              <a:rPr lang="fr-FR" dirty="0"/>
              <a:t>Enfant et </a:t>
            </a:r>
            <a:r>
              <a:rPr lang="fr-FR" dirty="0" smtClean="0"/>
              <a:t>famille à voir ensemble. L’adolescent doit pouvoir être vu seul après un contact avec la famille</a:t>
            </a:r>
            <a:endParaRPr lang="fr-FR" dirty="0"/>
          </a:p>
          <a:p>
            <a:pPr lvl="0"/>
            <a:r>
              <a:rPr lang="fr-FR" dirty="0" smtClean="0"/>
              <a:t>Identification</a:t>
            </a:r>
            <a:r>
              <a:rPr lang="fr-FR" dirty="0" smtClean="0"/>
              <a:t>: </a:t>
            </a:r>
            <a:r>
              <a:rPr lang="fr-FR" dirty="0"/>
              <a:t>nécessité d’identifier l’enfant et le requérant (obligation légale).</a:t>
            </a:r>
            <a:endParaRPr lang="fr-FR" dirty="0"/>
          </a:p>
          <a:p>
            <a:pPr lvl="0"/>
            <a:r>
              <a:rPr lang="fr-FR" dirty="0"/>
              <a:t>Motif et </a:t>
            </a:r>
            <a:r>
              <a:rPr lang="fr-FR" dirty="0" smtClean="0"/>
              <a:t>requérant: </a:t>
            </a:r>
            <a:r>
              <a:rPr lang="fr-FR" dirty="0"/>
              <a:t>le requérant doit être tuteur ( parent direct, juge des mineurs, ou toute personne ayant la tutelle sur l’enfant)</a:t>
            </a:r>
            <a:endParaRPr lang="fr-FR" dirty="0"/>
          </a:p>
          <a:p>
            <a:pPr lvl="0"/>
            <a:r>
              <a:rPr lang="fr-FR" dirty="0"/>
              <a:t>Modalités (langage, jeux, dessins ou expression graphique, jeux de rôles) </a:t>
            </a:r>
          </a:p>
          <a:p>
            <a:r>
              <a:rPr lang="fr-FR" b="1" dirty="0"/>
              <a:t>Famille : ( parents et fratrie</a:t>
            </a:r>
            <a:r>
              <a:rPr lang="fr-FR" b="1" dirty="0" smtClean="0"/>
              <a:t>): </a:t>
            </a:r>
            <a:r>
              <a:rPr lang="fr-FR" dirty="0" smtClean="0"/>
              <a:t>Composition </a:t>
            </a:r>
            <a:r>
              <a:rPr lang="fr-FR" dirty="0"/>
              <a:t>, </a:t>
            </a:r>
            <a:r>
              <a:rPr lang="fr-FR" dirty="0" err="1"/>
              <a:t>fct</a:t>
            </a:r>
            <a:r>
              <a:rPr lang="fr-FR" dirty="0"/>
              <a:t>, </a:t>
            </a:r>
            <a:r>
              <a:rPr lang="fr-FR" dirty="0" err="1"/>
              <a:t>NSEcon</a:t>
            </a:r>
            <a:r>
              <a:rPr lang="fr-FR" dirty="0"/>
              <a:t>, Antécédents), </a:t>
            </a:r>
            <a:r>
              <a:rPr lang="fr-FR" dirty="0" smtClean="0"/>
              <a:t>Génogramme</a:t>
            </a:r>
          </a:p>
          <a:p>
            <a:pPr lvl="1"/>
            <a:r>
              <a:rPr lang="fr-FR" dirty="0" smtClean="0"/>
              <a:t>Instruction des parents, niveau socio-économique, mode de vie</a:t>
            </a:r>
          </a:p>
          <a:p>
            <a:pPr lvl="1"/>
            <a:r>
              <a:rPr lang="fr-FR" dirty="0" smtClean="0"/>
              <a:t>Antécédents médico-chirurgicaux et psychiatriques dans la famille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87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0"/>
            <a:ext cx="86868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dirty="0" err="1"/>
              <a:t>Genogramme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96144"/>
            <a:ext cx="11800114" cy="61926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1600" dirty="0"/>
              <a:t>Un </a:t>
            </a:r>
            <a:r>
              <a:rPr lang="fr-FR" sz="1600" b="1" dirty="0"/>
              <a:t>génogramme</a:t>
            </a:r>
            <a:r>
              <a:rPr lang="fr-FR" sz="1600" dirty="0"/>
              <a:t> est une représentation graphique d'un arbre généalogique qui affiche des données détaillées sur les relations entre les individus dans une famille.</a:t>
            </a:r>
          </a:p>
        </p:txBody>
      </p:sp>
      <p:pic>
        <p:nvPicPr>
          <p:cNvPr id="1026" name="Picture 2" descr="http://www.interaide.org/pratiques_old/images/imgurbain/tableau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5015880" cy="532859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294989" y="2286744"/>
            <a:ext cx="79208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19</a:t>
            </a:r>
          </a:p>
        </p:txBody>
      </p:sp>
      <p:sp>
        <p:nvSpPr>
          <p:cNvPr id="8" name="Ellipse 7"/>
          <p:cNvSpPr/>
          <p:nvPr/>
        </p:nvSpPr>
        <p:spPr>
          <a:xfrm>
            <a:off x="8832304" y="2204864"/>
            <a:ext cx="864096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6686775" y="3012263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6660767" y="3660335"/>
            <a:ext cx="273630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8" idx="4"/>
          </p:cNvCxnSpPr>
          <p:nvPr/>
        </p:nvCxnSpPr>
        <p:spPr>
          <a:xfrm>
            <a:off x="9264352" y="299695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endCxn id="69" idx="0"/>
          </p:cNvCxnSpPr>
          <p:nvPr/>
        </p:nvCxnSpPr>
        <p:spPr>
          <a:xfrm flipH="1">
            <a:off x="5915980" y="3429000"/>
            <a:ext cx="3600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7392144" y="371703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8184232" y="371703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5303912" y="292494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6384032" y="299695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5303912" y="342900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5015880" y="234888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5807968" y="3284984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8976320" y="371703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>
            <a:off x="5663952" y="3284984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6384033" y="2492897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prstClr val="black"/>
                </a:solidFill>
              </a:rPr>
              <a:t>1960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8976321" y="2420889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prstClr val="black"/>
                </a:solidFill>
              </a:rPr>
              <a:t>1970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366997" y="4365104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19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176120" y="4437112"/>
            <a:ext cx="6480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19</a:t>
            </a:r>
          </a:p>
        </p:txBody>
      </p:sp>
      <p:sp>
        <p:nvSpPr>
          <p:cNvPr id="65" name="Ellipse 64"/>
          <p:cNvSpPr/>
          <p:nvPr/>
        </p:nvSpPr>
        <p:spPr>
          <a:xfrm>
            <a:off x="7968208" y="4365104"/>
            <a:ext cx="720080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832304" y="4437112"/>
            <a:ext cx="57606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19</a:t>
            </a:r>
          </a:p>
        </p:txBody>
      </p:sp>
      <p:sp>
        <p:nvSpPr>
          <p:cNvPr id="67" name="Rectangle 66"/>
          <p:cNvSpPr/>
          <p:nvPr/>
        </p:nvSpPr>
        <p:spPr>
          <a:xfrm>
            <a:off x="8904312" y="450912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white"/>
                </a:solidFill>
              </a:rPr>
              <a:t>19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8688288" y="3645024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lipse 68"/>
          <p:cNvSpPr/>
          <p:nvPr/>
        </p:nvSpPr>
        <p:spPr>
          <a:xfrm>
            <a:off x="5591944" y="4437112"/>
            <a:ext cx="648072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6" name="Forme libre 75"/>
          <p:cNvSpPr/>
          <p:nvPr/>
        </p:nvSpPr>
        <p:spPr>
          <a:xfrm>
            <a:off x="6135190" y="2455094"/>
            <a:ext cx="2821577" cy="2051593"/>
          </a:xfrm>
          <a:custGeom>
            <a:avLst/>
            <a:gdLst>
              <a:gd name="connsiteX0" fmla="*/ 0 w 2821577"/>
              <a:gd name="connsiteY0" fmla="*/ 2051593 h 2051593"/>
              <a:gd name="connsiteX1" fmla="*/ 39188 w 2821577"/>
              <a:gd name="connsiteY1" fmla="*/ 2038530 h 2051593"/>
              <a:gd name="connsiteX2" fmla="*/ 52251 w 2821577"/>
              <a:gd name="connsiteY2" fmla="*/ 1999341 h 2051593"/>
              <a:gd name="connsiteX3" fmla="*/ 13062 w 2821577"/>
              <a:gd name="connsiteY3" fmla="*/ 2025467 h 2051593"/>
              <a:gd name="connsiteX4" fmla="*/ 65314 w 2821577"/>
              <a:gd name="connsiteY4" fmla="*/ 1868713 h 2051593"/>
              <a:gd name="connsiteX5" fmla="*/ 78377 w 2821577"/>
              <a:gd name="connsiteY5" fmla="*/ 1829524 h 2051593"/>
              <a:gd name="connsiteX6" fmla="*/ 117565 w 2821577"/>
              <a:gd name="connsiteY6" fmla="*/ 1816461 h 2051593"/>
              <a:gd name="connsiteX7" fmla="*/ 274320 w 2821577"/>
              <a:gd name="connsiteY7" fmla="*/ 1816461 h 2051593"/>
              <a:gd name="connsiteX8" fmla="*/ 313508 w 2821577"/>
              <a:gd name="connsiteY8" fmla="*/ 1790336 h 2051593"/>
              <a:gd name="connsiteX9" fmla="*/ 339634 w 2821577"/>
              <a:gd name="connsiteY9" fmla="*/ 1711958 h 2051593"/>
              <a:gd name="connsiteX10" fmla="*/ 352697 w 2821577"/>
              <a:gd name="connsiteY10" fmla="*/ 1672770 h 2051593"/>
              <a:gd name="connsiteX11" fmla="*/ 404948 w 2821577"/>
              <a:gd name="connsiteY11" fmla="*/ 1607456 h 2051593"/>
              <a:gd name="connsiteX12" fmla="*/ 587828 w 2821577"/>
              <a:gd name="connsiteY12" fmla="*/ 1594393 h 2051593"/>
              <a:gd name="connsiteX13" fmla="*/ 627017 w 2821577"/>
              <a:gd name="connsiteY13" fmla="*/ 1516016 h 2051593"/>
              <a:gd name="connsiteX14" fmla="*/ 653142 w 2821577"/>
              <a:gd name="connsiteY14" fmla="*/ 1437638 h 2051593"/>
              <a:gd name="connsiteX15" fmla="*/ 705394 w 2821577"/>
              <a:gd name="connsiteY15" fmla="*/ 1385387 h 2051593"/>
              <a:gd name="connsiteX16" fmla="*/ 940525 w 2821577"/>
              <a:gd name="connsiteY16" fmla="*/ 1372324 h 2051593"/>
              <a:gd name="connsiteX17" fmla="*/ 966651 w 2821577"/>
              <a:gd name="connsiteY17" fmla="*/ 1267821 h 2051593"/>
              <a:gd name="connsiteX18" fmla="*/ 979714 w 2821577"/>
              <a:gd name="connsiteY18" fmla="*/ 1215570 h 2051593"/>
              <a:gd name="connsiteX19" fmla="*/ 992777 w 2821577"/>
              <a:gd name="connsiteY19" fmla="*/ 1176381 h 2051593"/>
              <a:gd name="connsiteX20" fmla="*/ 1123405 w 2821577"/>
              <a:gd name="connsiteY20" fmla="*/ 1189444 h 2051593"/>
              <a:gd name="connsiteX21" fmla="*/ 1162594 w 2821577"/>
              <a:gd name="connsiteY21" fmla="*/ 1202507 h 2051593"/>
              <a:gd name="connsiteX22" fmla="*/ 1188720 w 2821577"/>
              <a:gd name="connsiteY22" fmla="*/ 1163318 h 2051593"/>
              <a:gd name="connsiteX23" fmla="*/ 1201782 w 2821577"/>
              <a:gd name="connsiteY23" fmla="*/ 1032690 h 2051593"/>
              <a:gd name="connsiteX24" fmla="*/ 1214845 w 2821577"/>
              <a:gd name="connsiteY24" fmla="*/ 980438 h 2051593"/>
              <a:gd name="connsiteX25" fmla="*/ 1254034 w 2821577"/>
              <a:gd name="connsiteY25" fmla="*/ 967376 h 2051593"/>
              <a:gd name="connsiteX26" fmla="*/ 1436914 w 2821577"/>
              <a:gd name="connsiteY26" fmla="*/ 967376 h 2051593"/>
              <a:gd name="connsiteX27" fmla="*/ 1449977 w 2821577"/>
              <a:gd name="connsiteY27" fmla="*/ 928187 h 2051593"/>
              <a:gd name="connsiteX28" fmla="*/ 1463040 w 2821577"/>
              <a:gd name="connsiteY28" fmla="*/ 875936 h 2051593"/>
              <a:gd name="connsiteX29" fmla="*/ 1449977 w 2821577"/>
              <a:gd name="connsiteY29" fmla="*/ 810621 h 2051593"/>
              <a:gd name="connsiteX30" fmla="*/ 1436914 w 2821577"/>
              <a:gd name="connsiteY30" fmla="*/ 771433 h 2051593"/>
              <a:gd name="connsiteX31" fmla="*/ 1449977 w 2821577"/>
              <a:gd name="connsiteY31" fmla="*/ 732244 h 2051593"/>
              <a:gd name="connsiteX32" fmla="*/ 1528354 w 2821577"/>
              <a:gd name="connsiteY32" fmla="*/ 706118 h 2051593"/>
              <a:gd name="connsiteX33" fmla="*/ 1606731 w 2821577"/>
              <a:gd name="connsiteY33" fmla="*/ 679993 h 2051593"/>
              <a:gd name="connsiteX34" fmla="*/ 1711234 w 2821577"/>
              <a:gd name="connsiteY34" fmla="*/ 653867 h 2051593"/>
              <a:gd name="connsiteX35" fmla="*/ 1724297 w 2821577"/>
              <a:gd name="connsiteY35" fmla="*/ 614678 h 2051593"/>
              <a:gd name="connsiteX36" fmla="*/ 1750422 w 2821577"/>
              <a:gd name="connsiteY36" fmla="*/ 523238 h 2051593"/>
              <a:gd name="connsiteX37" fmla="*/ 1854925 w 2821577"/>
              <a:gd name="connsiteY37" fmla="*/ 536301 h 2051593"/>
              <a:gd name="connsiteX38" fmla="*/ 1933302 w 2821577"/>
              <a:gd name="connsiteY38" fmla="*/ 562427 h 2051593"/>
              <a:gd name="connsiteX39" fmla="*/ 1972491 w 2821577"/>
              <a:gd name="connsiteY39" fmla="*/ 549364 h 2051593"/>
              <a:gd name="connsiteX40" fmla="*/ 1959428 w 2821577"/>
              <a:gd name="connsiteY40" fmla="*/ 497113 h 2051593"/>
              <a:gd name="connsiteX41" fmla="*/ 1920240 w 2821577"/>
              <a:gd name="connsiteY41" fmla="*/ 418736 h 2051593"/>
              <a:gd name="connsiteX42" fmla="*/ 1959428 w 2821577"/>
              <a:gd name="connsiteY42" fmla="*/ 392610 h 2051593"/>
              <a:gd name="connsiteX43" fmla="*/ 2103120 w 2821577"/>
              <a:gd name="connsiteY43" fmla="*/ 444861 h 2051593"/>
              <a:gd name="connsiteX44" fmla="*/ 2181497 w 2821577"/>
              <a:gd name="connsiteY44" fmla="*/ 470987 h 2051593"/>
              <a:gd name="connsiteX45" fmla="*/ 2220685 w 2821577"/>
              <a:gd name="connsiteY45" fmla="*/ 444861 h 2051593"/>
              <a:gd name="connsiteX46" fmla="*/ 2233748 w 2821577"/>
              <a:gd name="connsiteY46" fmla="*/ 405673 h 2051593"/>
              <a:gd name="connsiteX47" fmla="*/ 2272937 w 2821577"/>
              <a:gd name="connsiteY47" fmla="*/ 314233 h 2051593"/>
              <a:gd name="connsiteX48" fmla="*/ 2286000 w 2821577"/>
              <a:gd name="connsiteY48" fmla="*/ 209730 h 2051593"/>
              <a:gd name="connsiteX49" fmla="*/ 2442754 w 2821577"/>
              <a:gd name="connsiteY49" fmla="*/ 235856 h 2051593"/>
              <a:gd name="connsiteX50" fmla="*/ 2481942 w 2821577"/>
              <a:gd name="connsiteY50" fmla="*/ 261981 h 2051593"/>
              <a:gd name="connsiteX51" fmla="*/ 2547257 w 2821577"/>
              <a:gd name="connsiteY51" fmla="*/ 170541 h 2051593"/>
              <a:gd name="connsiteX52" fmla="*/ 2560320 w 2821577"/>
              <a:gd name="connsiteY52" fmla="*/ 131353 h 2051593"/>
              <a:gd name="connsiteX53" fmla="*/ 2573382 w 2821577"/>
              <a:gd name="connsiteY53" fmla="*/ 13787 h 2051593"/>
              <a:gd name="connsiteX54" fmla="*/ 2612571 w 2821577"/>
              <a:gd name="connsiteY54" fmla="*/ 724 h 2051593"/>
              <a:gd name="connsiteX55" fmla="*/ 2821577 w 2821577"/>
              <a:gd name="connsiteY55" fmla="*/ 26850 h 2051593"/>
              <a:gd name="connsiteX56" fmla="*/ 2730137 w 2821577"/>
              <a:gd name="connsiteY56" fmla="*/ 66038 h 2051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821577" h="2051593">
                <a:moveTo>
                  <a:pt x="0" y="2051593"/>
                </a:moveTo>
                <a:cubicBezTo>
                  <a:pt x="13063" y="2047239"/>
                  <a:pt x="29452" y="2048266"/>
                  <a:pt x="39188" y="2038530"/>
                </a:cubicBezTo>
                <a:cubicBezTo>
                  <a:pt x="48924" y="2028793"/>
                  <a:pt x="64567" y="2005499"/>
                  <a:pt x="52251" y="1999341"/>
                </a:cubicBezTo>
                <a:cubicBezTo>
                  <a:pt x="38209" y="1992320"/>
                  <a:pt x="26125" y="2016758"/>
                  <a:pt x="13062" y="2025467"/>
                </a:cubicBezTo>
                <a:lnTo>
                  <a:pt x="65314" y="1868713"/>
                </a:lnTo>
                <a:cubicBezTo>
                  <a:pt x="69668" y="1855650"/>
                  <a:pt x="65314" y="1833878"/>
                  <a:pt x="78377" y="1829524"/>
                </a:cubicBezTo>
                <a:lnTo>
                  <a:pt x="117565" y="1816461"/>
                </a:lnTo>
                <a:cubicBezTo>
                  <a:pt x="189000" y="1824398"/>
                  <a:pt x="218614" y="1844314"/>
                  <a:pt x="274320" y="1816461"/>
                </a:cubicBezTo>
                <a:cubicBezTo>
                  <a:pt x="288362" y="1809440"/>
                  <a:pt x="300445" y="1799044"/>
                  <a:pt x="313508" y="1790336"/>
                </a:cubicBezTo>
                <a:lnTo>
                  <a:pt x="339634" y="1711958"/>
                </a:lnTo>
                <a:lnTo>
                  <a:pt x="352697" y="1672770"/>
                </a:lnTo>
                <a:cubicBezTo>
                  <a:pt x="363013" y="1641822"/>
                  <a:pt x="363095" y="1614842"/>
                  <a:pt x="404948" y="1607456"/>
                </a:cubicBezTo>
                <a:cubicBezTo>
                  <a:pt x="465133" y="1596835"/>
                  <a:pt x="526868" y="1598747"/>
                  <a:pt x="587828" y="1594393"/>
                </a:cubicBezTo>
                <a:cubicBezTo>
                  <a:pt x="635473" y="1451459"/>
                  <a:pt x="559485" y="1667965"/>
                  <a:pt x="627017" y="1516016"/>
                </a:cubicBezTo>
                <a:cubicBezTo>
                  <a:pt x="638202" y="1490850"/>
                  <a:pt x="644434" y="1463764"/>
                  <a:pt x="653142" y="1437638"/>
                </a:cubicBezTo>
                <a:cubicBezTo>
                  <a:pt x="666276" y="1398236"/>
                  <a:pt x="657426" y="1389955"/>
                  <a:pt x="705394" y="1385387"/>
                </a:cubicBezTo>
                <a:cubicBezTo>
                  <a:pt x="783538" y="1377945"/>
                  <a:pt x="862148" y="1376678"/>
                  <a:pt x="940525" y="1372324"/>
                </a:cubicBezTo>
                <a:lnTo>
                  <a:pt x="966651" y="1267821"/>
                </a:lnTo>
                <a:cubicBezTo>
                  <a:pt x="971005" y="1250404"/>
                  <a:pt x="974037" y="1232602"/>
                  <a:pt x="979714" y="1215570"/>
                </a:cubicBezTo>
                <a:lnTo>
                  <a:pt x="992777" y="1176381"/>
                </a:lnTo>
                <a:cubicBezTo>
                  <a:pt x="1036320" y="1180735"/>
                  <a:pt x="1080154" y="1182790"/>
                  <a:pt x="1123405" y="1189444"/>
                </a:cubicBezTo>
                <a:cubicBezTo>
                  <a:pt x="1137014" y="1191538"/>
                  <a:pt x="1149809" y="1207621"/>
                  <a:pt x="1162594" y="1202507"/>
                </a:cubicBezTo>
                <a:cubicBezTo>
                  <a:pt x="1177171" y="1196676"/>
                  <a:pt x="1180011" y="1176381"/>
                  <a:pt x="1188720" y="1163318"/>
                </a:cubicBezTo>
                <a:cubicBezTo>
                  <a:pt x="1193074" y="1119775"/>
                  <a:pt x="1195594" y="1076010"/>
                  <a:pt x="1201782" y="1032690"/>
                </a:cubicBezTo>
                <a:cubicBezTo>
                  <a:pt x="1204321" y="1014917"/>
                  <a:pt x="1203630" y="994457"/>
                  <a:pt x="1214845" y="980438"/>
                </a:cubicBezTo>
                <a:cubicBezTo>
                  <a:pt x="1223447" y="969686"/>
                  <a:pt x="1240971" y="971730"/>
                  <a:pt x="1254034" y="967376"/>
                </a:cubicBezTo>
                <a:cubicBezTo>
                  <a:pt x="1261455" y="968118"/>
                  <a:pt x="1400086" y="996838"/>
                  <a:pt x="1436914" y="967376"/>
                </a:cubicBezTo>
                <a:cubicBezTo>
                  <a:pt x="1447666" y="958774"/>
                  <a:pt x="1446194" y="941427"/>
                  <a:pt x="1449977" y="928187"/>
                </a:cubicBezTo>
                <a:cubicBezTo>
                  <a:pt x="1454909" y="910925"/>
                  <a:pt x="1458686" y="893353"/>
                  <a:pt x="1463040" y="875936"/>
                </a:cubicBezTo>
                <a:cubicBezTo>
                  <a:pt x="1458686" y="854164"/>
                  <a:pt x="1455362" y="832161"/>
                  <a:pt x="1449977" y="810621"/>
                </a:cubicBezTo>
                <a:cubicBezTo>
                  <a:pt x="1446637" y="797263"/>
                  <a:pt x="1436914" y="785202"/>
                  <a:pt x="1436914" y="771433"/>
                </a:cubicBezTo>
                <a:cubicBezTo>
                  <a:pt x="1436914" y="757663"/>
                  <a:pt x="1438772" y="740247"/>
                  <a:pt x="1449977" y="732244"/>
                </a:cubicBezTo>
                <a:cubicBezTo>
                  <a:pt x="1472386" y="716237"/>
                  <a:pt x="1502228" y="714827"/>
                  <a:pt x="1528354" y="706118"/>
                </a:cubicBezTo>
                <a:cubicBezTo>
                  <a:pt x="1554480" y="697410"/>
                  <a:pt x="1579727" y="685394"/>
                  <a:pt x="1606731" y="679993"/>
                </a:cubicBezTo>
                <a:cubicBezTo>
                  <a:pt x="1685547" y="664230"/>
                  <a:pt x="1650982" y="673951"/>
                  <a:pt x="1711234" y="653867"/>
                </a:cubicBezTo>
                <a:cubicBezTo>
                  <a:pt x="1715588" y="640804"/>
                  <a:pt x="1720514" y="627918"/>
                  <a:pt x="1724297" y="614678"/>
                </a:cubicBezTo>
                <a:cubicBezTo>
                  <a:pt x="1757110" y="499834"/>
                  <a:pt x="1719097" y="617220"/>
                  <a:pt x="1750422" y="523238"/>
                </a:cubicBezTo>
                <a:cubicBezTo>
                  <a:pt x="1785256" y="527592"/>
                  <a:pt x="1820599" y="528945"/>
                  <a:pt x="1854925" y="536301"/>
                </a:cubicBezTo>
                <a:cubicBezTo>
                  <a:pt x="1881853" y="542071"/>
                  <a:pt x="1933302" y="562427"/>
                  <a:pt x="1933302" y="562427"/>
                </a:cubicBezTo>
                <a:cubicBezTo>
                  <a:pt x="1946365" y="558073"/>
                  <a:pt x="1967377" y="562149"/>
                  <a:pt x="1972491" y="549364"/>
                </a:cubicBezTo>
                <a:cubicBezTo>
                  <a:pt x="1979159" y="532695"/>
                  <a:pt x="1964360" y="514375"/>
                  <a:pt x="1959428" y="497113"/>
                </a:cubicBezTo>
                <a:cubicBezTo>
                  <a:pt x="1945907" y="449790"/>
                  <a:pt x="1948865" y="461674"/>
                  <a:pt x="1920240" y="418736"/>
                </a:cubicBezTo>
                <a:cubicBezTo>
                  <a:pt x="1933303" y="410027"/>
                  <a:pt x="1943729" y="392610"/>
                  <a:pt x="1959428" y="392610"/>
                </a:cubicBezTo>
                <a:cubicBezTo>
                  <a:pt x="1978482" y="392610"/>
                  <a:pt x="2081689" y="437068"/>
                  <a:pt x="2103120" y="444861"/>
                </a:cubicBezTo>
                <a:cubicBezTo>
                  <a:pt x="2129001" y="454272"/>
                  <a:pt x="2181497" y="470987"/>
                  <a:pt x="2181497" y="470987"/>
                </a:cubicBezTo>
                <a:cubicBezTo>
                  <a:pt x="2194560" y="462278"/>
                  <a:pt x="2210878" y="457120"/>
                  <a:pt x="2220685" y="444861"/>
                </a:cubicBezTo>
                <a:cubicBezTo>
                  <a:pt x="2229287" y="434109"/>
                  <a:pt x="2228324" y="418329"/>
                  <a:pt x="2233748" y="405673"/>
                </a:cubicBezTo>
                <a:cubicBezTo>
                  <a:pt x="2282174" y="292681"/>
                  <a:pt x="2242302" y="406135"/>
                  <a:pt x="2272937" y="314233"/>
                </a:cubicBezTo>
                <a:cubicBezTo>
                  <a:pt x="2277291" y="279399"/>
                  <a:pt x="2257241" y="229862"/>
                  <a:pt x="2286000" y="209730"/>
                </a:cubicBezTo>
                <a:cubicBezTo>
                  <a:pt x="2298072" y="201279"/>
                  <a:pt x="2407778" y="218368"/>
                  <a:pt x="2442754" y="235856"/>
                </a:cubicBezTo>
                <a:cubicBezTo>
                  <a:pt x="2456796" y="242877"/>
                  <a:pt x="2468879" y="253273"/>
                  <a:pt x="2481942" y="261981"/>
                </a:cubicBezTo>
                <a:cubicBezTo>
                  <a:pt x="2547257" y="240209"/>
                  <a:pt x="2516776" y="261981"/>
                  <a:pt x="2547257" y="170541"/>
                </a:cubicBezTo>
                <a:lnTo>
                  <a:pt x="2560320" y="131353"/>
                </a:lnTo>
                <a:cubicBezTo>
                  <a:pt x="2564674" y="92164"/>
                  <a:pt x="2558738" y="50397"/>
                  <a:pt x="2573382" y="13787"/>
                </a:cubicBezTo>
                <a:cubicBezTo>
                  <a:pt x="2578496" y="1002"/>
                  <a:pt x="2598820" y="0"/>
                  <a:pt x="2612571" y="724"/>
                </a:cubicBezTo>
                <a:cubicBezTo>
                  <a:pt x="2682685" y="4414"/>
                  <a:pt x="2751908" y="18141"/>
                  <a:pt x="2821577" y="26850"/>
                </a:cubicBezTo>
                <a:cubicBezTo>
                  <a:pt x="2748795" y="70518"/>
                  <a:pt x="2781652" y="66038"/>
                  <a:pt x="2730137" y="6603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8616280" y="4185084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9" name="Forme libre 88"/>
          <p:cNvSpPr/>
          <p:nvPr/>
        </p:nvSpPr>
        <p:spPr>
          <a:xfrm>
            <a:off x="9408368" y="2636912"/>
            <a:ext cx="899974" cy="2164824"/>
          </a:xfrm>
          <a:custGeom>
            <a:avLst/>
            <a:gdLst>
              <a:gd name="connsiteX0" fmla="*/ 339634 w 979448"/>
              <a:gd name="connsiteY0" fmla="*/ 0 h 2094888"/>
              <a:gd name="connsiteX1" fmla="*/ 431074 w 979448"/>
              <a:gd name="connsiteY1" fmla="*/ 13063 h 2094888"/>
              <a:gd name="connsiteX2" fmla="*/ 470263 w 979448"/>
              <a:gd name="connsiteY2" fmla="*/ 39189 h 2094888"/>
              <a:gd name="connsiteX3" fmla="*/ 574766 w 979448"/>
              <a:gd name="connsiteY3" fmla="*/ 143691 h 2094888"/>
              <a:gd name="connsiteX4" fmla="*/ 600891 w 979448"/>
              <a:gd name="connsiteY4" fmla="*/ 182880 h 2094888"/>
              <a:gd name="connsiteX5" fmla="*/ 679268 w 979448"/>
              <a:gd name="connsiteY5" fmla="*/ 261257 h 2094888"/>
              <a:gd name="connsiteX6" fmla="*/ 718457 w 979448"/>
              <a:gd name="connsiteY6" fmla="*/ 313509 h 2094888"/>
              <a:gd name="connsiteX7" fmla="*/ 796834 w 979448"/>
              <a:gd name="connsiteY7" fmla="*/ 391886 h 2094888"/>
              <a:gd name="connsiteX8" fmla="*/ 849086 w 979448"/>
              <a:gd name="connsiteY8" fmla="*/ 470263 h 2094888"/>
              <a:gd name="connsiteX9" fmla="*/ 875211 w 979448"/>
              <a:gd name="connsiteY9" fmla="*/ 548640 h 2094888"/>
              <a:gd name="connsiteX10" fmla="*/ 914400 w 979448"/>
              <a:gd name="connsiteY10" fmla="*/ 640080 h 2094888"/>
              <a:gd name="connsiteX11" fmla="*/ 940526 w 979448"/>
              <a:gd name="connsiteY11" fmla="*/ 718457 h 2094888"/>
              <a:gd name="connsiteX12" fmla="*/ 953588 w 979448"/>
              <a:gd name="connsiteY12" fmla="*/ 757646 h 2094888"/>
              <a:gd name="connsiteX13" fmla="*/ 914400 w 979448"/>
              <a:gd name="connsiteY13" fmla="*/ 1227909 h 2094888"/>
              <a:gd name="connsiteX14" fmla="*/ 888274 w 979448"/>
              <a:gd name="connsiteY14" fmla="*/ 1280160 h 2094888"/>
              <a:gd name="connsiteX15" fmla="*/ 875211 w 979448"/>
              <a:gd name="connsiteY15" fmla="*/ 1319349 h 2094888"/>
              <a:gd name="connsiteX16" fmla="*/ 849086 w 979448"/>
              <a:gd name="connsiteY16" fmla="*/ 1358537 h 2094888"/>
              <a:gd name="connsiteX17" fmla="*/ 836023 w 979448"/>
              <a:gd name="connsiteY17" fmla="*/ 1397726 h 2094888"/>
              <a:gd name="connsiteX18" fmla="*/ 757646 w 979448"/>
              <a:gd name="connsiteY18" fmla="*/ 1476103 h 2094888"/>
              <a:gd name="connsiteX19" fmla="*/ 744583 w 979448"/>
              <a:gd name="connsiteY19" fmla="*/ 1515291 h 2094888"/>
              <a:gd name="connsiteX20" fmla="*/ 666206 w 979448"/>
              <a:gd name="connsiteY20" fmla="*/ 1606731 h 2094888"/>
              <a:gd name="connsiteX21" fmla="*/ 640080 w 979448"/>
              <a:gd name="connsiteY21" fmla="*/ 1645920 h 2094888"/>
              <a:gd name="connsiteX22" fmla="*/ 561703 w 979448"/>
              <a:gd name="connsiteY22" fmla="*/ 1685109 h 2094888"/>
              <a:gd name="connsiteX23" fmla="*/ 535577 w 979448"/>
              <a:gd name="connsiteY23" fmla="*/ 1724297 h 2094888"/>
              <a:gd name="connsiteX24" fmla="*/ 483326 w 979448"/>
              <a:gd name="connsiteY24" fmla="*/ 1750423 h 2094888"/>
              <a:gd name="connsiteX25" fmla="*/ 444137 w 979448"/>
              <a:gd name="connsiteY25" fmla="*/ 1776549 h 2094888"/>
              <a:gd name="connsiteX26" fmla="*/ 418011 w 979448"/>
              <a:gd name="connsiteY26" fmla="*/ 1815737 h 2094888"/>
              <a:gd name="connsiteX27" fmla="*/ 378823 w 979448"/>
              <a:gd name="connsiteY27" fmla="*/ 1841863 h 2094888"/>
              <a:gd name="connsiteX28" fmla="*/ 365760 w 979448"/>
              <a:gd name="connsiteY28" fmla="*/ 1881051 h 2094888"/>
              <a:gd name="connsiteX29" fmla="*/ 287383 w 979448"/>
              <a:gd name="connsiteY29" fmla="*/ 1920240 h 2094888"/>
              <a:gd name="connsiteX30" fmla="*/ 222068 w 979448"/>
              <a:gd name="connsiteY30" fmla="*/ 1985554 h 2094888"/>
              <a:gd name="connsiteX31" fmla="*/ 182880 w 979448"/>
              <a:gd name="connsiteY31" fmla="*/ 1998617 h 2094888"/>
              <a:gd name="connsiteX32" fmla="*/ 65314 w 979448"/>
              <a:gd name="connsiteY32" fmla="*/ 2063931 h 2094888"/>
              <a:gd name="connsiteX33" fmla="*/ 0 w 979448"/>
              <a:gd name="connsiteY33" fmla="*/ 2090057 h 209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79448" h="2094888">
                <a:moveTo>
                  <a:pt x="339634" y="0"/>
                </a:moveTo>
                <a:cubicBezTo>
                  <a:pt x="370114" y="4354"/>
                  <a:pt x="401583" y="4216"/>
                  <a:pt x="431074" y="13063"/>
                </a:cubicBezTo>
                <a:cubicBezTo>
                  <a:pt x="446112" y="17574"/>
                  <a:pt x="458646" y="28628"/>
                  <a:pt x="470263" y="39189"/>
                </a:cubicBezTo>
                <a:cubicBezTo>
                  <a:pt x="506715" y="72327"/>
                  <a:pt x="547441" y="102701"/>
                  <a:pt x="574766" y="143691"/>
                </a:cubicBezTo>
                <a:cubicBezTo>
                  <a:pt x="583474" y="156754"/>
                  <a:pt x="590461" y="171146"/>
                  <a:pt x="600891" y="182880"/>
                </a:cubicBezTo>
                <a:cubicBezTo>
                  <a:pt x="625437" y="210495"/>
                  <a:pt x="657100" y="231699"/>
                  <a:pt x="679268" y="261257"/>
                </a:cubicBezTo>
                <a:cubicBezTo>
                  <a:pt x="692331" y="278674"/>
                  <a:pt x="703893" y="297326"/>
                  <a:pt x="718457" y="313509"/>
                </a:cubicBezTo>
                <a:cubicBezTo>
                  <a:pt x="743173" y="340972"/>
                  <a:pt x="796834" y="391886"/>
                  <a:pt x="796834" y="391886"/>
                </a:cubicBezTo>
                <a:cubicBezTo>
                  <a:pt x="840052" y="521536"/>
                  <a:pt x="767541" y="323481"/>
                  <a:pt x="849086" y="470263"/>
                </a:cubicBezTo>
                <a:cubicBezTo>
                  <a:pt x="862460" y="494336"/>
                  <a:pt x="866503" y="522514"/>
                  <a:pt x="875211" y="548640"/>
                </a:cubicBezTo>
                <a:cubicBezTo>
                  <a:pt x="917254" y="674772"/>
                  <a:pt x="849840" y="478684"/>
                  <a:pt x="914400" y="640080"/>
                </a:cubicBezTo>
                <a:cubicBezTo>
                  <a:pt x="924628" y="665649"/>
                  <a:pt x="931818" y="692331"/>
                  <a:pt x="940526" y="718457"/>
                </a:cubicBezTo>
                <a:lnTo>
                  <a:pt x="953588" y="757646"/>
                </a:lnTo>
                <a:cubicBezTo>
                  <a:pt x="951042" y="834024"/>
                  <a:pt x="979448" y="1097815"/>
                  <a:pt x="914400" y="1227909"/>
                </a:cubicBezTo>
                <a:cubicBezTo>
                  <a:pt x="905691" y="1245326"/>
                  <a:pt x="895945" y="1262262"/>
                  <a:pt x="888274" y="1280160"/>
                </a:cubicBezTo>
                <a:cubicBezTo>
                  <a:pt x="882850" y="1292816"/>
                  <a:pt x="881369" y="1307033"/>
                  <a:pt x="875211" y="1319349"/>
                </a:cubicBezTo>
                <a:cubicBezTo>
                  <a:pt x="868190" y="1333391"/>
                  <a:pt x="856107" y="1344495"/>
                  <a:pt x="849086" y="1358537"/>
                </a:cubicBezTo>
                <a:cubicBezTo>
                  <a:pt x="842928" y="1370853"/>
                  <a:pt x="844477" y="1386857"/>
                  <a:pt x="836023" y="1397726"/>
                </a:cubicBezTo>
                <a:cubicBezTo>
                  <a:pt x="813340" y="1426890"/>
                  <a:pt x="757646" y="1476103"/>
                  <a:pt x="757646" y="1476103"/>
                </a:cubicBezTo>
                <a:cubicBezTo>
                  <a:pt x="753292" y="1489166"/>
                  <a:pt x="751415" y="1503336"/>
                  <a:pt x="744583" y="1515291"/>
                </a:cubicBezTo>
                <a:cubicBezTo>
                  <a:pt x="709002" y="1577557"/>
                  <a:pt x="708323" y="1556191"/>
                  <a:pt x="666206" y="1606731"/>
                </a:cubicBezTo>
                <a:cubicBezTo>
                  <a:pt x="656155" y="1618792"/>
                  <a:pt x="651181" y="1634819"/>
                  <a:pt x="640080" y="1645920"/>
                </a:cubicBezTo>
                <a:cubicBezTo>
                  <a:pt x="614757" y="1671243"/>
                  <a:pt x="593576" y="1674485"/>
                  <a:pt x="561703" y="1685109"/>
                </a:cubicBezTo>
                <a:cubicBezTo>
                  <a:pt x="552994" y="1698172"/>
                  <a:pt x="547638" y="1714246"/>
                  <a:pt x="535577" y="1724297"/>
                </a:cubicBezTo>
                <a:cubicBezTo>
                  <a:pt x="520618" y="1736763"/>
                  <a:pt x="500233" y="1740762"/>
                  <a:pt x="483326" y="1750423"/>
                </a:cubicBezTo>
                <a:cubicBezTo>
                  <a:pt x="469695" y="1758212"/>
                  <a:pt x="457200" y="1767840"/>
                  <a:pt x="444137" y="1776549"/>
                </a:cubicBezTo>
                <a:cubicBezTo>
                  <a:pt x="435428" y="1789612"/>
                  <a:pt x="429112" y="1804636"/>
                  <a:pt x="418011" y="1815737"/>
                </a:cubicBezTo>
                <a:cubicBezTo>
                  <a:pt x="406910" y="1826838"/>
                  <a:pt x="388630" y="1829604"/>
                  <a:pt x="378823" y="1841863"/>
                </a:cubicBezTo>
                <a:cubicBezTo>
                  <a:pt x="370221" y="1852615"/>
                  <a:pt x="374362" y="1870299"/>
                  <a:pt x="365760" y="1881051"/>
                </a:cubicBezTo>
                <a:cubicBezTo>
                  <a:pt x="347343" y="1904072"/>
                  <a:pt x="313199" y="1911634"/>
                  <a:pt x="287383" y="1920240"/>
                </a:cubicBezTo>
                <a:cubicBezTo>
                  <a:pt x="261256" y="1959430"/>
                  <a:pt x="265613" y="1963782"/>
                  <a:pt x="222068" y="1985554"/>
                </a:cubicBezTo>
                <a:cubicBezTo>
                  <a:pt x="209752" y="1991712"/>
                  <a:pt x="194916" y="1991930"/>
                  <a:pt x="182880" y="1998617"/>
                </a:cubicBezTo>
                <a:cubicBezTo>
                  <a:pt x="48137" y="2073476"/>
                  <a:pt x="153985" y="2034376"/>
                  <a:pt x="65314" y="2063931"/>
                </a:cubicBezTo>
                <a:cubicBezTo>
                  <a:pt x="18880" y="2094888"/>
                  <a:pt x="41825" y="2090057"/>
                  <a:pt x="0" y="2090057"/>
                </a:cubicBezTo>
              </a:path>
            </a:pathLst>
          </a:custGeom>
          <a:ln w="571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000" dirty="0">
              <a:solidFill>
                <a:prstClr val="black"/>
              </a:solidFill>
            </a:endParaRPr>
          </a:p>
        </p:txBody>
      </p:sp>
      <p:cxnSp>
        <p:nvCxnSpPr>
          <p:cNvPr id="90" name="Connecteur droit 89"/>
          <p:cNvCxnSpPr>
            <a:endCxn id="63" idx="0"/>
          </p:cNvCxnSpPr>
          <p:nvPr/>
        </p:nvCxnSpPr>
        <p:spPr>
          <a:xfrm>
            <a:off x="6686775" y="3717032"/>
            <a:ext cx="425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1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852</Words>
  <Application>Microsoft Office PowerPoint</Application>
  <PresentationFormat>Grand écran</PresentationFormat>
  <Paragraphs>265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Genogramme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17</cp:revision>
  <dcterms:created xsi:type="dcterms:W3CDTF">2022-12-03T07:08:58Z</dcterms:created>
  <dcterms:modified xsi:type="dcterms:W3CDTF">2022-12-06T11:36:41Z</dcterms:modified>
</cp:coreProperties>
</file>