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70" r:id="rId11"/>
    <p:sldId id="268" r:id="rId12"/>
    <p:sldId id="264" r:id="rId13"/>
    <p:sldId id="265" r:id="rId14"/>
    <p:sldId id="267" r:id="rId15"/>
    <p:sldId id="266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B4B4D5-D0B5-48D9-AD6B-7F686EBC1A49}" type="datetimeFigureOut">
              <a:rPr lang="fr-FR" smtClean="0"/>
              <a:pPr/>
              <a:t>05/05/2014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1A8D5-1F2A-4547-AF2A-8CFBFD0337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1A8D5-1F2A-4547-AF2A-8CFBFD0337A5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F72E4-5809-42A9-A3DC-27BA819E87FA}" type="datetime1">
              <a:rPr lang="fr-FR" smtClean="0"/>
              <a:pPr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FB34-D7E3-40BB-A062-DA36596DD812}" type="datetime1">
              <a:rPr lang="fr-FR" smtClean="0"/>
              <a:pPr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2D5CE-8AA8-4F61-ACC7-07124F55C946}" type="datetime1">
              <a:rPr lang="fr-FR" smtClean="0"/>
              <a:pPr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061B9-4645-424B-B8A2-1817965EA7C3}" type="datetime1">
              <a:rPr lang="fr-FR" smtClean="0"/>
              <a:pPr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C1EEF-C352-4FF9-9DB5-E480B04BC8C0}" type="datetime1">
              <a:rPr lang="fr-FR" smtClean="0"/>
              <a:pPr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5022D-CBE6-46E4-98F4-19EFFD22A806}" type="datetime1">
              <a:rPr lang="fr-FR" smtClean="0"/>
              <a:pPr/>
              <a:t>05/05/2014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589D5-523B-4B38-ACA8-32ACFF172DF8}" type="datetime1">
              <a:rPr lang="fr-FR" smtClean="0"/>
              <a:pPr/>
              <a:t>05/05/2014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4D92-97FA-4780-A179-3E91F855B10A}" type="datetime1">
              <a:rPr lang="fr-FR" smtClean="0"/>
              <a:pPr/>
              <a:t>05/05/2014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0F0FE-9BC2-4A74-98A8-BB94EF558EE5}" type="datetime1">
              <a:rPr lang="fr-FR" smtClean="0"/>
              <a:pPr/>
              <a:t>05/05/2014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BD255-0771-40BC-A653-D14D27557E81}" type="datetime1">
              <a:rPr lang="fr-FR" smtClean="0"/>
              <a:pPr/>
              <a:t>05/05/2014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B8EA9-DD75-420B-91B2-88506A26733A}" type="datetime1">
              <a:rPr lang="fr-FR" smtClean="0"/>
              <a:pPr/>
              <a:t>05/05/2014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0DE86-E80C-40D5-AE93-4218FDD551BD}" type="datetime1">
              <a:rPr lang="fr-FR" smtClean="0"/>
              <a:pPr/>
              <a:t>05/05/2014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CDB95-5BB0-4BFE-8BBF-4EA253F483D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500043"/>
            <a:ext cx="7772400" cy="1143007"/>
          </a:xfrm>
        </p:spPr>
        <p:txBody>
          <a:bodyPr>
            <a:normAutofit/>
          </a:bodyPr>
          <a:lstStyle/>
          <a:p>
            <a:r>
              <a:rPr lang="fr-FR" sz="2800" b="1" dirty="0" smtClean="0"/>
              <a:t>Conduite A Tenir Devant un Refus </a:t>
            </a:r>
            <a:r>
              <a:rPr lang="fr-FR" sz="2800" b="1" dirty="0" smtClean="0"/>
              <a:t>Alimentaire (*) </a:t>
            </a:r>
            <a:endParaRPr lang="fr-FR" sz="2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>
                <a:solidFill>
                  <a:schemeClr val="tx1"/>
                </a:solidFill>
              </a:rPr>
              <a:t>BENOUAKTA</a:t>
            </a:r>
          </a:p>
          <a:p>
            <a:r>
              <a:rPr lang="fr-FR" sz="2400" b="1" dirty="0" smtClean="0">
                <a:solidFill>
                  <a:schemeClr val="tx1"/>
                </a:solidFill>
              </a:rPr>
              <a:t>EHS Psychiatrie - Constantine</a:t>
            </a:r>
          </a:p>
          <a:p>
            <a:r>
              <a:rPr lang="fr-FR" sz="2400" b="1" dirty="0" err="1" smtClean="0">
                <a:solidFill>
                  <a:schemeClr val="tx1"/>
                </a:solidFill>
              </a:rPr>
              <a:t>e.Mail</a:t>
            </a:r>
            <a:r>
              <a:rPr lang="fr-FR" sz="2400" b="1" dirty="0" smtClean="0">
                <a:solidFill>
                  <a:schemeClr val="tx1"/>
                </a:solidFill>
              </a:rPr>
              <a:t>. benouakta@hotmail.com</a:t>
            </a:r>
            <a:endParaRPr lang="fr-FR" sz="2400" b="1" dirty="0">
              <a:solidFill>
                <a:schemeClr val="tx1"/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tx1"/>
                </a:solidFill>
              </a:rPr>
              <a:t>(*) Texte pédagogique élaboré par l'enseignant</a:t>
            </a:r>
            <a:endParaRPr lang="fr-F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600" b="1" dirty="0" smtClean="0"/>
              <a:t>Le refus alimentaire dans les états dépressifs</a:t>
            </a:r>
            <a:r>
              <a:rPr lang="fr-FR" sz="3600" b="1" dirty="0" smtClean="0"/>
              <a:t>.</a:t>
            </a:r>
          </a:p>
          <a:p>
            <a:pPr>
              <a:buFontTx/>
              <a:buChar char="-"/>
            </a:pPr>
            <a:r>
              <a:rPr lang="fr-FR" sz="2200" b="1" u="sng" dirty="0" smtClean="0"/>
              <a:t>Les états dépressifs majeurs :</a:t>
            </a:r>
          </a:p>
          <a:p>
            <a:pPr>
              <a:buNone/>
            </a:pPr>
            <a:r>
              <a:rPr lang="fr-FR" sz="2200" b="1" dirty="0" smtClean="0"/>
              <a:t>  Le refus alimentaire rentre dans le cadre du ralentissement ou de l’inhibition de l’activité psychique et psychomotrice. </a:t>
            </a:r>
          </a:p>
          <a:p>
            <a:pPr>
              <a:buNone/>
            </a:pPr>
            <a:r>
              <a:rPr lang="fr-FR" sz="2200" b="1" dirty="0" smtClean="0"/>
              <a:t>  Il s’agit plus d’une anorexie qu’un refus actif.</a:t>
            </a:r>
          </a:p>
          <a:p>
            <a:pPr>
              <a:buNone/>
            </a:pPr>
            <a:r>
              <a:rPr lang="fr-FR" sz="2200" b="1" dirty="0" smtClean="0"/>
              <a:t>  Le refus alimentaire peut avoir les sens d’un équivalent suicidaire et </a:t>
            </a:r>
            <a:r>
              <a:rPr lang="fr-FR" sz="2200" b="1" dirty="0" smtClean="0"/>
              <a:t>de </a:t>
            </a:r>
            <a:r>
              <a:rPr lang="fr-FR" sz="2200" b="1" dirty="0" smtClean="0"/>
              <a:t>désir de mort.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5"/>
            <a:ext cx="8229600" cy="4857784"/>
          </a:xfrm>
        </p:spPr>
        <p:txBody>
          <a:bodyPr/>
          <a:lstStyle/>
          <a:p>
            <a:pPr>
              <a:buNone/>
            </a:pPr>
            <a:endParaRPr lang="fr-FR" sz="2400" b="1" dirty="0" smtClean="0"/>
          </a:p>
          <a:p>
            <a:pPr>
              <a:buFontTx/>
              <a:buChar char="-"/>
            </a:pPr>
            <a:r>
              <a:rPr lang="fr-FR" sz="2400" b="1" u="sng" dirty="0" smtClean="0"/>
              <a:t>La </a:t>
            </a:r>
            <a:r>
              <a:rPr lang="fr-FR" sz="2400" b="1" u="sng" dirty="0" smtClean="0"/>
              <a:t>conduite thérapeutique </a:t>
            </a:r>
            <a:r>
              <a:rPr lang="fr-FR" sz="2400" b="1" u="sng" dirty="0" smtClean="0"/>
              <a:t>:</a:t>
            </a:r>
          </a:p>
          <a:p>
            <a:pPr>
              <a:buFontTx/>
              <a:buChar char="-"/>
            </a:pPr>
            <a:endParaRPr lang="fr-FR" sz="2400" b="1" u="sng" dirty="0" smtClean="0"/>
          </a:p>
          <a:p>
            <a:pPr>
              <a:buNone/>
            </a:pPr>
            <a:r>
              <a:rPr lang="fr-FR" sz="2400" b="1" u="sng" dirty="0" smtClean="0"/>
              <a:t>.</a:t>
            </a:r>
            <a:r>
              <a:rPr lang="fr-FR" sz="2400" b="1" dirty="0" smtClean="0"/>
              <a:t>  </a:t>
            </a:r>
            <a:r>
              <a:rPr lang="fr-FR" sz="2000" b="1" dirty="0" smtClean="0"/>
              <a:t>Dans ces cadres nosologiques majeurs</a:t>
            </a:r>
            <a:endParaRPr lang="fr-FR" sz="2000" b="1" u="sng" dirty="0" smtClean="0"/>
          </a:p>
          <a:p>
            <a:pPr>
              <a:buNone/>
            </a:pPr>
            <a:r>
              <a:rPr lang="fr-FR" b="1" dirty="0" smtClean="0"/>
              <a:t>. </a:t>
            </a:r>
            <a:r>
              <a:rPr lang="fr-FR" sz="2000" b="1" dirty="0" smtClean="0"/>
              <a:t>L’hospitalisation </a:t>
            </a:r>
            <a:r>
              <a:rPr lang="fr-FR" sz="2000" b="1" dirty="0" smtClean="0"/>
              <a:t>s’impose,</a:t>
            </a:r>
          </a:p>
          <a:p>
            <a:pPr>
              <a:buNone/>
            </a:pPr>
            <a:r>
              <a:rPr lang="fr-FR" sz="2000" b="1" dirty="0" smtClean="0"/>
              <a:t> . La </a:t>
            </a:r>
            <a:r>
              <a:rPr lang="fr-FR" sz="2000" b="1" dirty="0" smtClean="0"/>
              <a:t>prise en charge sur le plan somatique.</a:t>
            </a:r>
          </a:p>
          <a:p>
            <a:pPr>
              <a:buNone/>
            </a:pPr>
            <a:r>
              <a:rPr lang="fr-FR" sz="2000" b="1" dirty="0" smtClean="0"/>
              <a:t>. La </a:t>
            </a:r>
            <a:r>
              <a:rPr lang="fr-FR" sz="2000" b="1" dirty="0" smtClean="0"/>
              <a:t>médication psychotrope à base de neuroleptiques antipsychotique</a:t>
            </a:r>
            <a:r>
              <a:rPr lang="fr-FR" sz="2000" b="1" dirty="0" smtClean="0"/>
              <a:t>.</a:t>
            </a:r>
          </a:p>
          <a:p>
            <a:pPr>
              <a:buNone/>
            </a:pPr>
            <a:r>
              <a:rPr lang="fr-FR" sz="2000" b="1" dirty="0" smtClean="0"/>
              <a:t>. L’association des antidépresseurs dans les dépressions.</a:t>
            </a:r>
            <a:endParaRPr lang="fr-FR" sz="2000" b="1" dirty="0" smtClean="0"/>
          </a:p>
          <a:p>
            <a:pPr algn="just">
              <a:buNone/>
            </a:pPr>
            <a:r>
              <a:rPr lang="fr-FR" sz="2000" b="1" dirty="0" smtClean="0"/>
              <a:t>. Dans </a:t>
            </a:r>
            <a:r>
              <a:rPr lang="fr-FR" sz="2000" b="1" dirty="0" smtClean="0"/>
              <a:t>les cas sévères, la sismothérapie est fortement </a:t>
            </a:r>
            <a:r>
              <a:rPr lang="fr-FR" sz="2000" b="1" dirty="0" smtClean="0"/>
              <a:t>indiquée.</a:t>
            </a:r>
          </a:p>
          <a:p>
            <a:pPr algn="just">
              <a:buNone/>
            </a:pPr>
            <a:r>
              <a:rPr lang="fr-FR" sz="2000" b="1" dirty="0" smtClean="0"/>
              <a:t>. L’accompagnement psychologique et sociologique.</a:t>
            </a:r>
            <a:endParaRPr lang="fr-FR" sz="2000" b="1" dirty="0" smtClean="0"/>
          </a:p>
          <a:p>
            <a:pPr algn="just">
              <a:buNone/>
            </a:pPr>
            <a:r>
              <a:rPr lang="fr-FR" sz="2000" b="1" dirty="0" smtClean="0"/>
              <a:t> </a:t>
            </a:r>
            <a:endParaRPr lang="fr-FR" b="1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FontTx/>
              <a:buChar char="-"/>
            </a:pPr>
            <a:endParaRPr lang="fr-FR" sz="2000" b="1" u="sng" dirty="0" smtClean="0"/>
          </a:p>
          <a:p>
            <a:pPr>
              <a:buFontTx/>
              <a:buChar char="-"/>
            </a:pPr>
            <a:r>
              <a:rPr lang="fr-FR" sz="2000" b="1" u="sng" dirty="0" smtClean="0"/>
              <a:t>Les </a:t>
            </a:r>
            <a:r>
              <a:rPr lang="fr-FR" sz="2000" b="1" u="sng" dirty="0" smtClean="0"/>
              <a:t>états dépressifs « dits mineurs </a:t>
            </a:r>
            <a:r>
              <a:rPr lang="fr-FR" sz="2000" b="1" u="sng" dirty="0" smtClean="0"/>
              <a:t>»</a:t>
            </a:r>
          </a:p>
          <a:p>
            <a:pPr>
              <a:buFontTx/>
              <a:buChar char="-"/>
            </a:pPr>
            <a:endParaRPr lang="fr-FR" sz="2000" b="1" u="sng" dirty="0" smtClean="0"/>
          </a:p>
          <a:p>
            <a:pPr>
              <a:buNone/>
            </a:pPr>
            <a:r>
              <a:rPr lang="fr-FR" sz="2000" b="1" dirty="0" smtClean="0"/>
              <a:t> </a:t>
            </a:r>
            <a:r>
              <a:rPr lang="fr-FR" sz="2000" b="1" dirty="0" smtClean="0"/>
              <a:t>. </a:t>
            </a:r>
            <a:r>
              <a:rPr lang="fr-FR" sz="2000" b="1" dirty="0" smtClean="0"/>
              <a:t>Le refus alimentaire relève de l’anorexie accompagnant le syndrome thymique dépressif.</a:t>
            </a:r>
          </a:p>
          <a:p>
            <a:pPr>
              <a:buNone/>
            </a:pPr>
            <a:r>
              <a:rPr lang="fr-FR" sz="2000" b="1" dirty="0" smtClean="0"/>
              <a:t> </a:t>
            </a:r>
            <a:r>
              <a:rPr lang="fr-FR" sz="2000" b="1" dirty="0" smtClean="0"/>
              <a:t>. </a:t>
            </a:r>
            <a:r>
              <a:rPr lang="fr-FR" sz="2000" b="1" dirty="0" smtClean="0"/>
              <a:t>Il peut signifier un demande d’aide.</a:t>
            </a:r>
          </a:p>
          <a:p>
            <a:pPr>
              <a:buNone/>
            </a:pPr>
            <a:r>
              <a:rPr lang="fr-FR" sz="2000" b="1" dirty="0" smtClean="0"/>
              <a:t>  </a:t>
            </a:r>
            <a:r>
              <a:rPr lang="fr-FR" sz="2000" b="1" dirty="0" smtClean="0"/>
              <a:t>. Il </a:t>
            </a:r>
            <a:r>
              <a:rPr lang="fr-FR" sz="2000" b="1" dirty="0" smtClean="0"/>
              <a:t>peut signifier des velléités </a:t>
            </a:r>
            <a:r>
              <a:rPr lang="fr-FR" sz="2000" b="1" dirty="0" smtClean="0"/>
              <a:t>suicidaires.</a:t>
            </a:r>
          </a:p>
          <a:p>
            <a:pPr>
              <a:buNone/>
            </a:pPr>
            <a:endParaRPr lang="fr-FR" sz="2000" b="1" dirty="0" smtClean="0"/>
          </a:p>
          <a:p>
            <a:pPr algn="just">
              <a:buNone/>
            </a:pPr>
            <a:r>
              <a:rPr lang="fr-FR" sz="2000" b="1" dirty="0" smtClean="0"/>
              <a:t>   - </a:t>
            </a:r>
            <a:r>
              <a:rPr lang="fr-FR" sz="2000" b="1" u="sng" dirty="0" smtClean="0"/>
              <a:t>La </a:t>
            </a:r>
            <a:r>
              <a:rPr lang="fr-FR" sz="2000" b="1" u="sng" dirty="0" smtClean="0"/>
              <a:t>conduite thérapeutique</a:t>
            </a:r>
            <a:r>
              <a:rPr lang="fr-FR" sz="2000" b="1" dirty="0" smtClean="0"/>
              <a:t> : Elle repose sur la médication et l’accompagnement psychologique et </a:t>
            </a:r>
            <a:r>
              <a:rPr lang="fr-FR" sz="2000" b="1" dirty="0" smtClean="0"/>
              <a:t>sociologique, rarement une hospitalisation.</a:t>
            </a:r>
            <a:endParaRPr lang="fr-FR" sz="2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just">
              <a:buNone/>
            </a:pPr>
            <a:r>
              <a:rPr lang="fr-FR" sz="2000" b="1" u="sng" dirty="0" smtClean="0"/>
              <a:t>Le </a:t>
            </a:r>
            <a:r>
              <a:rPr lang="fr-FR" sz="2000" b="1" u="sng" dirty="0" smtClean="0"/>
              <a:t>refus alimentaire dans les accès maniaques </a:t>
            </a:r>
            <a:r>
              <a:rPr lang="fr-FR" sz="2000" b="1" dirty="0" smtClean="0"/>
              <a:t>: </a:t>
            </a:r>
            <a:endParaRPr lang="fr-FR" sz="2000" b="1" dirty="0" smtClean="0"/>
          </a:p>
          <a:p>
            <a:pPr algn="just">
              <a:buNone/>
            </a:pPr>
            <a:r>
              <a:rPr lang="fr-FR" sz="2000" b="1" dirty="0" smtClean="0"/>
              <a:t>.</a:t>
            </a:r>
            <a:r>
              <a:rPr lang="fr-FR" sz="2000" b="1" dirty="0" smtClean="0"/>
              <a:t> </a:t>
            </a:r>
            <a:r>
              <a:rPr lang="fr-FR" sz="2000" b="1" dirty="0" smtClean="0"/>
              <a:t>Il rentre dans le cadre de la perte de la sensation de la faim, de la fatigue, l’instabilité et la mégalomanie</a:t>
            </a:r>
            <a:r>
              <a:rPr lang="fr-FR" sz="2000" b="1" dirty="0" smtClean="0"/>
              <a:t>.</a:t>
            </a:r>
          </a:p>
          <a:p>
            <a:pPr algn="just">
              <a:buNone/>
            </a:pPr>
            <a:endParaRPr lang="fr-FR" sz="2000" b="1" u="sng" dirty="0" smtClean="0"/>
          </a:p>
          <a:p>
            <a:pPr algn="just">
              <a:buNone/>
            </a:pPr>
            <a:r>
              <a:rPr lang="fr-FR" sz="2000" b="1" u="sng" dirty="0" smtClean="0"/>
              <a:t>Le refus alimentaire dans « l’Anorexie mentale »:</a:t>
            </a:r>
          </a:p>
          <a:p>
            <a:pPr algn="just">
              <a:buNone/>
            </a:pPr>
            <a:r>
              <a:rPr lang="fr-FR" sz="2000" b="1" dirty="0" smtClean="0"/>
              <a:t>. Le </a:t>
            </a:r>
            <a:r>
              <a:rPr lang="fr-FR" sz="2000" b="1" dirty="0" smtClean="0"/>
              <a:t>refus alimentaire évolue dans la crainte de la prise de poids chez jeunes femmes lors d’une crise d’adolescence. </a:t>
            </a:r>
          </a:p>
          <a:p>
            <a:pPr algn="just">
              <a:buNone/>
            </a:pPr>
            <a:r>
              <a:rPr lang="fr-FR" sz="2000" b="1" dirty="0" smtClean="0"/>
              <a:t> </a:t>
            </a:r>
            <a:r>
              <a:rPr lang="fr-FR" sz="2000" b="1" dirty="0" smtClean="0"/>
              <a:t>. Généralement</a:t>
            </a:r>
            <a:r>
              <a:rPr lang="fr-FR" sz="2000" b="1" dirty="0" smtClean="0"/>
              <a:t>, il est transitoire et évolue sur une personnalité pathologique.</a:t>
            </a:r>
          </a:p>
          <a:p>
            <a:pPr algn="just">
              <a:buNone/>
            </a:pPr>
            <a:r>
              <a:rPr lang="fr-FR" sz="2000" b="1" dirty="0" smtClean="0"/>
              <a:t> . Il est en </a:t>
            </a:r>
            <a:r>
              <a:rPr lang="fr-FR" sz="2000" b="1" dirty="0" smtClean="0"/>
              <a:t>relation avec l’image de soi et du corps.</a:t>
            </a:r>
          </a:p>
          <a:p>
            <a:pPr algn="just">
              <a:buNone/>
            </a:pPr>
            <a:r>
              <a:rPr lang="fr-FR" sz="2000" b="1" dirty="0" smtClean="0"/>
              <a:t> . Cependant</a:t>
            </a:r>
            <a:r>
              <a:rPr lang="fr-FR" sz="2000" b="1" dirty="0" smtClean="0"/>
              <a:t>, l’anorexie mentale peut résumer un tableau clinique d’une autre entité nosographique telles que la schizophrénie, la PMD</a:t>
            </a:r>
            <a:r>
              <a:rPr lang="fr-FR" sz="2000" b="1" dirty="0" smtClean="0"/>
              <a:t>.</a:t>
            </a:r>
          </a:p>
          <a:p>
            <a:pPr>
              <a:buNone/>
            </a:pPr>
            <a:r>
              <a:rPr lang="fr-FR" sz="2000" b="1" dirty="0" smtClean="0"/>
              <a:t> </a:t>
            </a:r>
            <a:r>
              <a:rPr lang="fr-FR" sz="2000" b="1" dirty="0" smtClean="0"/>
              <a:t>. </a:t>
            </a:r>
            <a:r>
              <a:rPr lang="fr-FR" sz="2000" b="1" dirty="0" smtClean="0"/>
              <a:t>L’anorexie mentale peut avoir ses origines le trouble de </a:t>
            </a:r>
            <a:r>
              <a:rPr lang="fr-FR" sz="2000" b="1" dirty="0" err="1" smtClean="0"/>
              <a:t>dymorphophobie</a:t>
            </a:r>
            <a:r>
              <a:rPr lang="fr-FR" sz="2000" b="1" dirty="0" smtClean="0"/>
              <a:t>.</a:t>
            </a:r>
          </a:p>
          <a:p>
            <a:pPr>
              <a:buNone/>
            </a:pPr>
            <a:r>
              <a:rPr lang="fr-FR" sz="2000" b="1" dirty="0" smtClean="0"/>
              <a:t>. La </a:t>
            </a:r>
            <a:r>
              <a:rPr lang="fr-FR" sz="2000" b="1" dirty="0" err="1" smtClean="0"/>
              <a:t>dysmorphophobie</a:t>
            </a:r>
            <a:r>
              <a:rPr lang="fr-FR" sz="2000" b="1" dirty="0" smtClean="0"/>
              <a:t> chez l’adolescent peut faire craindre un processus de morcellement psychotique.</a:t>
            </a:r>
          </a:p>
          <a:p>
            <a:pPr algn="just">
              <a:buNone/>
            </a:pPr>
            <a:endParaRPr lang="fr-FR" sz="2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endParaRPr lang="fr-FR" sz="2000" b="1" u="sng" dirty="0" smtClean="0"/>
          </a:p>
          <a:p>
            <a:pPr>
              <a:buNone/>
            </a:pPr>
            <a:r>
              <a:rPr lang="fr-FR" sz="2000" b="1" u="sng" dirty="0" smtClean="0"/>
              <a:t>La </a:t>
            </a:r>
            <a:r>
              <a:rPr lang="fr-FR" sz="2000" b="1" u="sng" dirty="0" smtClean="0"/>
              <a:t>conduite thérapeutique</a:t>
            </a:r>
            <a:r>
              <a:rPr lang="fr-FR" sz="2000" b="1" dirty="0" smtClean="0"/>
              <a:t> : </a:t>
            </a:r>
            <a:endParaRPr lang="fr-FR" sz="2000" b="1" dirty="0" smtClean="0"/>
          </a:p>
          <a:p>
            <a:pPr>
              <a:buNone/>
            </a:pP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. Elle dépend du cadre pathologique général de l’anorexie mentale, la répercussion sur l’état général.</a:t>
            </a:r>
          </a:p>
          <a:p>
            <a:pPr>
              <a:buNone/>
            </a:pPr>
            <a:r>
              <a:rPr lang="fr-FR" sz="2000" b="1" dirty="0" smtClean="0"/>
              <a:t>. Une hospitalisation peut s’imposer.</a:t>
            </a:r>
          </a:p>
          <a:p>
            <a:pPr>
              <a:buNone/>
            </a:pPr>
            <a:r>
              <a:rPr lang="fr-FR" sz="2000" b="1" dirty="0" smtClean="0"/>
              <a:t>. La </a:t>
            </a:r>
            <a:r>
              <a:rPr lang="fr-FR" sz="2000" b="1" dirty="0" smtClean="0"/>
              <a:t>médication est adaptée au contexte pathologique.</a:t>
            </a:r>
          </a:p>
          <a:p>
            <a:pPr>
              <a:buNone/>
            </a:pPr>
            <a:r>
              <a:rPr lang="fr-FR" sz="2000" b="1" dirty="0" smtClean="0"/>
              <a:t>. L’accompagnement psychologique</a:t>
            </a:r>
            <a:r>
              <a:rPr lang="fr-FR" sz="2000" b="1" dirty="0" smtClean="0"/>
              <a:t>.</a:t>
            </a:r>
          </a:p>
          <a:p>
            <a:pPr>
              <a:buNone/>
            </a:pPr>
            <a:r>
              <a:rPr lang="fr-FR" sz="2000" b="1" dirty="0" smtClean="0"/>
              <a:t> </a:t>
            </a:r>
            <a:r>
              <a:rPr lang="fr-FR" sz="2000" b="1" dirty="0" smtClean="0"/>
              <a:t>. L’accompagnement </a:t>
            </a:r>
            <a:r>
              <a:rPr lang="fr-FR" sz="2000" b="1" dirty="0" err="1" smtClean="0"/>
              <a:t>sociofamilial</a:t>
            </a:r>
            <a:r>
              <a:rPr lang="fr-FR" sz="2000" b="1" dirty="0" smtClean="0"/>
              <a:t>.</a:t>
            </a:r>
            <a:endParaRPr lang="fr-FR" sz="2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r>
              <a:rPr lang="fr-FR" sz="2400" b="1" dirty="0" smtClean="0"/>
              <a:t>Le </a:t>
            </a:r>
            <a:r>
              <a:rPr lang="fr-FR" sz="2400" b="1" dirty="0" smtClean="0"/>
              <a:t>refus alimentaire dans les états démentiels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2000" b="1" dirty="0" smtClean="0"/>
              <a:t> . Le </a:t>
            </a:r>
            <a:r>
              <a:rPr lang="fr-FR" sz="2000" b="1" dirty="0" smtClean="0"/>
              <a:t>refus alimentaire rentre dans le cadre de l’anorexie d’un état dépressif accompagnant le syndrome démentiel.</a:t>
            </a:r>
          </a:p>
          <a:p>
            <a:pPr>
              <a:buNone/>
            </a:pPr>
            <a:r>
              <a:rPr lang="fr-FR" sz="2000" b="1" dirty="0" smtClean="0"/>
              <a:t> </a:t>
            </a:r>
            <a:r>
              <a:rPr lang="fr-FR" sz="2000" b="1" dirty="0" smtClean="0"/>
              <a:t>. </a:t>
            </a:r>
            <a:r>
              <a:rPr lang="fr-FR" sz="2000" b="1" dirty="0" smtClean="0"/>
              <a:t>Le </a:t>
            </a:r>
            <a:r>
              <a:rPr lang="fr-FR" sz="2000" b="1" dirty="0" smtClean="0"/>
              <a:t>refus alimentaire par troubles mnésiques en évoquant avoir déjà mangé.</a:t>
            </a:r>
          </a:p>
          <a:p>
            <a:pPr>
              <a:buNone/>
            </a:pPr>
            <a:r>
              <a:rPr lang="fr-FR" sz="2000" b="1" dirty="0" smtClean="0"/>
              <a:t> . Le </a:t>
            </a:r>
            <a:r>
              <a:rPr lang="fr-FR" sz="2000" b="1" dirty="0" smtClean="0"/>
              <a:t>refus alimentaire dans le cadre délirant de persécution de préjudice d’ensorcellement et d’empoisonnement accompagnant le syndrome démentiel.</a:t>
            </a:r>
            <a:endParaRPr lang="fr-FR" sz="2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/>
              <a:t>   </a:t>
            </a:r>
          </a:p>
          <a:p>
            <a:pPr>
              <a:buNone/>
            </a:pPr>
            <a:r>
              <a:rPr lang="fr-FR" sz="2400" b="1" u="sng" dirty="0" smtClean="0"/>
              <a:t>Introduction</a:t>
            </a:r>
            <a:r>
              <a:rPr lang="fr-FR" sz="2400" b="1" dirty="0" smtClean="0"/>
              <a:t>.</a:t>
            </a:r>
          </a:p>
          <a:p>
            <a:pPr algn="just">
              <a:buNone/>
            </a:pPr>
            <a:r>
              <a:rPr lang="fr-FR" sz="3600" b="1" dirty="0"/>
              <a:t> </a:t>
            </a:r>
            <a:r>
              <a:rPr lang="fr-FR" sz="3600" b="1" dirty="0" smtClean="0"/>
              <a:t> </a:t>
            </a:r>
            <a:r>
              <a:rPr lang="fr-FR" sz="2000" b="1" dirty="0" smtClean="0"/>
              <a:t>. Le refus alimentaire est passé sous silence longtemps tant qu’il n’est pas gênant pour l’entourage.</a:t>
            </a:r>
          </a:p>
          <a:p>
            <a:pPr algn="just">
              <a:buNone/>
            </a:pPr>
            <a:r>
              <a:rPr lang="fr-FR" sz="2000" b="1" dirty="0" smtClean="0"/>
              <a:t>   Il représente un motif de consultation ou d’hospitalisation psychiatrique quand il devient alarmant.</a:t>
            </a:r>
          </a:p>
          <a:p>
            <a:pPr algn="just">
              <a:buNone/>
            </a:pPr>
            <a:r>
              <a:rPr lang="fr-FR" sz="2000" b="1" dirty="0" smtClean="0"/>
              <a:t>   . Le refus alimentaire peut être le trouble qui  est au premier plan .</a:t>
            </a:r>
          </a:p>
          <a:p>
            <a:pPr algn="just">
              <a:buNone/>
            </a:pPr>
            <a:r>
              <a:rPr lang="fr-FR" sz="2000" b="1" dirty="0" smtClean="0"/>
              <a:t>   . Ses conséquences somatiques peuvent être sévères.</a:t>
            </a:r>
          </a:p>
          <a:p>
            <a:pPr algn="just">
              <a:buNone/>
            </a:pPr>
            <a:r>
              <a:rPr lang="fr-FR" sz="2000" b="1" dirty="0" smtClean="0"/>
              <a:t>    . Dans certains cas, il met en jeux  le pronostic vital du sujet.</a:t>
            </a:r>
          </a:p>
          <a:p>
            <a:pPr algn="just">
              <a:buNone/>
            </a:pPr>
            <a:r>
              <a:rPr lang="fr-FR" sz="2000" b="1" dirty="0" smtClean="0"/>
              <a:t>    . L’urgence somatique vitale peut prévaloir sur l’urgence psychique.</a:t>
            </a:r>
          </a:p>
          <a:p>
            <a:pPr algn="just">
              <a:buNone/>
            </a:pPr>
            <a:endParaRPr lang="fr-FR" sz="2000" b="1" dirty="0" smtClean="0"/>
          </a:p>
          <a:p>
            <a:pPr algn="just">
              <a:buNone/>
            </a:pPr>
            <a:endParaRPr lang="fr-FR" sz="20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786478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fr-FR" sz="2600" b="1" u="sng" dirty="0" smtClean="0"/>
              <a:t>Clinique</a:t>
            </a:r>
            <a:r>
              <a:rPr lang="fr-FR" sz="2800" b="1" u="sng" dirty="0" smtClean="0"/>
              <a:t>.</a:t>
            </a:r>
          </a:p>
          <a:p>
            <a:pPr algn="just">
              <a:buNone/>
            </a:pPr>
            <a:endParaRPr lang="fr-FR" sz="2800" b="1" dirty="0" smtClean="0"/>
          </a:p>
          <a:p>
            <a:pPr algn="just">
              <a:buFontTx/>
              <a:buChar char="-"/>
            </a:pPr>
            <a:r>
              <a:rPr lang="fr-FR" sz="2200" b="1" u="sng" dirty="0" smtClean="0"/>
              <a:t>Evaluation de la conscience </a:t>
            </a:r>
            <a:r>
              <a:rPr lang="fr-FR" sz="2000" b="1" dirty="0" smtClean="0"/>
              <a:t>: </a:t>
            </a:r>
          </a:p>
          <a:p>
            <a:pPr algn="just">
              <a:buNone/>
            </a:pPr>
            <a:r>
              <a:rPr lang="fr-FR" sz="2200" b="1" dirty="0" smtClean="0"/>
              <a:t>       On recherche des éléments confusionnels comme la désorientation </a:t>
            </a:r>
            <a:r>
              <a:rPr lang="fr-FR" sz="2200" b="1" dirty="0" err="1" smtClean="0"/>
              <a:t>temporo</a:t>
            </a:r>
            <a:r>
              <a:rPr lang="fr-FR" sz="2200" b="1" dirty="0" smtClean="0"/>
              <a:t>-spatiale, obnubilation     voire état comateux. Les troubles de la conscience sont dus à la déshydratation, troubles hémodynamiques et métaboliques</a:t>
            </a:r>
            <a:r>
              <a:rPr lang="fr-FR" sz="2000" b="1" dirty="0" smtClean="0"/>
              <a:t>.</a:t>
            </a:r>
          </a:p>
          <a:p>
            <a:pPr algn="just">
              <a:buNone/>
            </a:pPr>
            <a:endParaRPr lang="fr-FR" sz="2000" b="1" dirty="0" smtClean="0"/>
          </a:p>
          <a:p>
            <a:pPr algn="just">
              <a:buFontTx/>
              <a:buChar char="-"/>
            </a:pPr>
            <a:r>
              <a:rPr lang="fr-FR" sz="2200" b="1" u="sng" dirty="0" smtClean="0"/>
              <a:t>Evaluation de l’état général</a:t>
            </a:r>
            <a:r>
              <a:rPr lang="fr-FR" sz="2200" b="1" dirty="0" smtClean="0"/>
              <a:t> :  </a:t>
            </a:r>
          </a:p>
          <a:p>
            <a:pPr algn="just">
              <a:buNone/>
            </a:pPr>
            <a:r>
              <a:rPr lang="fr-FR" sz="2200" b="1" dirty="0" smtClean="0"/>
              <a:t>       Evaluer le retentissement physique du refus alimentaire, le degré de l’altération, amaigrissement et la déshydratation. Cela  dépend de la période durant laquelle le sujet ne s’est pas alimenté. </a:t>
            </a:r>
          </a:p>
          <a:p>
            <a:pPr algn="just">
              <a:buNone/>
            </a:pPr>
            <a:endParaRPr lang="fr-FR" sz="2000" b="1" dirty="0" smtClean="0"/>
          </a:p>
          <a:p>
            <a:pPr algn="just">
              <a:buFontTx/>
              <a:buChar char="-"/>
            </a:pPr>
            <a:r>
              <a:rPr lang="fr-FR" sz="2200" b="1" u="sng" dirty="0" smtClean="0"/>
              <a:t>Evaluation de la diurèse : </a:t>
            </a:r>
          </a:p>
          <a:p>
            <a:pPr algn="just">
              <a:buNone/>
            </a:pPr>
            <a:r>
              <a:rPr lang="fr-FR" sz="2000" b="1" dirty="0" smtClean="0"/>
              <a:t>        </a:t>
            </a:r>
            <a:r>
              <a:rPr lang="fr-FR" sz="2200" b="1" dirty="0" smtClean="0"/>
              <a:t>On recherche  une éventuelle insuffisance rénale qui est induite par la déshydratation et les troubles métaboliques.</a:t>
            </a:r>
          </a:p>
          <a:p>
            <a:pPr algn="just">
              <a:buNone/>
            </a:pPr>
            <a:endParaRPr lang="fr-FR" sz="2000" b="1" dirty="0" smtClean="0"/>
          </a:p>
          <a:p>
            <a:pPr algn="just">
              <a:buNone/>
            </a:pPr>
            <a:r>
              <a:rPr lang="fr-FR" sz="2800" b="1" dirty="0" smtClean="0"/>
              <a:t> 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1"/>
            <a:ext cx="8229600" cy="492922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endParaRPr lang="fr-FR" sz="2000" b="1" u="sng" dirty="0" smtClean="0"/>
          </a:p>
          <a:p>
            <a:pPr>
              <a:buFontTx/>
              <a:buChar char="-"/>
            </a:pPr>
            <a:r>
              <a:rPr lang="fr-FR" sz="2000" b="1" u="sng" dirty="0" smtClean="0"/>
              <a:t>Examen somatique</a:t>
            </a:r>
            <a:r>
              <a:rPr lang="fr-FR" sz="2000" b="1" dirty="0" smtClean="0"/>
              <a:t>.</a:t>
            </a:r>
          </a:p>
          <a:p>
            <a:pPr>
              <a:buNone/>
            </a:pPr>
            <a:r>
              <a:rPr lang="fr-FR" sz="2000" b="1" dirty="0" smtClean="0"/>
              <a:t>    . Consiste à rechercher les répercutions organiques du refus alimentaire et la recherche d’éventuelle pathologie générale qui peut être à l’origine de l’arrêt de l’alimentation.</a:t>
            </a:r>
          </a:p>
          <a:p>
            <a:pPr>
              <a:buNone/>
            </a:pPr>
            <a:r>
              <a:rPr lang="fr-FR" sz="2000" b="1" dirty="0" smtClean="0"/>
              <a:t>    .  Examen de téguments et leurs coloration.</a:t>
            </a:r>
          </a:p>
          <a:p>
            <a:pPr>
              <a:buNone/>
            </a:pPr>
            <a:r>
              <a:rPr lang="fr-FR" sz="2000" b="1" dirty="0" smtClean="0"/>
              <a:t>    . prendre  les constantes hémodynamiques : la tension artérielle, la fréquence cardiaque et </a:t>
            </a:r>
            <a:r>
              <a:rPr lang="fr-FR" sz="2000" b="1" dirty="0" smtClean="0"/>
              <a:t>respiratoire...</a:t>
            </a:r>
            <a:endParaRPr lang="fr-FR" sz="2000" b="1" dirty="0" smtClean="0"/>
          </a:p>
          <a:p>
            <a:pPr>
              <a:buNone/>
            </a:pPr>
            <a:r>
              <a:rPr lang="fr-FR" sz="2000" b="1" dirty="0" smtClean="0"/>
              <a:t>    . Palpation et auscultation des différents </a:t>
            </a:r>
            <a:r>
              <a:rPr lang="fr-FR" sz="2000" b="1" dirty="0" smtClean="0"/>
              <a:t>appareils.. </a:t>
            </a:r>
            <a:endParaRPr lang="fr-FR" sz="2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fr-FR" sz="2000" b="1" u="sng" dirty="0" smtClean="0"/>
              <a:t>Evaluation </a:t>
            </a:r>
            <a:r>
              <a:rPr lang="fr-FR" sz="2000" b="1" u="sng" dirty="0" err="1" smtClean="0"/>
              <a:t>paraclinique</a:t>
            </a:r>
            <a:r>
              <a:rPr lang="fr-FR" dirty="0" smtClean="0"/>
              <a:t>.</a:t>
            </a:r>
          </a:p>
          <a:p>
            <a:pPr algn="just">
              <a:buNone/>
            </a:pPr>
            <a:r>
              <a:rPr lang="fr-FR" sz="2000" b="1" dirty="0" smtClean="0"/>
              <a:t>  . Bilan biologique : renseigne sur l’état hydro-électrolytique  et métabolique sanguin et en fonction duquel on corrige les troubles hémodynamiques ; la glycémie, urée, créatinine, le sodium et le </a:t>
            </a:r>
            <a:r>
              <a:rPr lang="fr-FR" sz="2000" b="1" dirty="0" smtClean="0"/>
              <a:t>potassium et autres en fonction des signes d’appel.</a:t>
            </a:r>
            <a:endParaRPr lang="fr-FR" sz="2000" b="1" dirty="0" smtClean="0"/>
          </a:p>
          <a:p>
            <a:pPr algn="just">
              <a:buFontTx/>
              <a:buChar char="-"/>
            </a:pPr>
            <a:r>
              <a:rPr lang="fr-FR" sz="2000" b="1" u="sng" dirty="0" smtClean="0"/>
              <a:t>Les gestes d’urgence </a:t>
            </a:r>
            <a:r>
              <a:rPr lang="fr-FR" sz="2000" b="1" dirty="0" smtClean="0"/>
              <a:t>: </a:t>
            </a:r>
          </a:p>
          <a:p>
            <a:pPr algn="just">
              <a:buNone/>
            </a:pPr>
            <a:r>
              <a:rPr lang="fr-FR" sz="2000" b="1" dirty="0" smtClean="0"/>
              <a:t>    . si le pronostique vital somatique est mis en jeu, il est nécessaire de faire appel à un service de médecine spécialisé.</a:t>
            </a:r>
          </a:p>
          <a:p>
            <a:pPr algn="just">
              <a:buNone/>
            </a:pPr>
            <a:r>
              <a:rPr lang="fr-FR" sz="2000" b="1" dirty="0" smtClean="0"/>
              <a:t>     . Instaurer une alimentation et une réhydratation parentérale.</a:t>
            </a:r>
          </a:p>
          <a:p>
            <a:pPr algn="just">
              <a:buNone/>
            </a:pPr>
            <a:r>
              <a:rPr lang="fr-FR" sz="2000" b="1" dirty="0" smtClean="0"/>
              <a:t>   . Corriger les troubles métaboliques et </a:t>
            </a:r>
            <a:r>
              <a:rPr lang="fr-FR" sz="2000" b="1" dirty="0" err="1" smtClean="0"/>
              <a:t>hydroélectrolytiques</a:t>
            </a:r>
            <a:r>
              <a:rPr lang="fr-FR" sz="2000" b="1" dirty="0" smtClean="0"/>
              <a:t>.</a:t>
            </a:r>
          </a:p>
          <a:p>
            <a:pPr algn="just">
              <a:buNone/>
            </a:pPr>
            <a:r>
              <a:rPr lang="fr-FR" sz="2000" b="1" dirty="0" smtClean="0"/>
              <a:t>   . Installer une sonde urinaire.</a:t>
            </a:r>
          </a:p>
          <a:p>
            <a:pPr algn="just">
              <a:buNone/>
            </a:pPr>
            <a:r>
              <a:rPr lang="fr-FR" sz="2000" b="1" dirty="0" smtClean="0"/>
              <a:t>   . Installer une sonde gastrique pour une alimentation par gavage.</a:t>
            </a:r>
          </a:p>
          <a:p>
            <a:pPr algn="just">
              <a:buNone/>
            </a:pPr>
            <a:r>
              <a:rPr lang="fr-FR" sz="2000" b="1" dirty="0" smtClean="0"/>
              <a:t>  . Le nursing</a:t>
            </a:r>
          </a:p>
          <a:p>
            <a:pPr algn="just">
              <a:buNone/>
            </a:pPr>
            <a:r>
              <a:rPr lang="fr-FR" sz="2000" b="1" dirty="0" smtClean="0"/>
              <a:t>  .  Surveillance des différents paramètres cliniques et </a:t>
            </a:r>
            <a:r>
              <a:rPr lang="fr-FR" sz="2000" b="1" dirty="0" err="1" smtClean="0"/>
              <a:t>paracliniques</a:t>
            </a:r>
            <a:r>
              <a:rPr lang="fr-FR" sz="2000" b="1" dirty="0" smtClean="0"/>
              <a:t>. </a:t>
            </a:r>
          </a:p>
          <a:p>
            <a:pPr algn="just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fr-FR" sz="2400" b="1" dirty="0" smtClean="0"/>
              <a:t>Diagnostic différentiel, diagnostic d’exclusion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just">
              <a:buNone/>
            </a:pPr>
            <a:endParaRPr lang="fr-F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None/>
            </a:pPr>
            <a:r>
              <a:rPr lang="fr-FR" sz="2000" b="1" dirty="0" smtClean="0"/>
              <a:t>. Le refus alimentaire secondaire à une maladie générale : Le refus alimentaire doit relever directement d’une anorexie </a:t>
            </a:r>
            <a:r>
              <a:rPr lang="fr-FR" sz="2000" b="1" dirty="0" smtClean="0"/>
              <a:t>induite par une </a:t>
            </a:r>
            <a:r>
              <a:rPr lang="fr-FR" sz="2000" b="1" dirty="0" smtClean="0"/>
              <a:t>maladie somatique telles les maladie cancéreuse, infectieuses, de système, endocrinienne ou autres…</a:t>
            </a:r>
          </a:p>
          <a:p>
            <a:pPr algn="just">
              <a:buNone/>
            </a:pPr>
            <a:r>
              <a:rPr lang="fr-FR" sz="2000" b="1" dirty="0" smtClean="0"/>
              <a:t>  . Ne sont pas exclus les refus alimentaire secondaires à une réaction psychique comme un état dépressif induit par une maladie générale.</a:t>
            </a:r>
          </a:p>
          <a:p>
            <a:pPr algn="just">
              <a:buNone/>
            </a:pPr>
            <a:r>
              <a:rPr lang="fr-FR" sz="2000" b="1" dirty="0" smtClean="0"/>
              <a:t>. Le refus alimentaire dans un cadre de simulation pour l’obtention d’un bénéfice et avantage.</a:t>
            </a:r>
          </a:p>
          <a:p>
            <a:pPr algn="just">
              <a:buNone/>
            </a:pPr>
            <a:r>
              <a:rPr lang="fr-FR" sz="2000" b="1" dirty="0" smtClean="0"/>
              <a:t>. Le refus alimentaire de protestation comme lors d’une grève de la faim.</a:t>
            </a:r>
          </a:p>
          <a:p>
            <a:pPr algn="just">
              <a:buNone/>
            </a:pPr>
            <a:r>
              <a:rPr lang="fr-FR" sz="2000" b="1" dirty="0" smtClean="0"/>
              <a:t>. Le refus alimentaire dans certaines pratiques mystiques et croyances. </a:t>
            </a:r>
          </a:p>
          <a:p>
            <a:pPr algn="just">
              <a:buNone/>
            </a:pPr>
            <a:r>
              <a:rPr lang="fr-FR" sz="2000" b="1" dirty="0" smtClean="0"/>
              <a:t>   </a:t>
            </a:r>
          </a:p>
          <a:p>
            <a:pPr algn="just">
              <a:buNone/>
            </a:pPr>
            <a:endParaRPr lang="fr-FR" sz="2000" b="1" dirty="0" smtClean="0"/>
          </a:p>
          <a:p>
            <a:pPr algn="just">
              <a:buNone/>
            </a:pPr>
            <a:endParaRPr lang="fr-FR" sz="2000" b="1" dirty="0" smtClean="0"/>
          </a:p>
          <a:p>
            <a:pPr algn="just">
              <a:buNone/>
            </a:pPr>
            <a:endParaRPr lang="fr-FR" sz="2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1"/>
            <a:ext cx="8229600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fr-FR" sz="2400" b="1" u="sng" dirty="0" smtClean="0"/>
          </a:p>
          <a:p>
            <a:pPr algn="just">
              <a:buNone/>
            </a:pPr>
            <a:r>
              <a:rPr lang="fr-FR" sz="2400" b="1" u="sng" dirty="0" smtClean="0"/>
              <a:t>Diagnostic </a:t>
            </a:r>
            <a:r>
              <a:rPr lang="fr-FR" sz="2400" b="1" u="sng" dirty="0" smtClean="0"/>
              <a:t>étiologique</a:t>
            </a:r>
          </a:p>
          <a:p>
            <a:pPr algn="just">
              <a:buNone/>
            </a:pPr>
            <a:endParaRPr lang="fr-FR" sz="2400" b="1" u="sng" dirty="0" smtClean="0"/>
          </a:p>
          <a:p>
            <a:pPr algn="just">
              <a:buNone/>
            </a:pPr>
            <a:r>
              <a:rPr lang="fr-FR" sz="2000" b="1" dirty="0" smtClean="0"/>
              <a:t>. Le refus alimentaire est un symptôme ou une conduite qui </a:t>
            </a:r>
            <a:r>
              <a:rPr lang="fr-FR" sz="2000" b="1" dirty="0" smtClean="0"/>
              <a:t>relève </a:t>
            </a:r>
            <a:r>
              <a:rPr lang="fr-FR" sz="2000" b="1" dirty="0" smtClean="0"/>
              <a:t>de diverses entités nosographiques.</a:t>
            </a:r>
          </a:p>
          <a:p>
            <a:pPr algn="just">
              <a:buNone/>
            </a:pPr>
            <a:r>
              <a:rPr lang="fr-FR" sz="2000" b="1" dirty="0" smtClean="0"/>
              <a:t>. Pour une approche diagnostique et thérapeutique il faut considérer le sujet dans sa globalité avec ses trois dimensions : somatique, psychique et environnementale.</a:t>
            </a:r>
          </a:p>
          <a:p>
            <a:pPr algn="just">
              <a:buNone/>
            </a:pPr>
            <a:r>
              <a:rPr lang="fr-FR" sz="2000" b="1" dirty="0" smtClean="0"/>
              <a:t>. Pour saisir la signification de la conduite il faut retracer l’histoire de la maladie, l’histoire de vie et analyser la situation actuelle.</a:t>
            </a:r>
          </a:p>
          <a:p>
            <a:pPr algn="just">
              <a:buNone/>
            </a:pPr>
            <a:endParaRPr lang="fr-FR" sz="2000" b="1" dirty="0" smtClean="0"/>
          </a:p>
          <a:p>
            <a:pPr algn="just">
              <a:buNone/>
            </a:pPr>
            <a:endParaRPr lang="fr-FR" sz="20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just">
              <a:buNone/>
            </a:pPr>
            <a:r>
              <a:rPr lang="fr-FR" b="1" dirty="0" smtClean="0"/>
              <a:t> - </a:t>
            </a:r>
            <a:r>
              <a:rPr lang="fr-FR" sz="2400" b="1" dirty="0" smtClean="0"/>
              <a:t>Le refus alimentaire dans la schizophrénie : </a:t>
            </a:r>
          </a:p>
          <a:p>
            <a:pPr algn="just">
              <a:buNone/>
            </a:pPr>
            <a:r>
              <a:rPr lang="fr-FR" b="1" dirty="0" smtClean="0"/>
              <a:t>. </a:t>
            </a:r>
            <a:r>
              <a:rPr lang="fr-FR" sz="2000" b="1" dirty="0" smtClean="0"/>
              <a:t>Le refus alimentaire s’insère dans la forme déficitaire hébéphrénique surtout dans les épisodes catatoniques.</a:t>
            </a:r>
          </a:p>
          <a:p>
            <a:pPr algn="just">
              <a:buNone/>
            </a:pPr>
            <a:r>
              <a:rPr lang="fr-FR" sz="2000" b="1" dirty="0" smtClean="0"/>
              <a:t>. L’histoire de la maladie nous renseigne habituellement sur l’évolution d’une psychose chronique et de possibles épisodes antérieurs similaires</a:t>
            </a:r>
            <a:r>
              <a:rPr lang="fr-FR" sz="2000" b="1" dirty="0" smtClean="0"/>
              <a:t>.</a:t>
            </a:r>
          </a:p>
          <a:p>
            <a:pPr>
              <a:buNone/>
            </a:pPr>
            <a:r>
              <a:rPr lang="fr-FR" sz="2000" b="1" dirty="0" smtClean="0"/>
              <a:t> . Le </a:t>
            </a:r>
            <a:r>
              <a:rPr lang="fr-FR" sz="2000" b="1" dirty="0" smtClean="0"/>
              <a:t>cortège symptomatologique est caractérisé par la stupeur, catalepsie, l’</a:t>
            </a:r>
            <a:r>
              <a:rPr lang="fr-FR" sz="2000" b="1" dirty="0" err="1" smtClean="0"/>
              <a:t>oppositionnisme</a:t>
            </a:r>
            <a:r>
              <a:rPr lang="fr-FR" sz="2000" b="1" dirty="0" smtClean="0"/>
              <a:t>. </a:t>
            </a:r>
          </a:p>
          <a:p>
            <a:pPr>
              <a:buNone/>
            </a:pPr>
            <a:r>
              <a:rPr lang="fr-FR" sz="2000" b="1" dirty="0" smtClean="0"/>
              <a:t>. Le refus alimentaire est durable, sévère et met en jeu le pronostic vital du malade.</a:t>
            </a:r>
          </a:p>
          <a:p>
            <a:pPr>
              <a:buNone/>
            </a:pPr>
            <a:r>
              <a:rPr lang="fr-FR" sz="2000" b="1" dirty="0" smtClean="0"/>
              <a:t>. Il relève de l’inhibition globale et profonde des fonctions psychiques du malade.</a:t>
            </a:r>
          </a:p>
          <a:p>
            <a:pPr>
              <a:buNone/>
            </a:pPr>
            <a:r>
              <a:rPr lang="fr-FR" sz="2000" b="1" dirty="0" smtClean="0"/>
              <a:t>. Dans les autres formes de la schizophrénie, le refus alimentaire peut relever d’un contexte délirant </a:t>
            </a:r>
            <a:r>
              <a:rPr lang="fr-FR" sz="2000" b="1" dirty="0" err="1" smtClean="0"/>
              <a:t>persécutoire</a:t>
            </a:r>
            <a:r>
              <a:rPr lang="fr-FR" sz="2000" b="1" dirty="0" smtClean="0"/>
              <a:t> d’empoisonnement et d’ensorcelleme</a:t>
            </a:r>
            <a:r>
              <a:rPr lang="fr-FR" sz="1800" b="1" dirty="0" smtClean="0"/>
              <a:t>nt.</a:t>
            </a:r>
          </a:p>
          <a:p>
            <a:pPr algn="just">
              <a:buNone/>
            </a:pPr>
            <a:endParaRPr lang="fr-FR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 </a:t>
            </a:r>
            <a:endParaRPr lang="fr-FR" sz="2000" b="1" dirty="0" smtClean="0"/>
          </a:p>
          <a:p>
            <a:pPr>
              <a:buNone/>
            </a:pPr>
            <a:r>
              <a:rPr lang="fr-FR" sz="2400" b="1" dirty="0" smtClean="0"/>
              <a:t>Le refus alimentaire dans les accès psychotiques aigus, les troubles psychotiques brefs, quelles que soient leurs circonstances de déclenchement, les accès psychotiques de la </a:t>
            </a:r>
            <a:r>
              <a:rPr lang="fr-FR" sz="2400" b="1" dirty="0" err="1" smtClean="0"/>
              <a:t>puerpéralité</a:t>
            </a:r>
            <a:r>
              <a:rPr lang="fr-FR" sz="2400" b="1" dirty="0" smtClean="0"/>
              <a:t>.</a:t>
            </a:r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r>
              <a:rPr lang="fr-FR" sz="2200" b="1" dirty="0" smtClean="0"/>
              <a:t>  Ils </a:t>
            </a:r>
            <a:r>
              <a:rPr lang="fr-FR" sz="2200" b="1" dirty="0" smtClean="0"/>
              <a:t>peuvent être caractérisés par des tableaux confusionnels ou stuporeux et délirants voire </a:t>
            </a:r>
            <a:r>
              <a:rPr lang="fr-FR" sz="2200" b="1" dirty="0" smtClean="0"/>
              <a:t>catatoniques.</a:t>
            </a:r>
          </a:p>
          <a:p>
            <a:pPr>
              <a:buNone/>
            </a:pPr>
            <a:r>
              <a:rPr lang="fr-FR" sz="2200" b="1" dirty="0" smtClean="0"/>
              <a:t> </a:t>
            </a:r>
            <a:r>
              <a:rPr lang="fr-FR" sz="2200" b="1" dirty="0" smtClean="0"/>
              <a:t> Le début est habituellement brutal.</a:t>
            </a:r>
            <a:endParaRPr lang="fr-FR" sz="2200" b="1" dirty="0" smtClean="0"/>
          </a:p>
          <a:p>
            <a:pPr>
              <a:buNone/>
            </a:pPr>
            <a:r>
              <a:rPr lang="fr-FR" sz="2000" b="1" dirty="0" smtClean="0"/>
              <a:t> </a:t>
            </a:r>
          </a:p>
          <a:p>
            <a:pPr>
              <a:buNone/>
            </a:pPr>
            <a:endParaRPr lang="fr-FR" sz="20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CDB95-5BB0-4BFE-8BBF-4EA253F483D2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</TotalTime>
  <Words>1191</Words>
  <Application>Microsoft Office PowerPoint</Application>
  <PresentationFormat>Affichage à l'écran (4:3)</PresentationFormat>
  <Paragraphs>132</Paragraphs>
  <Slides>15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Conduite A Tenir Devant un Refus Alimentaire (*)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Conduite A Tenir Devant un Refus Alimentaire</dc:title>
  <dc:creator>pc</dc:creator>
  <cp:lastModifiedBy>pc</cp:lastModifiedBy>
  <cp:revision>51</cp:revision>
  <dcterms:created xsi:type="dcterms:W3CDTF">2014-05-02T22:53:49Z</dcterms:created>
  <dcterms:modified xsi:type="dcterms:W3CDTF">2014-05-04T23:28:11Z</dcterms:modified>
</cp:coreProperties>
</file>