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5D9E7C3-35F5-4557-ADA7-EE322F2FEEA5}" type="datetimeFigureOut">
              <a:rPr lang="fr-FR" smtClean="0"/>
              <a:t>15/11/2022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4DBF6B-B8D0-40B0-B278-9A4FC6A4BE0B}"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D9E7C3-35F5-4557-ADA7-EE322F2FEEA5}" type="datetimeFigureOut">
              <a:rPr lang="fr-FR" smtClean="0"/>
              <a:t>15/11/2022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4DBF6B-B8D0-40B0-B278-9A4FC6A4BE0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D9E7C3-35F5-4557-ADA7-EE322F2FEEA5}" type="datetimeFigureOut">
              <a:rPr lang="fr-FR" smtClean="0"/>
              <a:t>15/11/2022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4DBF6B-B8D0-40B0-B278-9A4FC6A4BE0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D9E7C3-35F5-4557-ADA7-EE322F2FEEA5}" type="datetimeFigureOut">
              <a:rPr lang="fr-FR" smtClean="0"/>
              <a:t>15/11/2022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4DBF6B-B8D0-40B0-B278-9A4FC6A4BE0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5D9E7C3-35F5-4557-ADA7-EE322F2FEEA5}" type="datetimeFigureOut">
              <a:rPr lang="fr-FR" smtClean="0"/>
              <a:t>15/11/2022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4DBF6B-B8D0-40B0-B278-9A4FC6A4BE0B}"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5D9E7C3-35F5-4557-ADA7-EE322F2FEEA5}" type="datetimeFigureOut">
              <a:rPr lang="fr-FR" smtClean="0"/>
              <a:t>15/11/2022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4DBF6B-B8D0-40B0-B278-9A4FC6A4BE0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5D9E7C3-35F5-4557-ADA7-EE322F2FEEA5}" type="datetimeFigureOut">
              <a:rPr lang="fr-FR" smtClean="0"/>
              <a:t>15/11/2022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4DBF6B-B8D0-40B0-B278-9A4FC6A4BE0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5D9E7C3-35F5-4557-ADA7-EE322F2FEEA5}" type="datetimeFigureOut">
              <a:rPr lang="fr-FR" smtClean="0"/>
              <a:t>15/11/2022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4DBF6B-B8D0-40B0-B278-9A4FC6A4BE0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5D9E7C3-35F5-4557-ADA7-EE322F2FEEA5}" type="datetimeFigureOut">
              <a:rPr lang="fr-FR" smtClean="0"/>
              <a:t>15/11/2022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4DBF6B-B8D0-40B0-B278-9A4FC6A4BE0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5D9E7C3-35F5-4557-ADA7-EE322F2FEEA5}" type="datetimeFigureOut">
              <a:rPr lang="fr-FR" smtClean="0"/>
              <a:t>15/11/2022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4DBF6B-B8D0-40B0-B278-9A4FC6A4BE0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5D9E7C3-35F5-4557-ADA7-EE322F2FEEA5}" type="datetimeFigureOut">
              <a:rPr lang="fr-FR" smtClean="0"/>
              <a:t>15/11/2022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4DBF6B-B8D0-40B0-B278-9A4FC6A4BE0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9E7C3-35F5-4557-ADA7-EE322F2FEEA5}" type="datetimeFigureOut">
              <a:rPr lang="fr-FR" smtClean="0"/>
              <a:t>15/11/2022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DBF6B-B8D0-40B0-B278-9A4FC6A4BE0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692696"/>
            <a:ext cx="6400800" cy="4946104"/>
          </a:xfrm>
        </p:spPr>
        <p:txBody>
          <a:bodyPr/>
          <a:lstStyle/>
          <a:p>
            <a:r>
              <a:rPr lang="fr-FR" dirty="0" smtClean="0">
                <a:solidFill>
                  <a:schemeClr val="tx1"/>
                </a:solidFill>
              </a:rPr>
              <a:t>Année scolaire 2022 – 2023</a:t>
            </a:r>
          </a:p>
          <a:p>
            <a:r>
              <a:rPr lang="fr-FR" dirty="0" smtClean="0">
                <a:solidFill>
                  <a:schemeClr val="tx1"/>
                </a:solidFill>
              </a:rPr>
              <a:t>Faculté de Médecine</a:t>
            </a:r>
          </a:p>
          <a:p>
            <a:r>
              <a:rPr lang="fr-FR" dirty="0" smtClean="0">
                <a:solidFill>
                  <a:schemeClr val="tx1"/>
                </a:solidFill>
              </a:rPr>
              <a:t>Département de médecine</a:t>
            </a:r>
          </a:p>
          <a:p>
            <a:r>
              <a:rPr lang="fr-FR" dirty="0" smtClean="0">
                <a:solidFill>
                  <a:schemeClr val="tx1"/>
                </a:solidFill>
              </a:rPr>
              <a:t>5</a:t>
            </a:r>
            <a:r>
              <a:rPr lang="fr-FR" baseline="30000" dirty="0" smtClean="0">
                <a:solidFill>
                  <a:schemeClr val="tx1"/>
                </a:solidFill>
              </a:rPr>
              <a:t>ème</a:t>
            </a:r>
            <a:r>
              <a:rPr lang="fr-FR" dirty="0" smtClean="0">
                <a:solidFill>
                  <a:schemeClr val="tx1"/>
                </a:solidFill>
              </a:rPr>
              <a:t> Année</a:t>
            </a:r>
          </a:p>
          <a:p>
            <a:r>
              <a:rPr lang="fr-FR" dirty="0" smtClean="0">
                <a:solidFill>
                  <a:schemeClr val="tx1"/>
                </a:solidFill>
              </a:rPr>
              <a:t>Module de Psychiatrie </a:t>
            </a:r>
          </a:p>
          <a:p>
            <a:r>
              <a:rPr lang="fr-FR" dirty="0" smtClean="0">
                <a:solidFill>
                  <a:schemeClr val="tx1"/>
                </a:solidFill>
              </a:rPr>
              <a:t>Cours: CAT devant un Etat d’Agitation</a:t>
            </a:r>
          </a:p>
          <a:p>
            <a:r>
              <a:rPr lang="fr-FR" dirty="0" smtClean="0">
                <a:solidFill>
                  <a:schemeClr val="tx1"/>
                </a:solidFill>
              </a:rPr>
              <a:t>Proposé par </a:t>
            </a:r>
            <a:r>
              <a:rPr lang="fr-FR" dirty="0" err="1" smtClean="0">
                <a:solidFill>
                  <a:schemeClr val="tx1"/>
                </a:solidFill>
              </a:rPr>
              <a:t>Benouakta</a:t>
            </a:r>
            <a:r>
              <a:rPr lang="fr-FR" dirty="0" smtClean="0">
                <a:solidFill>
                  <a:schemeClr val="tx1"/>
                </a:solidFill>
              </a:rPr>
              <a:t>.</a:t>
            </a:r>
            <a:endParaRPr lang="fr-F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algn="just">
              <a:buNone/>
            </a:pPr>
            <a:r>
              <a:rPr lang="fr-FR" b="1" dirty="0" smtClean="0"/>
              <a:t>Les examens complémentaires </a:t>
            </a:r>
            <a:r>
              <a:rPr lang="fr-FR" b="1" dirty="0" err="1" smtClean="0"/>
              <a:t>paracliniques</a:t>
            </a:r>
            <a:r>
              <a:rPr lang="fr-FR" b="1" dirty="0" smtClean="0"/>
              <a:t> :</a:t>
            </a:r>
          </a:p>
          <a:p>
            <a:pPr algn="just">
              <a:buNone/>
            </a:pPr>
            <a:r>
              <a:rPr lang="fr-FR" b="1" dirty="0" smtClean="0"/>
              <a:t>Les examens complémentaires sont généralement nécessaires pour confirmer ou infirmer une étiologie suspectée notamment médicale générale (somatique, neurologique).</a:t>
            </a:r>
          </a:p>
          <a:p>
            <a:pPr algn="just">
              <a:buNone/>
            </a:pPr>
            <a:r>
              <a:rPr lang="fr-FR" b="1" dirty="0" smtClean="0"/>
              <a:t>Le traitement médicamenteux va viser l’étiologie.</a:t>
            </a:r>
          </a:p>
          <a:p>
            <a:pPr algn="just">
              <a:buNone/>
            </a:pPr>
            <a:r>
              <a:rPr lang="fr-FR" b="1" dirty="0" smtClean="0"/>
              <a:t>. Dans l’étiologie psychiatrique on instaure la médication psychotrope.</a:t>
            </a:r>
            <a:endParaRPr lang="fr-F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CAT Devant un Etat d’Agitation</a:t>
            </a:r>
            <a:endParaRPr lang="fr-FR" dirty="0"/>
          </a:p>
        </p:txBody>
      </p:sp>
      <p:sp>
        <p:nvSpPr>
          <p:cNvPr id="3" name="Espace réservé du contenu 2"/>
          <p:cNvSpPr>
            <a:spLocks noGrp="1"/>
          </p:cNvSpPr>
          <p:nvPr>
            <p:ph idx="1"/>
          </p:nvPr>
        </p:nvSpPr>
        <p:spPr/>
        <p:txBody>
          <a:bodyPr/>
          <a:lstStyle/>
          <a:p>
            <a:pPr algn="just">
              <a:buNone/>
            </a:pPr>
            <a:r>
              <a:rPr lang="fr-FR" b="1" dirty="0"/>
              <a:t>I-</a:t>
            </a:r>
            <a:r>
              <a:rPr lang="fr-FR" b="1" u="sng" dirty="0"/>
              <a:t>DÉFINITION</a:t>
            </a:r>
            <a:r>
              <a:rPr lang="fr-FR" b="1" dirty="0"/>
              <a:t> : </a:t>
            </a:r>
            <a:endParaRPr lang="fr-FR" b="1" dirty="0" smtClean="0"/>
          </a:p>
          <a:p>
            <a:pPr algn="just">
              <a:buNone/>
            </a:pPr>
            <a:r>
              <a:rPr lang="fr-FR" b="1" dirty="0" smtClean="0"/>
              <a:t>L'état </a:t>
            </a:r>
            <a:r>
              <a:rPr lang="fr-FR" b="1" dirty="0"/>
              <a:t>d'agitation est une hyperactivité psychomotrice improductive, désorganisée et inadaptée. Il traduit une souffrance psychique insupportable. Le sujet agité vit une situation pénible sans issue et sa réponse perd son efficacité et devient anarchique.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lstStyle/>
          <a:p>
            <a:pPr algn="just"/>
            <a:r>
              <a:rPr lang="fr-FR" b="1" u="sng" dirty="0"/>
              <a:t>Examen clinique </a:t>
            </a:r>
            <a:r>
              <a:rPr lang="fr-FR" dirty="0" smtClean="0"/>
              <a:t>:</a:t>
            </a:r>
          </a:p>
          <a:p>
            <a:pPr algn="just"/>
            <a:r>
              <a:rPr lang="fr-FR" dirty="0" smtClean="0"/>
              <a:t> </a:t>
            </a:r>
            <a:r>
              <a:rPr lang="fr-FR" b="1" dirty="0"/>
              <a:t>Le médecin doit prendre en considération le malade dans sa totalité avec ses aspects physique, psychique et environnemental.</a:t>
            </a:r>
          </a:p>
          <a:p>
            <a:pPr algn="just"/>
            <a:r>
              <a:rPr lang="fr-FR" b="1" dirty="0"/>
              <a:t>Considérer la souffrance psychique du malade, examiner son état physique et cerner son environnement et les conditions de vie du malade.</a:t>
            </a:r>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77500" lnSpcReduction="20000"/>
          </a:bodyPr>
          <a:lstStyle/>
          <a:p>
            <a:pPr algn="just">
              <a:buNone/>
            </a:pPr>
            <a:r>
              <a:rPr lang="fr-FR" b="1" dirty="0"/>
              <a:t>Examen physique ou somatique : </a:t>
            </a:r>
            <a:endParaRPr lang="fr-FR" b="1" dirty="0" smtClean="0"/>
          </a:p>
          <a:p>
            <a:pPr algn="just">
              <a:buNone/>
            </a:pPr>
            <a:r>
              <a:rPr lang="fr-FR" b="1" dirty="0" smtClean="0"/>
              <a:t>Cet </a:t>
            </a:r>
            <a:r>
              <a:rPr lang="fr-FR" b="1" dirty="0"/>
              <a:t>examen médical qui permet un contact physique avec le malade qui établit une première relation et surtout à apaiser le malade et à le rassurer (prendre la tension artérielle, la température, le pouls, palper et cibler certains organes que le malade met en avant). Dans l’agitation, il est difficile de réaliser un examen médical physique mais généralement le malade est accessible</a:t>
            </a:r>
            <a:r>
              <a:rPr lang="fr-FR" b="1" dirty="0" smtClean="0"/>
              <a:t>.</a:t>
            </a:r>
          </a:p>
          <a:p>
            <a:pPr algn="just"/>
            <a:r>
              <a:rPr lang="fr-FR" b="1" dirty="0" smtClean="0"/>
              <a:t> </a:t>
            </a:r>
            <a:r>
              <a:rPr lang="fr-FR" b="1" dirty="0"/>
              <a:t>Par ailleurs, cet examen recherche une maladie somatique générale sous-jacente et  peut nous révéler des symptômes d’une maladie somatique générale qui peut être en cause de l’agitation.</a:t>
            </a:r>
          </a:p>
          <a:p>
            <a:pPr algn="just"/>
            <a:r>
              <a:rPr lang="fr-FR" b="1" dirty="0"/>
              <a:t>On évalue l’état général, la coloration des téguments, l’état d’hydratation, rechercher d’éventuels signes neurologiques.</a:t>
            </a:r>
            <a:r>
              <a:rPr lang="fr-FR" dirty="0"/>
              <a:t> </a:t>
            </a:r>
          </a:p>
          <a:p>
            <a:pPr algn="just">
              <a:buNone/>
            </a:pPr>
            <a:endParaRPr lang="fr-FR" b="1" dirty="0"/>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85000" lnSpcReduction="10000"/>
          </a:bodyPr>
          <a:lstStyle/>
          <a:p>
            <a:r>
              <a:rPr lang="fr-FR" b="1" dirty="0"/>
              <a:t>Anamnèse </a:t>
            </a:r>
            <a:r>
              <a:rPr lang="fr-FR" dirty="0" smtClean="0"/>
              <a:t>:</a:t>
            </a:r>
          </a:p>
          <a:p>
            <a:pPr algn="just">
              <a:buNone/>
            </a:pPr>
            <a:r>
              <a:rPr lang="fr-FR" dirty="0"/>
              <a:t> </a:t>
            </a:r>
            <a:r>
              <a:rPr lang="fr-FR" dirty="0" smtClean="0"/>
              <a:t>   </a:t>
            </a:r>
            <a:r>
              <a:rPr lang="fr-FR" b="1" dirty="0"/>
              <a:t>s’adresser verbalement au malade même s’il n’est pas en état de nous renseigner. L’expression verbale du médecin doit être cordiale mais avec une tonalité de maîtrise de la situation.</a:t>
            </a:r>
          </a:p>
          <a:p>
            <a:pPr algn="just"/>
            <a:r>
              <a:rPr lang="fr-FR" b="1" dirty="0"/>
              <a:t>Le malade et l’entourage peuvent nous renseigner sur Les antécédents médicaux généraux et leur évolution, les antécédents psychiatriques, les évènements de vie, circonstances de survenue de l’agitation. </a:t>
            </a:r>
          </a:p>
          <a:p>
            <a:pPr algn="just"/>
            <a:r>
              <a:rPr lang="fr-FR" b="1" dirty="0"/>
              <a:t>Si le malade a le sentiment qu’on le considère, qu’on essaie de comprendre pour l’aider ou le soigner, ce sentiment peut l’apaiser et le calmer.</a:t>
            </a:r>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85000" lnSpcReduction="20000"/>
          </a:bodyPr>
          <a:lstStyle/>
          <a:p>
            <a:r>
              <a:rPr lang="fr-FR" b="1" u="sng" dirty="0"/>
              <a:t>L'examen des fonctions psychiques</a:t>
            </a:r>
            <a:r>
              <a:rPr lang="fr-FR" b="1" dirty="0"/>
              <a:t> :</a:t>
            </a:r>
            <a:endParaRPr lang="fr-FR" dirty="0"/>
          </a:p>
          <a:p>
            <a:pPr lvl="0" algn="just"/>
            <a:r>
              <a:rPr lang="fr-FR" b="1" dirty="0"/>
              <a:t>L'observation de la tenue corporelle et vestimentaire, le faciès, le regard, la mimique, l’attitude, la démarche.</a:t>
            </a:r>
          </a:p>
          <a:p>
            <a:pPr lvl="0" algn="just"/>
            <a:r>
              <a:rPr lang="fr-FR" b="1" dirty="0"/>
              <a:t>Le mode de relation médecin-malade, confiance et demande d'aide, indifférence, opposition ou agressivité et revendication.</a:t>
            </a:r>
          </a:p>
          <a:p>
            <a:pPr lvl="0" algn="just"/>
            <a:r>
              <a:rPr lang="fr-FR" b="1" dirty="0"/>
              <a:t>La conscience à la recherche des troubles de désorientation</a:t>
            </a:r>
          </a:p>
          <a:p>
            <a:pPr lvl="0" algn="just"/>
            <a:r>
              <a:rPr lang="fr-FR" b="1" dirty="0"/>
              <a:t>La mémoire à la recherche de troubles mnésiques.</a:t>
            </a:r>
          </a:p>
          <a:p>
            <a:pPr lvl="0" algn="just"/>
            <a:r>
              <a:rPr lang="fr-FR" b="1" dirty="0"/>
              <a:t>Le langage dans sa cohérence, rechercher les idées délirantes, dépressives.</a:t>
            </a:r>
          </a:p>
          <a:p>
            <a:pPr lvl="0" algn="just"/>
            <a:r>
              <a:rPr lang="fr-FR" b="1" dirty="0"/>
              <a:t>La perception à la recherche de phénomènes hallucinatoires.</a:t>
            </a:r>
          </a:p>
          <a:p>
            <a:pPr>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a:buNone/>
            </a:pPr>
            <a:r>
              <a:rPr lang="fr-FR" b="1" dirty="0"/>
              <a:t>Diagnostic étiologique</a:t>
            </a:r>
            <a:r>
              <a:rPr lang="fr-FR" dirty="0"/>
              <a:t> :</a:t>
            </a:r>
          </a:p>
          <a:p>
            <a:pPr algn="just">
              <a:buNone/>
            </a:pPr>
            <a:r>
              <a:rPr lang="fr-FR" b="1" dirty="0" smtClean="0"/>
              <a:t>Les maladies somatiques : toute maladie somatique entrainant une souffrance cérébrale peuvent être à l’origine d’une agitation notamment les infections, les toxicités, les maladies endocriniennes, les traumatismes crâniens, les maladies neurologiques cérébrales </a:t>
            </a:r>
            <a:endParaRPr lang="fr-F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85000" lnSpcReduction="10000"/>
          </a:bodyPr>
          <a:lstStyle/>
          <a:p>
            <a:pPr>
              <a:buNone/>
            </a:pPr>
            <a:r>
              <a:rPr lang="fr-FR" b="1" dirty="0" smtClean="0"/>
              <a:t>Les maladies psychiatriques </a:t>
            </a:r>
            <a:r>
              <a:rPr lang="fr-FR" dirty="0" smtClean="0"/>
              <a:t>:</a:t>
            </a:r>
          </a:p>
          <a:p>
            <a:pPr algn="just">
              <a:buNone/>
            </a:pPr>
            <a:r>
              <a:rPr lang="fr-FR" dirty="0" smtClean="0"/>
              <a:t>. </a:t>
            </a:r>
            <a:r>
              <a:rPr lang="fr-FR" b="1" dirty="0" smtClean="0"/>
              <a:t>Les psychoses notamment la schizophrénie: l’agitation est bizarre comportant des thématiques délirantes de grandeur et de persécution.</a:t>
            </a:r>
          </a:p>
          <a:p>
            <a:pPr algn="just">
              <a:buNone/>
            </a:pPr>
            <a:r>
              <a:rPr lang="fr-FR" b="1" dirty="0" smtClean="0"/>
              <a:t>. L’accès maniaque, l’agitation comporte de l’euphorie, du jeu.</a:t>
            </a:r>
          </a:p>
          <a:p>
            <a:pPr algn="just">
              <a:buNone/>
            </a:pPr>
            <a:r>
              <a:rPr lang="fr-FR" b="1" dirty="0" smtClean="0"/>
              <a:t>. L’arriération mentale: l’agitation est infantile de frustration et de révolte contre l’entourage parental.</a:t>
            </a:r>
          </a:p>
          <a:p>
            <a:pPr algn="just">
              <a:buNone/>
            </a:pPr>
            <a:r>
              <a:rPr lang="fr-FR" b="1" dirty="0" smtClean="0"/>
              <a:t>. Les états démentiels : L’agitation se passe dans la confusion et la désorientation.</a:t>
            </a:r>
          </a:p>
          <a:p>
            <a:pPr algn="just">
              <a:buNone/>
            </a:pPr>
            <a:r>
              <a:rPr lang="fr-FR" b="1" dirty="0" smtClean="0"/>
              <a:t>Les états d’agitations réactionnels: L’agitation est </a:t>
            </a:r>
            <a:r>
              <a:rPr lang="fr-FR" b="1" dirty="0"/>
              <a:t>i</a:t>
            </a:r>
            <a:r>
              <a:rPr lang="fr-FR" b="1" dirty="0" smtClean="0"/>
              <a:t>nduite par la frustration et le stress. L’agitation est démonstrative et théâtrale.  </a:t>
            </a:r>
            <a:endParaRPr lang="fr-F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85000" lnSpcReduction="10000"/>
          </a:bodyPr>
          <a:lstStyle/>
          <a:p>
            <a:pPr>
              <a:buNone/>
            </a:pPr>
            <a:r>
              <a:rPr lang="fr-FR" b="1" dirty="0" smtClean="0"/>
              <a:t>Attitude thérapeutique :</a:t>
            </a:r>
          </a:p>
          <a:p>
            <a:pPr algn="just">
              <a:buNone/>
            </a:pPr>
            <a:r>
              <a:rPr lang="fr-FR" b="1" dirty="0" smtClean="0"/>
              <a:t>La médecine considère le malade dans son unité globale physique, psychique et environnemental.</a:t>
            </a:r>
          </a:p>
          <a:p>
            <a:pPr algn="just">
              <a:buNone/>
            </a:pPr>
            <a:r>
              <a:rPr lang="fr-FR" b="1" dirty="0" smtClean="0"/>
              <a:t>L’examen clinique et l’anamnèse nous donne une approche de la situation.</a:t>
            </a:r>
          </a:p>
          <a:p>
            <a:pPr algn="just">
              <a:buNone/>
            </a:pPr>
            <a:r>
              <a:rPr lang="fr-FR" b="1" dirty="0" smtClean="0"/>
              <a:t>La conduite thérapeutique doit viser l’étiologie qui en cause de l’agitation notamment l’étiologie somatique qui peut représenter une urgence vitale.</a:t>
            </a:r>
          </a:p>
          <a:p>
            <a:pPr algn="just">
              <a:buNone/>
            </a:pPr>
            <a:r>
              <a:rPr lang="fr-FR" b="1" dirty="0" smtClean="0"/>
              <a:t>. Si nécessaire, on anticipe la sédation notamment avec le Valium, ( à titre indicatif, 10 mg, en IVD). </a:t>
            </a:r>
          </a:p>
          <a:p>
            <a:pPr algn="just">
              <a:buNone/>
            </a:pPr>
            <a:r>
              <a:rPr lang="fr-FR" b="1" dirty="0" smtClean="0"/>
              <a:t>. Une hospitalisation dans le service spécialisé, en fonction de la suspicion de l’étiologie, peut être nécessaire. </a:t>
            </a:r>
          </a:p>
          <a:p>
            <a:pPr algn="just">
              <a:buNone/>
            </a:pPr>
            <a:endParaRPr lang="fr-FR" dirty="0" smtClean="0"/>
          </a:p>
          <a:p>
            <a:pPr algn="just">
              <a:buNone/>
            </a:pPr>
            <a:endParaRPr lang="fr-FR" dirty="0" smtClean="0"/>
          </a:p>
          <a:p>
            <a:pPr algn="just">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311</Words>
  <Application>Microsoft Office PowerPoint</Application>
  <PresentationFormat>Affichage à l'écran (4:3)</PresentationFormat>
  <Paragraphs>47</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CAT Devant un Etat d’Agitation</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2</cp:revision>
  <dcterms:created xsi:type="dcterms:W3CDTF">2022-11-15T01:28:22Z</dcterms:created>
  <dcterms:modified xsi:type="dcterms:W3CDTF">2022-11-15T02:25:00Z</dcterms:modified>
</cp:coreProperties>
</file>