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5" r:id="rId3"/>
    <p:sldId id="258" r:id="rId4"/>
    <p:sldId id="257" r:id="rId5"/>
    <p:sldId id="259" r:id="rId6"/>
    <p:sldId id="260" r:id="rId7"/>
    <p:sldId id="261" r:id="rId8"/>
    <p:sldId id="262" r:id="rId9"/>
    <p:sldId id="277" r:id="rId10"/>
    <p:sldId id="263" r:id="rId11"/>
    <p:sldId id="265" r:id="rId12"/>
    <p:sldId id="266" r:id="rId13"/>
    <p:sldId id="267" r:id="rId14"/>
    <p:sldId id="268" r:id="rId15"/>
    <p:sldId id="278" r:id="rId16"/>
    <p:sldId id="279" r:id="rId17"/>
    <p:sldId id="269" r:id="rId18"/>
    <p:sldId id="281" r:id="rId19"/>
    <p:sldId id="270" r:id="rId20"/>
    <p:sldId id="280" r:id="rId21"/>
    <p:sldId id="271" r:id="rId22"/>
    <p:sldId id="272" r:id="rId23"/>
    <p:sldId id="273" r:id="rId24"/>
    <p:sldId id="274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AC2DC-7B7C-4F4B-AD20-A095FA782573}" type="doc">
      <dgm:prSet loTypeId="urn:microsoft.com/office/officeart/2005/8/layout/cycle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B92700-3176-48AF-9FF2-77BD386B22DF}">
      <dgm:prSet custT="1"/>
      <dgm:spPr/>
      <dgm:t>
        <a:bodyPr/>
        <a:lstStyle/>
        <a:p>
          <a:pPr rtl="0"/>
          <a:r>
            <a:rPr lang="fr-FR" sz="2000" dirty="0" smtClean="0"/>
            <a:t>A la fin de l’adolescence ou chez l’adulte jeune (Entre 15 et 35 ans).</a:t>
          </a:r>
          <a:endParaRPr lang="fr-FR" sz="2000" dirty="0"/>
        </a:p>
      </dgm:t>
    </dgm:pt>
    <dgm:pt modelId="{25E1DAB9-FAAD-4B17-9B52-A0D08F4D9FB4}" type="parTrans" cxnId="{954C4CE1-BD6A-4F26-BBBE-11FE564A1FF1}">
      <dgm:prSet/>
      <dgm:spPr/>
      <dgm:t>
        <a:bodyPr/>
        <a:lstStyle/>
        <a:p>
          <a:endParaRPr lang="fr-FR"/>
        </a:p>
      </dgm:t>
    </dgm:pt>
    <dgm:pt modelId="{E94D5925-CDCB-4136-93AD-C37AA688503E}" type="sibTrans" cxnId="{954C4CE1-BD6A-4F26-BBBE-11FE564A1FF1}">
      <dgm:prSet/>
      <dgm:spPr/>
      <dgm:t>
        <a:bodyPr/>
        <a:lstStyle/>
        <a:p>
          <a:endParaRPr lang="fr-FR"/>
        </a:p>
      </dgm:t>
    </dgm:pt>
    <dgm:pt modelId="{54B7EE33-2CA7-4F8A-8627-18C97B0B306A}">
      <dgm:prSet custT="1"/>
      <dgm:spPr/>
      <dgm:t>
        <a:bodyPr/>
        <a:lstStyle/>
        <a:p>
          <a:pPr algn="l"/>
          <a:r>
            <a:rPr lang="fr-FR" sz="1400" dirty="0" smtClean="0"/>
            <a:t>-de traits de personnalité schizoïde ou </a:t>
          </a:r>
          <a:r>
            <a:rPr lang="fr-FR" sz="1400" dirty="0" err="1" smtClean="0"/>
            <a:t>schizotypique</a:t>
          </a:r>
          <a:r>
            <a:rPr lang="fr-FR" sz="1400" dirty="0" smtClean="0"/>
            <a:t>. </a:t>
          </a:r>
        </a:p>
        <a:p>
          <a:pPr algn="l"/>
          <a:r>
            <a:rPr lang="fr-FR" sz="1400" dirty="0" smtClean="0"/>
            <a:t>-la quiétude, la passivité et l'introversion. ces sujets ont peu d'amis ni de relations sociales. </a:t>
          </a:r>
        </a:p>
        <a:p>
          <a:pPr algn="l"/>
          <a:r>
            <a:rPr lang="fr-FR" sz="1400" dirty="0" smtClean="0"/>
            <a:t>-le patient peut montrer des intérêts nouveaux pour des idées abstraites, la philosophie, les sciences occultes et les questions religieuses. </a:t>
          </a:r>
        </a:p>
        <a:p>
          <a:pPr algn="l"/>
          <a:r>
            <a:rPr lang="fr-FR" sz="1400" dirty="0" smtClean="0"/>
            <a:t>− D'autres signes incluent : les comportements inhabituels, un affect anormal, des propos inhabituel, des idées bizarres et des expériences perceptives étranges.</a:t>
          </a:r>
          <a:endParaRPr lang="fr-FR" sz="1400" dirty="0"/>
        </a:p>
      </dgm:t>
    </dgm:pt>
    <dgm:pt modelId="{A11653E3-EB6E-4B79-B30A-2304BB019722}" type="parTrans" cxnId="{1FD510F1-24D2-4321-8147-BB0D53C7AF13}">
      <dgm:prSet/>
      <dgm:spPr/>
      <dgm:t>
        <a:bodyPr/>
        <a:lstStyle/>
        <a:p>
          <a:endParaRPr lang="fr-FR"/>
        </a:p>
      </dgm:t>
    </dgm:pt>
    <dgm:pt modelId="{F5AC40BD-78FB-4EC2-8824-C5D8F099818B}" type="sibTrans" cxnId="{1FD510F1-24D2-4321-8147-BB0D53C7AF13}">
      <dgm:prSet/>
      <dgm:spPr/>
      <dgm:t>
        <a:bodyPr/>
        <a:lstStyle/>
        <a:p>
          <a:endParaRPr lang="fr-FR"/>
        </a:p>
      </dgm:t>
    </dgm:pt>
    <dgm:pt modelId="{B5DF78E3-717B-44F0-944C-36A9A5C5D30A}" type="pres">
      <dgm:prSet presAssocID="{C9CAC2DC-7B7C-4F4B-AD20-A095FA78257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1875DF-8074-4A8E-9B18-9E5139AC940A}" type="pres">
      <dgm:prSet presAssocID="{33B92700-3176-48AF-9FF2-77BD386B22DF}" presName="node" presStyleLbl="node1" presStyleIdx="0" presStyleCnt="2" custScaleX="98283" custScaleY="1186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ED5AAC-7C61-4FC2-8514-57FB6AE94E04}" type="pres">
      <dgm:prSet presAssocID="{33B92700-3176-48AF-9FF2-77BD386B22DF}" presName="spNode" presStyleCnt="0"/>
      <dgm:spPr/>
    </dgm:pt>
    <dgm:pt modelId="{14D2BABC-9BB6-4DD8-B79E-C51EE09612CA}" type="pres">
      <dgm:prSet presAssocID="{E94D5925-CDCB-4136-93AD-C37AA688503E}" presName="sibTrans" presStyleLbl="sibTrans1D1" presStyleIdx="0" presStyleCnt="2"/>
      <dgm:spPr/>
      <dgm:t>
        <a:bodyPr/>
        <a:lstStyle/>
        <a:p>
          <a:endParaRPr lang="fr-FR"/>
        </a:p>
      </dgm:t>
    </dgm:pt>
    <dgm:pt modelId="{D59F6E47-A94B-4A05-B014-4A7413A47F83}" type="pres">
      <dgm:prSet presAssocID="{54B7EE33-2CA7-4F8A-8627-18C97B0B306A}" presName="node" presStyleLbl="node1" presStyleIdx="1" presStyleCnt="2" custScaleX="99995" custScaleY="151527" custRadScaleRad="103176" custRadScaleInc="35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314029-6042-4FE0-9ED2-7C526274A31B}" type="pres">
      <dgm:prSet presAssocID="{54B7EE33-2CA7-4F8A-8627-18C97B0B306A}" presName="spNode" presStyleCnt="0"/>
      <dgm:spPr/>
    </dgm:pt>
    <dgm:pt modelId="{429639B2-B9FD-461D-84CE-136F3ECEBE00}" type="pres">
      <dgm:prSet presAssocID="{F5AC40BD-78FB-4EC2-8824-C5D8F099818B}" presName="sibTrans" presStyleLbl="sibTrans1D1" presStyleIdx="1" presStyleCnt="2"/>
      <dgm:spPr/>
      <dgm:t>
        <a:bodyPr/>
        <a:lstStyle/>
        <a:p>
          <a:endParaRPr lang="fr-FR"/>
        </a:p>
      </dgm:t>
    </dgm:pt>
  </dgm:ptLst>
  <dgm:cxnLst>
    <dgm:cxn modelId="{107EBA9E-6DB2-4178-8B11-0AC046253A8D}" type="presOf" srcId="{E94D5925-CDCB-4136-93AD-C37AA688503E}" destId="{14D2BABC-9BB6-4DD8-B79E-C51EE09612CA}" srcOrd="0" destOrd="0" presId="urn:microsoft.com/office/officeart/2005/8/layout/cycle6"/>
    <dgm:cxn modelId="{0B3EF0D7-0961-4737-B407-28C2E9558707}" type="presOf" srcId="{54B7EE33-2CA7-4F8A-8627-18C97B0B306A}" destId="{D59F6E47-A94B-4A05-B014-4A7413A47F83}" srcOrd="0" destOrd="0" presId="urn:microsoft.com/office/officeart/2005/8/layout/cycle6"/>
    <dgm:cxn modelId="{E03F6D9F-1DED-433A-98DB-3BE540FAC08E}" type="presOf" srcId="{C9CAC2DC-7B7C-4F4B-AD20-A095FA782573}" destId="{B5DF78E3-717B-44F0-944C-36A9A5C5D30A}" srcOrd="0" destOrd="0" presId="urn:microsoft.com/office/officeart/2005/8/layout/cycle6"/>
    <dgm:cxn modelId="{CB5EF053-FCCB-48EB-976F-88568C238206}" type="presOf" srcId="{33B92700-3176-48AF-9FF2-77BD386B22DF}" destId="{1B1875DF-8074-4A8E-9B18-9E5139AC940A}" srcOrd="0" destOrd="0" presId="urn:microsoft.com/office/officeart/2005/8/layout/cycle6"/>
    <dgm:cxn modelId="{1FD510F1-24D2-4321-8147-BB0D53C7AF13}" srcId="{C9CAC2DC-7B7C-4F4B-AD20-A095FA782573}" destId="{54B7EE33-2CA7-4F8A-8627-18C97B0B306A}" srcOrd="1" destOrd="0" parTransId="{A11653E3-EB6E-4B79-B30A-2304BB019722}" sibTransId="{F5AC40BD-78FB-4EC2-8824-C5D8F099818B}"/>
    <dgm:cxn modelId="{4BD50785-5028-4AFC-B449-4A64B060CEE1}" type="presOf" srcId="{F5AC40BD-78FB-4EC2-8824-C5D8F099818B}" destId="{429639B2-B9FD-461D-84CE-136F3ECEBE00}" srcOrd="0" destOrd="0" presId="urn:microsoft.com/office/officeart/2005/8/layout/cycle6"/>
    <dgm:cxn modelId="{954C4CE1-BD6A-4F26-BBBE-11FE564A1FF1}" srcId="{C9CAC2DC-7B7C-4F4B-AD20-A095FA782573}" destId="{33B92700-3176-48AF-9FF2-77BD386B22DF}" srcOrd="0" destOrd="0" parTransId="{25E1DAB9-FAAD-4B17-9B52-A0D08F4D9FB4}" sibTransId="{E94D5925-CDCB-4136-93AD-C37AA688503E}"/>
    <dgm:cxn modelId="{F390822A-0B92-45E2-8A8F-444A67023537}" type="presParOf" srcId="{B5DF78E3-717B-44F0-944C-36A9A5C5D30A}" destId="{1B1875DF-8074-4A8E-9B18-9E5139AC940A}" srcOrd="0" destOrd="0" presId="urn:microsoft.com/office/officeart/2005/8/layout/cycle6"/>
    <dgm:cxn modelId="{16D50D5A-6CF3-4A9C-86BB-8F2605E42E3C}" type="presParOf" srcId="{B5DF78E3-717B-44F0-944C-36A9A5C5D30A}" destId="{CBED5AAC-7C61-4FC2-8514-57FB6AE94E04}" srcOrd="1" destOrd="0" presId="urn:microsoft.com/office/officeart/2005/8/layout/cycle6"/>
    <dgm:cxn modelId="{B321FC95-7104-4399-B742-786483DCF790}" type="presParOf" srcId="{B5DF78E3-717B-44F0-944C-36A9A5C5D30A}" destId="{14D2BABC-9BB6-4DD8-B79E-C51EE09612CA}" srcOrd="2" destOrd="0" presId="urn:microsoft.com/office/officeart/2005/8/layout/cycle6"/>
    <dgm:cxn modelId="{330064AF-E9BF-4629-9D7A-91660B3B4BFE}" type="presParOf" srcId="{B5DF78E3-717B-44F0-944C-36A9A5C5D30A}" destId="{D59F6E47-A94B-4A05-B014-4A7413A47F83}" srcOrd="3" destOrd="0" presId="urn:microsoft.com/office/officeart/2005/8/layout/cycle6"/>
    <dgm:cxn modelId="{15BD864E-F966-49E0-A33B-D4AD4CD25F28}" type="presParOf" srcId="{B5DF78E3-717B-44F0-944C-36A9A5C5D30A}" destId="{22314029-6042-4FE0-9ED2-7C526274A31B}" srcOrd="4" destOrd="0" presId="urn:microsoft.com/office/officeart/2005/8/layout/cycle6"/>
    <dgm:cxn modelId="{54179002-D1D6-447B-872F-E2617FC97D7A}" type="presParOf" srcId="{B5DF78E3-717B-44F0-944C-36A9A5C5D30A}" destId="{429639B2-B9FD-461D-84CE-136F3ECEBE00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AAF4A-17B8-48CC-8048-A95EC0430FE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190C29-19A4-4A9B-A95F-464CEC7F7089}">
      <dgm:prSet custT="1"/>
      <dgm:spPr/>
      <dgm:t>
        <a:bodyPr/>
        <a:lstStyle/>
        <a:p>
          <a:pPr rtl="0"/>
          <a:r>
            <a:rPr lang="fr-FR" sz="1600" dirty="0" smtClean="0"/>
            <a:t>Fléchissement scolaire. Baisse du rendement intellectuel. Pas de contexte familial explicatif.</a:t>
          </a:r>
          <a:endParaRPr lang="fr-FR" sz="1600" dirty="0"/>
        </a:p>
      </dgm:t>
    </dgm:pt>
    <dgm:pt modelId="{15C6CF0A-08F7-4DFA-A37F-E9456B22DEB3}" type="parTrans" cxnId="{277EF099-2DA7-4F03-8695-11C97B940B0D}">
      <dgm:prSet/>
      <dgm:spPr/>
      <dgm:t>
        <a:bodyPr/>
        <a:lstStyle/>
        <a:p>
          <a:endParaRPr lang="fr-FR"/>
        </a:p>
      </dgm:t>
    </dgm:pt>
    <dgm:pt modelId="{B9BD266E-A9F5-4532-BCF9-8DAF08EB6D3E}" type="sibTrans" cxnId="{277EF099-2DA7-4F03-8695-11C97B940B0D}">
      <dgm:prSet/>
      <dgm:spPr/>
      <dgm:t>
        <a:bodyPr/>
        <a:lstStyle/>
        <a:p>
          <a:endParaRPr lang="fr-FR"/>
        </a:p>
      </dgm:t>
    </dgm:pt>
    <dgm:pt modelId="{C6190670-EB98-4F3B-AE9E-3192548A077C}">
      <dgm:prSet custT="1"/>
      <dgm:spPr/>
      <dgm:t>
        <a:bodyPr/>
        <a:lstStyle/>
        <a:p>
          <a:pPr rtl="0"/>
          <a:r>
            <a:rPr lang="fr-FR" sz="1600" dirty="0" smtClean="0"/>
            <a:t>Modifications de l’affectivité. Isolement, opposition. Pensée allusive. Discours digressif. Présentation bizarre. Hermétisme, Agressivité.</a:t>
          </a:r>
          <a:endParaRPr lang="fr-FR" sz="1700" dirty="0"/>
        </a:p>
      </dgm:t>
    </dgm:pt>
    <dgm:pt modelId="{80DC3E55-642A-4149-BA82-722BE4758C22}" type="parTrans" cxnId="{6023FDED-6B81-4644-821C-7CEF941BBB52}">
      <dgm:prSet/>
      <dgm:spPr/>
      <dgm:t>
        <a:bodyPr/>
        <a:lstStyle/>
        <a:p>
          <a:endParaRPr lang="fr-FR"/>
        </a:p>
      </dgm:t>
    </dgm:pt>
    <dgm:pt modelId="{AFCA6197-3562-477D-A1DA-12993D1C629D}" type="sibTrans" cxnId="{6023FDED-6B81-4644-821C-7CEF941BBB52}">
      <dgm:prSet/>
      <dgm:spPr/>
      <dgm:t>
        <a:bodyPr/>
        <a:lstStyle/>
        <a:p>
          <a:endParaRPr lang="fr-FR"/>
        </a:p>
      </dgm:t>
    </dgm:pt>
    <dgm:pt modelId="{7165F35A-2129-4C34-8FF9-DC74CC40424D}">
      <dgm:prSet custT="1"/>
      <dgm:spPr/>
      <dgm:t>
        <a:bodyPr/>
        <a:lstStyle/>
        <a:p>
          <a:pPr rtl="0"/>
          <a:r>
            <a:rPr lang="fr-FR" sz="1600" dirty="0" smtClean="0"/>
            <a:t>Trouble des conduites (addiction, anorexie, errance pathologique). Caractère immotivé, étrangeté</a:t>
          </a:r>
          <a:endParaRPr lang="fr-FR" sz="1600" dirty="0"/>
        </a:p>
      </dgm:t>
    </dgm:pt>
    <dgm:pt modelId="{FABD7319-28EB-4DC5-A75B-1F3B6B1DFF95}" type="parTrans" cxnId="{7BBC8E25-0F76-42FF-B13C-2A2C6574C316}">
      <dgm:prSet/>
      <dgm:spPr/>
      <dgm:t>
        <a:bodyPr/>
        <a:lstStyle/>
        <a:p>
          <a:endParaRPr lang="fr-FR"/>
        </a:p>
      </dgm:t>
    </dgm:pt>
    <dgm:pt modelId="{B35D16B9-8CAB-4DA1-8F78-6EE2DA64D2E8}" type="sibTrans" cxnId="{7BBC8E25-0F76-42FF-B13C-2A2C6574C316}">
      <dgm:prSet/>
      <dgm:spPr/>
      <dgm:t>
        <a:bodyPr/>
        <a:lstStyle/>
        <a:p>
          <a:endParaRPr lang="fr-FR"/>
        </a:p>
      </dgm:t>
    </dgm:pt>
    <dgm:pt modelId="{4569A826-C3C3-45B6-8F04-631D60B971EB}">
      <dgm:prSet custT="1"/>
      <dgm:spPr/>
      <dgm:t>
        <a:bodyPr/>
        <a:lstStyle/>
        <a:p>
          <a:pPr rtl="0"/>
          <a:r>
            <a:rPr lang="fr-FR" sz="1600" dirty="0" smtClean="0"/>
            <a:t>Modifications des croyances. Engouement pour des activités ésotériques (magie, activités occultes, ésotériques).</a:t>
          </a:r>
          <a:endParaRPr lang="fr-FR" sz="1700" dirty="0"/>
        </a:p>
      </dgm:t>
    </dgm:pt>
    <dgm:pt modelId="{57EE4104-5601-4D8B-977D-BC2243BB3CBD}" type="parTrans" cxnId="{2494F155-98B2-415F-9F0B-804A03CB65CB}">
      <dgm:prSet/>
      <dgm:spPr/>
      <dgm:t>
        <a:bodyPr/>
        <a:lstStyle/>
        <a:p>
          <a:endParaRPr lang="fr-FR"/>
        </a:p>
      </dgm:t>
    </dgm:pt>
    <dgm:pt modelId="{10E6714F-6F74-427B-A66F-E00CF3A57A35}" type="sibTrans" cxnId="{2494F155-98B2-415F-9F0B-804A03CB65CB}">
      <dgm:prSet/>
      <dgm:spPr/>
      <dgm:t>
        <a:bodyPr/>
        <a:lstStyle/>
        <a:p>
          <a:endParaRPr lang="fr-FR"/>
        </a:p>
      </dgm:t>
    </dgm:pt>
    <dgm:pt modelId="{B2ADF523-03FD-4D06-835A-5FF393B8A639}" type="pres">
      <dgm:prSet presAssocID="{B23AAF4A-17B8-48CC-8048-A95EC0430FE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5EA980-5650-4218-AD98-2105F471E5A1}" type="pres">
      <dgm:prSet presAssocID="{86190C29-19A4-4A9B-A95F-464CEC7F7089}" presName="composite" presStyleCnt="0"/>
      <dgm:spPr/>
    </dgm:pt>
    <dgm:pt modelId="{E9ACCB3F-9034-43F8-AE97-43613D0160D9}" type="pres">
      <dgm:prSet presAssocID="{86190C29-19A4-4A9B-A95F-464CEC7F7089}" presName="imgShp" presStyleLbl="fgImgPlace1" presStyleIdx="0" presStyleCnt="4"/>
      <dgm:spPr/>
    </dgm:pt>
    <dgm:pt modelId="{A1A8E361-135F-4A1A-8BDB-6A17DA937823}" type="pres">
      <dgm:prSet presAssocID="{86190C29-19A4-4A9B-A95F-464CEC7F708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AEFBE2-CDFE-4583-AC84-7A5AC8A8E66F}" type="pres">
      <dgm:prSet presAssocID="{B9BD266E-A9F5-4532-BCF9-8DAF08EB6D3E}" presName="spacing" presStyleCnt="0"/>
      <dgm:spPr/>
    </dgm:pt>
    <dgm:pt modelId="{9B51F55C-81C2-46EB-B62C-13713311FB0E}" type="pres">
      <dgm:prSet presAssocID="{4569A826-C3C3-45B6-8F04-631D60B971EB}" presName="composite" presStyleCnt="0"/>
      <dgm:spPr/>
    </dgm:pt>
    <dgm:pt modelId="{E336D12E-FFB7-4FDE-A6F3-E3B9D8BD86CF}" type="pres">
      <dgm:prSet presAssocID="{4569A826-C3C3-45B6-8F04-631D60B971EB}" presName="imgShp" presStyleLbl="fgImgPlace1" presStyleIdx="1" presStyleCnt="4"/>
      <dgm:spPr/>
    </dgm:pt>
    <dgm:pt modelId="{E6C8A863-5384-466E-AB24-5236E405C5DF}" type="pres">
      <dgm:prSet presAssocID="{4569A826-C3C3-45B6-8F04-631D60B971E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1B383F-F070-4D61-8243-C41843EA76D4}" type="pres">
      <dgm:prSet presAssocID="{10E6714F-6F74-427B-A66F-E00CF3A57A35}" presName="spacing" presStyleCnt="0"/>
      <dgm:spPr/>
    </dgm:pt>
    <dgm:pt modelId="{BBA7608E-9D32-4C4D-A61D-F218205FF6EB}" type="pres">
      <dgm:prSet presAssocID="{C6190670-EB98-4F3B-AE9E-3192548A077C}" presName="composite" presStyleCnt="0"/>
      <dgm:spPr/>
    </dgm:pt>
    <dgm:pt modelId="{FB853CB9-A980-4F72-B099-E41EC6957E20}" type="pres">
      <dgm:prSet presAssocID="{C6190670-EB98-4F3B-AE9E-3192548A077C}" presName="imgShp" presStyleLbl="fgImgPlace1" presStyleIdx="2" presStyleCnt="4"/>
      <dgm:spPr/>
    </dgm:pt>
    <dgm:pt modelId="{BA2C7F5D-441D-4E27-863B-7EB7B4D81230}" type="pres">
      <dgm:prSet presAssocID="{C6190670-EB98-4F3B-AE9E-3192548A077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A59D4A-94D2-4D05-A3B5-8E4C7F8B7C04}" type="pres">
      <dgm:prSet presAssocID="{AFCA6197-3562-477D-A1DA-12993D1C629D}" presName="spacing" presStyleCnt="0"/>
      <dgm:spPr/>
    </dgm:pt>
    <dgm:pt modelId="{C7C3A02E-2A0D-445B-8137-1FD913BF8045}" type="pres">
      <dgm:prSet presAssocID="{7165F35A-2129-4C34-8FF9-DC74CC40424D}" presName="composite" presStyleCnt="0"/>
      <dgm:spPr/>
    </dgm:pt>
    <dgm:pt modelId="{FDE00FCB-7D1D-4965-9761-547B31DA9A8B}" type="pres">
      <dgm:prSet presAssocID="{7165F35A-2129-4C34-8FF9-DC74CC40424D}" presName="imgShp" presStyleLbl="fgImgPlace1" presStyleIdx="3" presStyleCnt="4"/>
      <dgm:spPr/>
    </dgm:pt>
    <dgm:pt modelId="{A0937C40-C4B2-46FD-A837-4DFFAEF925D5}" type="pres">
      <dgm:prSet presAssocID="{7165F35A-2129-4C34-8FF9-DC74CC40424D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20C6B56-04AB-48A2-8A6F-584120996517}" type="presOf" srcId="{4569A826-C3C3-45B6-8F04-631D60B971EB}" destId="{E6C8A863-5384-466E-AB24-5236E405C5DF}" srcOrd="0" destOrd="0" presId="urn:microsoft.com/office/officeart/2005/8/layout/vList3"/>
    <dgm:cxn modelId="{277EF099-2DA7-4F03-8695-11C97B940B0D}" srcId="{B23AAF4A-17B8-48CC-8048-A95EC0430FE0}" destId="{86190C29-19A4-4A9B-A95F-464CEC7F7089}" srcOrd="0" destOrd="0" parTransId="{15C6CF0A-08F7-4DFA-A37F-E9456B22DEB3}" sibTransId="{B9BD266E-A9F5-4532-BCF9-8DAF08EB6D3E}"/>
    <dgm:cxn modelId="{00E325B2-FBAC-4F3D-86F1-142B57BC4F48}" type="presOf" srcId="{7165F35A-2129-4C34-8FF9-DC74CC40424D}" destId="{A0937C40-C4B2-46FD-A837-4DFFAEF925D5}" srcOrd="0" destOrd="0" presId="urn:microsoft.com/office/officeart/2005/8/layout/vList3"/>
    <dgm:cxn modelId="{85AA80D5-2F0D-4BB4-AA97-06CB33C73E7E}" type="presOf" srcId="{86190C29-19A4-4A9B-A95F-464CEC7F7089}" destId="{A1A8E361-135F-4A1A-8BDB-6A17DA937823}" srcOrd="0" destOrd="0" presId="urn:microsoft.com/office/officeart/2005/8/layout/vList3"/>
    <dgm:cxn modelId="{CBC9C476-0986-4839-B79F-ECD4EBD07870}" type="presOf" srcId="{B23AAF4A-17B8-48CC-8048-A95EC0430FE0}" destId="{B2ADF523-03FD-4D06-835A-5FF393B8A639}" srcOrd="0" destOrd="0" presId="urn:microsoft.com/office/officeart/2005/8/layout/vList3"/>
    <dgm:cxn modelId="{7BBC8E25-0F76-42FF-B13C-2A2C6574C316}" srcId="{B23AAF4A-17B8-48CC-8048-A95EC0430FE0}" destId="{7165F35A-2129-4C34-8FF9-DC74CC40424D}" srcOrd="3" destOrd="0" parTransId="{FABD7319-28EB-4DC5-A75B-1F3B6B1DFF95}" sibTransId="{B35D16B9-8CAB-4DA1-8F78-6EE2DA64D2E8}"/>
    <dgm:cxn modelId="{2494F155-98B2-415F-9F0B-804A03CB65CB}" srcId="{B23AAF4A-17B8-48CC-8048-A95EC0430FE0}" destId="{4569A826-C3C3-45B6-8F04-631D60B971EB}" srcOrd="1" destOrd="0" parTransId="{57EE4104-5601-4D8B-977D-BC2243BB3CBD}" sibTransId="{10E6714F-6F74-427B-A66F-E00CF3A57A35}"/>
    <dgm:cxn modelId="{7C6BB1FA-D438-4856-9B88-7B1235C2CF0E}" type="presOf" srcId="{C6190670-EB98-4F3B-AE9E-3192548A077C}" destId="{BA2C7F5D-441D-4E27-863B-7EB7B4D81230}" srcOrd="0" destOrd="0" presId="urn:microsoft.com/office/officeart/2005/8/layout/vList3"/>
    <dgm:cxn modelId="{6023FDED-6B81-4644-821C-7CEF941BBB52}" srcId="{B23AAF4A-17B8-48CC-8048-A95EC0430FE0}" destId="{C6190670-EB98-4F3B-AE9E-3192548A077C}" srcOrd="2" destOrd="0" parTransId="{80DC3E55-642A-4149-BA82-722BE4758C22}" sibTransId="{AFCA6197-3562-477D-A1DA-12993D1C629D}"/>
    <dgm:cxn modelId="{2EEC6AA0-EF66-4EBE-8353-443A8127BA8A}" type="presParOf" srcId="{B2ADF523-03FD-4D06-835A-5FF393B8A639}" destId="{535EA980-5650-4218-AD98-2105F471E5A1}" srcOrd="0" destOrd="0" presId="urn:microsoft.com/office/officeart/2005/8/layout/vList3"/>
    <dgm:cxn modelId="{B350CE84-DE29-4D2A-9267-EA0372A60712}" type="presParOf" srcId="{535EA980-5650-4218-AD98-2105F471E5A1}" destId="{E9ACCB3F-9034-43F8-AE97-43613D0160D9}" srcOrd="0" destOrd="0" presId="urn:microsoft.com/office/officeart/2005/8/layout/vList3"/>
    <dgm:cxn modelId="{EFC7BC3A-3C2E-4F22-9906-734BB84D9D8A}" type="presParOf" srcId="{535EA980-5650-4218-AD98-2105F471E5A1}" destId="{A1A8E361-135F-4A1A-8BDB-6A17DA937823}" srcOrd="1" destOrd="0" presId="urn:microsoft.com/office/officeart/2005/8/layout/vList3"/>
    <dgm:cxn modelId="{706BFCF1-6952-472A-823D-965F14AC8852}" type="presParOf" srcId="{B2ADF523-03FD-4D06-835A-5FF393B8A639}" destId="{03AEFBE2-CDFE-4583-AC84-7A5AC8A8E66F}" srcOrd="1" destOrd="0" presId="urn:microsoft.com/office/officeart/2005/8/layout/vList3"/>
    <dgm:cxn modelId="{3D0DB8E3-E770-43D8-B1D7-31FE2B063EA8}" type="presParOf" srcId="{B2ADF523-03FD-4D06-835A-5FF393B8A639}" destId="{9B51F55C-81C2-46EB-B62C-13713311FB0E}" srcOrd="2" destOrd="0" presId="urn:microsoft.com/office/officeart/2005/8/layout/vList3"/>
    <dgm:cxn modelId="{0AAB2161-B7B6-4983-8640-2CA66E151094}" type="presParOf" srcId="{9B51F55C-81C2-46EB-B62C-13713311FB0E}" destId="{E336D12E-FFB7-4FDE-A6F3-E3B9D8BD86CF}" srcOrd="0" destOrd="0" presId="urn:microsoft.com/office/officeart/2005/8/layout/vList3"/>
    <dgm:cxn modelId="{05F03BE9-BF38-4C05-ACFA-695C8A251BFF}" type="presParOf" srcId="{9B51F55C-81C2-46EB-B62C-13713311FB0E}" destId="{E6C8A863-5384-466E-AB24-5236E405C5DF}" srcOrd="1" destOrd="0" presId="urn:microsoft.com/office/officeart/2005/8/layout/vList3"/>
    <dgm:cxn modelId="{99CAA3AB-8BE0-48D7-B7C3-A46FCCEF63B3}" type="presParOf" srcId="{B2ADF523-03FD-4D06-835A-5FF393B8A639}" destId="{A81B383F-F070-4D61-8243-C41843EA76D4}" srcOrd="3" destOrd="0" presId="urn:microsoft.com/office/officeart/2005/8/layout/vList3"/>
    <dgm:cxn modelId="{AFFF27E3-10B1-44A7-B347-6E99C93DE702}" type="presParOf" srcId="{B2ADF523-03FD-4D06-835A-5FF393B8A639}" destId="{BBA7608E-9D32-4C4D-A61D-F218205FF6EB}" srcOrd="4" destOrd="0" presId="urn:microsoft.com/office/officeart/2005/8/layout/vList3"/>
    <dgm:cxn modelId="{13420740-FED5-424C-8C5F-4486C8690E86}" type="presParOf" srcId="{BBA7608E-9D32-4C4D-A61D-F218205FF6EB}" destId="{FB853CB9-A980-4F72-B099-E41EC6957E20}" srcOrd="0" destOrd="0" presId="urn:microsoft.com/office/officeart/2005/8/layout/vList3"/>
    <dgm:cxn modelId="{88FAF20E-24D9-49CC-8379-AA433719905E}" type="presParOf" srcId="{BBA7608E-9D32-4C4D-A61D-F218205FF6EB}" destId="{BA2C7F5D-441D-4E27-863B-7EB7B4D81230}" srcOrd="1" destOrd="0" presId="urn:microsoft.com/office/officeart/2005/8/layout/vList3"/>
    <dgm:cxn modelId="{4A919B9F-38AC-48D9-BFD0-557A51F30816}" type="presParOf" srcId="{B2ADF523-03FD-4D06-835A-5FF393B8A639}" destId="{00A59D4A-94D2-4D05-A3B5-8E4C7F8B7C04}" srcOrd="5" destOrd="0" presId="urn:microsoft.com/office/officeart/2005/8/layout/vList3"/>
    <dgm:cxn modelId="{DCDC5D88-7104-4E0E-9459-4689744E3F43}" type="presParOf" srcId="{B2ADF523-03FD-4D06-835A-5FF393B8A639}" destId="{C7C3A02E-2A0D-445B-8137-1FD913BF8045}" srcOrd="6" destOrd="0" presId="urn:microsoft.com/office/officeart/2005/8/layout/vList3"/>
    <dgm:cxn modelId="{92C2557A-813F-4CFD-A5EB-29FF9EBCB17E}" type="presParOf" srcId="{C7C3A02E-2A0D-445B-8137-1FD913BF8045}" destId="{FDE00FCB-7D1D-4965-9761-547B31DA9A8B}" srcOrd="0" destOrd="0" presId="urn:microsoft.com/office/officeart/2005/8/layout/vList3"/>
    <dgm:cxn modelId="{9F015A50-2680-48E8-8BFE-25090ABCF940}" type="presParOf" srcId="{C7C3A02E-2A0D-445B-8137-1FD913BF8045}" destId="{A0937C40-C4B2-46FD-A837-4DFFAEF925D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B14DFD-F93E-4002-9EF1-CFC27B42C493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B6BF481-4C06-422A-82BF-B9502A96278A}">
      <dgm:prSet/>
      <dgm:spPr/>
      <dgm:t>
        <a:bodyPr/>
        <a:lstStyle/>
        <a:p>
          <a:pPr rtl="0"/>
          <a:r>
            <a:rPr lang="fr-FR" dirty="0" smtClean="0"/>
            <a:t>Intellectuelle</a:t>
          </a:r>
          <a:endParaRPr lang="fr-FR" dirty="0"/>
        </a:p>
      </dgm:t>
    </dgm:pt>
    <dgm:pt modelId="{7B550306-FBF6-4F01-803F-0FE627987D46}" type="parTrans" cxnId="{9282CB90-B994-4390-A379-A0165BC1A1F6}">
      <dgm:prSet/>
      <dgm:spPr/>
      <dgm:t>
        <a:bodyPr/>
        <a:lstStyle/>
        <a:p>
          <a:endParaRPr lang="fr-FR"/>
        </a:p>
      </dgm:t>
    </dgm:pt>
    <dgm:pt modelId="{D9DBE4EE-5D8C-42DF-855C-AB5A1D6E2A14}" type="sibTrans" cxnId="{9282CB90-B994-4390-A379-A0165BC1A1F6}">
      <dgm:prSet/>
      <dgm:spPr/>
      <dgm:t>
        <a:bodyPr/>
        <a:lstStyle/>
        <a:p>
          <a:endParaRPr lang="fr-FR"/>
        </a:p>
      </dgm:t>
    </dgm:pt>
    <dgm:pt modelId="{B97AC8F5-202B-4916-B7FE-32D9CB64403D}">
      <dgm:prSet/>
      <dgm:spPr/>
      <dgm:t>
        <a:bodyPr/>
        <a:lstStyle/>
        <a:p>
          <a:pPr rtl="0"/>
          <a:r>
            <a:rPr lang="fr-FR" dirty="0" smtClean="0"/>
            <a:t>Affective</a:t>
          </a:r>
          <a:endParaRPr lang="fr-FR" dirty="0"/>
        </a:p>
      </dgm:t>
    </dgm:pt>
    <dgm:pt modelId="{C0A750A5-FCC0-4D30-9F3A-7509C6238554}" type="parTrans" cxnId="{7554DA6C-DC34-44A4-93D1-56398A778BA7}">
      <dgm:prSet/>
      <dgm:spPr/>
      <dgm:t>
        <a:bodyPr/>
        <a:lstStyle/>
        <a:p>
          <a:endParaRPr lang="fr-FR"/>
        </a:p>
      </dgm:t>
    </dgm:pt>
    <dgm:pt modelId="{85AB7087-ACB8-4903-8F12-6A3BB812D3CA}" type="sibTrans" cxnId="{7554DA6C-DC34-44A4-93D1-56398A778BA7}">
      <dgm:prSet/>
      <dgm:spPr/>
      <dgm:t>
        <a:bodyPr/>
        <a:lstStyle/>
        <a:p>
          <a:endParaRPr lang="fr-FR"/>
        </a:p>
      </dgm:t>
    </dgm:pt>
    <dgm:pt modelId="{A431AE7E-8C8C-4236-835F-37E4E3CDD6EF}">
      <dgm:prSet/>
      <dgm:spPr/>
      <dgm:t>
        <a:bodyPr/>
        <a:lstStyle/>
        <a:p>
          <a:pPr rtl="0"/>
          <a:r>
            <a:rPr lang="fr-FR" smtClean="0"/>
            <a:t>Comportementale</a:t>
          </a:r>
          <a:endParaRPr lang="fr-FR" dirty="0"/>
        </a:p>
      </dgm:t>
    </dgm:pt>
    <dgm:pt modelId="{3C29266D-180D-4FFF-AA46-28C679F5CC43}" type="parTrans" cxnId="{6BE60D73-E1E4-4DB4-A4A5-4B968A4A0426}">
      <dgm:prSet/>
      <dgm:spPr/>
      <dgm:t>
        <a:bodyPr/>
        <a:lstStyle/>
        <a:p>
          <a:endParaRPr lang="fr-FR"/>
        </a:p>
      </dgm:t>
    </dgm:pt>
    <dgm:pt modelId="{3243F3D4-7EB4-4DAE-9566-2A00AD803C2E}" type="sibTrans" cxnId="{6BE60D73-E1E4-4DB4-A4A5-4B968A4A0426}">
      <dgm:prSet/>
      <dgm:spPr/>
      <dgm:t>
        <a:bodyPr/>
        <a:lstStyle/>
        <a:p>
          <a:endParaRPr lang="fr-FR"/>
        </a:p>
      </dgm:t>
    </dgm:pt>
    <dgm:pt modelId="{07AF0D70-38E6-48BB-B878-A8D1FEADBCBD}" type="pres">
      <dgm:prSet presAssocID="{BBB14DFD-F93E-4002-9EF1-CFC27B42C493}" presName="compositeShape" presStyleCnt="0">
        <dgm:presLayoutVars>
          <dgm:chMax val="7"/>
          <dgm:dir/>
          <dgm:resizeHandles val="exact"/>
        </dgm:presLayoutVars>
      </dgm:prSet>
      <dgm:spPr/>
    </dgm:pt>
    <dgm:pt modelId="{196972C7-55C3-43A5-BAEE-95EA5A6CA3E9}" type="pres">
      <dgm:prSet presAssocID="{BBB14DFD-F93E-4002-9EF1-CFC27B42C493}" presName="wedge1" presStyleLbl="node1" presStyleIdx="0" presStyleCnt="3"/>
      <dgm:spPr/>
      <dgm:t>
        <a:bodyPr/>
        <a:lstStyle/>
        <a:p>
          <a:endParaRPr lang="fr-FR"/>
        </a:p>
      </dgm:t>
    </dgm:pt>
    <dgm:pt modelId="{8DDD3E1B-0C65-494D-9AB6-9AB07A673D86}" type="pres">
      <dgm:prSet presAssocID="{BBB14DFD-F93E-4002-9EF1-CFC27B42C493}" presName="dummy1a" presStyleCnt="0"/>
      <dgm:spPr/>
    </dgm:pt>
    <dgm:pt modelId="{80F49CC4-4D1D-4FB4-83BD-2914BC96332C}" type="pres">
      <dgm:prSet presAssocID="{BBB14DFD-F93E-4002-9EF1-CFC27B42C493}" presName="dummy1b" presStyleCnt="0"/>
      <dgm:spPr/>
    </dgm:pt>
    <dgm:pt modelId="{0C9753FF-66AE-48F5-8F6C-FE6891489752}" type="pres">
      <dgm:prSet presAssocID="{BBB14DFD-F93E-4002-9EF1-CFC27B42C49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08DEF5-CC25-4105-B23E-D6A6F2229AFB}" type="pres">
      <dgm:prSet presAssocID="{BBB14DFD-F93E-4002-9EF1-CFC27B42C493}" presName="wedge2" presStyleLbl="node1" presStyleIdx="1" presStyleCnt="3"/>
      <dgm:spPr/>
      <dgm:t>
        <a:bodyPr/>
        <a:lstStyle/>
        <a:p>
          <a:endParaRPr lang="fr-FR"/>
        </a:p>
      </dgm:t>
    </dgm:pt>
    <dgm:pt modelId="{F17297E8-18A7-4D69-B2E7-9A1537E07155}" type="pres">
      <dgm:prSet presAssocID="{BBB14DFD-F93E-4002-9EF1-CFC27B42C493}" presName="dummy2a" presStyleCnt="0"/>
      <dgm:spPr/>
    </dgm:pt>
    <dgm:pt modelId="{E8C1EAB6-D089-444A-BB8A-5986BCBDE8FB}" type="pres">
      <dgm:prSet presAssocID="{BBB14DFD-F93E-4002-9EF1-CFC27B42C493}" presName="dummy2b" presStyleCnt="0"/>
      <dgm:spPr/>
    </dgm:pt>
    <dgm:pt modelId="{935BA81C-D9A3-4917-9000-7F00199C4811}" type="pres">
      <dgm:prSet presAssocID="{BBB14DFD-F93E-4002-9EF1-CFC27B42C49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523FD6-C8D8-40B5-AF2B-EB20FAEB1BF8}" type="pres">
      <dgm:prSet presAssocID="{BBB14DFD-F93E-4002-9EF1-CFC27B42C493}" presName="wedge3" presStyleLbl="node1" presStyleIdx="2" presStyleCnt="3"/>
      <dgm:spPr/>
      <dgm:t>
        <a:bodyPr/>
        <a:lstStyle/>
        <a:p>
          <a:endParaRPr lang="fr-FR"/>
        </a:p>
      </dgm:t>
    </dgm:pt>
    <dgm:pt modelId="{0046F57B-A6EA-4BB9-89D8-8D2F9E17C377}" type="pres">
      <dgm:prSet presAssocID="{BBB14DFD-F93E-4002-9EF1-CFC27B42C493}" presName="dummy3a" presStyleCnt="0"/>
      <dgm:spPr/>
    </dgm:pt>
    <dgm:pt modelId="{98C624A3-B1B2-4F96-AA0D-AC615675A7CB}" type="pres">
      <dgm:prSet presAssocID="{BBB14DFD-F93E-4002-9EF1-CFC27B42C493}" presName="dummy3b" presStyleCnt="0"/>
      <dgm:spPr/>
    </dgm:pt>
    <dgm:pt modelId="{BB0D9A2D-AF70-483C-AAC2-C8B2B5359B3E}" type="pres">
      <dgm:prSet presAssocID="{BBB14DFD-F93E-4002-9EF1-CFC27B42C49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A67C67-5C7D-4E82-A8BB-D6B998B420B0}" type="pres">
      <dgm:prSet presAssocID="{D9DBE4EE-5D8C-42DF-855C-AB5A1D6E2A14}" presName="arrowWedge1" presStyleLbl="fgSibTrans2D1" presStyleIdx="0" presStyleCnt="3"/>
      <dgm:spPr/>
    </dgm:pt>
    <dgm:pt modelId="{44C005E2-2844-47DC-B4FE-BA06F189A183}" type="pres">
      <dgm:prSet presAssocID="{85AB7087-ACB8-4903-8F12-6A3BB812D3CA}" presName="arrowWedge2" presStyleLbl="fgSibTrans2D1" presStyleIdx="1" presStyleCnt="3"/>
      <dgm:spPr/>
    </dgm:pt>
    <dgm:pt modelId="{559CA7E2-BD6B-4E8C-BD27-B749D0102B6F}" type="pres">
      <dgm:prSet presAssocID="{3243F3D4-7EB4-4DAE-9566-2A00AD803C2E}" presName="arrowWedge3" presStyleLbl="fgSibTrans2D1" presStyleIdx="2" presStyleCnt="3"/>
      <dgm:spPr/>
    </dgm:pt>
  </dgm:ptLst>
  <dgm:cxnLst>
    <dgm:cxn modelId="{9282CB90-B994-4390-A379-A0165BC1A1F6}" srcId="{BBB14DFD-F93E-4002-9EF1-CFC27B42C493}" destId="{4B6BF481-4C06-422A-82BF-B9502A96278A}" srcOrd="0" destOrd="0" parTransId="{7B550306-FBF6-4F01-803F-0FE627987D46}" sibTransId="{D9DBE4EE-5D8C-42DF-855C-AB5A1D6E2A14}"/>
    <dgm:cxn modelId="{7005EA48-04C9-441D-8D39-B323D38C2B83}" type="presOf" srcId="{4B6BF481-4C06-422A-82BF-B9502A96278A}" destId="{0C9753FF-66AE-48F5-8F6C-FE6891489752}" srcOrd="1" destOrd="0" presId="urn:microsoft.com/office/officeart/2005/8/layout/cycle8"/>
    <dgm:cxn modelId="{FAAB0F88-B9C8-456E-A3FA-AFF23CC802AD}" type="presOf" srcId="{B97AC8F5-202B-4916-B7FE-32D9CB64403D}" destId="{935BA81C-D9A3-4917-9000-7F00199C4811}" srcOrd="1" destOrd="0" presId="urn:microsoft.com/office/officeart/2005/8/layout/cycle8"/>
    <dgm:cxn modelId="{6BE60D73-E1E4-4DB4-A4A5-4B968A4A0426}" srcId="{BBB14DFD-F93E-4002-9EF1-CFC27B42C493}" destId="{A431AE7E-8C8C-4236-835F-37E4E3CDD6EF}" srcOrd="2" destOrd="0" parTransId="{3C29266D-180D-4FFF-AA46-28C679F5CC43}" sibTransId="{3243F3D4-7EB4-4DAE-9566-2A00AD803C2E}"/>
    <dgm:cxn modelId="{7554DA6C-DC34-44A4-93D1-56398A778BA7}" srcId="{BBB14DFD-F93E-4002-9EF1-CFC27B42C493}" destId="{B97AC8F5-202B-4916-B7FE-32D9CB64403D}" srcOrd="1" destOrd="0" parTransId="{C0A750A5-FCC0-4D30-9F3A-7509C6238554}" sibTransId="{85AB7087-ACB8-4903-8F12-6A3BB812D3CA}"/>
    <dgm:cxn modelId="{E80B49C4-108D-4458-8046-A428A7D5026E}" type="presOf" srcId="{BBB14DFD-F93E-4002-9EF1-CFC27B42C493}" destId="{07AF0D70-38E6-48BB-B878-A8D1FEADBCBD}" srcOrd="0" destOrd="0" presId="urn:microsoft.com/office/officeart/2005/8/layout/cycle8"/>
    <dgm:cxn modelId="{7A7D923A-00E5-47D4-91B9-83792B4E8BA8}" type="presOf" srcId="{B97AC8F5-202B-4916-B7FE-32D9CB64403D}" destId="{F908DEF5-CC25-4105-B23E-D6A6F2229AFB}" srcOrd="0" destOrd="0" presId="urn:microsoft.com/office/officeart/2005/8/layout/cycle8"/>
    <dgm:cxn modelId="{3A2AAB5A-00F7-406B-8267-0CEB1C976619}" type="presOf" srcId="{4B6BF481-4C06-422A-82BF-B9502A96278A}" destId="{196972C7-55C3-43A5-BAEE-95EA5A6CA3E9}" srcOrd="0" destOrd="0" presId="urn:microsoft.com/office/officeart/2005/8/layout/cycle8"/>
    <dgm:cxn modelId="{43EAF53C-5AFA-4FC0-A96B-43FB97F75161}" type="presOf" srcId="{A431AE7E-8C8C-4236-835F-37E4E3CDD6EF}" destId="{38523FD6-C8D8-40B5-AF2B-EB20FAEB1BF8}" srcOrd="0" destOrd="0" presId="urn:microsoft.com/office/officeart/2005/8/layout/cycle8"/>
    <dgm:cxn modelId="{F3BAB1B4-46B7-404F-9D3A-179BB2A7FAC4}" type="presOf" srcId="{A431AE7E-8C8C-4236-835F-37E4E3CDD6EF}" destId="{BB0D9A2D-AF70-483C-AAC2-C8B2B5359B3E}" srcOrd="1" destOrd="0" presId="urn:microsoft.com/office/officeart/2005/8/layout/cycle8"/>
    <dgm:cxn modelId="{CB86188A-D4DF-40E2-819C-5E0CD9394CC6}" type="presParOf" srcId="{07AF0D70-38E6-48BB-B878-A8D1FEADBCBD}" destId="{196972C7-55C3-43A5-BAEE-95EA5A6CA3E9}" srcOrd="0" destOrd="0" presId="urn:microsoft.com/office/officeart/2005/8/layout/cycle8"/>
    <dgm:cxn modelId="{7F13CE02-6140-4AED-8A68-C1E88CA81842}" type="presParOf" srcId="{07AF0D70-38E6-48BB-B878-A8D1FEADBCBD}" destId="{8DDD3E1B-0C65-494D-9AB6-9AB07A673D86}" srcOrd="1" destOrd="0" presId="urn:microsoft.com/office/officeart/2005/8/layout/cycle8"/>
    <dgm:cxn modelId="{CC67CB89-68EE-4E16-99A8-AC9466FEAAD9}" type="presParOf" srcId="{07AF0D70-38E6-48BB-B878-A8D1FEADBCBD}" destId="{80F49CC4-4D1D-4FB4-83BD-2914BC96332C}" srcOrd="2" destOrd="0" presId="urn:microsoft.com/office/officeart/2005/8/layout/cycle8"/>
    <dgm:cxn modelId="{6C793A73-F7B2-47FC-9047-96B5AFF1B9AD}" type="presParOf" srcId="{07AF0D70-38E6-48BB-B878-A8D1FEADBCBD}" destId="{0C9753FF-66AE-48F5-8F6C-FE6891489752}" srcOrd="3" destOrd="0" presId="urn:microsoft.com/office/officeart/2005/8/layout/cycle8"/>
    <dgm:cxn modelId="{15B0A1BA-37E4-4732-9102-D8FE71449F68}" type="presParOf" srcId="{07AF0D70-38E6-48BB-B878-A8D1FEADBCBD}" destId="{F908DEF5-CC25-4105-B23E-D6A6F2229AFB}" srcOrd="4" destOrd="0" presId="urn:microsoft.com/office/officeart/2005/8/layout/cycle8"/>
    <dgm:cxn modelId="{17E84447-334D-4C9A-AD83-642B31DB16EB}" type="presParOf" srcId="{07AF0D70-38E6-48BB-B878-A8D1FEADBCBD}" destId="{F17297E8-18A7-4D69-B2E7-9A1537E07155}" srcOrd="5" destOrd="0" presId="urn:microsoft.com/office/officeart/2005/8/layout/cycle8"/>
    <dgm:cxn modelId="{0199282E-5E28-4C17-988E-2DE6C0A67356}" type="presParOf" srcId="{07AF0D70-38E6-48BB-B878-A8D1FEADBCBD}" destId="{E8C1EAB6-D089-444A-BB8A-5986BCBDE8FB}" srcOrd="6" destOrd="0" presId="urn:microsoft.com/office/officeart/2005/8/layout/cycle8"/>
    <dgm:cxn modelId="{DD6ED6D3-1F35-427C-8D15-B855423A0E75}" type="presParOf" srcId="{07AF0D70-38E6-48BB-B878-A8D1FEADBCBD}" destId="{935BA81C-D9A3-4917-9000-7F00199C4811}" srcOrd="7" destOrd="0" presId="urn:microsoft.com/office/officeart/2005/8/layout/cycle8"/>
    <dgm:cxn modelId="{6FCEED9A-A274-44D7-8287-6CF255072A87}" type="presParOf" srcId="{07AF0D70-38E6-48BB-B878-A8D1FEADBCBD}" destId="{38523FD6-C8D8-40B5-AF2B-EB20FAEB1BF8}" srcOrd="8" destOrd="0" presId="urn:microsoft.com/office/officeart/2005/8/layout/cycle8"/>
    <dgm:cxn modelId="{E49D0F66-8F84-40DE-AD54-76BC488BA226}" type="presParOf" srcId="{07AF0D70-38E6-48BB-B878-A8D1FEADBCBD}" destId="{0046F57B-A6EA-4BB9-89D8-8D2F9E17C377}" srcOrd="9" destOrd="0" presId="urn:microsoft.com/office/officeart/2005/8/layout/cycle8"/>
    <dgm:cxn modelId="{8BF5DDDF-1F3A-480D-A116-6EE2A65DB3A5}" type="presParOf" srcId="{07AF0D70-38E6-48BB-B878-A8D1FEADBCBD}" destId="{98C624A3-B1B2-4F96-AA0D-AC615675A7CB}" srcOrd="10" destOrd="0" presId="urn:microsoft.com/office/officeart/2005/8/layout/cycle8"/>
    <dgm:cxn modelId="{1D2F7BC5-E48E-4A11-A161-D1EABBADC8FC}" type="presParOf" srcId="{07AF0D70-38E6-48BB-B878-A8D1FEADBCBD}" destId="{BB0D9A2D-AF70-483C-AAC2-C8B2B5359B3E}" srcOrd="11" destOrd="0" presId="urn:microsoft.com/office/officeart/2005/8/layout/cycle8"/>
    <dgm:cxn modelId="{15FD06D2-8531-457F-A2A8-2BACAB961A4D}" type="presParOf" srcId="{07AF0D70-38E6-48BB-B878-A8D1FEADBCBD}" destId="{34A67C67-5C7D-4E82-A8BB-D6B998B420B0}" srcOrd="12" destOrd="0" presId="urn:microsoft.com/office/officeart/2005/8/layout/cycle8"/>
    <dgm:cxn modelId="{543382AC-B11D-4155-A5B6-716C05EE8C53}" type="presParOf" srcId="{07AF0D70-38E6-48BB-B878-A8D1FEADBCBD}" destId="{44C005E2-2844-47DC-B4FE-BA06F189A183}" srcOrd="13" destOrd="0" presId="urn:microsoft.com/office/officeart/2005/8/layout/cycle8"/>
    <dgm:cxn modelId="{A165FE2C-9D30-4B77-88FF-39F1C479EE8A}" type="presParOf" srcId="{07AF0D70-38E6-48BB-B878-A8D1FEADBCBD}" destId="{559CA7E2-BD6B-4E8C-BD27-B749D0102B6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875DF-8074-4A8E-9B18-9E5139AC940A}">
      <dsp:nvSpPr>
        <dsp:cNvPr id="0" name=""/>
        <dsp:cNvSpPr/>
      </dsp:nvSpPr>
      <dsp:spPr>
        <a:xfrm>
          <a:off x="589167" y="964705"/>
          <a:ext cx="3309567" cy="25965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A la fin de l’adolescence ou chez l’adulte jeune (Entre 15 et 35 ans).</a:t>
          </a:r>
          <a:endParaRPr lang="fr-FR" sz="2000" kern="1200" dirty="0"/>
        </a:p>
      </dsp:txBody>
      <dsp:txXfrm>
        <a:off x="715920" y="1091458"/>
        <a:ext cx="3056061" cy="2343045"/>
      </dsp:txXfrm>
    </dsp:sp>
    <dsp:sp modelId="{14D2BABC-9BB6-4DD8-B79E-C51EE09612CA}">
      <dsp:nvSpPr>
        <dsp:cNvPr id="0" name=""/>
        <dsp:cNvSpPr/>
      </dsp:nvSpPr>
      <dsp:spPr>
        <a:xfrm>
          <a:off x="2285065" y="363144"/>
          <a:ext cx="3712873" cy="3712873"/>
        </a:xfrm>
        <a:custGeom>
          <a:avLst/>
          <a:gdLst/>
          <a:ahLst/>
          <a:cxnLst/>
          <a:rect l="0" t="0" r="0" b="0"/>
          <a:pathLst>
            <a:path>
              <a:moveTo>
                <a:pt x="504814" y="583850"/>
              </a:moveTo>
              <a:arcTo wR="1856436" hR="1856436" stAng="13396493" swAng="47859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F6E47-A94B-4A05-B014-4A7413A47F83}">
      <dsp:nvSpPr>
        <dsp:cNvPr id="0" name=""/>
        <dsp:cNvSpPr/>
      </dsp:nvSpPr>
      <dsp:spPr>
        <a:xfrm>
          <a:off x="4330822" y="676681"/>
          <a:ext cx="3367216" cy="33166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-de traits de personnalité schizoïde ou </a:t>
          </a:r>
          <a:r>
            <a:rPr lang="fr-FR" sz="1400" kern="1200" dirty="0" err="1" smtClean="0"/>
            <a:t>schizotypique</a:t>
          </a:r>
          <a:r>
            <a:rPr lang="fr-FR" sz="1400" kern="1200" dirty="0" smtClean="0"/>
            <a:t>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-la quiétude, la passivité et l'introversion. ces sujets ont peu d'amis ni de relations sociales.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-le patient peut montrer des intérêts nouveaux pour des idées abstraites, la philosophie, les sciences occultes et les questions religieuses.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− D'autres signes incluent : les comportements inhabituels, un affect anormal, des propos inhabituel, des idées bizarres et des expériences perceptives étranges.</a:t>
          </a:r>
          <a:endParaRPr lang="fr-FR" sz="1400" kern="1200" dirty="0"/>
        </a:p>
      </dsp:txBody>
      <dsp:txXfrm>
        <a:off x="4492726" y="838585"/>
        <a:ext cx="3043408" cy="2992815"/>
      </dsp:txXfrm>
    </dsp:sp>
    <dsp:sp modelId="{429639B2-B9FD-461D-84CE-136F3ECEBE00}">
      <dsp:nvSpPr>
        <dsp:cNvPr id="0" name=""/>
        <dsp:cNvSpPr/>
      </dsp:nvSpPr>
      <dsp:spPr>
        <a:xfrm>
          <a:off x="2286635" y="451658"/>
          <a:ext cx="3712873" cy="3712873"/>
        </a:xfrm>
        <a:custGeom>
          <a:avLst/>
          <a:gdLst/>
          <a:ahLst/>
          <a:cxnLst/>
          <a:rect l="0" t="0" r="0" b="0"/>
          <a:pathLst>
            <a:path>
              <a:moveTo>
                <a:pt x="2615224" y="3550721"/>
              </a:moveTo>
              <a:arcTo wR="1856436" hR="1856436" stAng="3952483" swAng="42595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8E361-135F-4A1A-8BDB-6A17DA937823}">
      <dsp:nvSpPr>
        <dsp:cNvPr id="0" name=""/>
        <dsp:cNvSpPr/>
      </dsp:nvSpPr>
      <dsp:spPr>
        <a:xfrm rot="10800000">
          <a:off x="1647827" y="428"/>
          <a:ext cx="5513690" cy="10361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692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Fléchissement scolaire. Baisse du rendement intellectuel. Pas de contexte familial explicatif.</a:t>
          </a:r>
          <a:endParaRPr lang="fr-FR" sz="1600" kern="1200" dirty="0"/>
        </a:p>
      </dsp:txBody>
      <dsp:txXfrm rot="10800000">
        <a:off x="1906868" y="428"/>
        <a:ext cx="5254649" cy="1036165"/>
      </dsp:txXfrm>
    </dsp:sp>
    <dsp:sp modelId="{E9ACCB3F-9034-43F8-AE97-43613D0160D9}">
      <dsp:nvSpPr>
        <dsp:cNvPr id="0" name=""/>
        <dsp:cNvSpPr/>
      </dsp:nvSpPr>
      <dsp:spPr>
        <a:xfrm>
          <a:off x="1129745" y="428"/>
          <a:ext cx="1036165" cy="10361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C8A863-5384-466E-AB24-5236E405C5DF}">
      <dsp:nvSpPr>
        <dsp:cNvPr id="0" name=""/>
        <dsp:cNvSpPr/>
      </dsp:nvSpPr>
      <dsp:spPr>
        <a:xfrm rot="10800000">
          <a:off x="1647827" y="1345896"/>
          <a:ext cx="5513690" cy="10361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692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Modifications des croyances. Engouement pour des activités ésotériques (magie, activités occultes, ésotériques).</a:t>
          </a:r>
          <a:endParaRPr lang="fr-FR" sz="1700" kern="1200" dirty="0"/>
        </a:p>
      </dsp:txBody>
      <dsp:txXfrm rot="10800000">
        <a:off x="1906868" y="1345896"/>
        <a:ext cx="5254649" cy="1036165"/>
      </dsp:txXfrm>
    </dsp:sp>
    <dsp:sp modelId="{E336D12E-FFB7-4FDE-A6F3-E3B9D8BD86CF}">
      <dsp:nvSpPr>
        <dsp:cNvPr id="0" name=""/>
        <dsp:cNvSpPr/>
      </dsp:nvSpPr>
      <dsp:spPr>
        <a:xfrm>
          <a:off x="1129745" y="1345896"/>
          <a:ext cx="1036165" cy="10361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2C7F5D-441D-4E27-863B-7EB7B4D81230}">
      <dsp:nvSpPr>
        <dsp:cNvPr id="0" name=""/>
        <dsp:cNvSpPr/>
      </dsp:nvSpPr>
      <dsp:spPr>
        <a:xfrm rot="10800000">
          <a:off x="1647827" y="2691365"/>
          <a:ext cx="5513690" cy="10361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692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Modifications de l’affectivité. Isolement, opposition. Pensée allusive. Discours digressif. Présentation bizarre. Hermétisme, Agressivité.</a:t>
          </a:r>
          <a:endParaRPr lang="fr-FR" sz="1700" kern="1200" dirty="0"/>
        </a:p>
      </dsp:txBody>
      <dsp:txXfrm rot="10800000">
        <a:off x="1906868" y="2691365"/>
        <a:ext cx="5254649" cy="1036165"/>
      </dsp:txXfrm>
    </dsp:sp>
    <dsp:sp modelId="{FB853CB9-A980-4F72-B099-E41EC6957E20}">
      <dsp:nvSpPr>
        <dsp:cNvPr id="0" name=""/>
        <dsp:cNvSpPr/>
      </dsp:nvSpPr>
      <dsp:spPr>
        <a:xfrm>
          <a:off x="1129745" y="2691365"/>
          <a:ext cx="1036165" cy="10361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37C40-C4B2-46FD-A837-4DFFAEF925D5}">
      <dsp:nvSpPr>
        <dsp:cNvPr id="0" name=""/>
        <dsp:cNvSpPr/>
      </dsp:nvSpPr>
      <dsp:spPr>
        <a:xfrm rot="10800000">
          <a:off x="1647827" y="4036833"/>
          <a:ext cx="5513690" cy="103616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6920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Trouble des conduites (addiction, anorexie, errance pathologique). Caractère immotivé, étrangeté</a:t>
          </a:r>
          <a:endParaRPr lang="fr-FR" sz="1600" kern="1200" dirty="0"/>
        </a:p>
      </dsp:txBody>
      <dsp:txXfrm rot="10800000">
        <a:off x="1906868" y="4036833"/>
        <a:ext cx="5254649" cy="1036165"/>
      </dsp:txXfrm>
    </dsp:sp>
    <dsp:sp modelId="{FDE00FCB-7D1D-4965-9761-547B31DA9A8B}">
      <dsp:nvSpPr>
        <dsp:cNvPr id="0" name=""/>
        <dsp:cNvSpPr/>
      </dsp:nvSpPr>
      <dsp:spPr>
        <a:xfrm>
          <a:off x="1129745" y="4036833"/>
          <a:ext cx="1036165" cy="103616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972C7-55C3-43A5-BAEE-95EA5A6CA3E9}">
      <dsp:nvSpPr>
        <dsp:cNvPr id="0" name=""/>
        <dsp:cNvSpPr/>
      </dsp:nvSpPr>
      <dsp:spPr>
        <a:xfrm>
          <a:off x="2292194" y="294187"/>
          <a:ext cx="3801808" cy="380180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Intellectuelle</a:t>
          </a:r>
          <a:endParaRPr lang="fr-FR" sz="1400" kern="1200" dirty="0"/>
        </a:p>
      </dsp:txBody>
      <dsp:txXfrm>
        <a:off x="4295838" y="1099809"/>
        <a:ext cx="1357788" cy="1131490"/>
      </dsp:txXfrm>
    </dsp:sp>
    <dsp:sp modelId="{F908DEF5-CC25-4105-B23E-D6A6F2229AFB}">
      <dsp:nvSpPr>
        <dsp:cNvPr id="0" name=""/>
        <dsp:cNvSpPr/>
      </dsp:nvSpPr>
      <dsp:spPr>
        <a:xfrm>
          <a:off x="2213895" y="429966"/>
          <a:ext cx="3801808" cy="380180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Affective</a:t>
          </a:r>
          <a:endParaRPr lang="fr-FR" sz="1400" kern="1200" dirty="0"/>
        </a:p>
      </dsp:txBody>
      <dsp:txXfrm>
        <a:off x="3119088" y="2896616"/>
        <a:ext cx="2036683" cy="995711"/>
      </dsp:txXfrm>
    </dsp:sp>
    <dsp:sp modelId="{38523FD6-C8D8-40B5-AF2B-EB20FAEB1BF8}">
      <dsp:nvSpPr>
        <dsp:cNvPr id="0" name=""/>
        <dsp:cNvSpPr/>
      </dsp:nvSpPr>
      <dsp:spPr>
        <a:xfrm>
          <a:off x="2135596" y="294187"/>
          <a:ext cx="3801808" cy="380180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smtClean="0"/>
            <a:t>Comportementale</a:t>
          </a:r>
          <a:endParaRPr lang="fr-FR" sz="1400" kern="1200" dirty="0"/>
        </a:p>
      </dsp:txBody>
      <dsp:txXfrm>
        <a:off x="2575972" y="1099809"/>
        <a:ext cx="1357788" cy="1131490"/>
      </dsp:txXfrm>
    </dsp:sp>
    <dsp:sp modelId="{34A67C67-5C7D-4E82-A8BB-D6B998B420B0}">
      <dsp:nvSpPr>
        <dsp:cNvPr id="0" name=""/>
        <dsp:cNvSpPr/>
      </dsp:nvSpPr>
      <dsp:spPr>
        <a:xfrm>
          <a:off x="2057158" y="58837"/>
          <a:ext cx="4272509" cy="42725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005E2-2844-47DC-B4FE-BA06F189A183}">
      <dsp:nvSpPr>
        <dsp:cNvPr id="0" name=""/>
        <dsp:cNvSpPr/>
      </dsp:nvSpPr>
      <dsp:spPr>
        <a:xfrm>
          <a:off x="1978545" y="194376"/>
          <a:ext cx="4272509" cy="42725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CA7E2-BD6B-4E8C-BD27-B749D0102B6F}">
      <dsp:nvSpPr>
        <dsp:cNvPr id="0" name=""/>
        <dsp:cNvSpPr/>
      </dsp:nvSpPr>
      <dsp:spPr>
        <a:xfrm>
          <a:off x="1899932" y="58837"/>
          <a:ext cx="4272509" cy="42725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23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5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47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72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10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995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96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40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54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4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63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AEE3-912B-4F8D-B0A2-36B9C52792E3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F8CC-9F18-4A61-95AD-1D9340ACC7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22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schizophrenie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Dr T.MERZELKAD maitre assistant en psychiatrie</a:t>
            </a:r>
          </a:p>
          <a:p>
            <a:pPr marL="0" indent="0" algn="ctr">
              <a:buNone/>
            </a:pPr>
            <a:r>
              <a:rPr lang="fr-FR" dirty="0" smtClean="0"/>
              <a:t>Service d’hygiène mentale</a:t>
            </a:r>
          </a:p>
          <a:p>
            <a:pPr marL="0" indent="0" algn="ctr">
              <a:buNone/>
            </a:pPr>
            <a:r>
              <a:rPr lang="fr-FR" dirty="0" smtClean="0"/>
              <a:t>Pr B.SEMAOUNE</a:t>
            </a:r>
          </a:p>
          <a:p>
            <a:pPr marL="0" indent="0" algn="ctr">
              <a:buNone/>
            </a:pPr>
            <a:r>
              <a:rPr lang="fr-FR" dirty="0" smtClean="0"/>
              <a:t>Hôpital central de l’armée</a:t>
            </a:r>
          </a:p>
        </p:txBody>
      </p:sp>
    </p:spTree>
    <p:extLst>
      <p:ext uri="{BB962C8B-B14F-4D97-AF65-F5344CB8AC3E}">
        <p14:creationId xmlns:p14="http://schemas.microsoft.com/office/powerpoint/2010/main" val="322173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/>
              <a:t>La schizophrénie : âge de début et</a:t>
            </a:r>
            <a:br>
              <a:rPr lang="fr-FR" b="1" i="1" u="sng" dirty="0"/>
            </a:br>
            <a:r>
              <a:rPr lang="fr-FR" b="1" i="1" u="sng" dirty="0"/>
              <a:t>caractéristiques </a:t>
            </a:r>
            <a:r>
              <a:rPr lang="fr-FR" b="1" i="1" u="sng" dirty="0" err="1" smtClean="0"/>
              <a:t>prémorbides</a:t>
            </a:r>
            <a:endParaRPr lang="fr-FR" b="1" i="1" u="sng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346279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1053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274638"/>
            <a:ext cx="8291264" cy="850106"/>
          </a:xfrm>
        </p:spPr>
        <p:txBody>
          <a:bodyPr>
            <a:normAutofit/>
          </a:bodyPr>
          <a:lstStyle/>
          <a:p>
            <a:r>
              <a:rPr lang="fr-FR" sz="2400" b="1" i="1" u="sng" dirty="0"/>
              <a:t>La schizophrénie, l’entrée dans la maladie : début</a:t>
            </a:r>
            <a:br>
              <a:rPr lang="fr-FR" sz="2400" b="1" i="1" u="sng" dirty="0"/>
            </a:br>
            <a:r>
              <a:rPr lang="fr-FR" sz="2400" b="1" i="1" u="sng" dirty="0"/>
              <a:t>« aiguë », notion de « bouffée délirante aiguë 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196752"/>
            <a:ext cx="8136904" cy="55446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fr-FR" sz="1600" b="1" i="1" u="sng" dirty="0"/>
              <a:t>Bouffée délirante aiguë polymorphe : </a:t>
            </a:r>
            <a:r>
              <a:rPr lang="fr-FR" sz="1600" dirty="0"/>
              <a:t>éclosion brutale </a:t>
            </a:r>
            <a:r>
              <a:rPr lang="fr-FR" sz="1600" dirty="0" smtClean="0"/>
              <a:t>d’un délire </a:t>
            </a:r>
            <a:r>
              <a:rPr lang="fr-FR" sz="1600" dirty="0"/>
              <a:t>polymorphe dans ses thèmes et mécanismes </a:t>
            </a:r>
            <a:r>
              <a:rPr lang="fr-FR" sz="1600" dirty="0" smtClean="0"/>
              <a:t>:</a:t>
            </a:r>
          </a:p>
          <a:p>
            <a:pPr marL="0" indent="0">
              <a:buNone/>
            </a:pPr>
            <a:endParaRPr lang="fr-FR" sz="1600" dirty="0"/>
          </a:p>
          <a:p>
            <a:pPr>
              <a:buFont typeface="Wingdings" pitchFamily="2" charset="2"/>
              <a:buChar char="q"/>
            </a:pPr>
            <a:r>
              <a:rPr lang="fr-FR" sz="1600" dirty="0" smtClean="0"/>
              <a:t>Fluctuations </a:t>
            </a:r>
            <a:r>
              <a:rPr lang="fr-FR" sz="1600" dirty="0"/>
              <a:t>thymiques,</a:t>
            </a:r>
          </a:p>
          <a:p>
            <a:pPr>
              <a:buFont typeface="Wingdings" pitchFamily="2" charset="2"/>
              <a:buChar char="q"/>
            </a:pPr>
            <a:r>
              <a:rPr lang="fr-FR" sz="1600" dirty="0" smtClean="0"/>
              <a:t>Angoisse</a:t>
            </a:r>
            <a:r>
              <a:rPr lang="fr-FR" sz="1600" dirty="0"/>
              <a:t>,</a:t>
            </a:r>
          </a:p>
          <a:p>
            <a:pPr>
              <a:buFont typeface="Wingdings" pitchFamily="2" charset="2"/>
              <a:buChar char="q"/>
            </a:pPr>
            <a:r>
              <a:rPr lang="fr-FR" sz="1600" dirty="0" smtClean="0"/>
              <a:t>Entrée </a:t>
            </a:r>
            <a:r>
              <a:rPr lang="fr-FR" sz="1600" dirty="0"/>
              <a:t>dans une schizophrénie qui évoluera par </a:t>
            </a:r>
            <a:r>
              <a:rPr lang="fr-FR" sz="1600" dirty="0" smtClean="0"/>
              <a:t>poussées entrecoupées </a:t>
            </a:r>
            <a:r>
              <a:rPr lang="fr-FR" sz="1600" dirty="0"/>
              <a:t>d’intervalles libres ou alors évolution dès la fin </a:t>
            </a:r>
            <a:r>
              <a:rPr lang="fr-FR" sz="1600" dirty="0" smtClean="0"/>
              <a:t>de l’accès </a:t>
            </a:r>
            <a:r>
              <a:rPr lang="fr-FR" sz="1600" dirty="0"/>
              <a:t>aigu vers la chronicité,</a:t>
            </a:r>
          </a:p>
          <a:p>
            <a:pPr marL="0" indent="0">
              <a:buNone/>
            </a:pPr>
            <a:r>
              <a:rPr lang="fr-FR" sz="1600" dirty="0"/>
              <a:t>⇒ Facteurs de mauvais pronostic d’une bouffée délirante aiguë :</a:t>
            </a:r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 </a:t>
            </a:r>
            <a:r>
              <a:rPr lang="fr-FR" sz="1600" dirty="0" err="1" smtClean="0"/>
              <a:t>atypicité</a:t>
            </a:r>
            <a:r>
              <a:rPr lang="fr-FR" sz="1600" dirty="0"/>
              <a:t>, </a:t>
            </a: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absence </a:t>
            </a:r>
            <a:r>
              <a:rPr lang="fr-FR" sz="1600" dirty="0"/>
              <a:t>d’angoisse, </a:t>
            </a: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évolution </a:t>
            </a:r>
            <a:r>
              <a:rPr lang="fr-FR" sz="1600" dirty="0"/>
              <a:t>subaiguë, </a:t>
            </a: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pauvreté du délire</a:t>
            </a:r>
            <a:r>
              <a:rPr lang="fr-FR" sz="1600" dirty="0"/>
              <a:t>, </a:t>
            </a: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absence </a:t>
            </a:r>
            <a:r>
              <a:rPr lang="fr-FR" sz="1600" dirty="0"/>
              <a:t>ou rareté des signes thymiques, </a:t>
            </a:r>
            <a:endParaRPr lang="fr-FR" sz="1600" dirty="0" smtClean="0"/>
          </a:p>
          <a:p>
            <a:pPr>
              <a:buFont typeface="Wingdings" pitchFamily="2" charset="2"/>
              <a:buChar char="Ø"/>
            </a:pPr>
            <a:r>
              <a:rPr lang="fr-FR" sz="1600" dirty="0" smtClean="0"/>
              <a:t>bizarrerie.</a:t>
            </a:r>
          </a:p>
          <a:p>
            <a:pPr marL="0" indent="0">
              <a:buNone/>
            </a:pPr>
            <a:endParaRPr lang="fr-FR" sz="1600" dirty="0" smtClean="0"/>
          </a:p>
          <a:p>
            <a:pPr>
              <a:buFont typeface="Wingdings" pitchFamily="2" charset="2"/>
              <a:buChar char="v"/>
            </a:pPr>
            <a:r>
              <a:rPr lang="fr-FR" sz="1600" b="1" i="1" u="sng" dirty="0"/>
              <a:t>Manie ou dépression atypique : </a:t>
            </a:r>
            <a:r>
              <a:rPr lang="fr-FR" sz="1600" dirty="0" err="1"/>
              <a:t>asyntonie</a:t>
            </a:r>
            <a:r>
              <a:rPr lang="fr-FR" sz="1600" dirty="0"/>
              <a:t>, froideur </a:t>
            </a:r>
            <a:r>
              <a:rPr lang="fr-FR" sz="1600" dirty="0" smtClean="0"/>
              <a:t>affective, réticence</a:t>
            </a:r>
            <a:r>
              <a:rPr lang="fr-FR" sz="1600" dirty="0"/>
              <a:t>, </a:t>
            </a:r>
          </a:p>
          <a:p>
            <a:pPr marL="0" indent="0">
              <a:buNone/>
            </a:pPr>
            <a:r>
              <a:rPr lang="fr-FR" sz="1600" dirty="0" smtClean="0"/>
              <a:t>incohérence</a:t>
            </a:r>
            <a:r>
              <a:rPr lang="fr-FR" sz="1600" dirty="0"/>
              <a:t>, bizarrerie, agressivité</a:t>
            </a:r>
            <a:r>
              <a:rPr lang="fr-FR" sz="1600" dirty="0" smtClean="0"/>
              <a:t>,</a:t>
            </a:r>
          </a:p>
          <a:p>
            <a:pPr marL="0" indent="0">
              <a:buNone/>
            </a:pPr>
            <a:endParaRPr lang="fr-FR" sz="1600" dirty="0" smtClean="0"/>
          </a:p>
          <a:p>
            <a:pPr>
              <a:buFont typeface="Wingdings" pitchFamily="2" charset="2"/>
              <a:buChar char="v"/>
            </a:pPr>
            <a:r>
              <a:rPr lang="fr-FR" sz="1600" b="1" i="1" u="sng" dirty="0"/>
              <a:t>Fugue, acte médico-légal, automutilation, suicide.</a:t>
            </a:r>
          </a:p>
        </p:txBody>
      </p:sp>
    </p:spTree>
    <p:extLst>
      <p:ext uri="{BB962C8B-B14F-4D97-AF65-F5344CB8AC3E}">
        <p14:creationId xmlns:p14="http://schemas.microsoft.com/office/powerpoint/2010/main" val="41357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fr-FR" sz="2400" b="1" i="1" u="sng" dirty="0"/>
              <a:t>La schizophrénie, l’entrée dans la maladie : début</a:t>
            </a:r>
            <a:br>
              <a:rPr lang="fr-FR" sz="2400" b="1" i="1" u="sng" dirty="0"/>
            </a:br>
            <a:r>
              <a:rPr lang="fr-FR" sz="2400" b="1" i="1" u="sng" dirty="0"/>
              <a:t>« progressifs »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9870373"/>
              </p:ext>
            </p:extLst>
          </p:nvPr>
        </p:nvGraphicFramePr>
        <p:xfrm>
          <a:off x="395536" y="1052736"/>
          <a:ext cx="8291264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01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b="1" i="1" u="sng" dirty="0"/>
              <a:t>La schizophrénie « état » : symptomatologie de la</a:t>
            </a:r>
            <a:br>
              <a:rPr lang="fr-FR" sz="2800" b="1" i="1" u="sng" dirty="0"/>
            </a:br>
            <a:r>
              <a:rPr lang="fr-FR" sz="2800" b="1" i="1" u="sng" dirty="0"/>
              <a:t>maladie « installée » ou chronique.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endParaRPr lang="fr-FR" dirty="0" smtClean="0">
              <a:solidFill>
                <a:srgbClr val="292929"/>
              </a:solidFill>
              <a:latin typeface="Arial"/>
            </a:endParaRPr>
          </a:p>
          <a:p>
            <a:endParaRPr lang="fr-FR" dirty="0" smtClean="0">
              <a:solidFill>
                <a:srgbClr val="292929"/>
              </a:solidFill>
              <a:latin typeface="Arial"/>
            </a:endParaRPr>
          </a:p>
          <a:p>
            <a:r>
              <a:rPr lang="fr-FR" dirty="0" err="1" smtClean="0">
                <a:solidFill>
                  <a:srgbClr val="292929"/>
                </a:solidFill>
                <a:latin typeface="Arial"/>
              </a:rPr>
              <a:t>Andreasen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(1983/84) : 3 grands ensemble de symptômes :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la </a:t>
            </a:r>
            <a:r>
              <a:rPr lang="fr-FR" b="1" dirty="0" smtClean="0">
                <a:solidFill>
                  <a:srgbClr val="0000CD"/>
                </a:solidFill>
                <a:latin typeface="Arial"/>
              </a:rPr>
              <a:t>dissociation psychique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et en proportion variables,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des </a:t>
            </a:r>
            <a:r>
              <a:rPr lang="fr-FR" b="1" dirty="0" smtClean="0">
                <a:solidFill>
                  <a:srgbClr val="0000CD"/>
                </a:solidFill>
                <a:latin typeface="Arial"/>
              </a:rPr>
              <a:t>symptômes </a:t>
            </a:r>
            <a:r>
              <a:rPr lang="fr-FR" b="1" dirty="0">
                <a:solidFill>
                  <a:srgbClr val="0000CD"/>
                </a:solidFill>
                <a:latin typeface="Arial"/>
              </a:rPr>
              <a:t>dits positifs et négatifs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0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sz="3200" b="1" dirty="0">
                <a:solidFill>
                  <a:srgbClr val="0000CD"/>
                </a:solidFill>
                <a:latin typeface="Arial"/>
                <a:ea typeface="+mn-ea"/>
                <a:cs typeface="+mn-cs"/>
              </a:rPr>
              <a:t>dissociation psychique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292929"/>
                </a:solidFill>
                <a:latin typeface="Arial"/>
              </a:rPr>
              <a:t> </a:t>
            </a:r>
          </a:p>
          <a:p>
            <a:r>
              <a:rPr lang="fr-FR" dirty="0" smtClean="0">
                <a:solidFill>
                  <a:srgbClr val="292929"/>
                </a:solidFill>
                <a:latin typeface="Arial"/>
              </a:rPr>
              <a:t>Perte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de cohésion et d’unité de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la personnalité.</a:t>
            </a:r>
            <a:endParaRPr lang="fr-FR" sz="2400" dirty="0" smtClean="0">
              <a:solidFill>
                <a:srgbClr val="CD9A00"/>
              </a:solidFill>
              <a:latin typeface="Wingdings"/>
            </a:endParaRPr>
          </a:p>
          <a:p>
            <a:pPr marL="0" indent="0">
              <a:buNone/>
            </a:pPr>
            <a:r>
              <a:rPr lang="fr-FR" sz="2400" dirty="0" smtClean="0">
                <a:solidFill>
                  <a:srgbClr val="CD9A00"/>
                </a:solidFill>
                <a:latin typeface="Wingdings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7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1584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4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marL="0" lv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Les idées ne s’enchaînent plus de manière</a:t>
            </a:r>
          </a:p>
          <a:p>
            <a:pPr marL="0" lv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logique, efficace : 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discontinuité du cours de la pensée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.</a:t>
            </a:r>
          </a:p>
          <a:p>
            <a:pPr marL="0" lvl="0" indent="0">
              <a:buNone/>
            </a:pPr>
            <a:r>
              <a:rPr lang="fr-FR" sz="2400" dirty="0">
                <a:solidFill>
                  <a:srgbClr val="CD9A00"/>
                </a:solidFill>
                <a:latin typeface="Wingdings"/>
              </a:rPr>
              <a:t> </a:t>
            </a:r>
          </a:p>
          <a:p>
            <a:pPr lvl="0"/>
            <a:r>
              <a:rPr lang="fr-FR" dirty="0">
                <a:solidFill>
                  <a:srgbClr val="292929"/>
                </a:solidFill>
                <a:latin typeface="Arial"/>
              </a:rPr>
              <a:t>La dissociation s’exprime au niveau clinique par la “discordance”.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iscordance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3600" dirty="0" smtClean="0">
                <a:solidFill>
                  <a:srgbClr val="0000CD"/>
                </a:solidFill>
                <a:latin typeface="Arial"/>
              </a:rPr>
              <a:t>ABID</a:t>
            </a:r>
            <a:endParaRPr lang="fr-FR" sz="3600" dirty="0" smtClean="0">
              <a:solidFill>
                <a:srgbClr val="0000CD"/>
              </a:solidFill>
              <a:latin typeface="Arial"/>
            </a:endParaRPr>
          </a:p>
          <a:p>
            <a:r>
              <a:rPr lang="fr-FR" sz="3600" dirty="0" smtClean="0">
                <a:solidFill>
                  <a:srgbClr val="00B0F0"/>
                </a:solidFill>
                <a:latin typeface="Arial"/>
              </a:rPr>
              <a:t>Ambivalence </a:t>
            </a:r>
            <a:r>
              <a:rPr lang="fr-FR" sz="3600" dirty="0">
                <a:solidFill>
                  <a:srgbClr val="00B0F0"/>
                </a:solidFill>
                <a:latin typeface="Arial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292929"/>
                </a:solidFill>
                <a:latin typeface="Arial"/>
              </a:rPr>
              <a:t>affective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(amour/haine, attirance/répulsion, etc…)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292929"/>
                </a:solidFill>
                <a:latin typeface="Arial"/>
              </a:rPr>
              <a:t>de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la volonté (</a:t>
            </a:r>
            <a:r>
              <a:rPr lang="fr-FR" dirty="0" err="1">
                <a:solidFill>
                  <a:srgbClr val="292929"/>
                </a:solidFill>
                <a:latin typeface="Arial"/>
              </a:rPr>
              <a:t>ambitendance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 : le patient veut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2 choses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contraires à la fois)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>
                <a:solidFill>
                  <a:srgbClr val="292929"/>
                </a:solidFill>
                <a:latin typeface="Arial"/>
              </a:rPr>
              <a:t>intellectuelle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(2 concepts opposés sont exprimés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)</a:t>
            </a:r>
          </a:p>
          <a:p>
            <a:pPr marL="0" indent="0">
              <a:buNone/>
            </a:pPr>
            <a:endParaRPr lang="fr-FR" dirty="0">
              <a:solidFill>
                <a:srgbClr val="292929"/>
              </a:solidFill>
              <a:latin typeface="Arial"/>
            </a:endParaRPr>
          </a:p>
          <a:p>
            <a:r>
              <a:rPr lang="fr-FR" sz="3600" dirty="0" smtClean="0">
                <a:solidFill>
                  <a:srgbClr val="00B0F0"/>
                </a:solidFill>
                <a:latin typeface="Arial"/>
              </a:rPr>
              <a:t>Bizarrerie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(idées étranges, baroques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)</a:t>
            </a:r>
          </a:p>
          <a:p>
            <a:pPr marL="0" indent="0">
              <a:buNone/>
            </a:pPr>
            <a:endParaRPr lang="fr-FR" dirty="0">
              <a:solidFill>
                <a:srgbClr val="292929"/>
              </a:solidFill>
              <a:latin typeface="Arial"/>
            </a:endParaRPr>
          </a:p>
          <a:p>
            <a:r>
              <a:rPr lang="fr-FR" sz="3600" dirty="0" smtClean="0">
                <a:solidFill>
                  <a:srgbClr val="00B0F0"/>
                </a:solidFill>
                <a:latin typeface="Arial"/>
              </a:rPr>
              <a:t>Impénétrabilité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(discours, conduite énigmatiques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)</a:t>
            </a:r>
          </a:p>
          <a:p>
            <a:pPr marL="0" indent="0">
              <a:buNone/>
            </a:pPr>
            <a:endParaRPr lang="fr-FR" dirty="0">
              <a:solidFill>
                <a:srgbClr val="292929"/>
              </a:solidFill>
              <a:latin typeface="Arial"/>
            </a:endParaRPr>
          </a:p>
          <a:p>
            <a:r>
              <a:rPr lang="fr-FR" sz="3600" dirty="0" smtClean="0">
                <a:solidFill>
                  <a:srgbClr val="292929"/>
                </a:solidFill>
                <a:latin typeface="Arial"/>
              </a:rPr>
              <a:t>Détachement </a:t>
            </a:r>
            <a:r>
              <a:rPr lang="fr-FR" sz="3600" dirty="0">
                <a:solidFill>
                  <a:srgbClr val="292929"/>
                </a:solidFill>
                <a:latin typeface="Arial"/>
              </a:rPr>
              <a:t>du réel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: retrait affectif,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repli «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autistique », apragmatisme,</a:t>
            </a:r>
            <a:r>
              <a:rPr lang="fr-FR" dirty="0">
                <a:solidFill>
                  <a:srgbClr val="00B0F0"/>
                </a:solidFill>
                <a:latin typeface="Arial"/>
              </a:rPr>
              <a:t> </a:t>
            </a:r>
            <a:r>
              <a:rPr lang="fr-FR" dirty="0" err="1" smtClean="0">
                <a:solidFill>
                  <a:srgbClr val="00B0F0"/>
                </a:solidFill>
                <a:latin typeface="Arial"/>
              </a:rPr>
              <a:t>athymormie</a:t>
            </a:r>
            <a:r>
              <a:rPr lang="fr-FR" dirty="0" smtClean="0">
                <a:solidFill>
                  <a:srgbClr val="00B0F0"/>
                </a:solidFill>
                <a:latin typeface="Arial"/>
              </a:rPr>
              <a:t>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(affaiblissement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de l’élan vital et de l’affectivité).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2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sz="5400" b="1" i="1" dirty="0" smtClean="0"/>
              <a:t>Dissociation</a:t>
            </a:r>
            <a:endParaRPr lang="fr-FR" sz="5400" b="1" i="1" dirty="0"/>
          </a:p>
        </p:txBody>
      </p:sp>
    </p:spTree>
    <p:extLst>
      <p:ext uri="{BB962C8B-B14F-4D97-AF65-F5344CB8AC3E}">
        <p14:creationId xmlns:p14="http://schemas.microsoft.com/office/powerpoint/2010/main" val="17478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7544" y="332656"/>
            <a:ext cx="8219256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i="1" u="sng" dirty="0">
                <a:latin typeface="Times New Roman"/>
              </a:rPr>
              <a:t>La dissociation de la </a:t>
            </a:r>
            <a:r>
              <a:rPr lang="fr-FR" sz="4000" b="1" i="1" u="sng" dirty="0" smtClean="0">
                <a:latin typeface="Times New Roman"/>
              </a:rPr>
              <a:t>pensée</a:t>
            </a:r>
            <a:r>
              <a:rPr lang="fr-FR" sz="4000" b="1" i="1" u="sng" dirty="0" smtClean="0">
                <a:latin typeface="Times New Roman"/>
              </a:rPr>
              <a:t>:</a:t>
            </a:r>
          </a:p>
          <a:p>
            <a:pPr marL="0" indent="0">
              <a:buNone/>
            </a:pPr>
            <a:endParaRPr lang="fr-FR" sz="4000" b="1" i="1" u="sng" dirty="0">
              <a:latin typeface="Times New Roman"/>
            </a:endParaRPr>
          </a:p>
          <a:p>
            <a:pPr marL="0" indent="0">
              <a:buNone/>
            </a:pPr>
            <a:r>
              <a:rPr lang="fr-FR" dirty="0">
                <a:latin typeface="Times New Roman"/>
              </a:rPr>
              <a:t>- </a:t>
            </a:r>
            <a:r>
              <a:rPr lang="fr-FR" dirty="0" smtClean="0">
                <a:latin typeface="Times New Roman"/>
              </a:rPr>
              <a:t>Saut du coq-à-l’âne</a:t>
            </a:r>
            <a:r>
              <a:rPr lang="fr-FR" dirty="0">
                <a:latin typeface="Times New Roman"/>
              </a:rPr>
              <a:t>, contaminations </a:t>
            </a:r>
            <a:r>
              <a:rPr lang="fr-FR" dirty="0" smtClean="0">
                <a:latin typeface="Times New Roman"/>
              </a:rPr>
              <a:t>d’une idée </a:t>
            </a:r>
            <a:r>
              <a:rPr lang="fr-FR" dirty="0">
                <a:latin typeface="Times New Roman"/>
              </a:rPr>
              <a:t>par </a:t>
            </a:r>
            <a:r>
              <a:rPr lang="fr-FR" dirty="0" smtClean="0">
                <a:latin typeface="Times New Roman"/>
              </a:rPr>
              <a:t>l’autre.</a:t>
            </a:r>
            <a:endParaRPr lang="fr-FR" dirty="0">
              <a:latin typeface="Times New Roman"/>
            </a:endParaRPr>
          </a:p>
          <a:p>
            <a:pPr marL="0" indent="0">
              <a:buNone/>
            </a:pPr>
            <a:r>
              <a:rPr lang="fr-FR" dirty="0">
                <a:latin typeface="Times New Roman"/>
              </a:rPr>
              <a:t>- L’attention et la concentration sont affaiblies et relâchées.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</a:rPr>
              <a:t>- troubles du langage : </a:t>
            </a:r>
            <a:r>
              <a:rPr lang="fr-FR" dirty="0" smtClean="0">
                <a:latin typeface="Times New Roman"/>
              </a:rPr>
              <a:t>fading, </a:t>
            </a:r>
            <a:r>
              <a:rPr lang="fr-FR" dirty="0" smtClean="0">
                <a:latin typeface="Times New Roman"/>
              </a:rPr>
              <a:t>barrages, néologisme….</a:t>
            </a:r>
          </a:p>
          <a:p>
            <a:pPr marL="0" indent="0">
              <a:buNone/>
            </a:pPr>
            <a:r>
              <a:rPr lang="fr-FR" dirty="0" smtClean="0">
                <a:latin typeface="Symbol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0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prstClr val="black"/>
                </a:solidFill>
                <a:ea typeface="+mn-ea"/>
                <a:cs typeface="+mn-cs"/>
              </a:rPr>
              <a:t>La schizophrénie</a:t>
            </a:r>
            <a:br>
              <a:rPr lang="fr-FR" dirty="0">
                <a:solidFill>
                  <a:prstClr val="black"/>
                </a:solidFill>
                <a:ea typeface="+mn-ea"/>
                <a:cs typeface="+mn-cs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7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fr-FR" sz="2700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fr-FR" sz="27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fr-FR" sz="2700" dirty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prstClr val="black"/>
                </a:solidFill>
                <a:ea typeface="+mj-ea"/>
                <a:cs typeface="+mj-cs"/>
              </a:rPr>
              <a:t>« </a:t>
            </a:r>
            <a: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  <a:t>Peinture d’un schizophrène ».</a:t>
            </a:r>
            <a:b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  <a:t>Estampe affichée à l’occasion de</a:t>
            </a:r>
            <a:b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  <a:t>l’exposition d’art psychopathologique qui</a:t>
            </a:r>
            <a:b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  <a:t>accompagnait, en octobre 1955, un</a:t>
            </a:r>
            <a:b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  <a:t>colloque international sur les</a:t>
            </a:r>
            <a:b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fr-FR" sz="1600" dirty="0">
                <a:solidFill>
                  <a:prstClr val="black"/>
                </a:solidFill>
                <a:ea typeface="+mj-ea"/>
                <a:cs typeface="+mj-cs"/>
              </a:rPr>
              <a:t>neuroleptiques.</a:t>
            </a:r>
            <a:endParaRPr lang="fr-FR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40768"/>
            <a:ext cx="472514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2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6664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fr-FR" sz="4300" b="1" i="1" u="sng" dirty="0">
                <a:solidFill>
                  <a:prstClr val="black"/>
                </a:solidFill>
                <a:latin typeface="Times New Roman"/>
              </a:rPr>
              <a:t>La dissociation affective</a:t>
            </a:r>
            <a:r>
              <a:rPr lang="fr-FR" sz="4300" dirty="0" smtClean="0">
                <a:solidFill>
                  <a:prstClr val="black"/>
                </a:solidFill>
                <a:latin typeface="Times New Roman"/>
              </a:rPr>
              <a:t>:</a:t>
            </a:r>
          </a:p>
          <a:p>
            <a:pPr marL="0" lvl="0" indent="0">
              <a:buNone/>
            </a:pPr>
            <a:endParaRPr lang="fr-FR" sz="1800" dirty="0">
              <a:solidFill>
                <a:prstClr val="black"/>
              </a:solidFill>
              <a:latin typeface="Times New Roman"/>
            </a:endParaRPr>
          </a:p>
          <a:p>
            <a:pPr marL="0" lvl="0" indent="0">
              <a:buNone/>
            </a:pPr>
            <a:r>
              <a:rPr lang="fr-FR" sz="2600" dirty="0">
                <a:solidFill>
                  <a:prstClr val="black"/>
                </a:solidFill>
                <a:latin typeface="Times New Roman"/>
              </a:rPr>
              <a:t>- L'appauvrissement de l'affectivité avec indifférence à autrui et la froideur du</a:t>
            </a:r>
          </a:p>
          <a:p>
            <a:pPr marL="0" lvl="0" indent="0">
              <a:buNone/>
            </a:pPr>
            <a:r>
              <a:rPr lang="fr-FR" sz="2600" dirty="0">
                <a:solidFill>
                  <a:prstClr val="black"/>
                </a:solidFill>
                <a:latin typeface="Times New Roman"/>
              </a:rPr>
              <a:t>contact se rencontrent </a:t>
            </a:r>
            <a:r>
              <a:rPr lang="fr-FR" sz="2600" dirty="0" smtClean="0">
                <a:solidFill>
                  <a:prstClr val="black"/>
                </a:solidFill>
                <a:latin typeface="Times New Roman"/>
              </a:rPr>
              <a:t>fréquemment</a:t>
            </a:r>
          </a:p>
          <a:p>
            <a:pPr marL="0" lvl="0" indent="0">
              <a:buNone/>
            </a:pPr>
            <a:r>
              <a:rPr lang="fr-FR" sz="2600" dirty="0" smtClean="0">
                <a:solidFill>
                  <a:prstClr val="black"/>
                </a:solidFill>
                <a:latin typeface="Times New Roman"/>
              </a:rPr>
              <a:t>.</a:t>
            </a:r>
            <a:endParaRPr lang="fr-FR" sz="2600" dirty="0">
              <a:solidFill>
                <a:prstClr val="black"/>
              </a:solidFill>
              <a:latin typeface="Times New Roman"/>
            </a:endParaRPr>
          </a:p>
          <a:p>
            <a:pPr marL="0" lvl="0" indent="0">
              <a:buNone/>
            </a:pPr>
            <a:r>
              <a:rPr lang="fr-FR" sz="2600" dirty="0">
                <a:solidFill>
                  <a:prstClr val="black"/>
                </a:solidFill>
                <a:latin typeface="Times New Roman"/>
              </a:rPr>
              <a:t>- Perte de l'élan vital ou </a:t>
            </a:r>
            <a:r>
              <a:rPr lang="fr-FR" sz="2600" dirty="0" err="1">
                <a:solidFill>
                  <a:prstClr val="black"/>
                </a:solidFill>
                <a:latin typeface="Times New Roman"/>
              </a:rPr>
              <a:t>athymormie</a:t>
            </a:r>
            <a:r>
              <a:rPr lang="fr-FR" sz="2600" dirty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lvl="0" indent="0">
              <a:buNone/>
            </a:pPr>
            <a:r>
              <a:rPr lang="fr-FR" sz="2600" dirty="0">
                <a:solidFill>
                  <a:prstClr val="black"/>
                </a:solidFill>
                <a:latin typeface="Times New Roman"/>
              </a:rPr>
              <a:t>- L'hypersensibilité.</a:t>
            </a:r>
          </a:p>
          <a:p>
            <a:pPr marL="0" lvl="0" indent="0">
              <a:buNone/>
            </a:pPr>
            <a:r>
              <a:rPr lang="fr-FR" sz="2600" dirty="0">
                <a:solidFill>
                  <a:prstClr val="black"/>
                </a:solidFill>
                <a:latin typeface="Times New Roman"/>
              </a:rPr>
              <a:t>- Des réactions émotionnelles brutales peuvent interrompre cette apparente</a:t>
            </a:r>
          </a:p>
          <a:p>
            <a:pPr marL="0" lvl="0" indent="0">
              <a:buNone/>
            </a:pPr>
            <a:r>
              <a:rPr lang="fr-FR" sz="2600" dirty="0">
                <a:solidFill>
                  <a:prstClr val="black"/>
                </a:solidFill>
                <a:latin typeface="Times New Roman"/>
              </a:rPr>
              <a:t>Neutralité</a:t>
            </a:r>
            <a:r>
              <a:rPr lang="fr-FR" sz="2600" dirty="0" smtClean="0">
                <a:solidFill>
                  <a:prstClr val="black"/>
                </a:solidFill>
                <a:latin typeface="Times New Roman"/>
              </a:rPr>
              <a:t>.</a:t>
            </a:r>
          </a:p>
          <a:p>
            <a:pPr marL="0" lvl="0" indent="0">
              <a:buNone/>
            </a:pPr>
            <a:endParaRPr lang="fr-FR" sz="2600" dirty="0">
              <a:solidFill>
                <a:prstClr val="black"/>
              </a:solidFill>
              <a:latin typeface="Times New Roman"/>
            </a:endParaRPr>
          </a:p>
          <a:p>
            <a:pPr marL="0" lvl="0" indent="0">
              <a:buNone/>
            </a:pPr>
            <a:r>
              <a:rPr lang="fr-FR" sz="2600" dirty="0">
                <a:solidFill>
                  <a:srgbClr val="0000CD"/>
                </a:solidFill>
                <a:latin typeface="Arial"/>
              </a:rPr>
              <a:t>Maniérisme</a:t>
            </a:r>
            <a:r>
              <a:rPr lang="fr-FR" sz="2600" dirty="0">
                <a:solidFill>
                  <a:srgbClr val="292929"/>
                </a:solidFill>
                <a:latin typeface="Arial"/>
              </a:rPr>
              <a:t>, préciosité, attitudes empruntées.</a:t>
            </a:r>
          </a:p>
          <a:p>
            <a:pPr marL="0" lvl="0" indent="0">
              <a:buNone/>
            </a:pPr>
            <a:r>
              <a:rPr lang="fr-FR" sz="2600" dirty="0">
                <a:solidFill>
                  <a:srgbClr val="CD9A00"/>
                </a:solidFill>
                <a:latin typeface="Wingdings"/>
              </a:rPr>
              <a:t> </a:t>
            </a:r>
            <a:r>
              <a:rPr lang="fr-FR" sz="2600" dirty="0">
                <a:solidFill>
                  <a:srgbClr val="292929"/>
                </a:solidFill>
                <a:latin typeface="Arial"/>
              </a:rPr>
              <a:t>Sourires immotivés, non adaptés / situation.</a:t>
            </a:r>
          </a:p>
          <a:p>
            <a:pPr marL="0" lvl="0" indent="0">
              <a:buNone/>
            </a:pPr>
            <a:r>
              <a:rPr lang="fr-FR" sz="2600" dirty="0" smtClean="0">
                <a:solidFill>
                  <a:srgbClr val="0000CD"/>
                </a:solidFill>
                <a:latin typeface="Arial"/>
              </a:rPr>
              <a:t>Négativisme</a:t>
            </a:r>
            <a:r>
              <a:rPr lang="fr-FR" sz="2600" dirty="0">
                <a:solidFill>
                  <a:srgbClr val="292929"/>
                </a:solidFill>
                <a:latin typeface="Arial"/>
              </a:rPr>
              <a:t>, réactions d’opposition.</a:t>
            </a:r>
          </a:p>
          <a:p>
            <a:pPr marL="0" lvl="0" indent="0">
              <a:buNone/>
            </a:pPr>
            <a:r>
              <a:rPr lang="fr-FR" sz="2600" dirty="0">
                <a:solidFill>
                  <a:srgbClr val="CD9A00"/>
                </a:solidFill>
                <a:latin typeface="Wingdings"/>
              </a:rPr>
              <a:t> </a:t>
            </a:r>
            <a:r>
              <a:rPr lang="fr-FR" sz="2600" dirty="0">
                <a:solidFill>
                  <a:srgbClr val="292929"/>
                </a:solidFill>
                <a:latin typeface="Arial"/>
              </a:rPr>
              <a:t>Troubles des conduites : actes insolites, étranges, voire dangereux</a:t>
            </a:r>
            <a:r>
              <a:rPr lang="fr-FR" sz="2200" dirty="0">
                <a:solidFill>
                  <a:srgbClr val="292929"/>
                </a:solidFill>
                <a:latin typeface="Arial"/>
              </a:rPr>
              <a:t>.</a:t>
            </a:r>
            <a:endParaRPr lang="fr-FR" sz="2200" dirty="0">
              <a:solidFill>
                <a:prstClr val="black"/>
              </a:solidFill>
              <a:latin typeface="Times New Roman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4700" b="1" i="1" u="sng" dirty="0" smtClean="0">
                <a:latin typeface="Times New Roman"/>
              </a:rPr>
              <a:t>Les </a:t>
            </a:r>
            <a:r>
              <a:rPr lang="fr-FR" sz="4700" b="1" i="1" u="sng" dirty="0">
                <a:latin typeface="Times New Roman"/>
              </a:rPr>
              <a:t>troubles du </a:t>
            </a:r>
            <a:r>
              <a:rPr lang="fr-FR" sz="4700" b="1" i="1" u="sng" dirty="0" smtClean="0">
                <a:latin typeface="Times New Roman"/>
              </a:rPr>
              <a:t>comportement</a:t>
            </a:r>
            <a:r>
              <a:rPr lang="fr-FR" sz="4700" b="1" i="1" u="sng" dirty="0" smtClean="0">
                <a:latin typeface="Times New Roman"/>
              </a:rPr>
              <a:t>:</a:t>
            </a:r>
          </a:p>
          <a:p>
            <a:pPr marL="0" indent="0" algn="ctr">
              <a:buNone/>
            </a:pPr>
            <a:endParaRPr lang="fr-FR" sz="4700" b="1" i="1" u="sng" dirty="0">
              <a:latin typeface="Times New Roman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Times New Roman"/>
              </a:rPr>
              <a:t>On </a:t>
            </a:r>
            <a:r>
              <a:rPr lang="fr-FR" dirty="0">
                <a:latin typeface="Times New Roman"/>
              </a:rPr>
              <a:t>retrouve une indécision du geste, un caractère emprunté et maladroit </a:t>
            </a:r>
            <a:r>
              <a:rPr lang="fr-FR" dirty="0" smtClean="0">
                <a:latin typeface="Times New Roman"/>
              </a:rPr>
              <a:t>des attitudes</a:t>
            </a:r>
            <a:r>
              <a:rPr lang="fr-FR" dirty="0">
                <a:latin typeface="Times New Roman"/>
              </a:rPr>
              <a:t>, un maniérisme et une bizarrerie </a:t>
            </a:r>
            <a:r>
              <a:rPr lang="fr-FR" dirty="0" smtClean="0">
                <a:latin typeface="Times New Roman"/>
              </a:rPr>
              <a:t>des </a:t>
            </a:r>
            <a:r>
              <a:rPr lang="fr-FR" dirty="0">
                <a:latin typeface="Times New Roman"/>
              </a:rPr>
              <a:t>mimiques</a:t>
            </a:r>
            <a:r>
              <a:rPr lang="fr-FR" dirty="0" smtClean="0">
                <a:latin typeface="Times New Roman"/>
              </a:rPr>
              <a:t>.</a:t>
            </a:r>
          </a:p>
          <a:p>
            <a:pPr>
              <a:buFontTx/>
              <a:buChar char="-"/>
            </a:pPr>
            <a:endParaRPr lang="fr-FR" dirty="0">
              <a:latin typeface="Times New Roman"/>
            </a:endParaRPr>
          </a:p>
          <a:p>
            <a:pPr marL="0" indent="0">
              <a:buNone/>
            </a:pPr>
            <a:r>
              <a:rPr lang="fr-FR" dirty="0">
                <a:latin typeface="Times New Roman"/>
              </a:rPr>
              <a:t>- </a:t>
            </a:r>
            <a:r>
              <a:rPr lang="fr-FR" i="1" dirty="0">
                <a:latin typeface="Times New Roman"/>
              </a:rPr>
              <a:t>Le syndrome catatonique </a:t>
            </a:r>
            <a:r>
              <a:rPr lang="fr-FR" dirty="0">
                <a:latin typeface="Times New Roman"/>
              </a:rPr>
              <a:t>regroupe : un négativisme psychomoteur (attitudes </a:t>
            </a:r>
            <a:r>
              <a:rPr lang="fr-FR" dirty="0" smtClean="0">
                <a:latin typeface="Times New Roman"/>
              </a:rPr>
              <a:t>de retrait</a:t>
            </a:r>
            <a:r>
              <a:rPr lang="fr-FR" dirty="0">
                <a:latin typeface="Times New Roman"/>
              </a:rPr>
              <a:t>, refus de la main tendue, opposition et repli), une inertie (suppression </a:t>
            </a:r>
            <a:r>
              <a:rPr lang="fr-FR" dirty="0" smtClean="0">
                <a:latin typeface="Times New Roman"/>
              </a:rPr>
              <a:t>du geste</a:t>
            </a:r>
            <a:r>
              <a:rPr lang="fr-FR" dirty="0">
                <a:latin typeface="Times New Roman"/>
              </a:rPr>
              <a:t>..), des stéréotypies, des </a:t>
            </a:r>
            <a:r>
              <a:rPr lang="fr-FR" dirty="0" err="1">
                <a:latin typeface="Times New Roman"/>
              </a:rPr>
              <a:t>hyperkinésies</a:t>
            </a:r>
            <a:r>
              <a:rPr lang="fr-FR" dirty="0">
                <a:latin typeface="Times New Roman"/>
              </a:rPr>
              <a:t> et une catalepsie (perte de </a:t>
            </a:r>
            <a:r>
              <a:rPr lang="fr-FR" dirty="0" smtClean="0">
                <a:latin typeface="Times New Roman"/>
              </a:rPr>
              <a:t>l'initiative motrice</a:t>
            </a:r>
            <a:r>
              <a:rPr lang="fr-FR" dirty="0">
                <a:latin typeface="Times New Roman"/>
              </a:rPr>
              <a:t>, flexibilité cireuse, plasticité</a:t>
            </a:r>
            <a:r>
              <a:rPr lang="fr-FR" dirty="0" smtClean="0">
                <a:latin typeface="Times New Roman"/>
              </a:rPr>
              <a:t>…)</a:t>
            </a:r>
          </a:p>
          <a:p>
            <a:pPr marL="0" indent="0">
              <a:buNone/>
            </a:pPr>
            <a:endParaRPr lang="fr-FR" dirty="0">
              <a:latin typeface="Times New Roman"/>
            </a:endParaRPr>
          </a:p>
          <a:p>
            <a:pPr marL="0" indent="0">
              <a:buNone/>
            </a:pPr>
            <a:r>
              <a:rPr lang="fr-FR" dirty="0">
                <a:latin typeface="Times New Roman"/>
              </a:rPr>
              <a:t>- Les conduites sociales sont fréquemment perturbées : ambivalence et le </a:t>
            </a:r>
            <a:r>
              <a:rPr lang="fr-FR" dirty="0" smtClean="0">
                <a:latin typeface="Times New Roman"/>
              </a:rPr>
              <a:t>désintérêt entraînent </a:t>
            </a:r>
            <a:r>
              <a:rPr lang="fr-FR" dirty="0">
                <a:latin typeface="Times New Roman"/>
              </a:rPr>
              <a:t>un isolement social progressif.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4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793507"/>
          </a:xfrm>
        </p:spPr>
        <p:txBody>
          <a:bodyPr/>
          <a:lstStyle/>
          <a:p>
            <a:r>
              <a:rPr lang="fr-FR" b="1" i="1" u="sng" dirty="0" smtClean="0"/>
              <a:t>Les signes positifs :</a:t>
            </a:r>
          </a:p>
          <a:p>
            <a:pPr marL="0" indent="0">
              <a:buNone/>
            </a:pPr>
            <a:r>
              <a:rPr lang="fr-FR" dirty="0" smtClean="0"/>
              <a:t>Hallucination    délire           angoisse       agitation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53213"/>
            <a:ext cx="219573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467" y="1453213"/>
            <a:ext cx="2376262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54268"/>
            <a:ext cx="16859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447" y="1495616"/>
            <a:ext cx="207645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568952" cy="5793507"/>
          </a:xfrm>
        </p:spPr>
        <p:txBody>
          <a:bodyPr/>
          <a:lstStyle/>
          <a:p>
            <a:r>
              <a:rPr lang="fr-FR" b="1" i="1" u="sng" dirty="0" smtClean="0"/>
              <a:t>Les signes négatifs :</a:t>
            </a:r>
          </a:p>
          <a:p>
            <a:pPr marL="0" indent="0">
              <a:buNone/>
            </a:pPr>
            <a:endParaRPr lang="fr-FR" sz="1600" dirty="0" smtClean="0">
              <a:solidFill>
                <a:srgbClr val="9C558C"/>
              </a:solidFill>
              <a:latin typeface="Arial"/>
            </a:endParaRPr>
          </a:p>
          <a:p>
            <a:pPr marL="0" indent="0">
              <a:buNone/>
            </a:pPr>
            <a:endParaRPr lang="fr-FR" sz="1600" dirty="0">
              <a:solidFill>
                <a:srgbClr val="9C558C"/>
              </a:solidFill>
              <a:latin typeface="Arial"/>
            </a:endParaRPr>
          </a:p>
          <a:p>
            <a:pPr marL="0" indent="0">
              <a:buNone/>
            </a:pPr>
            <a:r>
              <a:rPr lang="fr-FR" sz="1600" dirty="0">
                <a:solidFill>
                  <a:srgbClr val="9C558C"/>
                </a:solidFill>
                <a:latin typeface="Arial"/>
              </a:rPr>
              <a:t>Emoussement affectif, indifférence émotionnelle</a:t>
            </a:r>
          </a:p>
          <a:p>
            <a:pPr marL="0" indent="0">
              <a:buNone/>
            </a:pPr>
            <a:r>
              <a:rPr lang="fr-FR" sz="1600" dirty="0">
                <a:solidFill>
                  <a:srgbClr val="9C558C"/>
                </a:solidFill>
                <a:latin typeface="Arial"/>
              </a:rPr>
              <a:t>(apathie), incapacité à éprouver du plaisir dans</a:t>
            </a:r>
          </a:p>
          <a:p>
            <a:pPr marL="0" indent="0">
              <a:buNone/>
            </a:pPr>
            <a:r>
              <a:rPr lang="fr-FR" sz="1600" dirty="0">
                <a:solidFill>
                  <a:srgbClr val="9C558C"/>
                </a:solidFill>
                <a:latin typeface="Arial"/>
              </a:rPr>
              <a:t>des situations ordinaires (</a:t>
            </a:r>
            <a:r>
              <a:rPr lang="fr-FR" sz="1600" dirty="0" err="1">
                <a:solidFill>
                  <a:srgbClr val="9C558C"/>
                </a:solidFill>
                <a:latin typeface="Arial"/>
              </a:rPr>
              <a:t>anhédonie</a:t>
            </a:r>
            <a:r>
              <a:rPr lang="fr-FR" sz="1600" dirty="0">
                <a:solidFill>
                  <a:srgbClr val="9C558C"/>
                </a:solidFill>
                <a:latin typeface="Arial"/>
              </a:rPr>
              <a:t>)</a:t>
            </a:r>
          </a:p>
          <a:p>
            <a:pPr marL="0" indent="0">
              <a:buNone/>
            </a:pPr>
            <a:endParaRPr lang="fr-FR" sz="1600" dirty="0" smtClean="0">
              <a:solidFill>
                <a:srgbClr val="9C558C"/>
              </a:solidFill>
              <a:latin typeface="Arial"/>
            </a:endParaRPr>
          </a:p>
          <a:p>
            <a:pPr marL="0" indent="0">
              <a:buNone/>
            </a:pPr>
            <a:endParaRPr lang="fr-FR" sz="1600" dirty="0">
              <a:solidFill>
                <a:srgbClr val="9C558C"/>
              </a:solidFill>
              <a:latin typeface="Arial"/>
            </a:endParaRPr>
          </a:p>
          <a:p>
            <a:pPr marL="0" indent="0">
              <a:buNone/>
            </a:pPr>
            <a:r>
              <a:rPr lang="fr-FR" sz="1600" dirty="0" smtClean="0">
                <a:solidFill>
                  <a:srgbClr val="9C558C"/>
                </a:solidFill>
                <a:latin typeface="Arial"/>
              </a:rPr>
              <a:t>                                                                                          Incapacité </a:t>
            </a:r>
            <a:r>
              <a:rPr lang="fr-FR" sz="1600" dirty="0">
                <a:solidFill>
                  <a:srgbClr val="9C558C"/>
                </a:solidFill>
                <a:latin typeface="Arial"/>
              </a:rPr>
              <a:t>à agir, à décidé(aboulie</a:t>
            </a:r>
            <a:r>
              <a:rPr lang="fr-FR" sz="1600" dirty="0" smtClean="0">
                <a:solidFill>
                  <a:srgbClr val="9C558C"/>
                </a:solidFill>
                <a:latin typeface="Arial"/>
              </a:rPr>
              <a:t>),               </a:t>
            </a:r>
            <a:endParaRPr lang="fr-FR" sz="1600" dirty="0">
              <a:solidFill>
                <a:srgbClr val="9C558C"/>
              </a:solidFill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3429000"/>
            <a:ext cx="42386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68960"/>
            <a:ext cx="15716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802385"/>
            <a:ext cx="2924175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645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33670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fr-FR" sz="12800" b="1" i="1" u="sng" dirty="0">
                <a:solidFill>
                  <a:srgbClr val="810000"/>
                </a:solidFill>
                <a:latin typeface="Verdana"/>
              </a:rPr>
              <a:t>Formes </a:t>
            </a:r>
            <a:r>
              <a:rPr lang="fr-FR" sz="12800" b="1" i="1" u="sng" dirty="0" smtClean="0">
                <a:solidFill>
                  <a:srgbClr val="810000"/>
                </a:solidFill>
                <a:latin typeface="Verdana"/>
              </a:rPr>
              <a:t>cliniques</a:t>
            </a:r>
          </a:p>
          <a:p>
            <a:pPr marL="0" indent="0" algn="ctr">
              <a:buNone/>
            </a:pPr>
            <a:endParaRPr lang="fr-FR" sz="12800" b="1" i="1" u="sng" dirty="0">
              <a:solidFill>
                <a:srgbClr val="810000"/>
              </a:solidFill>
              <a:latin typeface="Verdana"/>
            </a:endParaRPr>
          </a:p>
          <a:p>
            <a:pPr marL="0" indent="0">
              <a:buNone/>
            </a:pPr>
            <a:r>
              <a:rPr lang="fr-FR" sz="11200" b="1" i="1" u="sng" dirty="0" smtClean="0">
                <a:solidFill>
                  <a:srgbClr val="0070C0"/>
                </a:solidFill>
                <a:latin typeface="Verdana"/>
              </a:rPr>
              <a:t>La </a:t>
            </a:r>
            <a:r>
              <a:rPr lang="fr-FR" sz="11200" b="1" i="1" u="sng" dirty="0">
                <a:solidFill>
                  <a:srgbClr val="0070C0"/>
                </a:solidFill>
                <a:latin typeface="Verdana"/>
              </a:rPr>
              <a:t>schizophrénie </a:t>
            </a:r>
            <a:r>
              <a:rPr lang="fr-FR" sz="11200" b="1" i="1" u="sng" dirty="0" smtClean="0">
                <a:solidFill>
                  <a:srgbClr val="0070C0"/>
                </a:solidFill>
                <a:latin typeface="Verdana"/>
              </a:rPr>
              <a:t>paranoïde</a:t>
            </a:r>
            <a:r>
              <a:rPr lang="fr-FR" sz="11200" b="1" i="1" u="sng" dirty="0" smtClean="0">
                <a:solidFill>
                  <a:srgbClr val="0070C0"/>
                </a:solidFill>
                <a:latin typeface="Verdana"/>
              </a:rPr>
              <a:t>:</a:t>
            </a:r>
          </a:p>
          <a:p>
            <a:pPr marL="0" indent="0">
              <a:buNone/>
            </a:pPr>
            <a:endParaRPr lang="fr-FR" sz="8600" i="1" dirty="0" smtClean="0">
              <a:solidFill>
                <a:srgbClr val="0070C0"/>
              </a:solidFill>
              <a:latin typeface="Verdana"/>
            </a:endParaRPr>
          </a:p>
          <a:p>
            <a:pPr marL="0" indent="0">
              <a:buNone/>
            </a:pPr>
            <a:r>
              <a:rPr lang="fr-FR" sz="8800" dirty="0">
                <a:solidFill>
                  <a:srgbClr val="292929"/>
                </a:solidFill>
                <a:latin typeface="Arial"/>
              </a:rPr>
              <a:t>Forme la plus fréquente.</a:t>
            </a:r>
          </a:p>
          <a:p>
            <a:pPr marL="0" indent="0">
              <a:buNone/>
            </a:pPr>
            <a:r>
              <a:rPr lang="fr-FR" sz="8800" dirty="0" smtClean="0">
                <a:solidFill>
                  <a:srgbClr val="00B0F0"/>
                </a:solidFill>
                <a:latin typeface="Arial"/>
              </a:rPr>
              <a:t>Délire </a:t>
            </a:r>
            <a:r>
              <a:rPr lang="fr-FR" sz="8800" dirty="0">
                <a:solidFill>
                  <a:srgbClr val="00B0F0"/>
                </a:solidFill>
                <a:latin typeface="Arial"/>
              </a:rPr>
              <a:t>et hallucinations </a:t>
            </a:r>
            <a:r>
              <a:rPr lang="fr-FR" sz="8000" dirty="0">
                <a:solidFill>
                  <a:srgbClr val="292929"/>
                </a:solidFill>
                <a:latin typeface="Arial"/>
              </a:rPr>
              <a:t>(auditives, cénesthésiques, psychiques, psychomotrices) </a:t>
            </a:r>
            <a:r>
              <a:rPr lang="fr-FR" sz="8800" dirty="0">
                <a:solidFill>
                  <a:srgbClr val="292929"/>
                </a:solidFill>
                <a:latin typeface="Arial"/>
              </a:rPr>
              <a:t>au 1</a:t>
            </a:r>
            <a:r>
              <a:rPr lang="fr-FR" sz="6600" dirty="0">
                <a:solidFill>
                  <a:srgbClr val="292929"/>
                </a:solidFill>
                <a:latin typeface="Arial"/>
              </a:rPr>
              <a:t>er </a:t>
            </a:r>
            <a:r>
              <a:rPr lang="fr-FR" sz="8800" dirty="0">
                <a:solidFill>
                  <a:srgbClr val="292929"/>
                </a:solidFill>
                <a:latin typeface="Arial"/>
              </a:rPr>
              <a:t>plan</a:t>
            </a:r>
            <a:r>
              <a:rPr lang="fr-FR" sz="8800" dirty="0" smtClean="0">
                <a:solidFill>
                  <a:srgbClr val="292929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fr-FR" sz="8800" dirty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8800" dirty="0" smtClean="0">
                <a:solidFill>
                  <a:srgbClr val="292929"/>
                </a:solidFill>
                <a:latin typeface="Arial"/>
              </a:rPr>
              <a:t>Elle </a:t>
            </a:r>
            <a:r>
              <a:rPr lang="fr-FR" sz="8800" dirty="0">
                <a:solidFill>
                  <a:srgbClr val="292929"/>
                </a:solidFill>
                <a:latin typeface="Arial"/>
              </a:rPr>
              <a:t>débute généralement après 20 ans et avant 30 ans.</a:t>
            </a:r>
          </a:p>
          <a:p>
            <a:pPr marL="0" indent="0">
              <a:buNone/>
            </a:pPr>
            <a:r>
              <a:rPr lang="fr-FR" sz="8800" dirty="0" smtClean="0">
                <a:solidFill>
                  <a:srgbClr val="292929"/>
                </a:solidFill>
                <a:latin typeface="Arial"/>
              </a:rPr>
              <a:t>Elle </a:t>
            </a:r>
            <a:r>
              <a:rPr lang="fr-FR" sz="8800" dirty="0">
                <a:solidFill>
                  <a:srgbClr val="292929"/>
                </a:solidFill>
                <a:latin typeface="Arial"/>
              </a:rPr>
              <a:t>évolue spontanément par intermittence ou d’un seul tenant </a:t>
            </a:r>
            <a:r>
              <a:rPr lang="fr-FR" sz="8800" dirty="0" smtClean="0">
                <a:solidFill>
                  <a:srgbClr val="292929"/>
                </a:solidFill>
                <a:latin typeface="Arial"/>
              </a:rPr>
              <a:t>:</a:t>
            </a:r>
          </a:p>
          <a:p>
            <a:pPr marL="0" indent="0">
              <a:buNone/>
            </a:pPr>
            <a:endParaRPr lang="fr-FR" sz="8800" dirty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8000" dirty="0" smtClean="0">
                <a:solidFill>
                  <a:srgbClr val="292929"/>
                </a:solidFill>
                <a:latin typeface="Arial"/>
              </a:rPr>
              <a:t>soit </a:t>
            </a:r>
            <a:r>
              <a:rPr lang="fr-FR" sz="8000" dirty="0">
                <a:solidFill>
                  <a:srgbClr val="292929"/>
                </a:solidFill>
                <a:latin typeface="Arial"/>
              </a:rPr>
              <a:t>vers un appauvrissement du délire et un retrait autistique</a:t>
            </a:r>
            <a:r>
              <a:rPr lang="fr-FR" sz="8000" dirty="0" smtClean="0">
                <a:solidFill>
                  <a:srgbClr val="292929"/>
                </a:solidFill>
                <a:latin typeface="Arial"/>
              </a:rPr>
              <a:t>,</a:t>
            </a:r>
            <a:endParaRPr lang="fr-FR" sz="8000" dirty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8000" dirty="0" smtClean="0">
                <a:solidFill>
                  <a:srgbClr val="292929"/>
                </a:solidFill>
                <a:latin typeface="Arial"/>
              </a:rPr>
              <a:t>soit </a:t>
            </a:r>
            <a:r>
              <a:rPr lang="fr-FR" sz="8000" dirty="0">
                <a:solidFill>
                  <a:srgbClr val="292929"/>
                </a:solidFill>
                <a:latin typeface="Arial"/>
              </a:rPr>
              <a:t>vers un </a:t>
            </a:r>
            <a:r>
              <a:rPr lang="fr-FR" sz="8000" dirty="0">
                <a:solidFill>
                  <a:srgbClr val="0000CD"/>
                </a:solidFill>
                <a:latin typeface="Arial"/>
              </a:rPr>
              <a:t>enkystement du délire</a:t>
            </a:r>
            <a:r>
              <a:rPr lang="fr-FR" sz="8000" dirty="0">
                <a:solidFill>
                  <a:srgbClr val="292929"/>
                </a:solidFill>
                <a:latin typeface="Arial"/>
              </a:rPr>
              <a:t>** avec </a:t>
            </a:r>
            <a:r>
              <a:rPr lang="fr-FR" sz="8000" dirty="0" err="1">
                <a:solidFill>
                  <a:srgbClr val="0000CD"/>
                </a:solidFill>
                <a:latin typeface="Arial"/>
              </a:rPr>
              <a:t>paraphrénisation</a:t>
            </a:r>
            <a:r>
              <a:rPr lang="fr-FR" sz="8000" dirty="0">
                <a:solidFill>
                  <a:srgbClr val="292929"/>
                </a:solidFill>
                <a:latin typeface="Arial"/>
              </a:rPr>
              <a:t>*** : les idées délirantes </a:t>
            </a:r>
            <a:r>
              <a:rPr lang="fr-FR" sz="8000" dirty="0" smtClean="0">
                <a:solidFill>
                  <a:srgbClr val="292929"/>
                </a:solidFill>
                <a:latin typeface="Arial"/>
              </a:rPr>
              <a:t>sont fantasques</a:t>
            </a:r>
            <a:r>
              <a:rPr lang="fr-FR" sz="8000" dirty="0">
                <a:solidFill>
                  <a:srgbClr val="292929"/>
                </a:solidFill>
                <a:latin typeface="Arial"/>
              </a:rPr>
              <a:t>, à l’échelle du cosmos.</a:t>
            </a:r>
          </a:p>
          <a:p>
            <a:pPr marL="0" indent="0">
              <a:buNone/>
            </a:pPr>
            <a:r>
              <a:rPr lang="fr-FR" sz="8800" dirty="0" smtClean="0">
                <a:solidFill>
                  <a:srgbClr val="292929"/>
                </a:solidFill>
                <a:latin typeface="Arial"/>
              </a:rPr>
              <a:t>Meilleur </a:t>
            </a:r>
            <a:r>
              <a:rPr lang="fr-FR" sz="8800" dirty="0">
                <a:solidFill>
                  <a:srgbClr val="292929"/>
                </a:solidFill>
                <a:latin typeface="Arial"/>
              </a:rPr>
              <a:t>pronostic et plus grande efficacité des médicaments </a:t>
            </a:r>
            <a:r>
              <a:rPr lang="fr-FR" sz="8800" dirty="0" smtClean="0">
                <a:solidFill>
                  <a:srgbClr val="292929"/>
                </a:solidFill>
                <a:latin typeface="Arial"/>
              </a:rPr>
              <a:t>neuroleptiques/antipsychotiques</a:t>
            </a:r>
            <a:r>
              <a:rPr lang="fr-FR" sz="8800" dirty="0">
                <a:solidFill>
                  <a:srgbClr val="292929"/>
                </a:solidFill>
                <a:latin typeface="Arial"/>
              </a:rPr>
              <a:t>.</a:t>
            </a:r>
            <a:endParaRPr lang="fr-FR" sz="8600" i="1" dirty="0">
              <a:solidFill>
                <a:srgbClr val="81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391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5700" b="1" i="1" u="sng" dirty="0">
                <a:solidFill>
                  <a:srgbClr val="0000CD"/>
                </a:solidFill>
                <a:latin typeface="Arial"/>
              </a:rPr>
              <a:t>Schizophrénie </a:t>
            </a:r>
            <a:r>
              <a:rPr lang="fr-FR" sz="5700" b="1" i="1" u="sng" dirty="0" smtClean="0">
                <a:solidFill>
                  <a:srgbClr val="0000CD"/>
                </a:solidFill>
                <a:latin typeface="Arial"/>
              </a:rPr>
              <a:t>hébéphrénique</a:t>
            </a:r>
          </a:p>
          <a:p>
            <a:pPr marL="0" indent="0">
              <a:buNone/>
            </a:pPr>
            <a:endParaRPr lang="fr-FR" sz="5700" b="1" i="1" u="sng" dirty="0" smtClean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292929"/>
                </a:solidFill>
                <a:latin typeface="Arial"/>
              </a:rPr>
              <a:t>Début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précoce (entre 15 et 20/25 ans ; “</a:t>
            </a:r>
            <a:r>
              <a:rPr lang="fr-FR" dirty="0" err="1">
                <a:solidFill>
                  <a:srgbClr val="292929"/>
                </a:solidFill>
                <a:latin typeface="Arial"/>
              </a:rPr>
              <a:t>hébé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 = jeunesse”),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292929"/>
                </a:solidFill>
                <a:latin typeface="Arial"/>
              </a:rPr>
              <a:t>progessif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 ou brutal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fr-FR" dirty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CD9A00"/>
                </a:solidFill>
                <a:latin typeface="Wingdings"/>
              </a:rPr>
              <a:t> 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Dissociation et autisme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au 1</a:t>
            </a:r>
            <a:r>
              <a:rPr lang="fr-FR" sz="1800" dirty="0">
                <a:solidFill>
                  <a:srgbClr val="292929"/>
                </a:solidFill>
                <a:latin typeface="Arial"/>
              </a:rPr>
              <a:t>er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plan.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CD9A00"/>
                </a:solidFill>
                <a:latin typeface="Wingdings"/>
              </a:rPr>
              <a:t>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Pas de délire manifeste (mais il peut être latent, mais toujours</a:t>
            </a:r>
          </a:p>
          <a:p>
            <a:pPr mar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pauvre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).</a:t>
            </a:r>
          </a:p>
          <a:p>
            <a:pPr marL="0" indent="0">
              <a:buNone/>
            </a:pPr>
            <a:endParaRPr lang="fr-FR" dirty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CD9A00"/>
                </a:solidFill>
                <a:latin typeface="Wingdings"/>
              </a:rPr>
              <a:t>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Les affects semblent éteints. Aspect puéril.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CD9A00"/>
                </a:solidFill>
                <a:latin typeface="Wingdings"/>
              </a:rPr>
              <a:t>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Impression d’une importante détérioration, adaptation sociale</a:t>
            </a:r>
          </a:p>
          <a:p>
            <a:pPr mar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rapidement compromise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fr-FR" dirty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CD9A00"/>
                </a:solidFill>
                <a:latin typeface="Wingdings"/>
              </a:rPr>
              <a:t>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Evolution, parfois entrecoupée de poussées délirantes, vers un</a:t>
            </a:r>
          </a:p>
          <a:p>
            <a:pPr mar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autisme majeur. Pronostic médiocre et forme avec la plus</a:t>
            </a:r>
          </a:p>
          <a:p>
            <a:pPr mar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grande résistance aux traitements.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9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4000" b="1" i="1" u="sng" dirty="0">
                <a:solidFill>
                  <a:srgbClr val="0000CD"/>
                </a:solidFill>
                <a:latin typeface="Arial"/>
              </a:rPr>
              <a:t>Schizophrénie </a:t>
            </a:r>
            <a:r>
              <a:rPr lang="fr-FR" sz="4000" b="1" i="1" u="sng" dirty="0" smtClean="0">
                <a:solidFill>
                  <a:srgbClr val="0000CD"/>
                </a:solidFill>
                <a:latin typeface="Arial"/>
              </a:rPr>
              <a:t>catatonique</a:t>
            </a:r>
          </a:p>
          <a:p>
            <a:pPr marL="0" indent="0">
              <a:buNone/>
            </a:pPr>
            <a:endParaRPr lang="fr-FR" sz="4000" b="1" i="1" u="sng" dirty="0" smtClean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3600" dirty="0" smtClean="0">
                <a:solidFill>
                  <a:srgbClr val="292929"/>
                </a:solidFill>
                <a:latin typeface="Arial"/>
              </a:rPr>
              <a:t>Forme </a:t>
            </a:r>
            <a:r>
              <a:rPr lang="fr-FR" sz="3600" dirty="0">
                <a:solidFill>
                  <a:srgbClr val="292929"/>
                </a:solidFill>
                <a:latin typeface="Arial"/>
              </a:rPr>
              <a:t>assez rare actuellement caractérisée par une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0000CD"/>
                </a:solidFill>
                <a:latin typeface="Arial"/>
              </a:rPr>
              <a:t>prédominance de la discordance comportementale ou</a:t>
            </a:r>
          </a:p>
          <a:p>
            <a:pPr marL="0" indent="0">
              <a:buNone/>
            </a:pPr>
            <a:r>
              <a:rPr lang="fr-FR" sz="3600" dirty="0">
                <a:solidFill>
                  <a:srgbClr val="0000CD"/>
                </a:solidFill>
                <a:latin typeface="Arial"/>
              </a:rPr>
              <a:t>psychomotrice </a:t>
            </a:r>
            <a:r>
              <a:rPr lang="fr-FR" sz="2400" dirty="0">
                <a:solidFill>
                  <a:srgbClr val="292929"/>
                </a:solidFill>
                <a:latin typeface="Arial"/>
              </a:rPr>
              <a:t>(stéréotypies, maniérisme gestuel ou comportemental</a:t>
            </a:r>
            <a:r>
              <a:rPr lang="fr-FR" sz="2400" dirty="0" smtClean="0">
                <a:solidFill>
                  <a:srgbClr val="292929"/>
                </a:solidFill>
                <a:latin typeface="Arial"/>
              </a:rPr>
              <a:t>)</a:t>
            </a:r>
            <a:r>
              <a:rPr lang="fr-FR" sz="3600" dirty="0" smtClean="0">
                <a:solidFill>
                  <a:srgbClr val="292929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fr-FR" sz="3600" dirty="0">
              <a:solidFill>
                <a:srgbClr val="292929"/>
              </a:solidFill>
              <a:latin typeface="Arial"/>
            </a:endParaRPr>
          </a:p>
          <a:p>
            <a:pPr marL="0" indent="0">
              <a:buNone/>
            </a:pPr>
            <a:r>
              <a:rPr lang="fr-FR" sz="3600" dirty="0" smtClean="0">
                <a:solidFill>
                  <a:srgbClr val="292929"/>
                </a:solidFill>
                <a:latin typeface="Arial"/>
              </a:rPr>
              <a:t>Le </a:t>
            </a:r>
            <a:r>
              <a:rPr lang="fr-FR" sz="3600" dirty="0">
                <a:solidFill>
                  <a:srgbClr val="292929"/>
                </a:solidFill>
                <a:latin typeface="Arial"/>
              </a:rPr>
              <a:t>syndrome catatonique associe :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9A9A33"/>
                </a:solidFill>
                <a:latin typeface="Wingdings"/>
              </a:rPr>
              <a:t> 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Négativisme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: opposition, repli, esquive du contact physique,</a:t>
            </a:r>
          </a:p>
          <a:p>
            <a:pPr mar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refus de la main tendue ;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9A9A33"/>
                </a:solidFill>
                <a:latin typeface="Wingdings"/>
              </a:rPr>
              <a:t> 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Stupeur ou inertie psychomotrice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: passivité, suspension des</a:t>
            </a:r>
          </a:p>
          <a:p>
            <a:pPr mar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gestes ;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9A9A33"/>
                </a:solidFill>
                <a:latin typeface="Wingdings"/>
              </a:rPr>
              <a:t> 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Catalepsie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: rigidité avec persévération des attitudes imposées</a:t>
            </a:r>
          </a:p>
          <a:p>
            <a:pPr marL="0" indent="0">
              <a:buNone/>
            </a:pPr>
            <a:r>
              <a:rPr lang="fr-FR" dirty="0">
                <a:solidFill>
                  <a:srgbClr val="292929"/>
                </a:solidFill>
                <a:latin typeface="Arial"/>
              </a:rPr>
              <a:t>ou spontanées ;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9A9A33"/>
                </a:solidFill>
                <a:latin typeface="Wingdings"/>
              </a:rPr>
              <a:t> </a:t>
            </a:r>
            <a:r>
              <a:rPr lang="fr-FR" dirty="0" err="1">
                <a:solidFill>
                  <a:srgbClr val="0000CD"/>
                </a:solidFill>
                <a:latin typeface="Arial"/>
              </a:rPr>
              <a:t>Hyperkinésies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: impulsions verbales et/ou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gestuelles, décharges motrices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07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00CD"/>
                </a:solidFill>
                <a:latin typeface="Arial"/>
              </a:rPr>
              <a:t>Schizophrénie simple </a:t>
            </a:r>
            <a:r>
              <a:rPr lang="fr-FR" dirty="0" smtClean="0">
                <a:solidFill>
                  <a:srgbClr val="292929"/>
                </a:solidFill>
                <a:latin typeface="Arial"/>
              </a:rPr>
              <a:t>:</a:t>
            </a:r>
          </a:p>
          <a:p>
            <a:r>
              <a:rPr lang="fr-FR" dirty="0">
                <a:solidFill>
                  <a:srgbClr val="0000CD"/>
                </a:solidFill>
                <a:latin typeface="Arial"/>
              </a:rPr>
              <a:t>Schizophrénie </a:t>
            </a:r>
            <a:r>
              <a:rPr lang="fr-FR" dirty="0" err="1">
                <a:solidFill>
                  <a:srgbClr val="0000CD"/>
                </a:solidFill>
                <a:latin typeface="Arial"/>
              </a:rPr>
              <a:t>pseudonévrotique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 </a:t>
            </a:r>
            <a:r>
              <a:rPr lang="fr-FR" dirty="0" smtClean="0">
                <a:solidFill>
                  <a:srgbClr val="0000CD"/>
                </a:solidFill>
                <a:latin typeface="Arial"/>
              </a:rPr>
              <a:t>:</a:t>
            </a:r>
          </a:p>
          <a:p>
            <a:r>
              <a:rPr lang="fr-FR" dirty="0">
                <a:solidFill>
                  <a:srgbClr val="0000CD"/>
                </a:solidFill>
                <a:latin typeface="Arial"/>
              </a:rPr>
              <a:t>Schizophrénie pseudo-psychopathique ou « </a:t>
            </a:r>
            <a:r>
              <a:rPr lang="fr-FR" dirty="0" err="1">
                <a:solidFill>
                  <a:srgbClr val="0000CD"/>
                </a:solidFill>
                <a:latin typeface="Arial"/>
              </a:rPr>
              <a:t>héboïdophrénique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 » </a:t>
            </a:r>
            <a:r>
              <a:rPr lang="fr-FR" dirty="0" smtClean="0">
                <a:solidFill>
                  <a:srgbClr val="0000CD"/>
                </a:solidFill>
                <a:latin typeface="Arial"/>
              </a:rPr>
              <a:t>:</a:t>
            </a:r>
          </a:p>
          <a:p>
            <a:r>
              <a:rPr lang="fr-FR" dirty="0">
                <a:solidFill>
                  <a:srgbClr val="0000CD"/>
                </a:solidFill>
                <a:latin typeface="Arial"/>
              </a:rPr>
              <a:t>Schizophrénie </a:t>
            </a:r>
            <a:r>
              <a:rPr lang="fr-FR" dirty="0" err="1">
                <a:solidFill>
                  <a:srgbClr val="0000CD"/>
                </a:solidFill>
                <a:latin typeface="Arial"/>
              </a:rPr>
              <a:t>dysthymique</a:t>
            </a:r>
            <a:r>
              <a:rPr lang="fr-FR" dirty="0">
                <a:solidFill>
                  <a:srgbClr val="0000CD"/>
                </a:solidFill>
                <a:latin typeface="Arial"/>
              </a:rPr>
              <a:t> ou troubles schizo-affectifs </a:t>
            </a:r>
            <a:r>
              <a:rPr lang="fr-FR" dirty="0">
                <a:solidFill>
                  <a:srgbClr val="292929"/>
                </a:solidFill>
                <a:latin typeface="Arial"/>
              </a:rPr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0025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Diagnostique différentiel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Troubles anxieux, trouble de l’humeur et crise d’originalité juvénile.</a:t>
            </a:r>
          </a:p>
          <a:p>
            <a:r>
              <a:rPr lang="fr-FR" dirty="0" smtClean="0"/>
              <a:t>Pathologie somatique : pathologie neurologique tumorale, endocrinienne, syndrome démentiel, encéphalite, épilepsie temporale…..etc.</a:t>
            </a:r>
          </a:p>
          <a:p>
            <a:r>
              <a:rPr lang="fr-FR" dirty="0" smtClean="0"/>
              <a:t>Consommation de toxique.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9996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</a:t>
            </a:r>
            <a:r>
              <a:rPr lang="fr-FR" dirty="0" smtClean="0"/>
              <a:t>eurobiologie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bases biologiques de la SX demeurent inconnues.</a:t>
            </a:r>
          </a:p>
          <a:p>
            <a:r>
              <a:rPr lang="fr-FR" dirty="0" smtClean="0"/>
              <a:t>Hypothèse dopaminergique :</a:t>
            </a:r>
          </a:p>
          <a:p>
            <a:pPr marL="0" indent="0">
              <a:buNone/>
            </a:pPr>
            <a:r>
              <a:rPr lang="fr-FR" dirty="0" smtClean="0"/>
              <a:t>Hyperactivité dopaminergique </a:t>
            </a:r>
            <a:r>
              <a:rPr lang="fr-FR" dirty="0" err="1" smtClean="0"/>
              <a:t>mésolimbique</a:t>
            </a:r>
            <a:r>
              <a:rPr lang="fr-FR" dirty="0" smtClean="0"/>
              <a:t> serait responsable des signes positifs.</a:t>
            </a:r>
          </a:p>
          <a:p>
            <a:pPr marL="0" indent="0">
              <a:buNone/>
            </a:pPr>
            <a:r>
              <a:rPr lang="fr-FR" dirty="0" smtClean="0"/>
              <a:t>Déficit en dopamine au niveau du cortex préfrontal </a:t>
            </a:r>
            <a:r>
              <a:rPr lang="fr-FR" dirty="0" err="1" smtClean="0"/>
              <a:t>dorsolateral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457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r>
              <a:rPr lang="fr-FR" b="1" i="1" dirty="0"/>
              <a:t>Le psychiatre Philippe Pinel délivrant les aliénés à</a:t>
            </a:r>
          </a:p>
          <a:p>
            <a:r>
              <a:rPr lang="fr-FR" b="1" i="1" dirty="0"/>
              <a:t>Bicêtre en 1793.</a:t>
            </a:r>
          </a:p>
          <a:p>
            <a:r>
              <a:rPr lang="fr-FR" b="1" i="1" dirty="0"/>
              <a:t>Tableau de Charles-Louis </a:t>
            </a:r>
            <a:r>
              <a:rPr lang="fr-FR" b="1" i="1" dirty="0" err="1"/>
              <a:t>Mullet</a:t>
            </a:r>
            <a:r>
              <a:rPr lang="fr-FR" b="1" i="1" dirty="0"/>
              <a:t> exposé dans le hall de</a:t>
            </a:r>
          </a:p>
          <a:p>
            <a:r>
              <a:rPr lang="fr-FR" b="1" i="1" dirty="0"/>
              <a:t>réception de l'Académie Nationale de Médecine à </a:t>
            </a:r>
            <a:r>
              <a:rPr lang="fr-FR" b="1" i="1" dirty="0" smtClean="0"/>
              <a:t>Paris</a:t>
            </a:r>
          </a:p>
          <a:p>
            <a:r>
              <a:rPr lang="fr-FR" b="1" i="1" dirty="0"/>
              <a:t>Philippe Pinel délivrant les aliénés à la</a:t>
            </a:r>
          </a:p>
          <a:p>
            <a:r>
              <a:rPr lang="fr-FR" b="1" i="1" dirty="0"/>
              <a:t>Salpêtrière en 1795 par Tony Robert-Fleury.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 en charge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Hospitalisation : actes médico-légaux, refus </a:t>
            </a:r>
            <a:r>
              <a:rPr lang="fr-FR" dirty="0" err="1" smtClean="0"/>
              <a:t>therapeutique</a:t>
            </a:r>
            <a:endParaRPr lang="fr-FR" dirty="0" smtClean="0"/>
          </a:p>
          <a:p>
            <a:r>
              <a:rPr lang="fr-FR" dirty="0" smtClean="0"/>
              <a:t>Chimiothérapie : </a:t>
            </a:r>
            <a:r>
              <a:rPr lang="fr-FR" dirty="0" err="1" smtClean="0"/>
              <a:t>neuroloptique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33008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6600" dirty="0" smtClean="0"/>
              <a:t>conclusion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11823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i="1" u="sng" dirty="0"/>
              <a:t>I</a:t>
            </a:r>
            <a:r>
              <a:rPr lang="fr-FR" b="1" i="1" u="sng" dirty="0" smtClean="0"/>
              <a:t>ntroduction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268760"/>
            <a:ext cx="8219256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/>
              <a:t>C’est une perturbation de la perception de la </a:t>
            </a:r>
            <a:r>
              <a:rPr lang="fr-FR" dirty="0" smtClean="0"/>
              <a:t>réalité.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/>
              <a:t>c’est une affection </a:t>
            </a:r>
            <a:r>
              <a:rPr lang="fr-FR" dirty="0"/>
              <a:t>fréquente, généralement sévère,</a:t>
            </a:r>
          </a:p>
          <a:p>
            <a:pPr marL="0" indent="0">
              <a:buNone/>
            </a:pPr>
            <a:r>
              <a:rPr lang="fr-FR" dirty="0"/>
              <a:t>hétérogène, d’évolution prolongée et</a:t>
            </a:r>
          </a:p>
          <a:p>
            <a:pPr marL="0" indent="0">
              <a:buNone/>
            </a:pPr>
            <a:r>
              <a:rPr lang="fr-FR" dirty="0"/>
              <a:t>invalidante, appartenant au groupe des</a:t>
            </a:r>
          </a:p>
          <a:p>
            <a:pPr marL="0" indent="0">
              <a:buNone/>
            </a:pPr>
            <a:r>
              <a:rPr lang="fr-FR" dirty="0"/>
              <a:t>psychoses </a:t>
            </a:r>
            <a:r>
              <a:rPr lang="fr-FR" dirty="0" smtClean="0"/>
              <a:t>chroniques.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La s</a:t>
            </a:r>
            <a:r>
              <a:rPr lang="fr-FR" dirty="0" smtClean="0"/>
              <a:t>ymptomatologie est variable </a:t>
            </a:r>
            <a:r>
              <a:rPr lang="fr-FR" dirty="0"/>
              <a:t>d’un patient </a:t>
            </a:r>
            <a:r>
              <a:rPr lang="fr-FR" dirty="0" smtClean="0"/>
              <a:t>à l’autre</a:t>
            </a:r>
            <a:r>
              <a:rPr lang="fr-FR" dirty="0" smtClean="0"/>
              <a:t>, Plusieurs </a:t>
            </a:r>
            <a:r>
              <a:rPr lang="fr-FR" dirty="0"/>
              <a:t>formes cliniques,</a:t>
            </a:r>
          </a:p>
          <a:p>
            <a:pPr marL="0" indent="0">
              <a:buNone/>
            </a:pPr>
            <a:r>
              <a:rPr lang="fr-FR" dirty="0"/>
              <a:t> Plusieurs modes évolutifs </a:t>
            </a:r>
            <a:r>
              <a:rPr lang="fr-FR" dirty="0" smtClean="0"/>
              <a:t>possibles, Facteurs </a:t>
            </a:r>
            <a:r>
              <a:rPr lang="fr-FR" dirty="0"/>
              <a:t>étiologiques, mais pas de </a:t>
            </a:r>
            <a:r>
              <a:rPr lang="fr-FR" dirty="0" smtClean="0"/>
              <a:t>cause unique </a:t>
            </a:r>
            <a:r>
              <a:rPr lang="fr-FR" dirty="0"/>
              <a:t>mise en évidence à ce jour.</a:t>
            </a:r>
          </a:p>
        </p:txBody>
      </p:sp>
    </p:spTree>
    <p:extLst>
      <p:ext uri="{BB962C8B-B14F-4D97-AF65-F5344CB8AC3E}">
        <p14:creationId xmlns:p14="http://schemas.microsoft.com/office/powerpoint/2010/main" val="20838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b="1" i="1" u="sng" dirty="0" smtClean="0"/>
              <a:t>Historique :</a:t>
            </a:r>
          </a:p>
          <a:p>
            <a:r>
              <a:rPr lang="fr-FR" dirty="0">
                <a:solidFill>
                  <a:srgbClr val="FF0000"/>
                </a:solidFill>
              </a:rPr>
              <a:t>Kraepelin</a:t>
            </a:r>
            <a:r>
              <a:rPr lang="fr-FR" dirty="0"/>
              <a:t> (1899) </a:t>
            </a:r>
            <a:r>
              <a:rPr lang="fr-FR" b="1" i="1" dirty="0" smtClean="0"/>
              <a:t>démence précoce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b="1" i="1" u="sng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Bleuler </a:t>
            </a:r>
            <a:r>
              <a:rPr lang="fr-FR" dirty="0"/>
              <a:t>(1911) a créé le terme </a:t>
            </a:r>
            <a:r>
              <a:rPr lang="fr-FR" i="1" dirty="0" smtClean="0"/>
              <a:t>schizo/</a:t>
            </a:r>
            <a:r>
              <a:rPr lang="fr-FR" i="1" dirty="0" err="1" smtClean="0"/>
              <a:t>phrénie</a:t>
            </a:r>
            <a:r>
              <a:rPr lang="fr-FR" i="1" dirty="0" smtClean="0"/>
              <a:t>, </a:t>
            </a:r>
            <a:r>
              <a:rPr lang="fr-FR" dirty="0" smtClean="0"/>
              <a:t>signifiant </a:t>
            </a:r>
            <a:r>
              <a:rPr lang="fr-FR" dirty="0"/>
              <a:t>étymologiquement "esprit scindé </a:t>
            </a:r>
            <a:r>
              <a:rPr lang="fr-FR" dirty="0" smtClean="0"/>
              <a:t>»ou « scission de l’esprit », </a:t>
            </a:r>
            <a:r>
              <a:rPr lang="fr-FR" dirty="0" smtClean="0"/>
              <a:t>pour </a:t>
            </a:r>
            <a:r>
              <a:rPr lang="fr-FR" dirty="0"/>
              <a:t>désigner ces malades. “altération de la pensée, </a:t>
            </a:r>
            <a:r>
              <a:rPr lang="fr-FR" dirty="0" smtClean="0"/>
              <a:t>du sentiment </a:t>
            </a:r>
            <a:r>
              <a:rPr lang="fr-FR" dirty="0"/>
              <a:t>et des relations avec le </a:t>
            </a:r>
            <a:r>
              <a:rPr lang="fr-FR" dirty="0" smtClean="0"/>
              <a:t>monde extérieur </a:t>
            </a:r>
            <a:r>
              <a:rPr lang="fr-FR" dirty="0"/>
              <a:t>d’un type spécifique et qu’on </a:t>
            </a:r>
            <a:r>
              <a:rPr lang="fr-FR" dirty="0" smtClean="0"/>
              <a:t>ne rencontre </a:t>
            </a:r>
            <a:r>
              <a:rPr lang="fr-FR" dirty="0"/>
              <a:t>nul part ailleurs</a:t>
            </a:r>
            <a:r>
              <a:rPr lang="fr-FR" dirty="0" smtClean="0"/>
              <a:t>”.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Cette altération serait due à une </a:t>
            </a:r>
            <a:r>
              <a:rPr lang="fr-FR" b="1" dirty="0"/>
              <a:t>scission</a:t>
            </a:r>
            <a:r>
              <a:rPr lang="fr-FR" dirty="0"/>
              <a:t> </a:t>
            </a:r>
            <a:r>
              <a:rPr lang="fr-FR" dirty="0" smtClean="0"/>
              <a:t>des fonctions </a:t>
            </a:r>
            <a:r>
              <a:rPr lang="fr-FR" dirty="0"/>
              <a:t>psychiques ou </a:t>
            </a:r>
            <a:r>
              <a:rPr lang="fr-FR" b="1" i="1" dirty="0"/>
              <a:t>dissociation</a:t>
            </a:r>
            <a:r>
              <a:rPr lang="fr-FR" i="1" dirty="0"/>
              <a:t> </a:t>
            </a:r>
            <a:r>
              <a:rPr lang="fr-FR" dirty="0" smtClean="0"/>
              <a:t>se traduisant </a:t>
            </a:r>
            <a:r>
              <a:rPr lang="fr-FR" dirty="0"/>
              <a:t>au niveau clinique par la </a:t>
            </a:r>
            <a:r>
              <a:rPr lang="fr-FR" i="1" dirty="0" smtClean="0"/>
              <a:t>discordance </a:t>
            </a:r>
            <a:r>
              <a:rPr lang="fr-FR" dirty="0" smtClean="0"/>
              <a:t>(</a:t>
            </a:r>
            <a:r>
              <a:rPr lang="fr-FR" dirty="0" err="1" smtClean="0"/>
              <a:t>Chaslin</a:t>
            </a:r>
            <a:r>
              <a:rPr lang="fr-FR" dirty="0"/>
              <a:t>, 1912).</a:t>
            </a:r>
          </a:p>
        </p:txBody>
      </p:sp>
    </p:spTree>
    <p:extLst>
      <p:ext uri="{BB962C8B-B14F-4D97-AF65-F5344CB8AC3E}">
        <p14:creationId xmlns:p14="http://schemas.microsoft.com/office/powerpoint/2010/main" val="26135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260648"/>
            <a:ext cx="8291264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b="1" i="1" u="sng" dirty="0" smtClean="0"/>
          </a:p>
          <a:p>
            <a:pPr marL="0" indent="0" algn="ctr">
              <a:buNone/>
            </a:pPr>
            <a:r>
              <a:rPr lang="fr-FR" b="1" i="1" u="sng" dirty="0" smtClean="0"/>
              <a:t>Définitions :</a:t>
            </a:r>
          </a:p>
          <a:p>
            <a:pPr marL="0" indent="0" algn="ctr">
              <a:buNone/>
            </a:pPr>
            <a:endParaRPr lang="fr-FR" b="1" i="1" u="sng" dirty="0" smtClean="0"/>
          </a:p>
          <a:p>
            <a:pPr marL="0" indent="0">
              <a:buNone/>
            </a:pPr>
            <a:r>
              <a:rPr lang="fr-FR" sz="2800" dirty="0" smtClean="0"/>
              <a:t>“</a:t>
            </a:r>
            <a:r>
              <a:rPr lang="fr-FR" sz="2800" dirty="0"/>
              <a:t>un ensemble de troubles où dominent </a:t>
            </a:r>
            <a:r>
              <a:rPr lang="fr-FR" sz="2800" dirty="0" smtClean="0"/>
              <a:t>la discordance</a:t>
            </a:r>
            <a:r>
              <a:rPr lang="fr-FR" sz="2800" dirty="0"/>
              <a:t>, l’incohérence </a:t>
            </a:r>
            <a:r>
              <a:rPr lang="fr-FR" sz="2800" dirty="0" smtClean="0"/>
              <a:t>verbale, l’ambivalence, l’autisme</a:t>
            </a:r>
            <a:r>
              <a:rPr lang="fr-FR" sz="2800" dirty="0"/>
              <a:t>, les idées délirantes, les </a:t>
            </a:r>
            <a:r>
              <a:rPr lang="fr-FR" sz="2800" dirty="0" smtClean="0"/>
              <a:t>hallucinations mal </a:t>
            </a:r>
            <a:r>
              <a:rPr lang="fr-FR" sz="2800" dirty="0"/>
              <a:t>systématisées et de profondes </a:t>
            </a:r>
            <a:r>
              <a:rPr lang="fr-FR" sz="2800" dirty="0" smtClean="0"/>
              <a:t>perturbations affectives </a:t>
            </a:r>
            <a:r>
              <a:rPr lang="fr-FR" sz="2800" dirty="0"/>
              <a:t>dans le sens du détachement et </a:t>
            </a:r>
            <a:r>
              <a:rPr lang="fr-FR" sz="2800" dirty="0" smtClean="0"/>
              <a:t>de l’étrangeté </a:t>
            </a:r>
            <a:r>
              <a:rPr lang="fr-FR" sz="2800" dirty="0"/>
              <a:t>des sentiments ; troubles qui </a:t>
            </a:r>
            <a:r>
              <a:rPr lang="fr-FR" sz="2800" dirty="0" smtClean="0"/>
              <a:t>ont tendance </a:t>
            </a:r>
            <a:r>
              <a:rPr lang="fr-FR" sz="2800" dirty="0"/>
              <a:t>à évoluer vers un déficit et </a:t>
            </a:r>
            <a:r>
              <a:rPr lang="fr-FR" sz="2800" dirty="0" smtClean="0"/>
              <a:t>une dissociation </a:t>
            </a:r>
            <a:r>
              <a:rPr lang="fr-FR" sz="2800" dirty="0"/>
              <a:t>de la personnalité” (Ey).</a:t>
            </a:r>
          </a:p>
        </p:txBody>
      </p:sp>
    </p:spTree>
    <p:extLst>
      <p:ext uri="{BB962C8B-B14F-4D97-AF65-F5344CB8AC3E}">
        <p14:creationId xmlns:p14="http://schemas.microsoft.com/office/powerpoint/2010/main" val="8790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Aujourd’hui : Définition sur la base de </a:t>
            </a:r>
            <a:r>
              <a:rPr lang="fr-FR" dirty="0" smtClean="0"/>
              <a:t>critères diagnostics </a:t>
            </a:r>
            <a:r>
              <a:rPr lang="fr-FR" dirty="0"/>
              <a:t>avec le « DSM » (manuel diagnostique </a:t>
            </a:r>
            <a:r>
              <a:rPr lang="fr-FR" dirty="0" smtClean="0"/>
              <a:t>et statistique </a:t>
            </a:r>
            <a:r>
              <a:rPr lang="fr-FR" dirty="0"/>
              <a:t>des troubles mentaux)</a:t>
            </a:r>
          </a:p>
          <a:p>
            <a:r>
              <a:rPr lang="fr-FR" dirty="0"/>
              <a:t> Critère A. Symptômes caractéristiques : présence de 2 ou plus des</a:t>
            </a:r>
          </a:p>
          <a:p>
            <a:pPr marL="0" indent="0">
              <a:buNone/>
            </a:pPr>
            <a:r>
              <a:rPr lang="fr-FR" dirty="0"/>
              <a:t>manifestations suivantes pendant au moins 1 mois (ou moins en cas </a:t>
            </a:r>
            <a:r>
              <a:rPr lang="fr-FR" dirty="0" smtClean="0"/>
              <a:t>de traitement</a:t>
            </a:r>
            <a:r>
              <a:rPr lang="fr-FR" dirty="0"/>
              <a:t>) :</a:t>
            </a:r>
          </a:p>
          <a:p>
            <a:pPr marL="0" indent="0">
              <a:buNone/>
            </a:pPr>
            <a:r>
              <a:rPr lang="fr-FR" dirty="0" smtClean="0"/>
              <a:t>                      - idées </a:t>
            </a:r>
            <a:r>
              <a:rPr lang="fr-FR" dirty="0"/>
              <a:t>délirantes,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- hallucinations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- discours </a:t>
            </a:r>
            <a:r>
              <a:rPr lang="fr-FR" dirty="0"/>
              <a:t>désorganisé (coq-à-l’âne fréquents ou incohérence</a:t>
            </a:r>
            <a:r>
              <a:rPr lang="fr-FR" dirty="0" smtClean="0"/>
              <a:t>), comportement grossièrement désorganisé ou catatonique,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- symptômes négatifs (émoussement affectif, alogie, aboulie).</a:t>
            </a:r>
          </a:p>
          <a:p>
            <a:r>
              <a:rPr lang="fr-FR" dirty="0" smtClean="0"/>
              <a:t> Critère B. Dysfonctionnement social.</a:t>
            </a:r>
          </a:p>
          <a:p>
            <a:r>
              <a:rPr lang="fr-FR" dirty="0" smtClean="0"/>
              <a:t> Critère C. Durée &gt; 6 mois (dont critère A &gt; 1 mois)</a:t>
            </a:r>
          </a:p>
          <a:p>
            <a:r>
              <a:rPr lang="fr-FR" dirty="0" smtClean="0"/>
              <a:t> Critère D. Pas de tr. de l ’humeur, ni tr. schizo-affectif.</a:t>
            </a:r>
          </a:p>
          <a:p>
            <a:r>
              <a:rPr lang="fr-FR" dirty="0" smtClean="0"/>
              <a:t> Critère E. Pas d ’affection médicale générale ni effet iatrogène</a:t>
            </a:r>
          </a:p>
          <a:p>
            <a:r>
              <a:rPr lang="fr-FR" dirty="0" smtClean="0"/>
              <a:t> Critère F. Pas de tr. envahissant du développement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95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b="1" i="1" u="sng" dirty="0"/>
              <a:t>La schizophrénie : épidémiologie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/>
              <a:t>des affections mentales les </a:t>
            </a:r>
            <a:r>
              <a:rPr lang="fr-FR" dirty="0" smtClean="0"/>
              <a:t>plus fréquentes</a:t>
            </a:r>
            <a:endParaRPr lang="fr-FR" dirty="0"/>
          </a:p>
          <a:p>
            <a:r>
              <a:rPr lang="fr-FR" dirty="0"/>
              <a:t> Prévalence de l’ordre de 0,5 à 1%</a:t>
            </a:r>
          </a:p>
          <a:p>
            <a:r>
              <a:rPr lang="fr-FR" dirty="0"/>
              <a:t> Taux d’incidence compris entre 2 et 4 pour</a:t>
            </a:r>
          </a:p>
          <a:p>
            <a:r>
              <a:rPr lang="fr-FR" dirty="0"/>
              <a:t>10 000</a:t>
            </a:r>
          </a:p>
          <a:p>
            <a:r>
              <a:rPr lang="fr-FR" dirty="0"/>
              <a:t> Sex-ratio proche de 1.</a:t>
            </a:r>
          </a:p>
        </p:txBody>
      </p:sp>
    </p:spTree>
    <p:extLst>
      <p:ext uri="{BB962C8B-B14F-4D97-AF65-F5344CB8AC3E}">
        <p14:creationId xmlns:p14="http://schemas.microsoft.com/office/powerpoint/2010/main" val="2946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sz="7200" b="1" i="1" u="sng" dirty="0"/>
              <a:t>C</a:t>
            </a:r>
            <a:r>
              <a:rPr lang="fr-FR" sz="7200" b="1" i="1" u="sng" dirty="0" smtClean="0"/>
              <a:t>linique</a:t>
            </a:r>
            <a:endParaRPr lang="fr-FR" sz="7200" b="1" i="1" u="sng" dirty="0"/>
          </a:p>
        </p:txBody>
      </p:sp>
    </p:spTree>
    <p:extLst>
      <p:ext uri="{BB962C8B-B14F-4D97-AF65-F5344CB8AC3E}">
        <p14:creationId xmlns:p14="http://schemas.microsoft.com/office/powerpoint/2010/main" val="152390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1474</Words>
  <Application>Microsoft Office PowerPoint</Application>
  <PresentationFormat>Affichage à l'écran (4:3)</PresentationFormat>
  <Paragraphs>220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schizophrenie</vt:lpstr>
      <vt:lpstr>La schizophrénie </vt:lpstr>
      <vt:lpstr>Présentation PowerPoint</vt:lpstr>
      <vt:lpstr>Introduction</vt:lpstr>
      <vt:lpstr>Présentation PowerPoint</vt:lpstr>
      <vt:lpstr>Présentation PowerPoint</vt:lpstr>
      <vt:lpstr>Présentation PowerPoint</vt:lpstr>
      <vt:lpstr>La schizophrénie : épidémiologie</vt:lpstr>
      <vt:lpstr>Présentation PowerPoint</vt:lpstr>
      <vt:lpstr>La schizophrénie : âge de début et caractéristiques prémorbides</vt:lpstr>
      <vt:lpstr>La schizophrénie, l’entrée dans la maladie : début « aiguë », notion de « bouffée délirante aiguë »</vt:lpstr>
      <vt:lpstr>La schizophrénie, l’entrée dans la maladie : début « progressifs »</vt:lpstr>
      <vt:lpstr>La schizophrénie « état » : symptomatologie de la maladie « installée » ou chronique.</vt:lpstr>
      <vt:lpstr>dissociation psychique</vt:lpstr>
      <vt:lpstr>Présentation PowerPoint</vt:lpstr>
      <vt:lpstr>Présentation PowerPoint</vt:lpstr>
      <vt:lpstr>Discordance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Diagnostique différentiel</vt:lpstr>
      <vt:lpstr>Neurobiologie</vt:lpstr>
      <vt:lpstr>Prise en charge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schizophrenie</dc:title>
  <dc:creator>sony</dc:creator>
  <cp:lastModifiedBy>sony</cp:lastModifiedBy>
  <cp:revision>36</cp:revision>
  <dcterms:created xsi:type="dcterms:W3CDTF">2015-11-16T06:53:32Z</dcterms:created>
  <dcterms:modified xsi:type="dcterms:W3CDTF">2015-11-18T07:25:06Z</dcterms:modified>
</cp:coreProperties>
</file>