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AB2-C390-44CF-8A67-EB2478E983A2}" type="datetimeFigureOut">
              <a:rPr lang="fr-FR" smtClean="0"/>
              <a:pPr/>
              <a:t>05/11/2015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C8508-59A5-421F-AF24-53C5B8C9C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C8508-59A5-421F-AF24-53C5B8C9C55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D40CE-0E6E-474A-AB1B-A1E6CDA74D90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BCD332-7DA1-426E-9620-12D846727973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0DA70-E322-4F85-AADA-1C5CB210E9A7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C27CF-AC3D-463B-A0ED-1AC5DB2CDE45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F973B-CB72-474C-BB1F-85C66FBF12A5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A65493-E3BF-40E2-836F-E7CC66427F03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D09FBE-0B73-429F-8560-0ABA95B1CE16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8F5AC-8B8B-4F40-B4B4-7E325E2E1823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28B3-B8B4-4FC4-9567-615E925E7918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D2BC9-0AB1-4ECB-B572-5647D21476FF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6C5857F-2BB7-4D6C-A6EF-B6B51BCBA5A8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6FEA90-FDE6-4299-A599-83107559B815}" type="datetime1">
              <a:rPr lang="fr-FR" smtClean="0"/>
              <a:pPr/>
              <a:t>05/11/2015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4D9324-72E3-471D-BB17-2D4345EB27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780928"/>
            <a:ext cx="7772400" cy="216024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La CONFUSION MENTALE</a:t>
            </a:r>
            <a:br>
              <a:rPr lang="fr-FR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année universitaire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2015/2016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260648"/>
            <a:ext cx="7772400" cy="1080120"/>
          </a:xfrm>
        </p:spPr>
        <p:txBody>
          <a:bodyPr/>
          <a:lstStyle/>
          <a:p>
            <a:pPr algn="ctr"/>
            <a:r>
              <a:rPr lang="fr-FR" b="1" dirty="0" smtClean="0"/>
              <a:t>UNIVERSITE D’ALGER  </a:t>
            </a:r>
            <a:r>
              <a:rPr lang="fr-FR" b="1" dirty="0" smtClean="0">
                <a:sym typeface="Symbol"/>
              </a:rPr>
              <a:t></a:t>
            </a:r>
            <a:r>
              <a:rPr lang="fr-FR" b="1" dirty="0" smtClean="0"/>
              <a:t> </a:t>
            </a:r>
          </a:p>
          <a:p>
            <a:pPr algn="ctr"/>
            <a:r>
              <a:rPr lang="fr-FR" b="1" dirty="0" smtClean="0"/>
              <a:t>FACULTE DE MEDECINE</a:t>
            </a:r>
          </a:p>
          <a:p>
            <a:pPr algn="ctr"/>
            <a:r>
              <a:rPr lang="fr-FR" b="1" dirty="0" smtClean="0"/>
              <a:t>MODULE DE PSYCHI</a:t>
            </a:r>
            <a:r>
              <a:rPr lang="fr-FR" dirty="0" smtClean="0"/>
              <a:t>ATRIE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783560"/>
            <a:ext cx="8003232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B – Le syndrome somatique :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constitué de symptômes secondaires au syndrome psychiatrique : 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   - déshydratation ( liée à l’agitation) ;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   - troubles du sommeil ;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   - céphalées, tremblements ;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   - troubles neuro-végétatifs : fièvre, </a:t>
            </a:r>
            <a:r>
              <a:rPr lang="fr-FR" dirty="0" smtClean="0">
                <a:latin typeface="Times New Roman" charset="0"/>
                <a:cs typeface="Times New Roman" charset="0"/>
              </a:rPr>
              <a:t>hypotension </a:t>
            </a:r>
            <a:r>
              <a:rPr lang="fr-FR" dirty="0">
                <a:latin typeface="Times New Roman" charset="0"/>
                <a:cs typeface="Times New Roman" charset="0"/>
              </a:rPr>
              <a:t>artérielle, constipation …</a:t>
            </a:r>
          </a:p>
          <a:p>
            <a:pPr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</a:t>
            </a:r>
            <a:endParaRPr 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FR" sz="4000" dirty="0" smtClean="0">
                <a:latin typeface="Times New Roman" charset="0"/>
                <a:cs typeface="Times New Roman" charset="0"/>
              </a:rPr>
              <a:t>II – Diagnostic positif :</a:t>
            </a:r>
          </a:p>
          <a:p>
            <a:pPr>
              <a:buFont typeface="Wingdings" pitchFamily="2" charset="2"/>
              <a:buNone/>
            </a:pPr>
            <a:r>
              <a:rPr lang="fr-FR" sz="4000" dirty="0" smtClean="0">
                <a:latin typeface="Times New Roman" charset="0"/>
                <a:cs typeface="Times New Roman" charset="0"/>
              </a:rPr>
              <a:t>	</a:t>
            </a:r>
            <a:r>
              <a:rPr lang="fr-FR" dirty="0" smtClean="0">
                <a:latin typeface="Times New Roman" charset="0"/>
                <a:cs typeface="Times New Roman" charset="0"/>
              </a:rPr>
              <a:t>A – phase de début :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souvent vespéral marqué de troubles du sommeil ; agitation psychomotrice et troubles de l’attention.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B – phase d’état :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- altération globale des opérations mentales,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- délire onirique,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- atteinte somatique.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C – phase évolutive :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 - favorable avec le traitement adéquat ;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 - décès possible ;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   - séquelles : état démentiel (Korsakoff).  </a:t>
            </a:r>
            <a:endParaRPr lang="fr-FR" sz="4000" dirty="0" smtClean="0">
              <a:latin typeface="Times New Roman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fr-FR" dirty="0" smtClean="0">
              <a:latin typeface="Times New Roman" charset="0"/>
              <a:cs typeface="Times New Roman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charset="0"/>
                <a:cs typeface="Times New Roman" charset="0"/>
              </a:rPr>
              <a:t>III – Diagnostic différentiel :</a:t>
            </a:r>
            <a:endParaRPr lang="fr-FR" dirty="0">
              <a:latin typeface="Times New Roman" charset="0"/>
              <a:cs typeface="Times New Roman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A- formes dominées par le délire onirique :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	la bouffée délirante aigüe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B – altération des opérations mentales :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	affections neurologiques : aphasie, syndrome de Korsakoff, état démentiel.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C –  formes stuporeuses :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	mélancolie, schizophrénie ou stupeur hystérique.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charset="0"/>
                <a:cs typeface="Times New Roman" charset="0"/>
              </a:rPr>
              <a:t>IV – Diagnostic étiologique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340768"/>
            <a:ext cx="7772400" cy="4572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endParaRPr lang="fr-FR" sz="4000" dirty="0" smtClean="0">
              <a:latin typeface="Times New Roman" charset="0"/>
              <a:cs typeface="Times New Roman" charset="0"/>
            </a:endParaRP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Le plus souvent l’interrogatoire des proches permettra par la description des habitudes du sujet de retrouver une cause avec, en première place, l’alcoolisme.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Retenir qu’une cause peut en cacher une autre (ex. ivresse alcoolique et hypoglycémie)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Les causes de confusion mentale sont  multiples et on distinguera :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A - Causes toxiques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exogènes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- alcool et stupéfiants ;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- médicaments ;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- intoxications accidentelles ;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endogènes : endocriniennes ou métaboliques.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B - Causes infectieuses :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C - Causes neurologiques : trauma crânien, tumeurs cérébrales, AVC, épilepsie.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D - Causes psychiatriques : confusion psychogène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A – Causes toxiques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1°) – toxiques exogènes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a) Alcool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ivresse alcoolique : excito-motrice, hallucinatoire, délirante.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délire alcoolique subaigu :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delirium tremens :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encéphalopathie carentielles :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Gayet-Wernicke : confusion mentale + signes neurologiques (paralysies oculomotrices ; troubles de la marche et ataxie cérébelleuse) . </a:t>
            </a:r>
            <a:r>
              <a:rPr lang="fr-FR" dirty="0" err="1" smtClean="0">
                <a:latin typeface="Times New Roman" charset="0"/>
                <a:cs typeface="Times New Roman" charset="0"/>
              </a:rPr>
              <a:t>Hyperuricémie</a:t>
            </a:r>
            <a:r>
              <a:rPr lang="fr-FR" dirty="0" smtClean="0">
                <a:latin typeface="Times New Roman" charset="0"/>
                <a:cs typeface="Times New Roman" charset="0"/>
              </a:rPr>
              <a:t>. Évolution : guérison – mort – korsakoff.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b) stupéfiants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au cours d’un sevrage : (barbituriques, hypnotiques ou sédatifs.). Syndrome confusionnel+ troubles neuro-végétatifs.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conso d’amphétamines : effet parano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conso d’opiacés : confusion + myosis + bradypnée.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cocaïne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barbituriques : ivresse barbiturique. 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c) médicaments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antibiotiques ; corticoïdes, psychotropes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d) intoxications accidentelles : ménagères ou professionnelles : CO ; détachants 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2°) - toxiques endogènes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a) affections endocriniennes :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crise </a:t>
            </a:r>
            <a:r>
              <a:rPr lang="fr-FR" dirty="0" err="1" smtClean="0">
                <a:latin typeface="Times New Roman" charset="0"/>
                <a:cs typeface="Times New Roman" charset="0"/>
              </a:rPr>
              <a:t>thyrotoxicosique</a:t>
            </a:r>
            <a:r>
              <a:rPr lang="fr-FR" dirty="0" smtClean="0">
                <a:latin typeface="Times New Roman" charset="0"/>
                <a:cs typeface="Times New Roman" charset="0"/>
              </a:rPr>
              <a:t>, 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insuffisance surrénale,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hyperparathyroïdie,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acidose diabétique, hypoglycémie.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b) affections métaboliques :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encéphalopathie hépatique,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insuffisance rénale chronique,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hyponatrémie, 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insuffisance respiratoire : hypoxie / hyper-capnie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54461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B – Causes infectieuses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Toutes les affections fébriles sont susceptibles de se compliquer d’une confusion mentale : telles les maladies éruptives, les infections virales, bactériennes (typhoïde) ou parasitaires.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C – Causes neurologiques :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1°) – traumatismes crâniens : rôle de la commotion et de l’œdème cérébral.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2°) – tumeurs cérébrales : rôle de l’œdème péri-tumoral et de l’HTIC.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3°) – Epilepsie : plusieurs cas de figure 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confusion  au décours d’une crise généralisée ;</a:t>
            </a:r>
          </a:p>
          <a:p>
            <a:pPr algn="just"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-confusion au cours d’une crise partielle temporale.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4°) – accidents vasculaires cérébraux :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AVC hémorragique surtout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D – Causes psychiatriques :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confusion psychogène : secondaire à une émotion vive ou à traumatisme psychique intense (attentat, agression ou catastrophe) .</a:t>
            </a:r>
          </a:p>
          <a:p>
            <a:pPr>
              <a:buFont typeface="Wingdings" pitchFamily="2" charset="2"/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Introduction- généralités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Times New Roman" charset="0"/>
                <a:cs typeface="Times New Roman" charset="0"/>
              </a:rPr>
              <a:t>Le syndrome de confusion mentale témoigne d’une souffrance cérébrale à l’origine d’une atteinte des capacités d’éveil, de pensée et d’attention du sujet réalisant un état déficitaire le plus souvent transitoire. </a:t>
            </a:r>
          </a:p>
          <a:p>
            <a:r>
              <a:rPr lang="fr-FR" dirty="0" smtClean="0">
                <a:latin typeface="Times New Roman" charset="0"/>
                <a:cs typeface="Times New Roman" charset="0"/>
              </a:rPr>
              <a:t>Il constitue une altération de conscience entre la lucidité et le coma. Cette déstructuration de conscience ne permet plus l’intégration correcte des perceptions conduisant à un défilé kaléidoscopique des représentations d’origine sensorielles comme d’origine interne. Ainsi l’imaginaire se mélange au réel dans un rêve éveillé désordonné : le délire onirique.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612680"/>
          </a:xfrm>
        </p:spPr>
        <p:txBody>
          <a:bodyPr/>
          <a:lstStyle/>
          <a:p>
            <a:pPr algn="ctr"/>
            <a:r>
              <a:rPr lang="fr-FR" dirty="0" smtClean="0"/>
              <a:t>le traitement de la confusion mentale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4784"/>
            <a:ext cx="7978080" cy="48707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Est essentiellement celui de sa cause.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une sédation s’impose en cas d’agitation intense et d’onirisme générant des troubles du comportement.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tranquillisants seront préférés aux NLP (l’anxiété perplexe est le noyau psychopathologique, les hallucinations sont ici secondaires)</a:t>
            </a:r>
          </a:p>
          <a:p>
            <a:pPr>
              <a:buNone/>
            </a:pPr>
            <a:endParaRPr lang="fr-FR" sz="2800" dirty="0" smtClean="0">
              <a:latin typeface="Consolas" pitchFamily="49" charset="0"/>
            </a:endParaRPr>
          </a:p>
          <a:p>
            <a:endParaRPr lang="fr-FR" sz="2800" dirty="0">
              <a:latin typeface="Consolas" pitchFamily="49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76064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neuroleptiques sont employés quand l’onirisme génère une agitation et des troubles du comportement importants : Loxapac: une ampoule de 50 mg IM toutes les 4 à 6 heures.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Risperdal® : 1 à 2 mg per os (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gouttes)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par 24 h en deux prises, Haldol: 1 à 2 mg 3 fois par jour.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548680"/>
            <a:ext cx="8050088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➪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molécules seront choisies en préférant celles dont le métabolisme est simple, les demi-vies d’élimination courtes ou moyennes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➪les posologies tiendront compte du terrain : elles seront réduites chez le malade âgé, porteur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polypathologies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➪le choix des psychotropes se fera en fonction des traitements habituels du malade, il tiendra aussi compte des hypothèses étiologiques de la confusion.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latin typeface="Times New Roman" charset="0"/>
                <a:cs typeface="Times New Roman" charset="0"/>
              </a:rPr>
              <a:t>Trouble fréquent tant en pathologie générale qu’en pathologie psychiatrique, le </a:t>
            </a:r>
            <a:r>
              <a:rPr lang="fr-FR" dirty="0" smtClean="0">
                <a:latin typeface="Times New Roman" charset="0"/>
                <a:cs typeface="Times New Roman" charset="0"/>
              </a:rPr>
              <a:t>syndrome </a:t>
            </a:r>
            <a:r>
              <a:rPr lang="fr-FR" dirty="0">
                <a:latin typeface="Times New Roman" charset="0"/>
                <a:cs typeface="Times New Roman" charset="0"/>
              </a:rPr>
              <a:t>confusionnel impose une hospitalisation en urgence afin de pratiquer un bilan clinique et paraclinique en vue de mettre en œuvre :</a:t>
            </a:r>
          </a:p>
          <a:p>
            <a:pPr algn="just"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- un traitement symptomatique et surtout étiologique  	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Le syndrome de confusion mentale réalise un trouble psycho-organique  associant :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- Des </a:t>
            </a:r>
            <a:r>
              <a:rPr lang="fr-FR" u="sng" dirty="0" smtClean="0">
                <a:latin typeface="Times New Roman" charset="0"/>
                <a:cs typeface="Times New Roman" charset="0"/>
              </a:rPr>
              <a:t>troubles psychiatriques</a:t>
            </a:r>
            <a:r>
              <a:rPr lang="fr-FR" dirty="0" smtClean="0">
                <a:latin typeface="Times New Roman" charset="0"/>
                <a:cs typeface="Times New Roman" charset="0"/>
              </a:rPr>
              <a:t> comportant deux versants :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un </a:t>
            </a:r>
            <a:r>
              <a:rPr lang="fr-FR" u="sng" dirty="0" smtClean="0">
                <a:latin typeface="Times New Roman" charset="0"/>
                <a:cs typeface="Times New Roman" charset="0"/>
              </a:rPr>
              <a:t>versant négatif</a:t>
            </a:r>
            <a:r>
              <a:rPr lang="fr-FR" dirty="0" smtClean="0">
                <a:latin typeface="Times New Roman" charset="0"/>
                <a:cs typeface="Times New Roman" charset="0"/>
              </a:rPr>
              <a:t> , déficitaire : l’altération de conscience réduisant l’efficacité de toute opération mentale ;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un </a:t>
            </a:r>
            <a:r>
              <a:rPr lang="fr-FR" u="sng" dirty="0" smtClean="0">
                <a:latin typeface="Times New Roman" charset="0"/>
                <a:cs typeface="Times New Roman" charset="0"/>
              </a:rPr>
              <a:t>versant positif</a:t>
            </a:r>
            <a:r>
              <a:rPr lang="fr-FR" dirty="0" smtClean="0">
                <a:latin typeface="Times New Roman" charset="0"/>
                <a:cs typeface="Times New Roman" charset="0"/>
              </a:rPr>
              <a:t>, productif : le délire onirique ;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- Des </a:t>
            </a:r>
            <a:r>
              <a:rPr lang="fr-FR" u="sng" dirty="0" smtClean="0">
                <a:latin typeface="Times New Roman" charset="0"/>
                <a:cs typeface="Times New Roman" charset="0"/>
              </a:rPr>
              <a:t>troubles généraux</a:t>
            </a:r>
            <a:r>
              <a:rPr lang="fr-FR" dirty="0" smtClean="0">
                <a:latin typeface="Times New Roman" charset="0"/>
                <a:cs typeface="Times New Roman" charset="0"/>
              </a:rPr>
              <a:t> : presque constants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fièvre, déshydratation, oligurie ;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anorexie, dénutrition;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- les troubles neuro-végétatifs ne sont pas rares.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512064"/>
            <a:ext cx="8003232" cy="914400"/>
          </a:xfrm>
        </p:spPr>
        <p:txBody>
          <a:bodyPr/>
          <a:lstStyle/>
          <a:p>
            <a:r>
              <a:rPr lang="fr-FR" dirty="0" smtClean="0">
                <a:latin typeface="Times New Roman" charset="0"/>
                <a:cs typeface="Times New Roman" charset="0"/>
              </a:rPr>
              <a:t>I - Sémiologie de la confusion mentale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sz="4000" dirty="0" smtClean="0">
                <a:latin typeface="Times New Roman" charset="0"/>
                <a:cs typeface="Times New Roman" charset="0"/>
              </a:rPr>
              <a:t>	</a:t>
            </a:r>
            <a:r>
              <a:rPr lang="fr-FR" dirty="0" smtClean="0">
                <a:latin typeface="Times New Roman" charset="0"/>
                <a:cs typeface="Times New Roman" charset="0"/>
              </a:rPr>
              <a:t>A – Le syndrome psychiatrique :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1°) – la Présentation du sujet :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le faciès : hébété, égaré, ahuri, stupide.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la mimique : inexpressive ou inadaptée.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le regard : flou, lointain, hagard ou vide.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La tenue : débraillée, sale.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les propos : hachés, chaotiques, +/-cohérents.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la gestualité : maladroite, inadaptée.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l’initiative est pauvre, contrastant souvent avec agitation désordonnée intermittente.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2°) – l’altération des opérations mentales :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l’attention : capricieuse voire impossible.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les perceptions : floues.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la désorientation </a:t>
            </a:r>
            <a:r>
              <a:rPr lang="fr-FR" dirty="0" err="1" smtClean="0">
                <a:latin typeface="Times New Roman" charset="0"/>
                <a:cs typeface="Times New Roman" charset="0"/>
              </a:rPr>
              <a:t>temporo-spatiale</a:t>
            </a:r>
            <a:r>
              <a:rPr lang="fr-FR" dirty="0" smtClean="0">
                <a:latin typeface="Times New Roman" charset="0"/>
                <a:cs typeface="Times New Roman" charset="0"/>
              </a:rPr>
              <a:t> : constante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la mémoire : défaillante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fixation et mémorisation sont quasiment nulles donnant l’oubli à mesure ;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l’évocation des souvenirs : laborieuse ; imprécise et fragmentaire. 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	fausses reconnaissances et fabulation compensatrice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                       Ces troubles mnésiques déboucheront sur l’amnésie lacunaire </a:t>
            </a:r>
            <a:r>
              <a:rPr lang="fr-FR" dirty="0" err="1" smtClean="0">
                <a:latin typeface="Times New Roman" charset="0"/>
                <a:cs typeface="Times New Roman" charset="0"/>
              </a:rPr>
              <a:t>post-critique</a:t>
            </a:r>
            <a:r>
              <a:rPr lang="fr-FR" dirty="0" smtClean="0">
                <a:latin typeface="Times New Roman" charset="0"/>
                <a:cs typeface="Times New Roman" charset="0"/>
              </a:rPr>
              <a:t> (une fois l’épisode résolu).</a:t>
            </a:r>
          </a:p>
          <a:p>
            <a:pPr algn="just">
              <a:buNone/>
            </a:pPr>
            <a:r>
              <a:rPr lang="fr-FR" dirty="0" smtClean="0">
                <a:latin typeface="Times New Roman" charset="0"/>
                <a:cs typeface="Times New Roman" charset="0"/>
              </a:rPr>
              <a:t>			- le jugement : pratiquement inexplorable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>
                <a:latin typeface="Times New Roman" charset="0"/>
                <a:cs typeface="Times New Roman" charset="0"/>
              </a:rPr>
              <a:t>Cette perturbation globale des opérations mentales n’empêche cependant pas l’établissement d’un contact verbal de qualité fluctuante selon les moments.</a:t>
            </a:r>
          </a:p>
          <a:p>
            <a:pPr algn="just"/>
            <a:r>
              <a:rPr lang="fr-FR" dirty="0" smtClean="0">
                <a:latin typeface="Times New Roman" charset="0"/>
                <a:cs typeface="Times New Roman" charset="0"/>
              </a:rPr>
              <a:t>Le patient lutte contre son inertie psychique, essaye de se ressaisir, tâche de faire le point : cet ensemble de réactions constitue la </a:t>
            </a:r>
            <a:r>
              <a:rPr lang="fr-FR" dirty="0" smtClean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PERPLEXITE ANXIEUSE </a:t>
            </a:r>
            <a:r>
              <a:rPr lang="fr-FR" dirty="0" smtClean="0">
                <a:latin typeface="Times New Roman" charset="0"/>
                <a:cs typeface="Times New Roman" charset="0"/>
              </a:rPr>
              <a:t>constante au cours du syndrome confusionnel.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3°) – le délire onirique :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Tout se passe comme si, la conscience étant obscurcie et les opérations mentales perturbées, le sujet était envahi par un imaginaire fantastique ayant libre cours. 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Le délire onirique se caractérise par :</a:t>
            </a:r>
          </a:p>
          <a:p>
            <a:pPr algn="just">
              <a:buFont typeface="Wingdings" pitchFamily="2" charset="2"/>
              <a:buNone/>
            </a:pPr>
            <a:r>
              <a:rPr lang="fr-FR" dirty="0">
                <a:latin typeface="Times New Roman" charset="0"/>
                <a:cs typeface="Times New Roman" charset="0"/>
              </a:rPr>
              <a:t>		- de riches </a:t>
            </a:r>
            <a:r>
              <a:rPr lang="fr-FR" u="sng" dirty="0">
                <a:latin typeface="Times New Roman" charset="0"/>
                <a:cs typeface="Times New Roman" charset="0"/>
              </a:rPr>
              <a:t>hallucinations</a:t>
            </a:r>
            <a:r>
              <a:rPr lang="fr-FR" dirty="0">
                <a:latin typeface="Times New Roman" charset="0"/>
                <a:cs typeface="Times New Roman" charset="0"/>
              </a:rPr>
              <a:t> : visuelles, auditives, olfactives, gustatives, tactiles ou cénesthésiques.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411163" lvl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  <a:defRPr/>
            </a:pPr>
            <a:r>
              <a:rPr lang="fr-FR" dirty="0" smtClean="0">
                <a:latin typeface="Times New Roman" charset="0"/>
                <a:cs typeface="Times New Roman" charset="0"/>
              </a:rPr>
              <a:t>- des </a:t>
            </a:r>
            <a:r>
              <a:rPr lang="fr-FR" u="sng" dirty="0">
                <a:latin typeface="Times New Roman" charset="0"/>
                <a:cs typeface="Times New Roman" charset="0"/>
              </a:rPr>
              <a:t>interprétations</a:t>
            </a:r>
            <a:r>
              <a:rPr lang="fr-FR" dirty="0">
                <a:latin typeface="Times New Roman" charset="0"/>
                <a:cs typeface="Times New Roman" charset="0"/>
              </a:rPr>
              <a:t> erronées, </a:t>
            </a:r>
            <a:r>
              <a:rPr lang="fr-FR" u="sng" dirty="0">
                <a:latin typeface="Times New Roman" charset="0"/>
                <a:cs typeface="Times New Roman" charset="0"/>
              </a:rPr>
              <a:t>illusions</a:t>
            </a:r>
            <a:r>
              <a:rPr lang="fr-FR" dirty="0">
                <a:latin typeface="Times New Roman" charset="0"/>
                <a:cs typeface="Times New Roman" charset="0"/>
              </a:rPr>
              <a:t> et </a:t>
            </a:r>
            <a:r>
              <a:rPr lang="fr-FR" u="sng" dirty="0">
                <a:latin typeface="Times New Roman" charset="0"/>
                <a:cs typeface="Times New Roman" charset="0"/>
              </a:rPr>
              <a:t>intuitions</a:t>
            </a:r>
            <a:r>
              <a:rPr lang="fr-FR" dirty="0">
                <a:latin typeface="Times New Roman" charset="0"/>
                <a:cs typeface="Times New Roman" charset="0"/>
              </a:rPr>
              <a:t>.</a:t>
            </a:r>
          </a:p>
          <a:p>
            <a:pPr marL="411163" lvl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  <a:defRPr/>
            </a:pPr>
            <a:r>
              <a:rPr lang="fr-FR" dirty="0">
                <a:latin typeface="Times New Roman" charset="0"/>
                <a:cs typeface="Times New Roman" charset="0"/>
              </a:rPr>
              <a:t>		</a:t>
            </a:r>
            <a:r>
              <a:rPr lang="fr-FR" dirty="0"/>
              <a:t>- </a:t>
            </a:r>
            <a:r>
              <a:rPr lang="fr-FR" dirty="0">
                <a:latin typeface="Times New Roman" charset="0"/>
                <a:cs typeface="Times New Roman" charset="0"/>
              </a:rPr>
              <a:t> des </a:t>
            </a:r>
            <a:r>
              <a:rPr lang="fr-FR" u="sng" dirty="0">
                <a:latin typeface="Times New Roman" charset="0"/>
                <a:cs typeface="Times New Roman" charset="0"/>
              </a:rPr>
              <a:t>thèmes délirants</a:t>
            </a:r>
            <a:r>
              <a:rPr lang="fr-FR" dirty="0">
                <a:latin typeface="Times New Roman" charset="0"/>
                <a:cs typeface="Times New Roman" charset="0"/>
              </a:rPr>
              <a:t> centrés souvent sur l’univers professionnel du sujet et le monde animal (zoopsies) mais aussi des thèmes d’agression …</a:t>
            </a:r>
          </a:p>
          <a:p>
            <a:pPr marL="411163" lvl="0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  <a:defRPr/>
            </a:pPr>
            <a:r>
              <a:rPr lang="fr-FR" dirty="0">
                <a:latin typeface="Times New Roman" charset="0"/>
                <a:cs typeface="Times New Roman" charset="0"/>
              </a:rPr>
              <a:t>		- une </a:t>
            </a:r>
            <a:r>
              <a:rPr lang="fr-FR" u="sng" dirty="0">
                <a:latin typeface="Times New Roman" charset="0"/>
                <a:cs typeface="Times New Roman" charset="0"/>
              </a:rPr>
              <a:t>adhésion immédiate et absolue</a:t>
            </a:r>
            <a:r>
              <a:rPr lang="fr-FR" dirty="0">
                <a:latin typeface="Times New Roman" charset="0"/>
                <a:cs typeface="Times New Roman" charset="0"/>
              </a:rPr>
              <a:t> à ces productions imaginaires perçues comme réalité angoissante et terrifiante pouvant  entraîner des réactions dangereuses du sujet : agitation, agressivité ou fuite éperdue.</a:t>
            </a:r>
          </a:p>
          <a:p>
            <a:pPr marL="411163" lv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None/>
              <a:defRPr/>
            </a:pPr>
            <a:r>
              <a:rPr lang="fr-FR" dirty="0">
                <a:latin typeface="Times New Roman" charset="0"/>
                <a:cs typeface="Times New Roman" charset="0"/>
              </a:rPr>
              <a:t>		- une </a:t>
            </a:r>
            <a:r>
              <a:rPr lang="fr-FR" u="sng" dirty="0">
                <a:latin typeface="Times New Roman" charset="0"/>
                <a:cs typeface="Times New Roman" charset="0"/>
              </a:rPr>
              <a:t>fluctuation de la symptomatologie</a:t>
            </a:r>
            <a:r>
              <a:rPr lang="fr-FR" dirty="0">
                <a:latin typeface="Times New Roman" charset="0"/>
                <a:cs typeface="Times New Roman" charset="0"/>
              </a:rPr>
              <a:t> selon le moment de la journée : classique recrudescence vespérale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D9324-72E3-471D-BB17-2D4345EB274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N. BENYAKHLEF EHS DRID HOCINE ALGER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357</TotalTime>
  <Words>660</Words>
  <Application>Microsoft Office PowerPoint</Application>
  <PresentationFormat>Affichage à l'écran (4:3)</PresentationFormat>
  <Paragraphs>182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Métro</vt:lpstr>
      <vt:lpstr>La CONFUSION MENTALE année universitaire 2015/2016</vt:lpstr>
      <vt:lpstr>Introduction- généralités</vt:lpstr>
      <vt:lpstr>Diapositive 3</vt:lpstr>
      <vt:lpstr>Diapositive 4</vt:lpstr>
      <vt:lpstr>I - Sémiologie de la confusion mentale :</vt:lpstr>
      <vt:lpstr>Diapositive 6</vt:lpstr>
      <vt:lpstr>Diapositive 7</vt:lpstr>
      <vt:lpstr>Diapositive 8</vt:lpstr>
      <vt:lpstr>Diapositive 9</vt:lpstr>
      <vt:lpstr>Diapositive 10</vt:lpstr>
      <vt:lpstr>Diapositive 11</vt:lpstr>
      <vt:lpstr>III – Diagnostic différentiel :</vt:lpstr>
      <vt:lpstr>IV – Diagnostic étiologique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le traitement de la confusion mentale </vt:lpstr>
      <vt:lpstr>Diapositive 21</vt:lpstr>
      <vt:lpstr>Diapositive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CONFUSION MENTALE</dc:title>
  <dc:creator>User</dc:creator>
  <cp:lastModifiedBy>User</cp:lastModifiedBy>
  <cp:revision>6</cp:revision>
  <dcterms:created xsi:type="dcterms:W3CDTF">2015-10-30T21:41:14Z</dcterms:created>
  <dcterms:modified xsi:type="dcterms:W3CDTF">2015-11-05T13:00:04Z</dcterms:modified>
</cp:coreProperties>
</file>