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3"/>
  </p:notesMasterIdLst>
  <p:sldIdLst>
    <p:sldId id="256" r:id="rId2"/>
    <p:sldId id="258" r:id="rId3"/>
    <p:sldId id="257" r:id="rId4"/>
    <p:sldId id="286" r:id="rId5"/>
    <p:sldId id="259" r:id="rId6"/>
    <p:sldId id="289" r:id="rId7"/>
    <p:sldId id="261" r:id="rId8"/>
    <p:sldId id="288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72" r:id="rId18"/>
    <p:sldId id="273" r:id="rId19"/>
    <p:sldId id="274" r:id="rId20"/>
    <p:sldId id="275" r:id="rId21"/>
    <p:sldId id="290" r:id="rId22"/>
    <p:sldId id="276" r:id="rId23"/>
    <p:sldId id="291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F7FB8-1F95-4610-BEC3-5DF64DBFAA00}" type="datetimeFigureOut">
              <a:rPr lang="fr-FR" smtClean="0"/>
              <a:pPr/>
              <a:t>01/12/2022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305E6-B238-4AC2-9225-F3B8E5F8DCB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305E6-B238-4AC2-9225-F3B8E5F8DCBB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Sommei</a:t>
            </a:r>
            <a:r>
              <a:rPr lang="fr-FR" dirty="0" smtClean="0"/>
              <a:t> lent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305E6-B238-4AC2-9225-F3B8E5F8DCBB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305E6-B238-4AC2-9225-F3B8E5F8DCBB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C05A774-A167-4397-9536-4050CC706029}" type="datetimeFigureOut">
              <a:rPr lang="fr-FR" smtClean="0"/>
              <a:pPr/>
              <a:t>01/12/2022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C08307A-C37D-4277-96A1-2DB4BF3428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A774-A167-4397-9536-4050CC706029}" type="datetimeFigureOut">
              <a:rPr lang="fr-FR" smtClean="0"/>
              <a:pPr/>
              <a:t>01/12/2022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307A-C37D-4277-96A1-2DB4BF3428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A774-A167-4397-9536-4050CC706029}" type="datetimeFigureOut">
              <a:rPr lang="fr-FR" smtClean="0"/>
              <a:pPr/>
              <a:t>01/12/2022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307A-C37D-4277-96A1-2DB4BF3428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A774-A167-4397-9536-4050CC706029}" type="datetimeFigureOut">
              <a:rPr lang="fr-FR" smtClean="0"/>
              <a:pPr/>
              <a:t>01/12/2022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307A-C37D-4277-96A1-2DB4BF3428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A774-A167-4397-9536-4050CC706029}" type="datetimeFigureOut">
              <a:rPr lang="fr-FR" smtClean="0"/>
              <a:pPr/>
              <a:t>01/12/2022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307A-C37D-4277-96A1-2DB4BF3428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A774-A167-4397-9536-4050CC706029}" type="datetimeFigureOut">
              <a:rPr lang="fr-FR" smtClean="0"/>
              <a:pPr/>
              <a:t>01/12/2022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307A-C37D-4277-96A1-2DB4BF3428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05A774-A167-4397-9536-4050CC706029}" type="datetimeFigureOut">
              <a:rPr lang="fr-FR" smtClean="0"/>
              <a:pPr/>
              <a:t>01/12/2022</a:t>
            </a:fld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08307A-C37D-4277-96A1-2DB4BF34285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C05A774-A167-4397-9536-4050CC706029}" type="datetimeFigureOut">
              <a:rPr lang="fr-FR" smtClean="0"/>
              <a:pPr/>
              <a:t>01/12/2022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C08307A-C37D-4277-96A1-2DB4BF3428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A774-A167-4397-9536-4050CC706029}" type="datetimeFigureOut">
              <a:rPr lang="fr-FR" smtClean="0"/>
              <a:pPr/>
              <a:t>01/12/2022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307A-C37D-4277-96A1-2DB4BF3428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A774-A167-4397-9536-4050CC706029}" type="datetimeFigureOut">
              <a:rPr lang="fr-FR" smtClean="0"/>
              <a:pPr/>
              <a:t>01/12/2022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307A-C37D-4277-96A1-2DB4BF3428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A774-A167-4397-9536-4050CC706029}" type="datetimeFigureOut">
              <a:rPr lang="fr-FR" smtClean="0"/>
              <a:pPr/>
              <a:t>01/12/2022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307A-C37D-4277-96A1-2DB4BF3428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C05A774-A167-4397-9536-4050CC706029}" type="datetimeFigureOut">
              <a:rPr lang="fr-FR" smtClean="0"/>
              <a:pPr/>
              <a:t>01/12/2022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C08307A-C37D-4277-96A1-2DB4BF3428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TROUBLES VEILLE SOMMEIL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Dr Bououden </a:t>
            </a:r>
            <a:r>
              <a:rPr lang="fr-FR" dirty="0" smtClean="0"/>
              <a:t>N</a:t>
            </a:r>
            <a:endParaRPr lang="fr-FR" dirty="0" smtClean="0"/>
          </a:p>
          <a:p>
            <a:r>
              <a:rPr lang="fr-FR" dirty="0" smtClean="0"/>
              <a:t>Maitre assistante en psychiatrie</a:t>
            </a:r>
          </a:p>
          <a:p>
            <a:r>
              <a:rPr lang="fr-FR" dirty="0" smtClean="0"/>
              <a:t>Université Constantine 3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IV-Les troubles du sommeil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u="sng" dirty="0" smtClean="0">
                <a:solidFill>
                  <a:srgbClr val="FF0000"/>
                </a:solidFill>
              </a:rPr>
              <a:t>A- Définition : </a:t>
            </a:r>
            <a:r>
              <a:rPr lang="fr-FR" dirty="0" smtClean="0"/>
              <a:t>Le trouble du sommeil est </a:t>
            </a:r>
            <a:r>
              <a:rPr lang="fr-FR" dirty="0" smtClean="0"/>
              <a:t>: </a:t>
            </a:r>
            <a:r>
              <a:rPr lang="fr-FR" dirty="0" smtClean="0">
                <a:solidFill>
                  <a:srgbClr val="FFC000"/>
                </a:solidFill>
              </a:rPr>
              <a:t>un </a:t>
            </a:r>
            <a:r>
              <a:rPr lang="fr-FR" dirty="0" smtClean="0">
                <a:solidFill>
                  <a:srgbClr val="FFC000"/>
                </a:solidFill>
              </a:rPr>
              <a:t>syndrome </a:t>
            </a:r>
            <a:r>
              <a:rPr lang="fr-FR" dirty="0" smtClean="0"/>
              <a:t>caractérisé par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une perturbation significative du sommeil ou de l’éveil </a:t>
            </a:r>
            <a:r>
              <a:rPr lang="fr-FR" dirty="0" smtClean="0"/>
              <a:t>d’un individu dû à un dysfonctionnement physiologique ou psychologique de la régulation veille-sommeil.</a:t>
            </a:r>
            <a:r>
              <a:rPr lang="fr-FR" i="1" dirty="0" smtClean="0"/>
              <a:t> </a:t>
            </a:r>
          </a:p>
          <a:p>
            <a:r>
              <a:rPr lang="fr-FR" dirty="0" smtClean="0"/>
              <a:t>Ils sont classés en 2 catégories: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-les dyssomnies </a:t>
            </a:r>
            <a:r>
              <a:rPr lang="fr-FR" dirty="0" smtClean="0">
                <a:solidFill>
                  <a:srgbClr val="FF0000"/>
                </a:solidFill>
              </a:rPr>
              <a:t>:</a:t>
            </a:r>
            <a:r>
              <a:rPr lang="fr-FR" dirty="0" smtClean="0"/>
              <a:t> anomalies de </a:t>
            </a:r>
            <a:r>
              <a:rPr lang="fr-FR" i="1" dirty="0" smtClean="0"/>
              <a:t>la quantité </a:t>
            </a:r>
            <a:r>
              <a:rPr lang="fr-FR" dirty="0" smtClean="0"/>
              <a:t>,de </a:t>
            </a:r>
            <a:r>
              <a:rPr lang="fr-FR" i="1" dirty="0" smtClean="0"/>
              <a:t>la qualité  </a:t>
            </a:r>
            <a:r>
              <a:rPr lang="fr-FR" dirty="0" smtClean="0"/>
              <a:t>ou </a:t>
            </a:r>
            <a:r>
              <a:rPr lang="fr-FR" i="1" dirty="0" smtClean="0"/>
              <a:t>de l’horaire </a:t>
            </a:r>
            <a:r>
              <a:rPr lang="fr-FR" dirty="0" smtClean="0"/>
              <a:t>du sommeil: insomnies, hypersomnies, troubles du rythme circadien. 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-les parasomnies </a:t>
            </a:r>
            <a:r>
              <a:rPr lang="fr-FR" dirty="0" smtClean="0"/>
              <a:t>: </a:t>
            </a:r>
            <a:r>
              <a:rPr lang="fr-FR" i="1" dirty="0" smtClean="0"/>
              <a:t>comportements</a:t>
            </a:r>
            <a:r>
              <a:rPr lang="fr-FR" dirty="0" smtClean="0"/>
              <a:t> </a:t>
            </a:r>
            <a:r>
              <a:rPr lang="fr-FR" i="1" dirty="0" smtClean="0"/>
              <a:t>anormaux</a:t>
            </a:r>
            <a:r>
              <a:rPr lang="fr-FR" dirty="0" smtClean="0"/>
              <a:t> ou </a:t>
            </a:r>
            <a:r>
              <a:rPr lang="fr-FR" i="1" dirty="0" smtClean="0"/>
              <a:t>phénomènes physiologiques </a:t>
            </a:r>
            <a:r>
              <a:rPr lang="fr-FR" dirty="0" smtClean="0"/>
              <a:t>survenant au cours du sommeil : cauchemars, somnambulisme , terreurs nocturnes , troubles du comportement en sommeil paradoxal. 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B-Examen 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u="sng" dirty="0" smtClean="0">
                <a:solidFill>
                  <a:srgbClr val="FF0000"/>
                </a:solidFill>
              </a:rPr>
              <a:t>1-Interrogatoire:</a:t>
            </a:r>
          </a:p>
          <a:p>
            <a:r>
              <a:rPr lang="fr-FR" dirty="0" smtClean="0"/>
              <a:t>Étape essentielle de l’exploration d’un trouble du sommeil . Il précise:</a:t>
            </a:r>
          </a:p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fr-FR" dirty="0" smtClean="0"/>
              <a:t>-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L’ancienneté et le mode d’installation </a:t>
            </a:r>
            <a:r>
              <a:rPr lang="fr-FR" dirty="0" smtClean="0"/>
              <a:t>du trouble.</a:t>
            </a:r>
          </a:p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fr-FR" dirty="0" smtClean="0"/>
              <a:t>-L’existence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d’un évènement déclenchant </a:t>
            </a:r>
            <a:r>
              <a:rPr lang="fr-FR" dirty="0" smtClean="0"/>
              <a:t>(insomnie réactionnelle).</a:t>
            </a:r>
          </a:p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3-Le type de plainte</a:t>
            </a:r>
            <a:r>
              <a:rPr lang="fr-FR" dirty="0" smtClean="0"/>
              <a:t> (la durée du sommeil , son manque de caractère réparateur, sa perturbation par des cauchemars…).</a:t>
            </a:r>
          </a:p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4-Dans les insomnies ,préciser s’il s’agit de </a:t>
            </a:r>
            <a:r>
              <a:rPr lang="fr-FR" dirty="0" smtClean="0"/>
              <a:t>:difficultés d’endormissement , de réveils multiples la nuit et la durée de ces éveils nocturnes, ou d’un réveil trop précoce.</a:t>
            </a:r>
          </a:p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5-Les répercussions diurnes du trouble</a:t>
            </a:r>
            <a:r>
              <a:rPr lang="fr-FR" b="1" dirty="0" smtClean="0"/>
              <a:t>:</a:t>
            </a:r>
            <a:r>
              <a:rPr lang="fr-FR" dirty="0" smtClean="0"/>
              <a:t> asthénie , somnolence diurne, céphalées, tension , irritabilité, altération de l’humeur, trouble de la concentration ,de la mémoire….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6-</a:t>
            </a:r>
            <a:r>
              <a:rPr lang="fr-FR" dirty="0" smtClean="0"/>
              <a:t>L’existence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de symptômes associés:  </a:t>
            </a:r>
            <a:r>
              <a:rPr lang="fr-FR" dirty="0" smtClean="0"/>
              <a:t>ronflements, pauses respiratoires au cours du sommeil , polyurie ,mouvement des membres.</a:t>
            </a:r>
          </a:p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7-</a:t>
            </a:r>
            <a:r>
              <a:rPr lang="fr-FR" dirty="0" smtClean="0"/>
              <a:t>La prise de substances psychotropes, notamment les traitements hypnotiques déjà utilisés.</a:t>
            </a:r>
          </a:p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8-</a:t>
            </a:r>
            <a:r>
              <a:rPr lang="fr-FR" dirty="0" smtClean="0"/>
              <a:t>Evaluation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du rythme de vie, des habitudes de sommeil.</a:t>
            </a:r>
          </a:p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9-</a:t>
            </a:r>
            <a:r>
              <a:rPr lang="fr-FR" dirty="0" smtClean="0"/>
              <a:t>Enfin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un examen clinique complet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FR" dirty="0" smtClean="0"/>
              <a:t>devra rechercher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une pathologie somatique ou psychiatrique associée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u="sng" dirty="0" smtClean="0">
                <a:solidFill>
                  <a:srgbClr val="FF0000"/>
                </a:solidFill>
              </a:rPr>
              <a:t>2- Agenda du sommeil:</a:t>
            </a:r>
          </a:p>
          <a:p>
            <a:r>
              <a:rPr lang="fr-FR" dirty="0" smtClean="0"/>
              <a:t>Souvent utile pour objectiver les données de l’interrogatoire, le patient y indique tout les jours :</a:t>
            </a:r>
          </a:p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L’heure de coucher et du lever.</a:t>
            </a:r>
          </a:p>
          <a:p>
            <a:r>
              <a:rPr lang="fr-FR" dirty="0" smtClean="0"/>
              <a:t>-L’estimation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du temps d’endormissement</a:t>
            </a:r>
            <a:r>
              <a:rPr lang="fr-FR" dirty="0" smtClean="0"/>
              <a:t>.</a:t>
            </a:r>
          </a:p>
          <a:p>
            <a:r>
              <a:rPr lang="fr-FR" dirty="0" smtClean="0"/>
              <a:t>-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La fréquence et la durée d’éventuels réveils nocturnes</a:t>
            </a:r>
          </a:p>
          <a:p>
            <a:r>
              <a:rPr lang="fr-FR" dirty="0" smtClean="0"/>
              <a:t>-Une estimation de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la qualité du sommeil</a:t>
            </a:r>
            <a:r>
              <a:rPr lang="fr-FR" dirty="0" smtClean="0"/>
              <a:t>. 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C-Examens complémentaires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-Dans la grande majorité des cas , l’examen clinique suffit au diagnostic étiologique du trouble.</a:t>
            </a:r>
          </a:p>
          <a:p>
            <a:r>
              <a:rPr lang="fr-FR" dirty="0" smtClean="0"/>
              <a:t>-Parfois il peut être utile à recourir à un</a:t>
            </a:r>
            <a:r>
              <a:rPr lang="fr-FR" dirty="0" smtClean="0">
                <a:solidFill>
                  <a:srgbClr val="FF0000"/>
                </a:solidFill>
              </a:rPr>
              <a:t> enregistrement polysomnographique</a:t>
            </a:r>
            <a:r>
              <a:rPr lang="fr-FR" dirty="0" smtClean="0"/>
              <a:t> (qui est un enregistrement du </a:t>
            </a:r>
            <a:r>
              <a:rPr lang="fr-FR" dirty="0" smtClean="0"/>
              <a:t>sommeil</a:t>
            </a:r>
            <a:r>
              <a:rPr lang="fr-FR" dirty="0" smtClean="0"/>
              <a:t>) au </a:t>
            </a:r>
            <a:r>
              <a:rPr lang="fr-FR" dirty="0" smtClean="0"/>
              <a:t>cours duquel </a:t>
            </a:r>
            <a:r>
              <a:rPr lang="fr-FR" dirty="0" smtClean="0"/>
              <a:t>:</a:t>
            </a:r>
            <a:endParaRPr lang="fr-FR" dirty="0" smtClean="0"/>
          </a:p>
          <a:p>
            <a:r>
              <a:rPr lang="fr-FR" dirty="0" smtClean="0"/>
              <a:t>*On </a:t>
            </a:r>
            <a:r>
              <a:rPr lang="fr-FR" dirty="0" smtClean="0"/>
              <a:t>enregistre plusieurs paramètres : EEG, électromyogramme, ECG , fréquence respiratoire et saturation en oxygène.</a:t>
            </a:r>
          </a:p>
          <a:p>
            <a:r>
              <a:rPr lang="fr-FR" dirty="0" smtClean="0"/>
              <a:t>* Etudie objectivement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la morphologie et l’organisation temporelle du sommeil.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D-Les dyssomnies:</a:t>
            </a:r>
            <a:br>
              <a:rPr lang="fr-FR" dirty="0" smtClean="0"/>
            </a:br>
            <a:r>
              <a:rPr lang="fr-FR" dirty="0" smtClean="0"/>
              <a:t>1-Les insomnies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insomnies sont définies par:</a:t>
            </a:r>
          </a:p>
          <a:p>
            <a:r>
              <a:rPr lang="fr-FR" dirty="0" smtClean="0"/>
              <a:t>-Une </a:t>
            </a:r>
            <a:r>
              <a:rPr lang="fr-FR" dirty="0" smtClean="0">
                <a:solidFill>
                  <a:srgbClr val="FF0000"/>
                </a:solidFill>
              </a:rPr>
              <a:t>difficulté à initier ou à maintenir le sommeil</a:t>
            </a:r>
            <a:r>
              <a:rPr lang="fr-FR" b="1" dirty="0" smtClean="0"/>
              <a:t>.</a:t>
            </a:r>
          </a:p>
          <a:p>
            <a:r>
              <a:rPr lang="fr-FR" dirty="0" smtClean="0"/>
              <a:t>-Ou </a:t>
            </a:r>
            <a:r>
              <a:rPr lang="fr-FR" dirty="0" smtClean="0">
                <a:solidFill>
                  <a:srgbClr val="FF0000"/>
                </a:solidFill>
              </a:rPr>
              <a:t>un sommeil non réparateur</a:t>
            </a:r>
            <a:r>
              <a:rPr lang="fr-FR" b="1" dirty="0" smtClean="0"/>
              <a:t>.</a:t>
            </a:r>
          </a:p>
          <a:p>
            <a:r>
              <a:rPr lang="fr-FR" dirty="0" smtClean="0"/>
              <a:t>-Ayant </a:t>
            </a:r>
            <a:r>
              <a:rPr lang="fr-FR" dirty="0" smtClean="0"/>
              <a:t>pour conséquence </a:t>
            </a:r>
            <a:r>
              <a:rPr lang="fr-FR" dirty="0" smtClean="0">
                <a:solidFill>
                  <a:srgbClr val="FF0000"/>
                </a:solidFill>
              </a:rPr>
              <a:t>une perturbation du fonctionnement socio professionnel</a:t>
            </a:r>
            <a:r>
              <a:rPr lang="fr-FR" b="1" dirty="0" smtClean="0"/>
              <a:t>.</a:t>
            </a:r>
            <a:endParaRPr lang="fr-FR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u="sng" dirty="0" smtClean="0">
                <a:solidFill>
                  <a:srgbClr val="FF0000"/>
                </a:solidFill>
              </a:rPr>
              <a:t>1- Les insomnies transitoires: </a:t>
            </a:r>
          </a:p>
          <a:p>
            <a:r>
              <a:rPr lang="fr-FR" dirty="0" smtClean="0"/>
              <a:t>Fréquente (30 à50% de la population),liée à: *une situation de stress( évènement de vie , affection somatique intercurrente …).</a:t>
            </a:r>
          </a:p>
          <a:p>
            <a:r>
              <a:rPr lang="fr-FR" dirty="0" smtClean="0"/>
              <a:t>*ou à une mauvaise hygiène de vie.  </a:t>
            </a:r>
          </a:p>
          <a:p>
            <a:r>
              <a:rPr lang="fr-FR" dirty="0" smtClean="0"/>
              <a:t>Ces insomnies durent quelques nuits et disparaissent spontanément à l’arrêt du facteur causal.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u="sng" dirty="0" smtClean="0">
                <a:solidFill>
                  <a:srgbClr val="FF0000"/>
                </a:solidFill>
              </a:rPr>
              <a:t>2- Les insomnies chroniques:</a:t>
            </a:r>
          </a:p>
          <a:p>
            <a:r>
              <a:rPr lang="fr-FR" dirty="0" smtClean="0"/>
              <a:t>On distingue les insomnies chroniques sans comorbidités (insomnies primaires) et les insomnies chroniques avec comorbidités (insomnies secondaires).</a:t>
            </a:r>
          </a:p>
          <a:p>
            <a:r>
              <a:rPr lang="fr-FR" u="sng" dirty="0" smtClean="0">
                <a:solidFill>
                  <a:srgbClr val="00B0F0"/>
                </a:solidFill>
              </a:rPr>
              <a:t> a - Insomnies chroniques sans comorbidités:</a:t>
            </a:r>
          </a:p>
          <a:p>
            <a:r>
              <a:rPr lang="fr-FR" dirty="0" smtClean="0"/>
              <a:t>*Insomnie </a:t>
            </a:r>
            <a:r>
              <a:rPr lang="fr-FR" dirty="0" smtClean="0"/>
              <a:t>psychophysiologique: focalisation </a:t>
            </a:r>
            <a:r>
              <a:rPr lang="fr-FR" dirty="0" smtClean="0"/>
              <a:t>et hyper anxiété autour du sommeil : tension physique élevé au </a:t>
            </a:r>
            <a:r>
              <a:rPr lang="fr-FR" dirty="0" smtClean="0"/>
              <a:t>coucher .</a:t>
            </a:r>
            <a:endParaRPr lang="fr-FR" dirty="0" smtClean="0"/>
          </a:p>
          <a:p>
            <a:r>
              <a:rPr lang="fr-FR" dirty="0" smtClean="0"/>
              <a:t>*Insomnie </a:t>
            </a:r>
            <a:r>
              <a:rPr lang="fr-FR" dirty="0" smtClean="0"/>
              <a:t>paradoxale: par </a:t>
            </a:r>
            <a:r>
              <a:rPr lang="fr-FR" dirty="0" smtClean="0"/>
              <a:t>mauvaise perception du </a:t>
            </a:r>
            <a:r>
              <a:rPr lang="fr-FR" dirty="0" smtClean="0"/>
              <a:t>sommeil .</a:t>
            </a:r>
            <a:endParaRPr lang="fr-FR" dirty="0" smtClean="0"/>
          </a:p>
          <a:p>
            <a:r>
              <a:rPr lang="fr-FR" dirty="0" smtClean="0"/>
              <a:t>*Insomnie idiopathique: débute dans l’enfance , évolution chronique. </a:t>
            </a: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u="sng" dirty="0" smtClean="0">
                <a:solidFill>
                  <a:srgbClr val="00B0F0"/>
                </a:solidFill>
              </a:rPr>
              <a:t>b- Insomnies chroniques avec comorbidités:</a:t>
            </a:r>
          </a:p>
          <a:p>
            <a:r>
              <a:rPr lang="fr-FR" dirty="0" smtClean="0"/>
              <a:t>Ici  l’insomnie n’est qu’un symptôme ,et son traitement sera d’abord de l’affection causale .</a:t>
            </a:r>
          </a:p>
          <a:p>
            <a:r>
              <a:rPr lang="fr-FR" u="sng" dirty="0" smtClean="0">
                <a:solidFill>
                  <a:srgbClr val="00B050"/>
                </a:solidFill>
              </a:rPr>
              <a:t>*Insomnie liée à un trouble psychiatrique:</a:t>
            </a:r>
          </a:p>
          <a:p>
            <a:r>
              <a:rPr lang="fr-FR" dirty="0" smtClean="0"/>
              <a:t>-Dépression : réveil matinal précoce.</a:t>
            </a:r>
          </a:p>
          <a:p>
            <a:r>
              <a:rPr lang="fr-FR" dirty="0" smtClean="0"/>
              <a:t>-Manie: insomnie sans fatigue.</a:t>
            </a:r>
          </a:p>
          <a:p>
            <a:r>
              <a:rPr lang="fr-FR" dirty="0" smtClean="0"/>
              <a:t>-Troubles anxieux : insomnie d’endormissement.</a:t>
            </a:r>
          </a:p>
          <a:p>
            <a:r>
              <a:rPr lang="fr-FR" dirty="0" smtClean="0"/>
              <a:t>-Schizophrénie : dans les phases d’exacerbation.</a:t>
            </a:r>
          </a:p>
          <a:p>
            <a:r>
              <a:rPr lang="fr-FR" dirty="0" smtClean="0"/>
              <a:t>-Abus de substance: alcool , utilisation prolongée d’hypnotiques , sevrage d’hypnotique et de benzodiazépines , caféine , </a:t>
            </a:r>
            <a:r>
              <a:rPr lang="fr-FR" dirty="0" smtClean="0"/>
              <a:t>cocaïne, </a:t>
            </a:r>
            <a:r>
              <a:rPr lang="fr-FR" dirty="0" smtClean="0"/>
              <a:t>amphétamines...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u="sng" dirty="0" smtClean="0">
                <a:solidFill>
                  <a:srgbClr val="00B050"/>
                </a:solidFill>
              </a:rPr>
              <a:t>*Insomnie liée à un trouble somatique:</a:t>
            </a:r>
          </a:p>
          <a:p>
            <a:r>
              <a:rPr lang="fr-FR" dirty="0" smtClean="0"/>
              <a:t>-Algies,</a:t>
            </a:r>
          </a:p>
          <a:p>
            <a:r>
              <a:rPr lang="fr-FR" dirty="0" smtClean="0"/>
              <a:t>-Troubles neurologiques: maladie d’Alzheimer, maladie de Parkinson.</a:t>
            </a:r>
          </a:p>
          <a:p>
            <a:r>
              <a:rPr lang="fr-FR" dirty="0" smtClean="0"/>
              <a:t>-Polyurie</a:t>
            </a:r>
          </a:p>
          <a:p>
            <a:r>
              <a:rPr lang="fr-FR" dirty="0" smtClean="0"/>
              <a:t>-hyperthyroïdie.</a:t>
            </a:r>
          </a:p>
          <a:p>
            <a:r>
              <a:rPr lang="fr-FR" u="sng" dirty="0" smtClean="0">
                <a:solidFill>
                  <a:srgbClr val="00B050"/>
                </a:solidFill>
              </a:rPr>
              <a:t>*Prise de certains médicaments:</a:t>
            </a:r>
            <a:r>
              <a:rPr lang="fr-FR" dirty="0" smtClean="0"/>
              <a:t> Corticoïdes , dopamine, théophylline, antidépresseurs stimulants…..</a:t>
            </a:r>
          </a:p>
          <a:p>
            <a:pPr>
              <a:buNone/>
            </a:pPr>
            <a:r>
              <a:rPr lang="fr-FR" dirty="0" smtClean="0"/>
              <a:t>    Nécessité d’un aménagement horaire des prises de traitement.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pédagogiques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Diagnostiquer les troubles du sommeil</a:t>
            </a:r>
          </a:p>
          <a:p>
            <a:r>
              <a:rPr lang="fr-FR" dirty="0" smtClean="0"/>
              <a:t>Argumenter l’attitude thérapeutique et planifier la prise en charge.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fr-FR" u="sng" dirty="0" smtClean="0">
                <a:solidFill>
                  <a:srgbClr val="FF0000"/>
                </a:solidFill>
              </a:rPr>
              <a:t>3-Le traitement: </a:t>
            </a:r>
            <a:r>
              <a:rPr lang="fr-FR" dirty="0" smtClean="0"/>
              <a:t>repose sur :</a:t>
            </a:r>
          </a:p>
          <a:p>
            <a:r>
              <a:rPr lang="fr-FR" u="sng" dirty="0" smtClean="0">
                <a:solidFill>
                  <a:srgbClr val="00B0F0"/>
                </a:solidFill>
              </a:rPr>
              <a:t>-Les règles d’hygiène du sommeil : </a:t>
            </a:r>
          </a:p>
          <a:p>
            <a:r>
              <a:rPr lang="fr-FR" dirty="0" smtClean="0"/>
              <a:t>* Horaires réguliers de coucher et de lever.</a:t>
            </a:r>
          </a:p>
          <a:p>
            <a:r>
              <a:rPr lang="fr-FR" dirty="0" smtClean="0"/>
              <a:t>* Eviter les repas copieux le soir, la consommation d’alcool, de nicotine et de caféine le soir.</a:t>
            </a:r>
          </a:p>
          <a:p>
            <a:r>
              <a:rPr lang="fr-FR" dirty="0" smtClean="0"/>
              <a:t>* Pratiquer un exercice physique dans la journée , mais pas après 17 h.</a:t>
            </a:r>
          </a:p>
          <a:p>
            <a:r>
              <a:rPr lang="fr-FR" dirty="0" smtClean="0"/>
              <a:t>*Relaxation </a:t>
            </a:r>
            <a:r>
              <a:rPr lang="fr-FR" dirty="0" smtClean="0"/>
              <a:t>avant le coucher. </a:t>
            </a:r>
          </a:p>
          <a:p>
            <a:r>
              <a:rPr lang="fr-FR" dirty="0" smtClean="0"/>
              <a:t>*Limiter </a:t>
            </a:r>
            <a:r>
              <a:rPr lang="fr-FR" dirty="0" smtClean="0"/>
              <a:t>le bruit, la lumière et une température excessive dans la chambre à coucher 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rgbClr val="00B0F0"/>
                </a:solidFill>
              </a:rPr>
              <a:t>-Le sevrage progressif d’hypnotiques </a:t>
            </a:r>
            <a:r>
              <a:rPr lang="fr-FR" dirty="0" smtClean="0"/>
              <a:t>pris au long cours ,devenus inefficaces.</a:t>
            </a:r>
          </a:p>
          <a:p>
            <a:pPr>
              <a:buNone/>
            </a:pPr>
            <a:r>
              <a:rPr lang="fr-FR" dirty="0" smtClean="0">
                <a:solidFill>
                  <a:srgbClr val="00B0F0"/>
                </a:solidFill>
              </a:rPr>
              <a:t>-Les thérapies cognitives et comportementales </a:t>
            </a:r>
            <a:r>
              <a:rPr lang="fr-FR" dirty="0" smtClean="0"/>
              <a:t>, </a:t>
            </a:r>
          </a:p>
          <a:p>
            <a:pPr>
              <a:buNone/>
            </a:pPr>
            <a:r>
              <a:rPr lang="fr-FR" dirty="0" smtClean="0">
                <a:solidFill>
                  <a:srgbClr val="00B0F0"/>
                </a:solidFill>
              </a:rPr>
              <a:t>-Voire les hypnotiques ponctuellement </a:t>
            </a:r>
            <a:r>
              <a:rPr lang="fr-FR" dirty="0" smtClean="0"/>
              <a:t>dans les moments d’exacerbation de l’insomnie: sur une courte période(&lt; 28 jours),à dose minimale efficace : benzodiazépines et apparentées : ex: </a:t>
            </a:r>
            <a:r>
              <a:rPr lang="fr-FR" dirty="0" err="1" smtClean="0"/>
              <a:t>Stilnox</a:t>
            </a:r>
            <a:r>
              <a:rPr lang="fr-FR" dirty="0" smtClean="0"/>
              <a:t>*;antihistaminique : </a:t>
            </a:r>
            <a:r>
              <a:rPr lang="fr-FR" dirty="0" err="1" smtClean="0"/>
              <a:t>atarax</a:t>
            </a:r>
            <a:r>
              <a:rPr lang="fr-FR" dirty="0" smtClean="0"/>
              <a:t>*</a:t>
            </a:r>
          </a:p>
          <a:p>
            <a:pPr>
              <a:buNone/>
            </a:pPr>
            <a:r>
              <a:rPr lang="fr-FR" dirty="0" smtClean="0">
                <a:solidFill>
                  <a:srgbClr val="00B0F0"/>
                </a:solidFill>
              </a:rPr>
              <a:t>-Pour l’insomnie sans comorbidité </a:t>
            </a:r>
            <a:r>
              <a:rPr lang="fr-FR" dirty="0" smtClean="0"/>
              <a:t>:  traitement médicamenteux par mélatonine.</a:t>
            </a:r>
          </a:p>
          <a:p>
            <a:pPr>
              <a:buNone/>
            </a:pPr>
            <a:r>
              <a:rPr lang="fr-FR" dirty="0" smtClean="0">
                <a:solidFill>
                  <a:srgbClr val="00B0F0"/>
                </a:solidFill>
              </a:rPr>
              <a:t>-Insomnie avec comorbidités </a:t>
            </a:r>
            <a:r>
              <a:rPr lang="fr-FR" dirty="0" smtClean="0"/>
              <a:t>:traitement d’abord de la pathologie causale.</a:t>
            </a:r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2-Les hypersomnies et les troubles de </a:t>
            </a:r>
            <a:r>
              <a:rPr lang="fr-FR" dirty="0" smtClean="0"/>
              <a:t>l’éveil: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249424"/>
            <a:ext cx="8472518" cy="4325112"/>
          </a:xfrm>
        </p:spPr>
        <p:txBody>
          <a:bodyPr>
            <a:normAutofit/>
          </a:bodyPr>
          <a:lstStyle/>
          <a:p>
            <a:r>
              <a:rPr lang="fr-FR" dirty="0" smtClean="0"/>
              <a:t>Hypersomnie et somnolence diurne (baisse de la vigilance mais sans endormissement) sont plus rares que les insomnies ,et souvent méconnues par les patients.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5800"/>
          </a:xfrm>
        </p:spPr>
        <p:txBody>
          <a:bodyPr>
            <a:normAutofit fontScale="92500" lnSpcReduction="10000"/>
          </a:bodyPr>
          <a:lstStyle/>
          <a:p>
            <a:r>
              <a:rPr lang="fr-FR" u="sng" dirty="0" smtClean="0">
                <a:solidFill>
                  <a:srgbClr val="FF0000"/>
                </a:solidFill>
              </a:rPr>
              <a:t>1-syndrome d’apnée du sommeil : </a:t>
            </a:r>
            <a:r>
              <a:rPr lang="fr-FR" dirty="0" smtClean="0"/>
              <a:t>épisodes d’obstruction des voies aériennes supérieures pendant le sommeil ,entrainant des apnées avec micro réveils , une somnolence diurne invalidante, asthénie , et irritabilité . Survient  dans 2/3 des cas chez les sujets  obèses.</a:t>
            </a:r>
          </a:p>
          <a:p>
            <a:r>
              <a:rPr lang="fr-FR" u="sng" dirty="0" smtClean="0">
                <a:solidFill>
                  <a:srgbClr val="00B0F0"/>
                </a:solidFill>
              </a:rPr>
              <a:t>Complications </a:t>
            </a:r>
            <a:r>
              <a:rPr lang="fr-FR" dirty="0" smtClean="0"/>
              <a:t>: HTA, hypertension artérielle pulmonaire, accidents ischémiques cérébraux ou cardiaques, accidents de travail , AVP.</a:t>
            </a:r>
          </a:p>
          <a:p>
            <a:r>
              <a:rPr lang="fr-FR" u="sng" dirty="0" smtClean="0">
                <a:solidFill>
                  <a:srgbClr val="00B0F0"/>
                </a:solidFill>
              </a:rPr>
              <a:t>Traitement </a:t>
            </a:r>
            <a:r>
              <a:rPr lang="fr-FR" dirty="0" smtClean="0">
                <a:solidFill>
                  <a:srgbClr val="00B0F0"/>
                </a:solidFill>
              </a:rPr>
              <a:t>:</a:t>
            </a:r>
            <a:r>
              <a:rPr lang="fr-FR" dirty="0" smtClean="0"/>
              <a:t> règles hygièno diététiques (réduction du poids, suppression des facteurs aggravants (prise d’alcool , de sédatifs…)); et ventilation en pression positive la nuit ,chirurgie ORL.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u="sng" dirty="0" smtClean="0">
                <a:solidFill>
                  <a:srgbClr val="FF0000"/>
                </a:solidFill>
              </a:rPr>
              <a:t>2-Narcolepsie : ou syndrome de </a:t>
            </a:r>
            <a:r>
              <a:rPr lang="fr-FR" u="sng" dirty="0" err="1" smtClean="0">
                <a:solidFill>
                  <a:srgbClr val="FF0000"/>
                </a:solidFill>
              </a:rPr>
              <a:t>Gelineau</a:t>
            </a:r>
            <a:r>
              <a:rPr lang="fr-FR" u="sng" dirty="0" smtClean="0">
                <a:solidFill>
                  <a:srgbClr val="FF0000"/>
                </a:solidFill>
              </a:rPr>
              <a:t>:</a:t>
            </a:r>
          </a:p>
          <a:p>
            <a:r>
              <a:rPr lang="fr-FR" dirty="0" smtClean="0"/>
              <a:t>Association :</a:t>
            </a:r>
          </a:p>
          <a:p>
            <a:r>
              <a:rPr lang="fr-FR" dirty="0" smtClean="0">
                <a:solidFill>
                  <a:srgbClr val="00B0F0"/>
                </a:solidFill>
              </a:rPr>
              <a:t>*D’accès de sommeil diurnes </a:t>
            </a:r>
            <a:r>
              <a:rPr lang="fr-FR" dirty="0" smtClean="0"/>
              <a:t>brefs , incontrôlables </a:t>
            </a:r>
            <a:r>
              <a:rPr lang="fr-FR" dirty="0" smtClean="0">
                <a:solidFill>
                  <a:srgbClr val="00B0F0"/>
                </a:solidFill>
              </a:rPr>
              <a:t>*De  cataplexie </a:t>
            </a:r>
            <a:r>
              <a:rPr lang="fr-FR" dirty="0" smtClean="0"/>
              <a:t>:perte brutale du tonus musculaire, partielle ou générale, souvent déclenchée par une émotion ( surprise , rire….)</a:t>
            </a:r>
          </a:p>
          <a:p>
            <a:r>
              <a:rPr lang="fr-FR" dirty="0" smtClean="0">
                <a:solidFill>
                  <a:srgbClr val="00B0F0"/>
                </a:solidFill>
              </a:rPr>
              <a:t>*D’hallucinations hypnagogiques </a:t>
            </a:r>
            <a:r>
              <a:rPr lang="fr-FR" dirty="0" smtClean="0"/>
              <a:t>;</a:t>
            </a:r>
          </a:p>
          <a:p>
            <a:r>
              <a:rPr lang="fr-FR" dirty="0" smtClean="0">
                <a:solidFill>
                  <a:srgbClr val="00B0F0"/>
                </a:solidFill>
              </a:rPr>
              <a:t>*Et de paralysie du sommeil</a:t>
            </a:r>
            <a:r>
              <a:rPr lang="fr-FR" dirty="0" smtClean="0"/>
              <a:t>.</a:t>
            </a:r>
          </a:p>
          <a:p>
            <a:r>
              <a:rPr lang="fr-FR" u="sng" dirty="0" smtClean="0">
                <a:solidFill>
                  <a:srgbClr val="00B050"/>
                </a:solidFill>
              </a:rPr>
              <a:t>Traitement:</a:t>
            </a:r>
            <a:r>
              <a:rPr lang="fr-FR" dirty="0" smtClean="0"/>
              <a:t>*Antidépresseurs : ISRS et tricycliques: actifs sur la cataplexie.</a:t>
            </a:r>
          </a:p>
          <a:p>
            <a:r>
              <a:rPr lang="fr-FR" dirty="0" smtClean="0"/>
              <a:t>*Le modafinil: psychostimulant non amphétaminique ,actif sur les accès de sommeil.</a:t>
            </a:r>
            <a:endParaRPr 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u="sng" dirty="0" smtClean="0">
                <a:solidFill>
                  <a:srgbClr val="FF0000"/>
                </a:solidFill>
              </a:rPr>
              <a:t>3- syndrome  d’impatience des membres inférieures et syndrome de mouvements périodiques des membres: </a:t>
            </a:r>
          </a:p>
          <a:p>
            <a:r>
              <a:rPr lang="fr-FR" dirty="0" smtClean="0"/>
              <a:t>Souvent associés.ils sont responsables à la fois d’insomnie et d’hypersomnie.</a:t>
            </a:r>
          </a:p>
          <a:p>
            <a:r>
              <a:rPr lang="fr-FR" dirty="0" smtClean="0"/>
              <a:t> </a:t>
            </a:r>
            <a:r>
              <a:rPr lang="fr-FR" u="sng" dirty="0" smtClean="0">
                <a:solidFill>
                  <a:srgbClr val="00B0F0"/>
                </a:solidFill>
              </a:rPr>
              <a:t>Syndrome des jambes sans repos : </a:t>
            </a:r>
            <a:r>
              <a:rPr lang="fr-FR" dirty="0" smtClean="0">
                <a:solidFill>
                  <a:srgbClr val="00B050"/>
                </a:solidFill>
              </a:rPr>
              <a:t>paresthésies des jambes </a:t>
            </a:r>
            <a:r>
              <a:rPr lang="fr-FR" dirty="0" smtClean="0"/>
              <a:t>apparaissant </a:t>
            </a:r>
            <a:r>
              <a:rPr lang="fr-FR" dirty="0" smtClean="0">
                <a:solidFill>
                  <a:srgbClr val="00B050"/>
                </a:solidFill>
              </a:rPr>
              <a:t>au coucher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00B050"/>
                </a:solidFill>
              </a:rPr>
              <a:t>empêchant l’endormissement </a:t>
            </a:r>
            <a:r>
              <a:rPr lang="fr-FR" dirty="0" smtClean="0"/>
              <a:t>, soulagées par des mouvements répétées des membres.</a:t>
            </a:r>
          </a:p>
          <a:p>
            <a:r>
              <a:rPr lang="fr-FR" u="sng" dirty="0" smtClean="0">
                <a:solidFill>
                  <a:srgbClr val="00B0F0"/>
                </a:solidFill>
              </a:rPr>
              <a:t>Syndrome de mouvements périodiques des membres : </a:t>
            </a:r>
            <a:r>
              <a:rPr lang="fr-FR" dirty="0" smtClean="0">
                <a:solidFill>
                  <a:srgbClr val="00B050"/>
                </a:solidFill>
              </a:rPr>
              <a:t>mouvements des membres </a:t>
            </a:r>
            <a:r>
              <a:rPr lang="fr-FR" dirty="0" smtClean="0"/>
              <a:t>brefs stéréotypé </a:t>
            </a:r>
            <a:r>
              <a:rPr lang="fr-FR" dirty="0" smtClean="0">
                <a:solidFill>
                  <a:srgbClr val="00B050"/>
                </a:solidFill>
              </a:rPr>
              <a:t>au cours du sommeil</a:t>
            </a:r>
            <a:r>
              <a:rPr lang="fr-FR" dirty="0" smtClean="0"/>
              <a:t> , accompagné de micro éveils.</a:t>
            </a:r>
          </a:p>
          <a:p>
            <a:r>
              <a:rPr lang="fr-FR" u="sng" dirty="0" smtClean="0">
                <a:solidFill>
                  <a:srgbClr val="00B0F0"/>
                </a:solidFill>
              </a:rPr>
              <a:t>Traitements :</a:t>
            </a:r>
            <a:r>
              <a:rPr lang="fr-FR" dirty="0" smtClean="0"/>
              <a:t>- certains facteurs favorisants ont été identifiées : carence en fer et en folates :- </a:t>
            </a:r>
            <a:r>
              <a:rPr lang="fr-FR" dirty="0" smtClean="0">
                <a:solidFill>
                  <a:srgbClr val="00B050"/>
                </a:solidFill>
              </a:rPr>
              <a:t>compenser ces carences</a:t>
            </a:r>
            <a:r>
              <a:rPr lang="fr-FR" dirty="0" smtClean="0"/>
              <a:t>.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-Benzodiazépines.</a:t>
            </a:r>
            <a:endParaRPr lang="fr-FR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u="sng" dirty="0" smtClean="0">
                <a:solidFill>
                  <a:srgbClr val="FF0000"/>
                </a:solidFill>
              </a:rPr>
              <a:t>4-Syndrome de </a:t>
            </a:r>
            <a:r>
              <a:rPr lang="fr-FR" u="sng" dirty="0" err="1" smtClean="0">
                <a:solidFill>
                  <a:srgbClr val="FF0000"/>
                </a:solidFill>
              </a:rPr>
              <a:t>Kleine</a:t>
            </a:r>
            <a:r>
              <a:rPr lang="fr-FR" u="sng" dirty="0" smtClean="0">
                <a:solidFill>
                  <a:srgbClr val="FF0000"/>
                </a:solidFill>
              </a:rPr>
              <a:t> Levin </a:t>
            </a:r>
            <a:r>
              <a:rPr lang="fr-FR" dirty="0" smtClean="0">
                <a:solidFill>
                  <a:srgbClr val="FF0000"/>
                </a:solidFill>
              </a:rPr>
              <a:t>: </a:t>
            </a:r>
            <a:r>
              <a:rPr lang="fr-FR" dirty="0" smtClean="0"/>
              <a:t>pathologie rare survenant chez l’adolescent ou l’adulte jeune de sexe masculin . Caractérisée par </a:t>
            </a:r>
            <a:r>
              <a:rPr lang="fr-FR" dirty="0" smtClean="0">
                <a:solidFill>
                  <a:srgbClr val="00B0F0"/>
                </a:solidFill>
              </a:rPr>
              <a:t>des crises d’hypersomnie durant quelques jours</a:t>
            </a:r>
            <a:r>
              <a:rPr lang="fr-FR" dirty="0" smtClean="0"/>
              <a:t>(20 h de sommeil par jour),accompagné d’hyperphagie, d’irritabilité et parfois de désinhibition sexuelle . Trouble qui disparait spontanément après quelques années.</a:t>
            </a:r>
          </a:p>
          <a:p>
            <a:pPr>
              <a:buNone/>
            </a:pPr>
            <a:r>
              <a:rPr lang="fr-FR" u="sng" dirty="0" smtClean="0">
                <a:solidFill>
                  <a:srgbClr val="FF0000"/>
                </a:solidFill>
              </a:rPr>
              <a:t>5-Hypersomnie idiopathique </a:t>
            </a:r>
            <a:r>
              <a:rPr lang="fr-FR" dirty="0" smtClean="0"/>
              <a:t>: débute à l’adolescence ou chez l’adulte jeune, </a:t>
            </a:r>
            <a:r>
              <a:rPr lang="fr-FR" dirty="0" smtClean="0">
                <a:solidFill>
                  <a:srgbClr val="00B0F0"/>
                </a:solidFill>
              </a:rPr>
              <a:t>sommeil nocturne anormalement long</a:t>
            </a:r>
            <a:r>
              <a:rPr lang="fr-FR" dirty="0" smtClean="0"/>
              <a:t> , non réparateur , le réveil matinal est </a:t>
            </a:r>
            <a:r>
              <a:rPr lang="fr-FR" dirty="0" smtClean="0"/>
              <a:t>difficile , somnolence </a:t>
            </a:r>
            <a:r>
              <a:rPr lang="fr-FR" dirty="0" smtClean="0"/>
              <a:t>diurne excessive.</a:t>
            </a:r>
          </a:p>
          <a:p>
            <a:pPr>
              <a:buNone/>
            </a:pPr>
            <a:r>
              <a:rPr lang="fr-FR" u="sng" dirty="0" smtClean="0">
                <a:solidFill>
                  <a:srgbClr val="00B0F0"/>
                </a:solidFill>
              </a:rPr>
              <a:t>Traitement :</a:t>
            </a:r>
            <a:r>
              <a:rPr lang="fr-FR" dirty="0" smtClean="0"/>
              <a:t> psychostimulant non amphétaminique : modafinil très efficace.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u="sng" dirty="0" smtClean="0">
                <a:solidFill>
                  <a:srgbClr val="FF0000"/>
                </a:solidFill>
              </a:rPr>
              <a:t>6-Hypersomnie iatrogène: </a:t>
            </a:r>
            <a:r>
              <a:rPr lang="fr-FR" dirty="0" smtClean="0"/>
              <a:t>psychotropes, anticonvulsivants , antihistaminiques, myorelaxants , progestatifs , AINS , certains antalgiques et antihypertenseurs…..</a:t>
            </a:r>
          </a:p>
          <a:p>
            <a:r>
              <a:rPr lang="fr-FR" u="sng" dirty="0" smtClean="0">
                <a:solidFill>
                  <a:srgbClr val="FF0000"/>
                </a:solidFill>
              </a:rPr>
              <a:t>7-Hypersomnie lié à un trouble somatique </a:t>
            </a:r>
            <a:r>
              <a:rPr lang="fr-FR" dirty="0" smtClean="0">
                <a:solidFill>
                  <a:srgbClr val="FF0000"/>
                </a:solidFill>
              </a:rPr>
              <a:t>:</a:t>
            </a:r>
            <a:r>
              <a:rPr lang="fr-FR" dirty="0" smtClean="0"/>
              <a:t>  post-traumatique ,  hypertension intracrânienne ,  tumeurs cérébrales , AVC , encéphalite , maladies dégénératives (Alzheimer , Parkinson).</a:t>
            </a:r>
          </a:p>
          <a:p>
            <a:r>
              <a:rPr lang="fr-FR" u="sng" dirty="0" smtClean="0">
                <a:solidFill>
                  <a:srgbClr val="FF0000"/>
                </a:solidFill>
              </a:rPr>
              <a:t>8-Hypersomnie dépressive </a:t>
            </a:r>
            <a:r>
              <a:rPr lang="fr-FR" dirty="0" smtClean="0">
                <a:solidFill>
                  <a:srgbClr val="FF0000"/>
                </a:solidFill>
              </a:rPr>
              <a:t>: </a:t>
            </a:r>
            <a:r>
              <a:rPr lang="fr-FR" dirty="0" smtClean="0"/>
              <a:t>dans les dépressions saisonnières et les dépressions du trouble bipolaire.</a:t>
            </a:r>
            <a:endParaRPr lang="fr-F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3-Les troubles du rythme circadien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Se sont des troubles dont le dénominateur commun est une </a:t>
            </a:r>
            <a:r>
              <a:rPr lang="fr-FR" dirty="0" smtClean="0">
                <a:solidFill>
                  <a:srgbClr val="FFC000"/>
                </a:solidFill>
              </a:rPr>
              <a:t>perte de l’alignement des horaires de sommeil et d’éveil </a:t>
            </a:r>
            <a:r>
              <a:rPr lang="fr-FR" dirty="0" smtClean="0"/>
              <a:t>par rapport aux heures habituelles .</a:t>
            </a:r>
          </a:p>
          <a:p>
            <a:r>
              <a:rPr lang="fr-FR" dirty="0" smtClean="0"/>
              <a:t> Ces troubles peuvent être primaires ou secondaires. </a:t>
            </a:r>
          </a:p>
          <a:p>
            <a:r>
              <a:rPr lang="fr-FR" u="sng" dirty="0" smtClean="0">
                <a:solidFill>
                  <a:srgbClr val="00B0F0"/>
                </a:solidFill>
              </a:rPr>
              <a:t>1-Les troubles primaires </a:t>
            </a:r>
            <a:r>
              <a:rPr lang="fr-FR" dirty="0" smtClean="0"/>
              <a:t>sont liés à un dysfonctionnement de l’horloge biologique et se manifestent par:</a:t>
            </a:r>
          </a:p>
          <a:p>
            <a:r>
              <a:rPr lang="fr-FR" u="sng" dirty="0" smtClean="0">
                <a:solidFill>
                  <a:srgbClr val="FF0000"/>
                </a:solidFill>
              </a:rPr>
              <a:t>a-syndrome de retard de phase </a:t>
            </a:r>
            <a:r>
              <a:rPr lang="fr-FR" dirty="0" smtClean="0">
                <a:solidFill>
                  <a:srgbClr val="FF0000"/>
                </a:solidFill>
              </a:rPr>
              <a:t>: </a:t>
            </a:r>
            <a:r>
              <a:rPr lang="fr-FR" dirty="0" smtClean="0"/>
              <a:t>endormissement et réveil trop tardif.</a:t>
            </a:r>
          </a:p>
          <a:p>
            <a:r>
              <a:rPr lang="fr-FR" u="sng" dirty="0" smtClean="0">
                <a:solidFill>
                  <a:srgbClr val="FF0000"/>
                </a:solidFill>
              </a:rPr>
              <a:t>b-syndrome d’avance de phase :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endormissement et réveil trop précoce.</a:t>
            </a:r>
          </a:p>
          <a:p>
            <a:r>
              <a:rPr lang="fr-FR" u="sng" dirty="0" smtClean="0">
                <a:solidFill>
                  <a:srgbClr val="00B0F0"/>
                </a:solidFill>
              </a:rPr>
              <a:t>2-Les troubles secondaires</a:t>
            </a:r>
            <a:r>
              <a:rPr lang="fr-FR" u="sng" dirty="0" smtClean="0"/>
              <a:t> </a:t>
            </a:r>
            <a:r>
              <a:rPr lang="fr-FR" dirty="0" smtClean="0"/>
              <a:t>sont induits par des changements</a:t>
            </a:r>
          </a:p>
          <a:p>
            <a:pPr>
              <a:buNone/>
            </a:pPr>
            <a:r>
              <a:rPr lang="fr-FR" dirty="0" smtClean="0"/>
              <a:t>    externes ou des comportements:  travail posté et le décalage horaire.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E-Les parasomnies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u="sng" dirty="0" smtClean="0">
                <a:solidFill>
                  <a:srgbClr val="FF0000"/>
                </a:solidFill>
              </a:rPr>
              <a:t>1-Somnambulisme : </a:t>
            </a:r>
            <a:r>
              <a:rPr lang="fr-FR" dirty="0" smtClean="0"/>
              <a:t>survient surtout chez l’enfant, pendant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le sommeil lent profond</a:t>
            </a:r>
            <a:r>
              <a:rPr lang="fr-FR" dirty="0" smtClean="0"/>
              <a:t>( stade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3 et 4).</a:t>
            </a:r>
            <a:r>
              <a:rPr lang="fr-FR" dirty="0" smtClean="0"/>
              <a:t>comportements moteurs stéréotypés complexes , variés (déambulations , prise de nourriture , soliloquies…),risque d’accidents.</a:t>
            </a:r>
          </a:p>
          <a:p>
            <a:r>
              <a:rPr lang="fr-FR" u="sng" dirty="0" smtClean="0">
                <a:solidFill>
                  <a:srgbClr val="FF0000"/>
                </a:solidFill>
              </a:rPr>
              <a:t>2-Terreurs nocturnes</a:t>
            </a:r>
            <a:r>
              <a:rPr lang="fr-FR" dirty="0" smtClean="0">
                <a:solidFill>
                  <a:srgbClr val="FF0000"/>
                </a:solidFill>
              </a:rPr>
              <a:t>: </a:t>
            </a:r>
            <a:r>
              <a:rPr lang="fr-FR" dirty="0" smtClean="0"/>
              <a:t>état de terreur intense survenant surtout chez l’enfant, pendant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le sommeil lent profond </a:t>
            </a:r>
            <a:r>
              <a:rPr lang="fr-FR" dirty="0" smtClean="0"/>
              <a:t>, avec amnésie totale de l’épisode au réveil.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I-Introduction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Le </a:t>
            </a:r>
            <a:r>
              <a:rPr lang="fr-FR" dirty="0" smtClean="0"/>
              <a:t>sommeil , cette mystérieuse nécessité biologique  occupe </a:t>
            </a:r>
            <a:r>
              <a:rPr lang="fr-FR" dirty="0" smtClean="0">
                <a:solidFill>
                  <a:srgbClr val="FF0000"/>
                </a:solidFill>
              </a:rPr>
              <a:t>le tiers </a:t>
            </a:r>
            <a:r>
              <a:rPr lang="fr-FR" dirty="0" smtClean="0"/>
              <a:t>de notre existence . C’est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une fonction physiologique vitale </a:t>
            </a:r>
            <a:r>
              <a:rPr lang="fr-FR" dirty="0" smtClean="0"/>
              <a:t>et</a:t>
            </a:r>
            <a:r>
              <a:rPr lang="fr-FR" dirty="0" smtClean="0"/>
              <a:t> </a:t>
            </a:r>
            <a:r>
              <a:rPr lang="fr-FR" dirty="0" smtClean="0"/>
              <a:t>une </a:t>
            </a:r>
            <a:r>
              <a:rPr lang="fr-FR" dirty="0" smtClean="0">
                <a:solidFill>
                  <a:srgbClr val="00B050"/>
                </a:solidFill>
              </a:rPr>
              <a:t>période décisive </a:t>
            </a:r>
            <a:r>
              <a:rPr lang="fr-FR" dirty="0" smtClean="0">
                <a:solidFill>
                  <a:srgbClr val="FFC000"/>
                </a:solidFill>
              </a:rPr>
              <a:t>pour la physiologie </a:t>
            </a:r>
            <a:r>
              <a:rPr lang="fr-FR" dirty="0" smtClean="0"/>
              <a:t>de multiples organes </a:t>
            </a:r>
            <a:r>
              <a:rPr lang="fr-FR" dirty="0" smtClean="0"/>
              <a:t>: </a:t>
            </a:r>
            <a:r>
              <a:rPr lang="fr-FR" dirty="0" smtClean="0"/>
              <a:t>la maintenance du métabolisme neuronal au niveau cérébral, la mise au repos du système cardiovasculaire et l’équilibre du métabolisme des </a:t>
            </a:r>
            <a:r>
              <a:rPr lang="fr-FR" dirty="0" smtClean="0"/>
              <a:t>glucides...  Mais aussi pour </a:t>
            </a:r>
            <a:r>
              <a:rPr lang="fr-FR" dirty="0" smtClean="0">
                <a:solidFill>
                  <a:srgbClr val="FFC000"/>
                </a:solidFill>
              </a:rPr>
              <a:t>le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C000"/>
                </a:solidFill>
              </a:rPr>
              <a:t>bien-être</a:t>
            </a:r>
            <a:r>
              <a:rPr lang="fr-FR" dirty="0" smtClean="0"/>
              <a:t>, </a:t>
            </a:r>
            <a:r>
              <a:rPr lang="fr-FR" dirty="0" smtClean="0">
                <a:solidFill>
                  <a:srgbClr val="FFC000"/>
                </a:solidFill>
              </a:rPr>
              <a:t>l’humeur</a:t>
            </a:r>
            <a:r>
              <a:rPr lang="fr-FR" dirty="0" smtClean="0"/>
              <a:t> et </a:t>
            </a:r>
            <a:r>
              <a:rPr lang="fr-FR" dirty="0" smtClean="0">
                <a:solidFill>
                  <a:srgbClr val="FFC000"/>
                </a:solidFill>
              </a:rPr>
              <a:t>la </a:t>
            </a:r>
            <a:r>
              <a:rPr lang="fr-FR" dirty="0" smtClean="0">
                <a:solidFill>
                  <a:srgbClr val="FFC000"/>
                </a:solidFill>
              </a:rPr>
              <a:t>vigilance</a:t>
            </a:r>
            <a:r>
              <a:rPr lang="fr-FR" dirty="0" smtClean="0">
                <a:solidFill>
                  <a:srgbClr val="FFC000"/>
                </a:solidFill>
              </a:rPr>
              <a:t> la </a:t>
            </a:r>
            <a:r>
              <a:rPr lang="fr-FR" dirty="0" smtClean="0">
                <a:solidFill>
                  <a:srgbClr val="FFC000"/>
                </a:solidFill>
              </a:rPr>
              <a:t>santé </a:t>
            </a:r>
            <a:r>
              <a:rPr lang="fr-FR" dirty="0" smtClean="0"/>
              <a:t>, </a:t>
            </a:r>
            <a:r>
              <a:rPr lang="fr-FR" dirty="0" smtClean="0">
                <a:solidFill>
                  <a:srgbClr val="FFC000"/>
                </a:solidFill>
              </a:rPr>
              <a:t>la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C000"/>
                </a:solidFill>
              </a:rPr>
              <a:t>scolarité</a:t>
            </a:r>
            <a:r>
              <a:rPr lang="fr-FR" dirty="0" smtClean="0"/>
              <a:t>, </a:t>
            </a:r>
            <a:r>
              <a:rPr lang="fr-FR" dirty="0" smtClean="0">
                <a:solidFill>
                  <a:srgbClr val="FFC000"/>
                </a:solidFill>
              </a:rPr>
              <a:t>la vie sociale</a:t>
            </a:r>
            <a:r>
              <a:rPr lang="fr-FR" dirty="0" smtClean="0"/>
              <a:t>, </a:t>
            </a:r>
            <a:r>
              <a:rPr lang="fr-FR" dirty="0" smtClean="0">
                <a:solidFill>
                  <a:srgbClr val="FFC000"/>
                </a:solidFill>
              </a:rPr>
              <a:t>économique et professionnelle</a:t>
            </a:r>
            <a:r>
              <a:rPr lang="fr-FR" dirty="0" smtClean="0">
                <a:solidFill>
                  <a:srgbClr val="FFC000"/>
                </a:solidFill>
              </a:rPr>
              <a:t> </a:t>
            </a:r>
            <a:r>
              <a:rPr lang="fr-FR" dirty="0" smtClean="0"/>
              <a:t>…. 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u="sng" dirty="0" smtClean="0">
                <a:solidFill>
                  <a:srgbClr val="FF0000"/>
                </a:solidFill>
              </a:rPr>
              <a:t>3-Troubles du comportement en sommeil paradoxal </a:t>
            </a:r>
            <a:r>
              <a:rPr lang="fr-FR" dirty="0" smtClean="0">
                <a:solidFill>
                  <a:srgbClr val="FF0000"/>
                </a:solidFill>
              </a:rPr>
              <a:t>:</a:t>
            </a:r>
            <a:r>
              <a:rPr lang="fr-FR" dirty="0" smtClean="0"/>
              <a:t> mouvements (parfois comportements d’agitation violente) liée au contenu des rêves, survenant surtout chez  les hommes après 50 ans.</a:t>
            </a:r>
          </a:p>
          <a:p>
            <a:r>
              <a:rPr lang="fr-FR" u="sng" dirty="0" smtClean="0">
                <a:solidFill>
                  <a:srgbClr val="FF0000"/>
                </a:solidFill>
              </a:rPr>
              <a:t>4-Bruxisme :</a:t>
            </a:r>
            <a:r>
              <a:rPr lang="fr-FR" dirty="0" smtClean="0"/>
              <a:t> grincement des dents ,survenant pendant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le sommeil lent léger </a:t>
            </a:r>
            <a:r>
              <a:rPr lang="fr-FR" dirty="0" smtClean="0"/>
              <a:t>. Le trouble peut être invalidant du fait de l’abrasion des surfaces dentaires.</a:t>
            </a:r>
          </a:p>
          <a:p>
            <a:r>
              <a:rPr lang="fr-FR" u="sng" dirty="0" smtClean="0">
                <a:solidFill>
                  <a:srgbClr val="FF0000"/>
                </a:solidFill>
              </a:rPr>
              <a:t>5-Sursauts du sommeil </a:t>
            </a:r>
            <a:r>
              <a:rPr lang="fr-FR" dirty="0" smtClean="0">
                <a:solidFill>
                  <a:srgbClr val="FF0000"/>
                </a:solidFill>
              </a:rPr>
              <a:t>: </a:t>
            </a:r>
            <a:r>
              <a:rPr lang="fr-FR" dirty="0" smtClean="0"/>
              <a:t>myoclonies partielles ou </a:t>
            </a:r>
            <a:r>
              <a:rPr lang="fr-FR" dirty="0" smtClean="0"/>
              <a:t>génér</a:t>
            </a:r>
            <a:r>
              <a:rPr lang="fr-FR" dirty="0" smtClean="0"/>
              <a:t>ales </a:t>
            </a:r>
            <a:r>
              <a:rPr lang="fr-FR" dirty="0" smtClean="0"/>
              <a:t>survenant à l’endormissement.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u="sng" dirty="0" smtClean="0">
                <a:solidFill>
                  <a:srgbClr val="FF0000"/>
                </a:solidFill>
              </a:rPr>
              <a:t>6-somniloquie : </a:t>
            </a:r>
            <a:r>
              <a:rPr lang="fr-FR" dirty="0" smtClean="0"/>
              <a:t>émission de phonèmes  ,ou conversation, survenant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en sommeil lent</a:t>
            </a:r>
            <a:r>
              <a:rPr lang="fr-FR" dirty="0" smtClean="0"/>
              <a:t>.</a:t>
            </a:r>
          </a:p>
          <a:p>
            <a:r>
              <a:rPr lang="fr-FR" u="sng" dirty="0" smtClean="0">
                <a:solidFill>
                  <a:srgbClr val="FF0000"/>
                </a:solidFill>
              </a:rPr>
              <a:t>7-cauchemars </a:t>
            </a:r>
            <a:r>
              <a:rPr lang="fr-FR" dirty="0" smtClean="0">
                <a:solidFill>
                  <a:srgbClr val="FF0000"/>
                </a:solidFill>
              </a:rPr>
              <a:t>: </a:t>
            </a:r>
            <a:r>
              <a:rPr lang="fr-FR" dirty="0" smtClean="0"/>
              <a:t>rêves à caractère effrayant ,angoissant, survenant au cours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du sommeil paradoxal</a:t>
            </a:r>
            <a:r>
              <a:rPr lang="fr-FR" dirty="0" smtClean="0"/>
              <a:t> , favorisés par certains médicaments (L . dopa) ou par le sevrage (d’alcool ou d’hypnotiques).Des cauchemars répétés doivent faire évoquer un état de stress post traumatique.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troubles du sommeil concernent près </a:t>
            </a:r>
            <a:r>
              <a:rPr lang="fr-FR" dirty="0" smtClean="0">
                <a:solidFill>
                  <a:srgbClr val="00B0F0"/>
                </a:solidFill>
              </a:rPr>
              <a:t>d’un individu sur trois </a:t>
            </a:r>
            <a:r>
              <a:rPr lang="fr-FR" dirty="0" smtClean="0"/>
              <a:t>à un moment ou l’autre de sa vie.  Souvent transitoires, non reconnus et non traités, ils ont tendance à devenir chroniques et à s’aggraver . Ils peuvent englober </a:t>
            </a:r>
            <a:r>
              <a:rPr lang="fr-FR" dirty="0" smtClean="0">
                <a:solidFill>
                  <a:srgbClr val="00B050"/>
                </a:solidFill>
              </a:rPr>
              <a:t>de multiples étiologies </a:t>
            </a:r>
            <a:r>
              <a:rPr lang="fr-FR" dirty="0" smtClean="0">
                <a:solidFill>
                  <a:srgbClr val="00B050"/>
                </a:solidFill>
              </a:rPr>
              <a:t>somatiques(</a:t>
            </a:r>
            <a:r>
              <a:rPr lang="fr-FR" dirty="0" smtClean="0"/>
              <a:t>troubles </a:t>
            </a:r>
            <a:r>
              <a:rPr lang="fr-FR" dirty="0" smtClean="0"/>
              <a:t>neurologiques ou </a:t>
            </a:r>
            <a:r>
              <a:rPr lang="fr-FR" dirty="0" smtClean="0"/>
              <a:t>respiratoires) </a:t>
            </a:r>
            <a:r>
              <a:rPr lang="fr-FR" dirty="0" smtClean="0"/>
              <a:t>comme </a:t>
            </a:r>
            <a:r>
              <a:rPr lang="fr-FR" dirty="0" smtClean="0">
                <a:solidFill>
                  <a:srgbClr val="00B050"/>
                </a:solidFill>
              </a:rPr>
              <a:t>psychiatriques</a:t>
            </a:r>
            <a:r>
              <a:rPr lang="fr-FR" dirty="0" smtClean="0"/>
              <a:t>.</a:t>
            </a:r>
            <a:endParaRPr lang="fr-FR" i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/>
          <a:lstStyle/>
          <a:p>
            <a:r>
              <a:rPr lang="fr-FR" dirty="0" smtClean="0"/>
              <a:t>II-Régulation veille-sommeil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5800"/>
          </a:xfrm>
        </p:spPr>
        <p:txBody>
          <a:bodyPr>
            <a:normAutofit/>
          </a:bodyPr>
          <a:lstStyle/>
          <a:p>
            <a:r>
              <a:rPr lang="fr-FR" sz="1800" dirty="0" smtClean="0"/>
              <a:t>L’alternance veille-sommeil est régie par 2 processus:</a:t>
            </a:r>
          </a:p>
          <a:p>
            <a:pPr>
              <a:buNone/>
            </a:pPr>
            <a:r>
              <a:rPr lang="fr-FR" sz="1800" dirty="0" smtClean="0">
                <a:solidFill>
                  <a:srgbClr val="FF0000"/>
                </a:solidFill>
              </a:rPr>
              <a:t>-Le processus homéostatique(processus S):</a:t>
            </a:r>
            <a:r>
              <a:rPr lang="fr-FR" sz="1800" dirty="0" smtClean="0"/>
              <a:t>     » je dors car je suis fatigué »</a:t>
            </a:r>
          </a:p>
          <a:p>
            <a:pPr>
              <a:buNone/>
            </a:pPr>
            <a:r>
              <a:rPr lang="fr-FR" sz="1800" dirty="0" smtClean="0">
                <a:solidFill>
                  <a:srgbClr val="FF0000"/>
                </a:solidFill>
              </a:rPr>
              <a:t>- Le processus circadien (processus C):  </a:t>
            </a:r>
            <a:r>
              <a:rPr lang="fr-FR" sz="1800" dirty="0" smtClean="0"/>
              <a:t>»je dors car c’est mon heure de dormir ».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714620"/>
            <a:ext cx="8858279" cy="414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Le processus homéostatique </a:t>
            </a:r>
            <a:r>
              <a:rPr lang="fr-FR" dirty="0" smtClean="0"/>
              <a:t>, accumulatif  augmente tout au long de la veille et diminue pendant le sommeil.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Le processus circadien </a:t>
            </a:r>
            <a:r>
              <a:rPr lang="fr-FR" dirty="0" smtClean="0"/>
              <a:t>dépend de l’horloge biologique (qui module les états de vigilance , les secrétions hormonales , la température interne ,les cycles de division cellulaire  et l’humeur).</a:t>
            </a:r>
          </a:p>
          <a:p>
            <a:r>
              <a:rPr lang="fr-FR" dirty="0" smtClean="0"/>
              <a:t>L’horloge biologique est soumise à l’influence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de synchronisateurs externes </a:t>
            </a:r>
            <a:r>
              <a:rPr lang="fr-FR" dirty="0" smtClean="0"/>
              <a:t>: </a:t>
            </a:r>
            <a:r>
              <a:rPr lang="fr-FR" dirty="0" smtClean="0">
                <a:solidFill>
                  <a:schemeClr val="accent2"/>
                </a:solidFill>
              </a:rPr>
              <a:t>alternance lumière obscurité ,  les rythmes sociaux , l’activité physique , et l’alimentation.</a:t>
            </a:r>
          </a:p>
          <a:p>
            <a:r>
              <a:rPr lang="fr-FR" dirty="0" smtClean="0"/>
              <a:t>Les 2 processus interagissent entre eux selon le schéma.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III-Caractéristique du sommeil normal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214282" y="2071678"/>
            <a:ext cx="8715436" cy="460857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sz="3400" dirty="0" smtClean="0"/>
              <a:t>*Chez l’adulte, le sommeil normal survient </a:t>
            </a:r>
            <a:r>
              <a:rPr lang="fr-FR" sz="3400" dirty="0" smtClean="0">
                <a:solidFill>
                  <a:srgbClr val="FF0000"/>
                </a:solidFill>
              </a:rPr>
              <a:t>la nuit </a:t>
            </a:r>
            <a:r>
              <a:rPr lang="fr-FR" sz="3400" dirty="0" smtClean="0"/>
              <a:t>,il dure en moyenne </a:t>
            </a:r>
            <a:r>
              <a:rPr lang="fr-FR" sz="3400" dirty="0" smtClean="0">
                <a:solidFill>
                  <a:schemeClr val="accent4">
                    <a:lumMod val="75000"/>
                  </a:schemeClr>
                </a:solidFill>
              </a:rPr>
              <a:t>7 à 8 heures </a:t>
            </a:r>
            <a:r>
              <a:rPr lang="fr-FR" sz="3400" dirty="0" smtClean="0"/>
              <a:t>, avec des variations interindividuelles en fonction de :l’âge , du sexe, de l’individu lui-même (court/long dormeur, sujet du matin/sujet du soir).</a:t>
            </a:r>
          </a:p>
          <a:p>
            <a:pPr>
              <a:buNone/>
            </a:pPr>
            <a:r>
              <a:rPr lang="fr-FR" sz="3400" dirty="0" smtClean="0"/>
              <a:t>*Le sommeil est divisé </a:t>
            </a:r>
            <a:r>
              <a:rPr lang="fr-FR" sz="3400" dirty="0" smtClean="0">
                <a:solidFill>
                  <a:srgbClr val="00B050"/>
                </a:solidFill>
              </a:rPr>
              <a:t>en cycles  d’environ 90 minutes </a:t>
            </a:r>
            <a:r>
              <a:rPr lang="fr-FR" sz="3400" dirty="0" smtClean="0"/>
              <a:t>, qui alternent tout au long de la nuit. </a:t>
            </a:r>
          </a:p>
          <a:p>
            <a:pPr>
              <a:buNone/>
            </a:pPr>
            <a:r>
              <a:rPr lang="fr-FR" sz="3400" dirty="0" smtClean="0"/>
              <a:t>*Chaque cycle est composé de :</a:t>
            </a:r>
          </a:p>
          <a:p>
            <a:pPr>
              <a:buNone/>
            </a:pPr>
            <a:r>
              <a:rPr lang="fr-FR" sz="3400" dirty="0" smtClean="0"/>
              <a:t>  </a:t>
            </a:r>
            <a:r>
              <a:rPr lang="fr-FR" sz="3400" dirty="0" smtClean="0">
                <a:solidFill>
                  <a:srgbClr val="00B0F0"/>
                </a:solidFill>
              </a:rPr>
              <a:t>-Stade 1 et 2</a:t>
            </a:r>
            <a:r>
              <a:rPr lang="fr-FR" sz="3400" dirty="0" smtClean="0"/>
              <a:t>: </a:t>
            </a:r>
            <a:r>
              <a:rPr lang="fr-FR" sz="3400" dirty="0" smtClean="0">
                <a:solidFill>
                  <a:schemeClr val="accent2"/>
                </a:solidFill>
              </a:rPr>
              <a:t>sommeil lent léger</a:t>
            </a:r>
            <a:r>
              <a:rPr lang="fr-FR" sz="3400" dirty="0" smtClean="0"/>
              <a:t>:50% du sommeil total.</a:t>
            </a:r>
          </a:p>
          <a:p>
            <a:pPr>
              <a:buNone/>
            </a:pPr>
            <a:r>
              <a:rPr lang="fr-FR" sz="3400" dirty="0" smtClean="0"/>
              <a:t>  </a:t>
            </a:r>
            <a:r>
              <a:rPr lang="fr-FR" sz="3400" dirty="0" smtClean="0">
                <a:solidFill>
                  <a:srgbClr val="00B0F0"/>
                </a:solidFill>
              </a:rPr>
              <a:t>-Stade 3 et 4</a:t>
            </a:r>
            <a:r>
              <a:rPr lang="fr-FR" sz="3400" dirty="0" smtClean="0"/>
              <a:t>: </a:t>
            </a:r>
            <a:r>
              <a:rPr lang="fr-FR" sz="3400" dirty="0" smtClean="0">
                <a:solidFill>
                  <a:schemeClr val="accent2"/>
                </a:solidFill>
              </a:rPr>
              <a:t>sommeil lent profond</a:t>
            </a:r>
            <a:r>
              <a:rPr lang="fr-FR" sz="3400" dirty="0" smtClean="0"/>
              <a:t>: 25% du sommeil total.</a:t>
            </a:r>
          </a:p>
          <a:p>
            <a:pPr>
              <a:buNone/>
            </a:pPr>
            <a:r>
              <a:rPr lang="fr-FR" sz="3400" dirty="0" smtClean="0"/>
              <a:t>Ces </a:t>
            </a:r>
            <a:r>
              <a:rPr lang="fr-FR" sz="3400" dirty="0" smtClean="0"/>
              <a:t>4 stades </a:t>
            </a:r>
            <a:r>
              <a:rPr lang="fr-FR" sz="3400" dirty="0" smtClean="0"/>
              <a:t>sont caractérisés par une activité EEG qui se ralentit </a:t>
            </a:r>
            <a:r>
              <a:rPr lang="fr-FR" sz="3400" dirty="0" smtClean="0"/>
              <a:t>progressivement .</a:t>
            </a:r>
            <a:endParaRPr lang="fr-FR" sz="3400" dirty="0" smtClean="0"/>
          </a:p>
          <a:p>
            <a:pPr>
              <a:buNone/>
            </a:pPr>
            <a:r>
              <a:rPr lang="fr-FR" sz="3400" dirty="0" smtClean="0">
                <a:solidFill>
                  <a:srgbClr val="00B0F0"/>
                </a:solidFill>
              </a:rPr>
              <a:t>  -Stade 5 </a:t>
            </a:r>
            <a:r>
              <a:rPr lang="fr-FR" sz="3400" dirty="0" smtClean="0"/>
              <a:t>:</a:t>
            </a:r>
            <a:r>
              <a:rPr lang="fr-FR" sz="3400" dirty="0" smtClean="0">
                <a:solidFill>
                  <a:schemeClr val="accent2"/>
                </a:solidFill>
              </a:rPr>
              <a:t>sommeil paradoxal : </a:t>
            </a:r>
            <a:r>
              <a:rPr lang="fr-FR" sz="3400" dirty="0" smtClean="0"/>
              <a:t>activité EEG rapide proche de la veille , des mouvements oculaires rapides </a:t>
            </a:r>
            <a:r>
              <a:rPr lang="fr-FR" sz="3400" dirty="0" smtClean="0"/>
              <a:t>,</a:t>
            </a:r>
            <a:r>
              <a:rPr lang="fr-FR" sz="3400" dirty="0" smtClean="0"/>
              <a:t> </a:t>
            </a:r>
            <a:r>
              <a:rPr lang="fr-FR" sz="3400" dirty="0" smtClean="0"/>
              <a:t>une abolition du tonus musculaire , </a:t>
            </a:r>
            <a:r>
              <a:rPr lang="fr-FR" sz="3400" dirty="0" smtClean="0"/>
              <a:t>ainsi que la </a:t>
            </a:r>
            <a:r>
              <a:rPr lang="fr-FR" sz="3400" dirty="0" smtClean="0"/>
              <a:t>survenue de  rêves: 25% du sommeil total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299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Un cycle de sommeil normal débute </a:t>
            </a:r>
            <a:r>
              <a:rPr lang="fr-FR" dirty="0" smtClean="0"/>
              <a:t>par du sommeil lent dont la profondeur augmente progressivement puis se termine  par du sommeil paradoxal</a:t>
            </a:r>
            <a:r>
              <a:rPr lang="fr-FR" dirty="0" smtClean="0"/>
              <a:t>.</a:t>
            </a:r>
          </a:p>
          <a:p>
            <a:r>
              <a:rPr lang="fr-FR" dirty="0" smtClean="0"/>
              <a:t> </a:t>
            </a:r>
            <a:r>
              <a:rPr lang="fr-FR" dirty="0" smtClean="0">
                <a:solidFill>
                  <a:srgbClr val="00B0F0"/>
                </a:solidFill>
              </a:rPr>
              <a:t>Les cycles se répètent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00B0F0"/>
                </a:solidFill>
              </a:rPr>
              <a:t>leur architecture évolue </a:t>
            </a:r>
            <a:r>
              <a:rPr lang="fr-FR" dirty="0" smtClean="0"/>
              <a:t>au fur et au mesure  que le sommeil dure. </a:t>
            </a:r>
            <a:endParaRPr lang="fr-FR" dirty="0" smtClean="0"/>
          </a:p>
          <a:p>
            <a:r>
              <a:rPr lang="fr-FR" dirty="0" smtClean="0">
                <a:solidFill>
                  <a:srgbClr val="00B0F0"/>
                </a:solidFill>
              </a:rPr>
              <a:t>En </a:t>
            </a:r>
            <a:r>
              <a:rPr lang="fr-FR" dirty="0" smtClean="0">
                <a:solidFill>
                  <a:srgbClr val="00B0F0"/>
                </a:solidFill>
              </a:rPr>
              <a:t>début de nuit </a:t>
            </a:r>
            <a:r>
              <a:rPr lang="fr-FR" dirty="0" smtClean="0"/>
              <a:t>le sommeil lent(et notamment  profond)occupe </a:t>
            </a:r>
            <a:r>
              <a:rPr lang="fr-FR" dirty="0" smtClean="0">
                <a:solidFill>
                  <a:srgbClr val="FF0000"/>
                </a:solidFill>
              </a:rPr>
              <a:t>la majeure partie du temps de sommeil </a:t>
            </a:r>
            <a:r>
              <a:rPr lang="fr-FR" dirty="0" smtClean="0"/>
              <a:t>,puis </a:t>
            </a:r>
            <a:r>
              <a:rPr lang="fr-FR" dirty="0" smtClean="0">
                <a:solidFill>
                  <a:srgbClr val="FF0000"/>
                </a:solidFill>
              </a:rPr>
              <a:t>il se réduit</a:t>
            </a:r>
            <a:r>
              <a:rPr lang="fr-FR" dirty="0" smtClean="0"/>
              <a:t>( voir disparait) alors que le temps de sommeil paradoxal </a:t>
            </a:r>
            <a:r>
              <a:rPr lang="fr-FR" dirty="0" smtClean="0">
                <a:solidFill>
                  <a:srgbClr val="FF0000"/>
                </a:solidFill>
              </a:rPr>
              <a:t>augmente</a:t>
            </a:r>
            <a:r>
              <a:rPr lang="fr-FR" dirty="0" smtClean="0"/>
              <a:t>.</a:t>
            </a:r>
          </a:p>
          <a:p>
            <a:r>
              <a:rPr lang="fr-FR" dirty="0" smtClean="0">
                <a:solidFill>
                  <a:srgbClr val="00B0F0"/>
                </a:solidFill>
              </a:rPr>
              <a:t>Chez l’enfant </a:t>
            </a:r>
            <a:r>
              <a:rPr lang="fr-FR" dirty="0" smtClean="0"/>
              <a:t>le sommeil profond est en quantité plus important que chez l’adulte, et a un rôle majeur dans le </a:t>
            </a:r>
            <a:r>
              <a:rPr lang="fr-FR" dirty="0" smtClean="0">
                <a:solidFill>
                  <a:srgbClr val="FFC000"/>
                </a:solidFill>
              </a:rPr>
              <a:t>développement cérébral et cognitif, l’intégration des connaissances et des apprentissages</a:t>
            </a:r>
            <a:r>
              <a:rPr lang="fr-FR" dirty="0" smtClean="0"/>
              <a:t>. Le sommeil lent profond permet aussi </a:t>
            </a:r>
            <a:r>
              <a:rPr lang="fr-FR" dirty="0" smtClean="0">
                <a:solidFill>
                  <a:srgbClr val="FFC000"/>
                </a:solidFill>
              </a:rPr>
              <a:t>la sécrétion d’hormone de croissance </a:t>
            </a:r>
            <a:r>
              <a:rPr lang="fr-FR" dirty="0" smtClean="0"/>
              <a:t>et joue un rôle très important dans la croissance. 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" y="571480"/>
            <a:ext cx="8086725" cy="600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2126</TotalTime>
  <Words>2159</Words>
  <Application>Microsoft Office PowerPoint</Application>
  <PresentationFormat>Affichage à l'écran (4:3)</PresentationFormat>
  <Paragraphs>147</Paragraphs>
  <Slides>31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2" baseType="lpstr">
      <vt:lpstr>Urbain</vt:lpstr>
      <vt:lpstr>LES TROUBLES VEILLE SOMMEIL</vt:lpstr>
      <vt:lpstr>Objectifs pédagogiques</vt:lpstr>
      <vt:lpstr>I-Introduction </vt:lpstr>
      <vt:lpstr>Diapositive 4</vt:lpstr>
      <vt:lpstr>II-Régulation veille-sommeil</vt:lpstr>
      <vt:lpstr>Diapositive 6</vt:lpstr>
      <vt:lpstr>III-Caractéristique du sommeil normal</vt:lpstr>
      <vt:lpstr>Diapositive 8</vt:lpstr>
      <vt:lpstr>Diapositive 9</vt:lpstr>
      <vt:lpstr>IV-Les troubles du sommeil</vt:lpstr>
      <vt:lpstr>B-Examen clinique</vt:lpstr>
      <vt:lpstr>Diapositive 12</vt:lpstr>
      <vt:lpstr>Diapositive 13</vt:lpstr>
      <vt:lpstr>C-Examens complémentaires</vt:lpstr>
      <vt:lpstr>D-Les dyssomnies: 1-Les insomnies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2-Les hypersomnies et les troubles de l’éveil:</vt:lpstr>
      <vt:lpstr>Diapositive 23</vt:lpstr>
      <vt:lpstr>Diapositive 24</vt:lpstr>
      <vt:lpstr>Diapositive 25</vt:lpstr>
      <vt:lpstr>Diapositive 26</vt:lpstr>
      <vt:lpstr>Diapositive 27</vt:lpstr>
      <vt:lpstr>3-Les troubles du rythme circadien </vt:lpstr>
      <vt:lpstr>E-Les parasomnies</vt:lpstr>
      <vt:lpstr>Diapositive 30</vt:lpstr>
      <vt:lpstr>Diapositive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TROUBLES VEILLE SOMMEIL</dc:title>
  <dc:creator>Nailacours</dc:creator>
  <cp:lastModifiedBy>Nailacours</cp:lastModifiedBy>
  <cp:revision>211</cp:revision>
  <dcterms:created xsi:type="dcterms:W3CDTF">2022-11-25T17:59:26Z</dcterms:created>
  <dcterms:modified xsi:type="dcterms:W3CDTF">2022-12-01T11:13:24Z</dcterms:modified>
</cp:coreProperties>
</file>