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5"/>
  </p:notesMasterIdLst>
  <p:sldIdLst>
    <p:sldId id="256" r:id="rId2"/>
    <p:sldId id="291" r:id="rId3"/>
    <p:sldId id="287" r:id="rId4"/>
    <p:sldId id="283" r:id="rId5"/>
    <p:sldId id="258" r:id="rId6"/>
    <p:sldId id="259" r:id="rId7"/>
    <p:sldId id="260" r:id="rId8"/>
    <p:sldId id="262" r:id="rId9"/>
    <p:sldId id="263" r:id="rId10"/>
    <p:sldId id="289" r:id="rId11"/>
    <p:sldId id="264" r:id="rId12"/>
    <p:sldId id="265" r:id="rId13"/>
    <p:sldId id="266" r:id="rId14"/>
    <p:sldId id="268" r:id="rId15"/>
    <p:sldId id="269" r:id="rId16"/>
    <p:sldId id="274" r:id="rId17"/>
    <p:sldId id="282" r:id="rId18"/>
    <p:sldId id="273" r:id="rId19"/>
    <p:sldId id="286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58C0F8-AC60-4A4E-8238-3360D0E55B88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8F560A-6802-4759-AA21-41E114A158C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560A-6802-4759-AA21-41E114A158C1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Merycisme</a:t>
            </a:r>
            <a:r>
              <a:rPr lang="fr-FR" dirty="0" smtClean="0"/>
              <a:t>=</a:t>
            </a:r>
            <a:r>
              <a:rPr lang="fr-FR" dirty="0" err="1" smtClean="0"/>
              <a:t>regurgitation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repetée</a:t>
            </a:r>
            <a:r>
              <a:rPr lang="fr-FR" baseline="0" dirty="0" smtClean="0"/>
              <a:t> de nourriture qui survient après un repas.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560A-6802-4759-AA21-41E114A158C1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560A-6802-4759-AA21-41E114A158C1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8F560A-6802-4759-AA21-41E114A158C1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ectangle à coins arrondis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ectangle à coins arrondis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6" name="Espace réservé de la date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ectangle à coins arrondis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ectangle à coins arrondis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28DABB70-03A5-4121-96CA-A0D108546BD6}" type="datetimeFigureOut">
              <a:rPr lang="fr-FR" smtClean="0"/>
              <a:pPr/>
              <a:t>09/09/2021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51374F1-93A4-40A2-B285-538CCD962BD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Troubles des conduites alimentaires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 Dr Bououden </a:t>
            </a:r>
            <a:r>
              <a:rPr lang="fr-FR" dirty="0" smtClean="0"/>
              <a:t> Nai</a:t>
            </a:r>
            <a:r>
              <a:rPr lang="fr-FR" dirty="0" smtClean="0"/>
              <a:t>la</a:t>
            </a:r>
            <a:endParaRPr lang="fr-FR" dirty="0" smtClean="0"/>
          </a:p>
          <a:p>
            <a:r>
              <a:rPr lang="fr-FR" dirty="0" smtClean="0"/>
              <a:t>Maitre assistante en psychiatrie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3-Formes cliniques: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1- Type restrictif </a:t>
            </a:r>
            <a:r>
              <a:rPr lang="fr-FR" dirty="0" smtClean="0"/>
              <a:t>: obtenu par le régime, le jeûne et ∕ou l’exercice physique. 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2-Type accès hyperphagiques/ purgatif </a:t>
            </a:r>
            <a:r>
              <a:rPr lang="fr-FR" dirty="0" smtClean="0"/>
              <a:t>: pendant les trois derniers mois la personne a présenté des accès récurrent d’hyperphagie et ∕ou a recours à des vomissements provoqués ou à des comportements purgatifs</a:t>
            </a:r>
          </a:p>
          <a:p>
            <a:pPr>
              <a:buNone/>
            </a:pPr>
            <a:r>
              <a:rPr lang="fr-FR" dirty="0" smtClean="0"/>
              <a:t> (laxatifs, </a:t>
            </a:r>
            <a:r>
              <a:rPr lang="fr-FR" smtClean="0"/>
              <a:t>diurétique ). </a:t>
            </a:r>
            <a:endParaRPr lang="fr-FR" dirty="0" smtClean="0"/>
          </a:p>
        </p:txBody>
      </p:sp>
      <p:pic>
        <p:nvPicPr>
          <p:cNvPr id="9218" name="Picture 2" descr="C:\Users\Acer\Desktop\photos psychiatrie\1258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4941168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 4-examens biologiques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</a:t>
            </a:r>
            <a:r>
              <a:rPr lang="fr-FR" u="sng" dirty="0" smtClean="0">
                <a:solidFill>
                  <a:srgbClr val="FF0000"/>
                </a:solidFill>
              </a:rPr>
              <a:t>-signes de dénutrition</a:t>
            </a:r>
            <a:r>
              <a:rPr lang="fr-FR" dirty="0" smtClean="0">
                <a:solidFill>
                  <a:srgbClr val="FF0000"/>
                </a:solidFill>
              </a:rPr>
              <a:t> :</a:t>
            </a:r>
          </a:p>
          <a:p>
            <a:pPr>
              <a:buNone/>
            </a:pPr>
            <a:r>
              <a:rPr lang="fr-FR" dirty="0" smtClean="0"/>
              <a:t>   .glycémie normale :tolérance au </a:t>
            </a:r>
            <a:r>
              <a:rPr lang="fr-FR" smtClean="0"/>
              <a:t>glucose diminuée.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. hypo protidémie.</a:t>
            </a:r>
          </a:p>
          <a:p>
            <a:pPr>
              <a:buNone/>
            </a:pPr>
            <a:r>
              <a:rPr lang="fr-FR" dirty="0" smtClean="0"/>
              <a:t>   .hypokaliémie bien toléré.</a:t>
            </a:r>
          </a:p>
          <a:p>
            <a:pPr>
              <a:buNone/>
            </a:pPr>
            <a:r>
              <a:rPr lang="fr-FR" dirty="0" smtClean="0"/>
              <a:t>   .anémie hypochrome, leucopénie, augmentation de lymphocytes.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-</a:t>
            </a:r>
            <a:r>
              <a:rPr lang="fr-FR" u="sng" dirty="0" smtClean="0">
                <a:solidFill>
                  <a:srgbClr val="FF0000"/>
                </a:solidFill>
              </a:rPr>
              <a:t>signes d’atteinte haute secondaire</a:t>
            </a:r>
            <a:r>
              <a:rPr lang="fr-FR" dirty="0" smtClean="0">
                <a:solidFill>
                  <a:srgbClr val="FF0000"/>
                </a:solidFill>
              </a:rPr>
              <a:t> :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-</a:t>
            </a:r>
            <a:r>
              <a:rPr lang="fr-FR" dirty="0" smtClean="0">
                <a:solidFill>
                  <a:srgbClr val="00B0F0"/>
                </a:solidFill>
              </a:rPr>
              <a:t>hypogonadisme important</a:t>
            </a:r>
            <a:r>
              <a:rPr lang="fr-FR" dirty="0" smtClean="0"/>
              <a:t> : Au maximum apparait un tableau de </a:t>
            </a:r>
            <a:r>
              <a:rPr lang="fr-FR" dirty="0" smtClean="0">
                <a:solidFill>
                  <a:srgbClr val="00B0F0"/>
                </a:solidFill>
              </a:rPr>
              <a:t>pan-hypopituitarisme secondaire</a:t>
            </a:r>
            <a:r>
              <a:rPr lang="fr-FR" dirty="0" smtClean="0"/>
              <a:t>:</a:t>
            </a:r>
          </a:p>
          <a:p>
            <a:pPr>
              <a:buNone/>
            </a:pPr>
            <a:r>
              <a:rPr lang="fr-FR" dirty="0" smtClean="0"/>
              <a:t>   .prégnandiol et œstrogène urinaire effondrés.</a:t>
            </a:r>
          </a:p>
          <a:p>
            <a:pPr>
              <a:buNone/>
            </a:pPr>
            <a:r>
              <a:rPr lang="fr-FR" dirty="0" smtClean="0"/>
              <a:t>   .LH : disparition du pic de LH (profil pré pubertaire).</a:t>
            </a:r>
          </a:p>
          <a:p>
            <a:pPr>
              <a:buNone/>
            </a:pPr>
            <a:r>
              <a:rPr lang="fr-FR" dirty="0" smtClean="0"/>
              <a:t>   .FSH : voisine de la normale.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00B0F0"/>
                </a:solidFill>
              </a:rPr>
              <a:t>   -thyroïde :</a:t>
            </a:r>
          </a:p>
          <a:p>
            <a:pPr>
              <a:buNone/>
            </a:pPr>
            <a:r>
              <a:rPr lang="fr-FR" dirty="0" smtClean="0"/>
              <a:t>   .métabolisme de base diminué : T3 basse, T4 et TSH normales.</a:t>
            </a:r>
          </a:p>
          <a:p>
            <a:pPr>
              <a:buNone/>
            </a:pPr>
            <a:r>
              <a:rPr lang="fr-FR" dirty="0" smtClean="0"/>
              <a:t>   .cholestérol augmenté.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5-diagnostic positif :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Est portée devant :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-la triade symptomatique </a:t>
            </a:r>
            <a:r>
              <a:rPr lang="fr-FR" dirty="0" smtClean="0"/>
              <a:t>(anorexie, aménorrhée, amaigrissement).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-les signes spécifiques psychologiques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-Les signes somatiques de carence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smtClean="0">
                <a:solidFill>
                  <a:srgbClr val="FF0000"/>
                </a:solidFill>
              </a:rPr>
              <a:t>-les signes négatifs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dirty="0" smtClean="0"/>
              <a:t>    .l’absence de pathologie psychiatrique patente.</a:t>
            </a:r>
          </a:p>
          <a:p>
            <a:pPr>
              <a:buNone/>
            </a:pPr>
            <a:r>
              <a:rPr lang="fr-FR" dirty="0" smtClean="0"/>
              <a:t>    .l’absence de pathologie médicale.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6-diagnostic différentiel 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Les diagnostics différentiels </a:t>
            </a:r>
            <a:r>
              <a:rPr lang="fr-FR" smtClean="0"/>
              <a:t>sont évoqués </a:t>
            </a:r>
            <a:r>
              <a:rPr lang="fr-FR" dirty="0" smtClean="0"/>
              <a:t>devant: </a:t>
            </a:r>
            <a:r>
              <a:rPr lang="fr-FR" dirty="0" smtClean="0">
                <a:solidFill>
                  <a:srgbClr val="00B0F0"/>
                </a:solidFill>
              </a:rPr>
              <a:t>l’absence des signes spécifiques du conflit psychique de l’anorexie mentale.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 *</a:t>
            </a:r>
            <a:r>
              <a:rPr lang="fr-FR" b="1" dirty="0" smtClean="0">
                <a:solidFill>
                  <a:srgbClr val="FF0000"/>
                </a:solidFill>
              </a:rPr>
              <a:t>pathologies psychiatriques :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-délire chronique.</a:t>
            </a:r>
          </a:p>
          <a:p>
            <a:pPr>
              <a:buNone/>
            </a:pPr>
            <a:r>
              <a:rPr lang="fr-FR" dirty="0" smtClean="0"/>
              <a:t>   -dépression simple ou mélancolique.</a:t>
            </a:r>
          </a:p>
          <a:p>
            <a:pPr>
              <a:buNone/>
            </a:pPr>
            <a:r>
              <a:rPr lang="fr-FR" dirty="0" smtClean="0"/>
              <a:t>   -schizophrénie.</a:t>
            </a:r>
          </a:p>
          <a:p>
            <a:pPr>
              <a:buNone/>
            </a:pPr>
            <a:r>
              <a:rPr lang="fr-FR" dirty="0" smtClean="0"/>
              <a:t>   -pathologie phobique, obsessionnelle, ou hystérique. 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*</a:t>
            </a:r>
            <a:r>
              <a:rPr lang="fr-FR" b="1" dirty="0" smtClean="0">
                <a:solidFill>
                  <a:srgbClr val="FF0000"/>
                </a:solidFill>
              </a:rPr>
              <a:t>pathologies médicales 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  -Les cancers, infections (tuberculose évolutive),</a:t>
            </a:r>
          </a:p>
          <a:p>
            <a:pPr>
              <a:buNone/>
            </a:pPr>
            <a:r>
              <a:rPr lang="fr-FR" dirty="0" smtClean="0"/>
              <a:t>  -Syndrome démentiel,</a:t>
            </a:r>
          </a:p>
          <a:p>
            <a:pPr>
              <a:buNone/>
            </a:pPr>
            <a:r>
              <a:rPr lang="fr-FR" dirty="0" smtClean="0"/>
              <a:t>  -Maladie de crohn, diabète insulinodépendant, hyperthyroïdie, maladie d’Addison.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7-Evolution et pronostic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-favorable</a:t>
            </a:r>
            <a:r>
              <a:rPr lang="fr-FR" dirty="0" smtClean="0"/>
              <a:t> : guérison : 50 à60 % des cas 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u="sng" dirty="0" smtClean="0">
                <a:solidFill>
                  <a:srgbClr val="FF0000"/>
                </a:solidFill>
              </a:rPr>
              <a:t>Défavorable :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fr-FR" dirty="0" smtClean="0"/>
              <a:t>.la mort : 5 à 9% des cas.</a:t>
            </a:r>
          </a:p>
          <a:p>
            <a:pPr>
              <a:buNone/>
            </a:pPr>
            <a:r>
              <a:rPr lang="fr-FR" dirty="0" smtClean="0"/>
              <a:t>.rechutes fréquentes : 50%des cas.</a:t>
            </a:r>
          </a:p>
          <a:p>
            <a:pPr>
              <a:buNone/>
            </a:pPr>
            <a:r>
              <a:rPr lang="fr-FR" dirty="0" smtClean="0"/>
              <a:t>.chronicisation : lorsque l’évolution dépasse 4 ans.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-</a:t>
            </a:r>
            <a:r>
              <a:rPr lang="fr-FR" u="sng" dirty="0" smtClean="0">
                <a:solidFill>
                  <a:srgbClr val="FF0000"/>
                </a:solidFill>
              </a:rPr>
              <a:t>pronostic mauvais: </a:t>
            </a:r>
            <a:r>
              <a:rPr lang="fr-FR" dirty="0" smtClean="0"/>
              <a:t>si retard de la mise en route de la thérapeutique, le déni du trouble.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8-traitement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 smtClean="0"/>
              <a:t>-Urgence </a:t>
            </a:r>
            <a:r>
              <a:rPr lang="fr-FR" dirty="0" err="1" smtClean="0"/>
              <a:t>médico</a:t>
            </a:r>
            <a:r>
              <a:rPr lang="fr-FR" dirty="0" smtClean="0"/>
              <a:t>  -psychiatrique.</a:t>
            </a:r>
          </a:p>
          <a:p>
            <a:r>
              <a:rPr lang="fr-FR" u="sng" dirty="0" smtClean="0">
                <a:solidFill>
                  <a:srgbClr val="FF0000"/>
                </a:solidFill>
              </a:rPr>
              <a:t>1-hospitalisation:</a:t>
            </a:r>
          </a:p>
          <a:p>
            <a:r>
              <a:rPr lang="fr-FR" dirty="0" smtClean="0"/>
              <a:t>-En réanimation : dénutrition grave.</a:t>
            </a:r>
          </a:p>
          <a:p>
            <a:r>
              <a:rPr lang="fr-FR" dirty="0" smtClean="0"/>
              <a:t>-en psychiatrie : souvent nécessaire</a:t>
            </a:r>
          </a:p>
          <a:p>
            <a:r>
              <a:rPr lang="fr-FR" dirty="0" smtClean="0"/>
              <a:t>-isolement de la patiente</a:t>
            </a:r>
          </a:p>
          <a:p>
            <a:r>
              <a:rPr lang="fr-FR" b="1" dirty="0" smtClean="0"/>
              <a:t>-</a:t>
            </a:r>
            <a:r>
              <a:rPr lang="fr-FR" dirty="0" smtClean="0"/>
              <a:t>un contrat de poids est établit.</a:t>
            </a:r>
          </a:p>
          <a:p>
            <a:r>
              <a:rPr lang="fr-FR" dirty="0" smtClean="0"/>
              <a:t>-</a:t>
            </a:r>
            <a:r>
              <a:rPr lang="fr-FR" b="1" dirty="0" smtClean="0"/>
              <a:t> </a:t>
            </a:r>
            <a:r>
              <a:rPr lang="fr-FR" dirty="0" smtClean="0"/>
              <a:t>une réalimentation </a:t>
            </a:r>
            <a:r>
              <a:rPr lang="fr-FR" b="1" dirty="0" smtClean="0"/>
              <a:t>: </a:t>
            </a:r>
            <a:r>
              <a:rPr lang="fr-FR" dirty="0" smtClean="0"/>
              <a:t>progressive </a:t>
            </a:r>
          </a:p>
          <a:p>
            <a:endParaRPr lang="fr-FR" dirty="0" smtClean="0"/>
          </a:p>
          <a:p>
            <a:r>
              <a:rPr lang="fr-FR" u="sng" dirty="0" smtClean="0">
                <a:solidFill>
                  <a:srgbClr val="FF0000"/>
                </a:solidFill>
              </a:rPr>
              <a:t>2-psychotropes:</a:t>
            </a:r>
          </a:p>
          <a:p>
            <a:r>
              <a:rPr lang="fr-FR" dirty="0" smtClean="0"/>
              <a:t>-antipsychotique atypique : Zyprexa*:trouble grave avec déni.</a:t>
            </a:r>
          </a:p>
          <a:p>
            <a:r>
              <a:rPr lang="fr-FR" dirty="0" smtClean="0"/>
              <a:t>-antidépresseurs: si dépression associée.</a:t>
            </a:r>
          </a:p>
          <a:p>
            <a:endParaRPr lang="fr-FR" u="sng" dirty="0" smtClean="0"/>
          </a:p>
          <a:p>
            <a:endParaRPr lang="fr-FR" dirty="0" smtClean="0"/>
          </a:p>
          <a:p>
            <a:r>
              <a:rPr lang="fr-FR" u="sng" dirty="0" smtClean="0">
                <a:solidFill>
                  <a:srgbClr val="FF0000"/>
                </a:solidFill>
              </a:rPr>
              <a:t>3-psychothérapie:</a:t>
            </a:r>
          </a:p>
          <a:p>
            <a:r>
              <a:rPr lang="fr-FR" dirty="0" smtClean="0"/>
              <a:t>.psychothérapie cognitivo-comportementale.</a:t>
            </a:r>
          </a:p>
          <a:p>
            <a:r>
              <a:rPr lang="fr-FR" dirty="0" smtClean="0"/>
              <a:t>.psychothérapie familiale.</a:t>
            </a:r>
          </a:p>
          <a:p>
            <a:endParaRPr lang="fr-FR" u="sng" dirty="0" smtClean="0"/>
          </a:p>
          <a:p>
            <a:endParaRPr lang="fr-FR" dirty="0"/>
          </a:p>
        </p:txBody>
      </p:sp>
      <p:pic>
        <p:nvPicPr>
          <p:cNvPr id="6146" name="Picture 2" descr="C:\Users\Acer\Desktop\photos psychiatrie\21548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556792"/>
            <a:ext cx="3086100" cy="1485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II-BOULIMIE :</a:t>
            </a:r>
            <a:br>
              <a:rPr lang="fr-FR" dirty="0" smtClean="0"/>
            </a:br>
            <a:r>
              <a:rPr lang="fr-FR" dirty="0" smtClean="0"/>
              <a:t> 1-définition :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c’est la survenue récurrente </a:t>
            </a:r>
            <a:r>
              <a:rPr lang="fr-FR" dirty="0" smtClean="0">
                <a:solidFill>
                  <a:srgbClr val="FF0000"/>
                </a:solidFill>
              </a:rPr>
              <a:t>d’accès hyperphagiques </a:t>
            </a:r>
            <a:r>
              <a:rPr lang="fr-FR" dirty="0" smtClean="0"/>
              <a:t>: absorption en une période de </a:t>
            </a:r>
            <a:r>
              <a:rPr lang="fr-FR" dirty="0" smtClean="0">
                <a:solidFill>
                  <a:srgbClr val="00B0F0"/>
                </a:solidFill>
              </a:rPr>
              <a:t>temps limitée </a:t>
            </a:r>
            <a:r>
              <a:rPr lang="fr-FR" dirty="0" smtClean="0"/>
              <a:t>d’une quantité de nourriture </a:t>
            </a:r>
            <a:r>
              <a:rPr lang="fr-FR" dirty="0" smtClean="0">
                <a:solidFill>
                  <a:srgbClr val="92D050"/>
                </a:solidFill>
              </a:rPr>
              <a:t>largement supérieure </a:t>
            </a:r>
            <a:r>
              <a:rPr lang="fr-FR" dirty="0" smtClean="0"/>
              <a:t>à ce que la plupart des gens absorbées en une période similaire et dans les mêmes circonstances, avec </a:t>
            </a:r>
            <a:r>
              <a:rPr lang="fr-FR" dirty="0" smtClean="0">
                <a:solidFill>
                  <a:srgbClr val="FFC000"/>
                </a:solidFill>
              </a:rPr>
              <a:t>un sentiment de perte de contrôle </a:t>
            </a:r>
            <a:r>
              <a:rPr lang="fr-FR" dirty="0" smtClean="0"/>
              <a:t>sur le comportement alimentaire pendant la crise. </a:t>
            </a:r>
          </a:p>
          <a:p>
            <a:endParaRPr lang="fr-FR" dirty="0"/>
          </a:p>
        </p:txBody>
      </p:sp>
      <p:pic>
        <p:nvPicPr>
          <p:cNvPr id="7171" name="Picture 3" descr="C:\Users\Acer\Desktop\photos psychiatrie\5654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188640"/>
            <a:ext cx="3168352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2-Epidémiologie: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Prévalence:</a:t>
            </a:r>
            <a:r>
              <a:rPr lang="fr-FR" dirty="0" smtClean="0">
                <a:solidFill>
                  <a:srgbClr val="FF0000"/>
                </a:solidFill>
              </a:rPr>
              <a:t>1%</a:t>
            </a:r>
            <a:r>
              <a:rPr lang="fr-FR" dirty="0" smtClean="0"/>
              <a:t> en population générale.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7.4%</a:t>
            </a:r>
            <a:r>
              <a:rPr lang="fr-FR" dirty="0" smtClean="0"/>
              <a:t> de décès.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2-signes cliniques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fr-FR" dirty="0" smtClean="0">
                <a:solidFill>
                  <a:srgbClr val="FF0000"/>
                </a:solidFill>
              </a:rPr>
              <a:t>A-Accès boulimique :</a:t>
            </a:r>
            <a:r>
              <a:rPr lang="fr-FR" dirty="0" smtClean="0"/>
              <a:t>-3 phases :</a:t>
            </a:r>
          </a:p>
          <a:p>
            <a:r>
              <a:rPr lang="fr-FR" dirty="0" smtClean="0">
                <a:solidFill>
                  <a:srgbClr val="00B0F0"/>
                </a:solidFill>
              </a:rPr>
              <a:t>*phase prodromique, d’excitation préalable</a:t>
            </a:r>
            <a:r>
              <a:rPr lang="fr-FR" dirty="0" smtClean="0"/>
              <a:t> : une vague sensation envahissante et oppressante de faim .</a:t>
            </a:r>
          </a:p>
          <a:p>
            <a:endParaRPr lang="fr-FR" dirty="0" smtClean="0"/>
          </a:p>
          <a:p>
            <a:r>
              <a:rPr lang="fr-FR" dirty="0" smtClean="0">
                <a:solidFill>
                  <a:srgbClr val="00B0F0"/>
                </a:solidFill>
              </a:rPr>
              <a:t>*accès proprement dit :</a:t>
            </a:r>
          </a:p>
          <a:p>
            <a:pPr>
              <a:buNone/>
            </a:pPr>
            <a:r>
              <a:rPr lang="fr-FR" dirty="0" smtClean="0">
                <a:solidFill>
                  <a:srgbClr val="00B0F0"/>
                </a:solidFill>
              </a:rPr>
              <a:t>   - </a:t>
            </a:r>
            <a:r>
              <a:rPr lang="fr-FR" dirty="0" smtClean="0"/>
              <a:t>survenue brutale de surconsommation d’aliments hypercaloriques. </a:t>
            </a:r>
          </a:p>
          <a:p>
            <a:pPr>
              <a:buNone/>
            </a:pPr>
            <a:r>
              <a:rPr lang="fr-FR" dirty="0" smtClean="0"/>
              <a:t>   -en cachette (chambre, cuisine, toilette), </a:t>
            </a:r>
          </a:p>
          <a:p>
            <a:pPr>
              <a:buNone/>
            </a:pPr>
            <a:r>
              <a:rPr lang="fr-FR" dirty="0" smtClean="0"/>
              <a:t>   -accompagné de plaisir,</a:t>
            </a:r>
          </a:p>
          <a:p>
            <a:pPr>
              <a:buNone/>
            </a:pPr>
            <a:r>
              <a:rPr lang="fr-FR" dirty="0" smtClean="0"/>
              <a:t>   - rapide (crise inférieure à 2heures) : voracité, absence de mastication.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00B0F0"/>
                </a:solidFill>
              </a:rPr>
              <a:t>*fin de l’accès : </a:t>
            </a:r>
            <a:r>
              <a:rPr lang="fr-FR" dirty="0" smtClean="0"/>
              <a:t>survient lorsque :</a:t>
            </a:r>
          </a:p>
          <a:p>
            <a:pPr>
              <a:buNone/>
            </a:pPr>
            <a:r>
              <a:rPr lang="fr-FR" dirty="0" smtClean="0"/>
              <a:t>  -la patiente n’a plus rien à manger, se sent étouffer ,ou lorsqu’elle est interrompue par un évènement extérieur.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b="1" dirty="0" smtClean="0">
                <a:solidFill>
                  <a:srgbClr val="00B0F0"/>
                </a:solidFill>
              </a:rPr>
              <a:t>*suivi </a:t>
            </a:r>
            <a:r>
              <a:rPr lang="fr-FR" dirty="0" smtClean="0"/>
              <a:t>d’un sentiment intense de honte et de culpabilité</a:t>
            </a:r>
            <a:r>
              <a:rPr lang="fr-FR" b="1" dirty="0" smtClean="0"/>
              <a:t>;</a:t>
            </a:r>
            <a:r>
              <a:rPr lang="fr-FR" dirty="0" smtClean="0"/>
              <a:t> sentiment d’avoir perdu le control.</a:t>
            </a:r>
            <a:endParaRPr lang="fr-FR" b="1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B-Comportements compensatoires inappropriés et récurrents: </a:t>
            </a:r>
            <a:r>
              <a:rPr lang="fr-FR" dirty="0" smtClean="0"/>
              <a:t>visant à prévenir la prise de poids tels que :</a:t>
            </a:r>
          </a:p>
          <a:p>
            <a:pPr>
              <a:buFontTx/>
              <a:buChar char="-"/>
            </a:pPr>
            <a:r>
              <a:rPr lang="fr-FR" dirty="0" smtClean="0">
                <a:solidFill>
                  <a:srgbClr val="00B0F0"/>
                </a:solidFill>
              </a:rPr>
              <a:t>vomissements provoqués</a:t>
            </a:r>
            <a:r>
              <a:rPr lang="fr-FR" dirty="0" smtClean="0"/>
              <a:t> ;</a:t>
            </a:r>
          </a:p>
          <a:p>
            <a:pPr>
              <a:buFontTx/>
              <a:buChar char="-"/>
            </a:pPr>
            <a:r>
              <a:rPr lang="fr-FR" dirty="0" smtClean="0"/>
              <a:t> emploi </a:t>
            </a:r>
            <a:r>
              <a:rPr lang="fr-FR" dirty="0" smtClean="0">
                <a:solidFill>
                  <a:srgbClr val="00B0F0"/>
                </a:solidFill>
              </a:rPr>
              <a:t>abusif de laxatifs</a:t>
            </a:r>
            <a:r>
              <a:rPr lang="fr-FR" dirty="0" smtClean="0"/>
              <a:t>, </a:t>
            </a:r>
            <a:r>
              <a:rPr lang="fr-FR" dirty="0" smtClean="0">
                <a:solidFill>
                  <a:srgbClr val="00B0F0"/>
                </a:solidFill>
              </a:rPr>
              <a:t>diurétiques</a:t>
            </a:r>
            <a:r>
              <a:rPr lang="fr-FR" dirty="0" smtClean="0"/>
              <a:t> ou autres médicaments ;</a:t>
            </a:r>
          </a:p>
          <a:p>
            <a:pPr>
              <a:buFontTx/>
              <a:buChar char="-"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00B0F0"/>
                </a:solidFill>
              </a:rPr>
              <a:t>jeûne ;</a:t>
            </a:r>
            <a:r>
              <a:rPr lang="fr-FR" dirty="0" smtClean="0"/>
              <a:t> </a:t>
            </a:r>
            <a:r>
              <a:rPr lang="fr-FR" dirty="0" smtClean="0">
                <a:solidFill>
                  <a:srgbClr val="00B0F0"/>
                </a:solidFill>
              </a:rPr>
              <a:t>exercice physique </a:t>
            </a:r>
            <a:r>
              <a:rPr lang="fr-FR" dirty="0" smtClean="0"/>
              <a:t>excessif.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C- Les accès hyperphagiques et les comportements compensatoires inappropriés </a:t>
            </a:r>
            <a:r>
              <a:rPr lang="fr-FR" dirty="0" smtClean="0"/>
              <a:t>surviennent tout les deux, en moyenne, au moins </a:t>
            </a:r>
            <a:r>
              <a:rPr lang="fr-FR" dirty="0" smtClean="0">
                <a:solidFill>
                  <a:srgbClr val="00B0F0"/>
                </a:solidFill>
              </a:rPr>
              <a:t>une fois </a:t>
            </a:r>
            <a:r>
              <a:rPr lang="fr-FR" dirty="0" smtClean="0"/>
              <a:t>par semaine pendant </a:t>
            </a:r>
            <a:r>
              <a:rPr lang="fr-FR" dirty="0" smtClean="0">
                <a:solidFill>
                  <a:srgbClr val="00B0F0"/>
                </a:solidFill>
              </a:rPr>
              <a:t>3mois.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Objectifs pédagogiques: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>
                <a:solidFill>
                  <a:srgbClr val="00B0F0"/>
                </a:solidFill>
              </a:rPr>
              <a:t>Diagnostiquer</a:t>
            </a:r>
            <a:r>
              <a:rPr lang="fr-FR" dirty="0" smtClean="0"/>
              <a:t> les troubles des conduites alimentaires chez l’adolescent et l’adulte.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Connaitre les conséquences somatiques graves </a:t>
            </a:r>
            <a:r>
              <a:rPr lang="fr-FR" dirty="0" smtClean="0">
                <a:solidFill>
                  <a:srgbClr val="00B050"/>
                </a:solidFill>
              </a:rPr>
              <a:t> </a:t>
            </a:r>
            <a:r>
              <a:rPr lang="fr-FR" dirty="0" smtClean="0"/>
              <a:t>secondaire à une pathologie </a:t>
            </a:r>
            <a:r>
              <a:rPr lang="fr-FR" b="1" dirty="0" smtClean="0"/>
              <a:t>essentiellement</a:t>
            </a:r>
            <a:r>
              <a:rPr lang="fr-FR" dirty="0" smtClean="0"/>
              <a:t> </a:t>
            </a:r>
            <a:r>
              <a:rPr lang="fr-FR" b="1" dirty="0" smtClean="0"/>
              <a:t>mentale </a:t>
            </a:r>
            <a:r>
              <a:rPr lang="fr-FR" dirty="0" smtClean="0"/>
              <a:t>.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Connaitre l’attitude thérapeutique vis à vis  </a:t>
            </a:r>
            <a:r>
              <a:rPr lang="fr-FR" dirty="0" smtClean="0"/>
              <a:t>des troubles des conduites alimentaires.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3-diagnostic différentiel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A-hyperphagie secondaire à des causes organiques : </a:t>
            </a:r>
            <a:r>
              <a:rPr lang="fr-FR" dirty="0" smtClean="0"/>
              <a:t>tumeur cérébrale frontale, épilepsie partielle, syndrome démentiel, </a:t>
            </a:r>
            <a:r>
              <a:rPr lang="fr-FR" dirty="0" err="1" smtClean="0"/>
              <a:t>endocrinopathie</a:t>
            </a:r>
            <a:r>
              <a:rPr lang="fr-FR" dirty="0" smtClean="0"/>
              <a:t> .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>
                <a:solidFill>
                  <a:srgbClr val="FF0000"/>
                </a:solidFill>
              </a:rPr>
              <a:t>B- hyperphagie secondaire à des pathologies psychiatriques : </a:t>
            </a:r>
          </a:p>
          <a:p>
            <a:pPr>
              <a:buNone/>
            </a:pPr>
            <a:r>
              <a:rPr lang="fr-FR" dirty="0" smtClean="0"/>
              <a:t>   -Accès maniaque, schizophrénie, équivalent dépressif, équivalent névrotique.</a:t>
            </a:r>
          </a:p>
          <a:p>
            <a:pPr>
              <a:buNone/>
            </a:pPr>
            <a:r>
              <a:rPr lang="fr-FR" dirty="0" smtClean="0"/>
              <a:t>  -grignotage : ingestion répétée de faible quantité de nourriture en dehors des repas réguliers.</a:t>
            </a:r>
          </a:p>
          <a:p>
            <a:pPr>
              <a:buNone/>
            </a:pPr>
            <a:r>
              <a:rPr lang="fr-FR" dirty="0" smtClean="0"/>
              <a:t>  -hyperphagie : surconsommation alimentaire pendant le repas sans caractère incoercible, incontrôlable. Elle mène souvent à l’obésité.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5—Complication, évolution: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Des troubles du cycle menstruel </a:t>
            </a:r>
            <a:r>
              <a:rPr lang="fr-FR" dirty="0" smtClean="0"/>
              <a:t>de tout type : aménorrhées, ménométrorragies.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une hypertrophie des parotides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les conséquences des vomissements répétés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dirty="0" smtClean="0"/>
              <a:t> .alcalose, hypokaliémie, déshydratation extracellulaire.</a:t>
            </a:r>
          </a:p>
          <a:p>
            <a:pPr>
              <a:buNone/>
            </a:pPr>
            <a:r>
              <a:rPr lang="fr-FR" dirty="0" smtClean="0"/>
              <a:t> . Atteinte stomatologique irréversible .</a:t>
            </a:r>
          </a:p>
          <a:p>
            <a:pPr>
              <a:buNone/>
            </a:pPr>
            <a:r>
              <a:rPr lang="fr-FR" dirty="0" smtClean="0"/>
              <a:t> .Ulcération buccale, pharyngée, œsophagite, reflux, gastrite.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des conduites suicidaires, toxicomaniaques</a:t>
            </a:r>
            <a:r>
              <a:rPr lang="fr-FR" dirty="0" smtClean="0"/>
              <a:t>.</a:t>
            </a:r>
          </a:p>
          <a:p>
            <a:pPr>
              <a:buNone/>
            </a:pPr>
            <a:r>
              <a:rPr lang="fr-FR" dirty="0" smtClean="0"/>
              <a:t>-</a:t>
            </a:r>
            <a:r>
              <a:rPr lang="fr-FR" dirty="0" smtClean="0">
                <a:solidFill>
                  <a:srgbClr val="FF0000"/>
                </a:solidFill>
              </a:rPr>
              <a:t>des épisodes dépressifs.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6-Pronostic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-Chronicité : 30% des cas.</a:t>
            </a:r>
          </a:p>
          <a:p>
            <a:r>
              <a:rPr lang="fr-FR" dirty="0" smtClean="0"/>
              <a:t>-L’adaptation sociale des boulimiques est altérée.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7-Traitement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  Hospitalisations:</a:t>
            </a:r>
          </a:p>
          <a:p>
            <a:pPr>
              <a:buNone/>
            </a:pPr>
            <a:r>
              <a:rPr lang="fr-FR" dirty="0" smtClean="0"/>
              <a:t>-suicide </a:t>
            </a:r>
          </a:p>
          <a:p>
            <a:pPr>
              <a:buNone/>
            </a:pPr>
            <a:r>
              <a:rPr lang="fr-FR" dirty="0" smtClean="0"/>
              <a:t>-électrolytes très perturbé.</a:t>
            </a:r>
          </a:p>
          <a:p>
            <a:pPr>
              <a:buNone/>
            </a:pPr>
            <a:r>
              <a:rPr lang="fr-FR" dirty="0" smtClean="0"/>
              <a:t>-échec  thérapeutique.</a:t>
            </a: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Psychothérapie: </a:t>
            </a:r>
            <a:r>
              <a:rPr lang="fr-FR" dirty="0" smtClean="0">
                <a:solidFill>
                  <a:srgbClr val="FF0000"/>
                </a:solidFill>
              </a:rPr>
              <a:t>en </a:t>
            </a:r>
            <a:r>
              <a:rPr lang="fr-FR" dirty="0" smtClean="0"/>
              <a:t>ambulatoire</a:t>
            </a:r>
          </a:p>
          <a:p>
            <a:pPr>
              <a:buNone/>
            </a:pPr>
            <a:r>
              <a:rPr lang="fr-FR" dirty="0" smtClean="0"/>
              <a:t>-Thérapie  cognitivo-comportementale :tout en insistant  sur le renforcement de l’image de soi.</a:t>
            </a:r>
          </a:p>
          <a:p>
            <a:pPr>
              <a:buNone/>
            </a:pPr>
            <a:r>
              <a:rPr lang="fr-FR" dirty="0" smtClean="0"/>
              <a:t>-Relaxation : peut aider à diminuer l’anxiété avant les repas ou les crises boulimiques entre les repas.</a:t>
            </a:r>
          </a:p>
          <a:p>
            <a:pPr>
              <a:buNone/>
            </a:pPr>
            <a:r>
              <a:rPr lang="fr-FR" dirty="0" smtClean="0"/>
              <a:t>-Thérapie familiale et de groupe.</a:t>
            </a:r>
          </a:p>
          <a:p>
            <a:pPr>
              <a:buNone/>
            </a:pPr>
            <a:r>
              <a:rPr lang="fr-FR" u="sng" dirty="0" smtClean="0">
                <a:solidFill>
                  <a:srgbClr val="FF0000"/>
                </a:solidFill>
              </a:rPr>
              <a:t>  Traitements médicamenteux :</a:t>
            </a:r>
          </a:p>
          <a:p>
            <a:pPr>
              <a:buNone/>
            </a:pPr>
            <a:r>
              <a:rPr lang="fr-FR" dirty="0" smtClean="0"/>
              <a:t>-un antidépresseur:  la </a:t>
            </a:r>
            <a:r>
              <a:rPr lang="fr-FR" dirty="0" err="1" smtClean="0"/>
              <a:t>venlafaxyne</a:t>
            </a:r>
            <a:r>
              <a:rPr lang="fr-FR" dirty="0" smtClean="0"/>
              <a:t>  .</a:t>
            </a:r>
          </a:p>
          <a:p>
            <a:pPr>
              <a:buNone/>
            </a:pPr>
            <a:r>
              <a:rPr lang="fr-FR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29600" cy="1066800"/>
          </a:xfrm>
        </p:spPr>
        <p:txBody>
          <a:bodyPr/>
          <a:lstStyle/>
          <a:p>
            <a:r>
              <a:rPr lang="fr-FR" dirty="0" smtClean="0"/>
              <a:t>Plan du cours: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62500" lnSpcReduction="20000"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I-Introduction-définition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II-anorexie mentale:</a:t>
            </a:r>
          </a:p>
          <a:p>
            <a:r>
              <a:rPr lang="fr-FR" dirty="0" smtClean="0"/>
              <a:t>   1-définition</a:t>
            </a:r>
          </a:p>
          <a:p>
            <a:r>
              <a:rPr lang="fr-FR" dirty="0" smtClean="0"/>
              <a:t>   2-épidémiologie</a:t>
            </a:r>
          </a:p>
          <a:p>
            <a:r>
              <a:rPr lang="fr-FR" dirty="0" smtClean="0"/>
              <a:t>   3-clinique</a:t>
            </a:r>
          </a:p>
          <a:p>
            <a:r>
              <a:rPr lang="fr-FR" dirty="0" smtClean="0"/>
              <a:t>  4-formes cliniques</a:t>
            </a:r>
          </a:p>
          <a:p>
            <a:r>
              <a:rPr lang="fr-FR" dirty="0" smtClean="0"/>
              <a:t>   5-examens biologiques</a:t>
            </a:r>
          </a:p>
          <a:p>
            <a:r>
              <a:rPr lang="fr-FR" dirty="0" smtClean="0"/>
              <a:t>   6-Diagnostic positif</a:t>
            </a:r>
          </a:p>
          <a:p>
            <a:r>
              <a:rPr lang="fr-FR" dirty="0" smtClean="0"/>
              <a:t>   7-Diagnostic différentiel</a:t>
            </a:r>
          </a:p>
          <a:p>
            <a:r>
              <a:rPr lang="fr-FR" dirty="0" smtClean="0"/>
              <a:t>   8-Evolution-pronostic</a:t>
            </a:r>
          </a:p>
          <a:p>
            <a:r>
              <a:rPr lang="fr-FR" dirty="0" smtClean="0"/>
              <a:t>   9-Traitement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III-La boulimie</a:t>
            </a:r>
          </a:p>
          <a:p>
            <a:r>
              <a:rPr lang="fr-FR" dirty="0" smtClean="0"/>
              <a:t>   1-définition</a:t>
            </a:r>
          </a:p>
          <a:p>
            <a:r>
              <a:rPr lang="fr-FR" dirty="0" smtClean="0"/>
              <a:t>   2-épidémiologie</a:t>
            </a:r>
          </a:p>
          <a:p>
            <a:r>
              <a:rPr lang="fr-FR" dirty="0" smtClean="0"/>
              <a:t>  3-clinique</a:t>
            </a:r>
          </a:p>
          <a:p>
            <a:r>
              <a:rPr lang="fr-FR" dirty="0" smtClean="0"/>
              <a:t>  4-diagnostic différentiel</a:t>
            </a:r>
          </a:p>
          <a:p>
            <a:r>
              <a:rPr lang="fr-FR" dirty="0" smtClean="0"/>
              <a:t>  5-évolution-complication</a:t>
            </a:r>
          </a:p>
          <a:p>
            <a:r>
              <a:rPr lang="fr-FR" dirty="0" smtClean="0"/>
              <a:t>  6-pronostic</a:t>
            </a:r>
          </a:p>
          <a:p>
            <a:r>
              <a:rPr lang="fr-FR" dirty="0" smtClean="0"/>
              <a:t>  7-traitement</a:t>
            </a:r>
            <a:endParaRPr lang="fr-FR" dirty="0"/>
          </a:p>
        </p:txBody>
      </p:sp>
      <p:pic>
        <p:nvPicPr>
          <p:cNvPr id="2050" name="Picture 2" descr="C:\Users\Acer\Desktop\photos psychiatrie\528795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1844824"/>
            <a:ext cx="3142481" cy="2736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Introduction-définition: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b="1" dirty="0" smtClean="0"/>
              <a:t>Les troubles de conduites alimentaires: </a:t>
            </a:r>
            <a:r>
              <a:rPr lang="fr-FR" dirty="0" smtClean="0"/>
              <a:t>sont</a:t>
            </a:r>
            <a:r>
              <a:rPr lang="fr-FR" b="1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des perturbations persistantes </a:t>
            </a:r>
            <a:r>
              <a:rPr lang="fr-FR" dirty="0" smtClean="0">
                <a:solidFill>
                  <a:srgbClr val="00B0F0"/>
                </a:solidFill>
              </a:rPr>
              <a:t>du comportement alimentaire </a:t>
            </a:r>
            <a:r>
              <a:rPr lang="fr-FR" dirty="0" smtClean="0"/>
              <a:t>entrainant </a:t>
            </a:r>
          </a:p>
          <a:p>
            <a:pPr>
              <a:buNone/>
            </a:pPr>
            <a:r>
              <a:rPr lang="fr-FR" dirty="0" smtClean="0"/>
              <a:t>      -un mode de consommation pathologique </a:t>
            </a:r>
          </a:p>
          <a:p>
            <a:pPr>
              <a:buNone/>
            </a:pPr>
            <a:r>
              <a:rPr lang="fr-FR" dirty="0" smtClean="0"/>
              <a:t>      -ou une absorption de nourriture délétère pour la santé physique </a:t>
            </a:r>
            <a:r>
              <a:rPr lang="fr-FR" dirty="0" smtClean="0">
                <a:solidFill>
                  <a:srgbClr val="00B050"/>
                </a:solidFill>
              </a:rPr>
              <a:t>ou</a:t>
            </a:r>
            <a:r>
              <a:rPr lang="fr-FR" dirty="0" smtClean="0"/>
              <a:t> le fonctionnement social.</a:t>
            </a:r>
          </a:p>
          <a:p>
            <a:pPr>
              <a:buNone/>
            </a:pPr>
            <a:endParaRPr lang="fr-FR" dirty="0" smtClean="0"/>
          </a:p>
          <a:p>
            <a:r>
              <a:rPr lang="fr-FR" b="1" dirty="0" smtClean="0"/>
              <a:t>Les troubles des conduites alimentaires se divisent en 3 sous groupes:</a:t>
            </a:r>
          </a:p>
          <a:p>
            <a:pPr>
              <a:buNone/>
            </a:pPr>
            <a:r>
              <a:rPr lang="fr-FR" dirty="0" smtClean="0">
                <a:solidFill>
                  <a:schemeClr val="tx2"/>
                </a:solidFill>
              </a:rPr>
              <a:t>   -Une forme restrictive </a:t>
            </a:r>
            <a:r>
              <a:rPr lang="fr-FR" dirty="0" smtClean="0"/>
              <a:t>: c’est l’anorexie mentale.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smtClean="0">
                <a:solidFill>
                  <a:schemeClr val="tx2"/>
                </a:solidFill>
              </a:rPr>
              <a:t>-Une forme en excès</a:t>
            </a:r>
            <a:r>
              <a:rPr lang="fr-FR" dirty="0" smtClean="0"/>
              <a:t>: boulimie, hyperphagie , potomanie et dipsomanie.</a:t>
            </a:r>
          </a:p>
          <a:p>
            <a:pPr>
              <a:buNone/>
            </a:pPr>
            <a:r>
              <a:rPr lang="fr-FR" dirty="0" smtClean="0"/>
              <a:t>   </a:t>
            </a:r>
            <a:r>
              <a:rPr lang="fr-FR" dirty="0" smtClean="0">
                <a:solidFill>
                  <a:schemeClr val="tx2"/>
                </a:solidFill>
              </a:rPr>
              <a:t>-Conduite alimentaire aberrante </a:t>
            </a:r>
            <a:r>
              <a:rPr lang="fr-FR" dirty="0" smtClean="0"/>
              <a:t>: pica , mérycisme(=Régurgitation répétée de la nourriture qui survient après un repas ).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I-Anorexie mentale</a:t>
            </a:r>
            <a:br>
              <a:rPr lang="fr-FR" dirty="0" smtClean="0"/>
            </a:br>
            <a:r>
              <a:rPr lang="fr-FR" dirty="0" smtClean="0"/>
              <a:t>1)  </a:t>
            </a:r>
            <a:r>
              <a:rPr lang="fr-FR" u="sng" dirty="0" smtClean="0"/>
              <a:t>Définition :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1520" y="2532888"/>
            <a:ext cx="8229600" cy="4325112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C’ est </a:t>
            </a:r>
            <a:r>
              <a:rPr lang="fr-FR" dirty="0" smtClean="0">
                <a:solidFill>
                  <a:srgbClr val="FF0000"/>
                </a:solidFill>
              </a:rPr>
              <a:t>une conduite </a:t>
            </a:r>
          </a:p>
          <a:p>
            <a:pPr lvl="0">
              <a:buNone/>
            </a:pPr>
            <a:r>
              <a:rPr lang="fr-FR" dirty="0" smtClean="0">
                <a:solidFill>
                  <a:srgbClr val="FF0000"/>
                </a:solidFill>
              </a:rPr>
              <a:t>de restriction alimentaire</a:t>
            </a:r>
            <a:r>
              <a:rPr lang="fr-FR" dirty="0" smtClean="0"/>
              <a:t> (lutte</a:t>
            </a:r>
          </a:p>
          <a:p>
            <a:pPr lvl="0">
              <a:buNone/>
            </a:pPr>
            <a:r>
              <a:rPr lang="fr-FR" dirty="0" smtClean="0"/>
              <a:t> active contre la faim) par rapport aux besoins conduisant à un poids </a:t>
            </a:r>
            <a:r>
              <a:rPr lang="fr-FR" dirty="0" smtClean="0">
                <a:solidFill>
                  <a:srgbClr val="00B0F0"/>
                </a:solidFill>
              </a:rPr>
              <a:t>significativement bas </a:t>
            </a:r>
            <a:r>
              <a:rPr lang="fr-FR" dirty="0" smtClean="0"/>
              <a:t>compte tenu de l’âge, du sexe ,du stade de développement de la santé physique .</a:t>
            </a:r>
          </a:p>
          <a:p>
            <a:pPr lvl="0"/>
            <a:r>
              <a:rPr lang="fr-FR" dirty="0" smtClean="0"/>
              <a:t>Associé </a:t>
            </a:r>
            <a:r>
              <a:rPr lang="fr-FR" dirty="0" smtClean="0">
                <a:solidFill>
                  <a:schemeClr val="tx2"/>
                </a:solidFill>
              </a:rPr>
              <a:t>à une peur intense </a:t>
            </a:r>
            <a:r>
              <a:rPr lang="fr-FR" dirty="0" smtClean="0"/>
              <a:t>de prendre du poids ou de devenir gros . </a:t>
            </a:r>
          </a:p>
          <a:p>
            <a:pPr lvl="0"/>
            <a:r>
              <a:rPr lang="fr-FR" dirty="0" smtClean="0"/>
              <a:t>Avec </a:t>
            </a:r>
            <a:r>
              <a:rPr lang="fr-FR" dirty="0" smtClean="0">
                <a:solidFill>
                  <a:srgbClr val="00B050"/>
                </a:solidFill>
              </a:rPr>
              <a:t>une altération de la perception  </a:t>
            </a:r>
            <a:r>
              <a:rPr lang="fr-FR" dirty="0" smtClean="0"/>
              <a:t>du poids ou de la forme de son propre corps.</a:t>
            </a:r>
          </a:p>
          <a:p>
            <a:endParaRPr lang="fr-FR" dirty="0"/>
          </a:p>
        </p:txBody>
      </p:sp>
      <p:pic>
        <p:nvPicPr>
          <p:cNvPr id="3075" name="Picture 3" descr="C:\Users\Acer\Desktop\photos psychiatrie\5487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692696"/>
            <a:ext cx="3347864" cy="1666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2) </a:t>
            </a:r>
            <a:r>
              <a:rPr lang="fr-FR" u="sng" dirty="0" smtClean="0"/>
              <a:t>Epidémiologie 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 Touche  </a:t>
            </a:r>
            <a:r>
              <a:rPr lang="fr-FR" dirty="0" smtClean="0">
                <a:solidFill>
                  <a:schemeClr val="tx2"/>
                </a:solidFill>
              </a:rPr>
              <a:t>les adolescentes </a:t>
            </a:r>
            <a:r>
              <a:rPr lang="fr-FR" dirty="0" smtClean="0"/>
              <a:t>entre </a:t>
            </a:r>
            <a:r>
              <a:rPr lang="fr-FR" dirty="0" smtClean="0">
                <a:solidFill>
                  <a:schemeClr val="tx2"/>
                </a:solidFill>
              </a:rPr>
              <a:t>15 et 20 ans</a:t>
            </a:r>
            <a:r>
              <a:rPr lang="fr-FR" dirty="0" smtClean="0"/>
              <a:t>.</a:t>
            </a:r>
          </a:p>
          <a:p>
            <a:r>
              <a:rPr lang="fr-FR" dirty="0" smtClean="0"/>
              <a:t>Atteint </a:t>
            </a:r>
            <a:r>
              <a:rPr lang="fr-FR" dirty="0" smtClean="0">
                <a:solidFill>
                  <a:srgbClr val="FF0000"/>
                </a:solidFill>
              </a:rPr>
              <a:t>les classes sociales aisées :</a:t>
            </a:r>
            <a:r>
              <a:rPr lang="fr-FR" dirty="0" smtClean="0"/>
              <a:t>surtout les mannequins de mode, les hôtesses, etc.… </a:t>
            </a:r>
          </a:p>
          <a:p>
            <a:pPr lvl="0"/>
            <a:r>
              <a:rPr lang="fr-FR" dirty="0" smtClean="0"/>
              <a:t>Sexe ratio : un homme pour </a:t>
            </a:r>
            <a:r>
              <a:rPr lang="fr-FR" dirty="0" smtClean="0">
                <a:solidFill>
                  <a:srgbClr val="00B0F0"/>
                </a:solidFill>
              </a:rPr>
              <a:t>9 à 11 </a:t>
            </a:r>
            <a:r>
              <a:rPr lang="fr-FR" dirty="0" smtClean="0"/>
              <a:t>femmes.</a:t>
            </a:r>
          </a:p>
          <a:p>
            <a:pPr lvl="0"/>
            <a:r>
              <a:rPr lang="fr-FR" dirty="0" smtClean="0"/>
              <a:t>Prévalence</a:t>
            </a:r>
            <a:r>
              <a:rPr lang="fr-FR" dirty="0" smtClean="0">
                <a:solidFill>
                  <a:srgbClr val="00B0F0"/>
                </a:solidFill>
              </a:rPr>
              <a:t>:0.3%</a:t>
            </a:r>
            <a:r>
              <a:rPr lang="fr-FR" dirty="0" smtClean="0"/>
              <a:t>.</a:t>
            </a:r>
          </a:p>
          <a:p>
            <a:pPr lvl="0"/>
            <a:r>
              <a:rPr lang="fr-FR" dirty="0" smtClean="0"/>
              <a:t>Pathologie grave avec une mortalité importante :  </a:t>
            </a:r>
            <a:r>
              <a:rPr lang="fr-FR" dirty="0" smtClean="0">
                <a:solidFill>
                  <a:srgbClr val="00B0F0"/>
                </a:solidFill>
              </a:rPr>
              <a:t>9,6% </a:t>
            </a:r>
            <a:r>
              <a:rPr lang="fr-FR" dirty="0" smtClean="0"/>
              <a:t>de décès.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3) </a:t>
            </a:r>
            <a:r>
              <a:rPr lang="fr-FR" u="sng" dirty="0" smtClean="0"/>
              <a:t>Clinique </a:t>
            </a:r>
            <a:r>
              <a:rPr lang="fr-FR" dirty="0" smtClean="0"/>
              <a:t>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052736"/>
            <a:ext cx="8229600" cy="5805264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fr-FR" sz="9600" dirty="0" smtClean="0"/>
              <a:t>Souvent un facteur déclenchant :séparation</a:t>
            </a:r>
          </a:p>
          <a:p>
            <a:pPr>
              <a:buNone/>
            </a:pPr>
            <a:r>
              <a:rPr lang="fr-FR" sz="9600" dirty="0" smtClean="0"/>
              <a:t> avec la famille ,départ d’un membre de la fratrie ,</a:t>
            </a:r>
          </a:p>
          <a:p>
            <a:pPr>
              <a:buNone/>
            </a:pPr>
            <a:r>
              <a:rPr lang="fr-FR" sz="9600" dirty="0" smtClean="0"/>
              <a:t>rupture amoureuse ….</a:t>
            </a:r>
          </a:p>
          <a:p>
            <a:r>
              <a:rPr lang="fr-FR" sz="9600" b="1" u="sng" dirty="0" smtClean="0">
                <a:solidFill>
                  <a:schemeClr val="tx2"/>
                </a:solidFill>
              </a:rPr>
              <a:t>A-Triade symptomatique</a:t>
            </a:r>
            <a:r>
              <a:rPr lang="fr-FR" sz="9600" b="1" dirty="0" smtClean="0">
                <a:solidFill>
                  <a:schemeClr val="tx2"/>
                </a:solidFill>
              </a:rPr>
              <a:t> :</a:t>
            </a:r>
          </a:p>
          <a:p>
            <a:r>
              <a:rPr lang="fr-FR" sz="9600" dirty="0" smtClean="0"/>
              <a:t>*Installation progressive chez une adolescente de la triade :</a:t>
            </a:r>
          </a:p>
          <a:p>
            <a:endParaRPr lang="fr-FR" sz="9600" dirty="0" smtClean="0"/>
          </a:p>
          <a:p>
            <a:r>
              <a:rPr lang="fr-FR" sz="9600" b="1" dirty="0" smtClean="0">
                <a:solidFill>
                  <a:srgbClr val="FF0000"/>
                </a:solidFill>
              </a:rPr>
              <a:t>a-anorexie mentale</a:t>
            </a:r>
            <a:r>
              <a:rPr lang="fr-FR" sz="9600" dirty="0" smtClean="0">
                <a:solidFill>
                  <a:srgbClr val="FF0000"/>
                </a:solidFill>
              </a:rPr>
              <a:t> </a:t>
            </a:r>
            <a:r>
              <a:rPr lang="fr-FR" sz="9600" dirty="0" smtClean="0"/>
              <a:t>: c’est un    </a:t>
            </a:r>
            <a:r>
              <a:rPr lang="fr-FR" sz="9600" b="1" dirty="0" smtClean="0"/>
              <a:t>refus</a:t>
            </a:r>
            <a:r>
              <a:rPr lang="fr-FR" sz="9600" dirty="0" smtClean="0"/>
              <a:t> </a:t>
            </a:r>
            <a:r>
              <a:rPr lang="fr-FR" sz="9600" b="1" dirty="0" smtClean="0"/>
              <a:t>volontaire</a:t>
            </a:r>
            <a:r>
              <a:rPr lang="fr-FR" sz="9600" dirty="0" smtClean="0"/>
              <a:t> de toute alimentation .</a:t>
            </a:r>
          </a:p>
          <a:p>
            <a:endParaRPr lang="fr-FR" sz="9600" dirty="0" smtClean="0"/>
          </a:p>
          <a:p>
            <a:r>
              <a:rPr lang="fr-FR" sz="9600" b="1" dirty="0" smtClean="0">
                <a:solidFill>
                  <a:srgbClr val="FF0000"/>
                </a:solidFill>
              </a:rPr>
              <a:t>b-Amaigrissement</a:t>
            </a:r>
            <a:r>
              <a:rPr lang="fr-FR" sz="9600" dirty="0" smtClean="0">
                <a:solidFill>
                  <a:srgbClr val="FF0000"/>
                </a:solidFill>
              </a:rPr>
              <a:t> : </a:t>
            </a:r>
            <a:r>
              <a:rPr lang="fr-FR" sz="9600" dirty="0" smtClean="0"/>
              <a:t>est :</a:t>
            </a:r>
          </a:p>
          <a:p>
            <a:pPr>
              <a:buNone/>
            </a:pPr>
            <a:r>
              <a:rPr lang="fr-FR" sz="9600" dirty="0" smtClean="0"/>
              <a:t>  .Important et rapide : entre 10 et 50% du poids normal pour l’âge.</a:t>
            </a:r>
          </a:p>
          <a:p>
            <a:pPr>
              <a:buNone/>
            </a:pPr>
            <a:r>
              <a:rPr lang="fr-FR" sz="9600" dirty="0" smtClean="0"/>
              <a:t>  .Souvent complété par un appoint médicamenteux : prise de laxatifs ou de diurétiques.</a:t>
            </a:r>
          </a:p>
          <a:p>
            <a:pPr>
              <a:buNone/>
            </a:pPr>
            <a:endParaRPr lang="fr-FR" sz="9600" dirty="0" smtClean="0"/>
          </a:p>
          <a:p>
            <a:r>
              <a:rPr lang="fr-FR" sz="9600" b="1" dirty="0" smtClean="0">
                <a:solidFill>
                  <a:srgbClr val="FF0000"/>
                </a:solidFill>
              </a:rPr>
              <a:t>c-Aménorrhée</a:t>
            </a:r>
            <a:r>
              <a:rPr lang="fr-FR" sz="9600" dirty="0" smtClean="0">
                <a:solidFill>
                  <a:srgbClr val="FF0000"/>
                </a:solidFill>
              </a:rPr>
              <a:t> : </a:t>
            </a:r>
            <a:r>
              <a:rPr lang="fr-FR" sz="9600" dirty="0" smtClean="0"/>
              <a:t>primaire ou secondaire suivant l’installation avant ou après la puberté.</a:t>
            </a:r>
          </a:p>
          <a:p>
            <a:pPr>
              <a:buNone/>
            </a:pPr>
            <a:endParaRPr lang="fr-FR" sz="9600" dirty="0" smtClean="0"/>
          </a:p>
          <a:p>
            <a:pPr>
              <a:buNone/>
            </a:pPr>
            <a:endParaRPr lang="fr-FR" dirty="0" smtClean="0"/>
          </a:p>
          <a:p>
            <a:endParaRPr lang="fr-FR" dirty="0" smtClean="0"/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endParaRPr lang="fr-FR" dirty="0" smtClean="0"/>
          </a:p>
          <a:p>
            <a:endParaRPr lang="fr-FR" dirty="0"/>
          </a:p>
        </p:txBody>
      </p:sp>
      <p:pic>
        <p:nvPicPr>
          <p:cNvPr id="4" name="Picture 2" descr="C:\Users\Acer\Desktop\photos psychiatrie\23698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20272" y="0"/>
            <a:ext cx="2123728" cy="2232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6275040" cy="1066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B-Signes caractéristiques du conflit psychique : de l’anorexique :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32511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.Attitude aberrante vis-à-vis de la nourriture, de sa santé</a:t>
            </a:r>
            <a:r>
              <a:rPr lang="fr-FR" dirty="0" smtClean="0"/>
              <a:t> 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.Perturbation de l’image du corps </a:t>
            </a:r>
            <a:r>
              <a:rPr lang="fr-FR" dirty="0" smtClean="0">
                <a:solidFill>
                  <a:srgbClr val="FF0000"/>
                </a:solidFill>
              </a:rPr>
              <a:t>,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dysmorphophobie</a:t>
            </a:r>
            <a:r>
              <a:rPr lang="fr-FR" dirty="0" smtClean="0"/>
              <a:t>: </a:t>
            </a:r>
            <a:r>
              <a:rPr lang="fr-FR" dirty="0" smtClean="0"/>
              <a:t>c</a:t>
            </a:r>
            <a:r>
              <a:rPr lang="fr-FR" dirty="0" smtClean="0"/>
              <a:t>rainte </a:t>
            </a:r>
            <a:r>
              <a:rPr lang="fr-FR" dirty="0" smtClean="0"/>
              <a:t>ou peur permanente de grossir.</a:t>
            </a:r>
          </a:p>
          <a:p>
            <a:pPr>
              <a:buNone/>
            </a:pPr>
            <a:r>
              <a:rPr lang="fr-FR" dirty="0" smtClean="0">
                <a:solidFill>
                  <a:srgbClr val="FF0000"/>
                </a:solidFill>
              </a:rPr>
              <a:t>  .Anosognosie : </a:t>
            </a:r>
            <a:r>
              <a:rPr lang="fr-FR" dirty="0" smtClean="0"/>
              <a:t>une attitude de méconnaissance et d’indifférence macabre à sa maigreur.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.Hyperactivité et surinvestissement moteur 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.Affectivité bloquée</a:t>
            </a:r>
            <a:r>
              <a:rPr lang="fr-FR" dirty="0" smtClean="0"/>
              <a:t> : vie sexuelle inexistante.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>
                <a:solidFill>
                  <a:srgbClr val="FF0000"/>
                </a:solidFill>
              </a:rPr>
              <a:t>.Surinvestissement intellectuel</a:t>
            </a:r>
            <a:r>
              <a:rPr lang="fr-FR" dirty="0" smtClean="0"/>
              <a:t> : brillants résultats scolaires. Mais capacités imaginatives faibles.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  <p:pic>
        <p:nvPicPr>
          <p:cNvPr id="4098" name="Picture 2" descr="C:\Users\Acer\Desktop\photos psychiatrie\21548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2606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 descr="C:\Users\Acer\Desktop\photos psychiatrie\528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8640"/>
            <a:ext cx="4067944" cy="1987674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6624736" cy="106680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C-Signes somatiques: 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916832"/>
            <a:ext cx="8229600" cy="432511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   </a:t>
            </a:r>
            <a:r>
              <a:rPr lang="fr-FR" dirty="0" smtClean="0"/>
              <a:t>sont ceux d’un état carentiel.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.signes de dénutrition</a:t>
            </a:r>
            <a:r>
              <a:rPr lang="fr-FR" dirty="0" smtClean="0"/>
              <a:t> :</a:t>
            </a:r>
          </a:p>
          <a:p>
            <a:pPr>
              <a:buNone/>
            </a:pPr>
            <a:r>
              <a:rPr lang="fr-FR" dirty="0" smtClean="0"/>
              <a:t>   -aspect cadavérique :Fonte musculaire, yeux enfoncées dans les orbites, Faciès ridé, Joues creuses, effacement des fesses, des seins.</a:t>
            </a:r>
          </a:p>
          <a:p>
            <a:pPr>
              <a:buNone/>
            </a:pPr>
            <a:r>
              <a:rPr lang="fr-FR" dirty="0" smtClean="0"/>
              <a:t>   -Phanères : cheveux ternes et secs, ongles striés, cassants,</a:t>
            </a:r>
          </a:p>
          <a:p>
            <a:pPr>
              <a:buNone/>
            </a:pPr>
            <a:r>
              <a:rPr lang="fr-FR" dirty="0" smtClean="0"/>
              <a:t>   -Œdèmes de carence (cheville, périorbitaire)</a:t>
            </a:r>
          </a:p>
          <a:p>
            <a:pPr>
              <a:buNone/>
            </a:pPr>
            <a:r>
              <a:rPr lang="fr-FR" dirty="0" smtClean="0"/>
              <a:t>   -Constipation.</a:t>
            </a:r>
          </a:p>
          <a:p>
            <a:pPr>
              <a:buNone/>
            </a:pPr>
            <a:r>
              <a:rPr lang="fr-FR" dirty="0" smtClean="0"/>
              <a:t>  .</a:t>
            </a:r>
            <a:r>
              <a:rPr lang="fr-FR" b="1" dirty="0" smtClean="0">
                <a:solidFill>
                  <a:srgbClr val="FF0000"/>
                </a:solidFill>
              </a:rPr>
              <a:t>troubles cardio-vasculaire :</a:t>
            </a:r>
            <a:endParaRPr lang="fr-F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fr-FR" dirty="0" smtClean="0"/>
              <a:t>    -Tension artérielle basse par hypo volémie.</a:t>
            </a:r>
          </a:p>
          <a:p>
            <a:pPr>
              <a:buNone/>
            </a:pPr>
            <a:r>
              <a:rPr lang="fr-FR" dirty="0" smtClean="0"/>
              <a:t>  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  <a:r>
              <a:rPr lang="fr-FR" b="1" dirty="0" smtClean="0">
                <a:solidFill>
                  <a:srgbClr val="FF0000"/>
                </a:solidFill>
              </a:rPr>
              <a:t>divers</a:t>
            </a:r>
            <a:r>
              <a:rPr lang="fr-FR" b="1" dirty="0" smtClean="0"/>
              <a:t> :</a:t>
            </a:r>
            <a:r>
              <a:rPr lang="fr-FR" dirty="0" smtClean="0"/>
              <a:t> hypertrichose, hypothermie constante, altérations dentaires.</a:t>
            </a:r>
          </a:p>
          <a:p>
            <a:pPr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in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Urbai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i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3808</TotalTime>
  <Words>604</Words>
  <Application>Microsoft Office PowerPoint</Application>
  <PresentationFormat>Affichage à l'écran (4:3)</PresentationFormat>
  <Paragraphs>209</Paragraphs>
  <Slides>23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Urbain</vt:lpstr>
      <vt:lpstr>Troubles des conduites alimentaires</vt:lpstr>
      <vt:lpstr>Objectifs pédagogiques:</vt:lpstr>
      <vt:lpstr>Plan du cours:</vt:lpstr>
      <vt:lpstr>Introduction-définition:</vt:lpstr>
      <vt:lpstr>I-Anorexie mentale 1)  Définition : </vt:lpstr>
      <vt:lpstr>2) Epidémiologie : </vt:lpstr>
      <vt:lpstr>3) Clinique : </vt:lpstr>
      <vt:lpstr>B-Signes caractéristiques du conflit psychique : de l’anorexique : </vt:lpstr>
      <vt:lpstr>C-Signes somatiques:  </vt:lpstr>
      <vt:lpstr>3-Formes cliniques:</vt:lpstr>
      <vt:lpstr> 4-examens biologiques : </vt:lpstr>
      <vt:lpstr>5-diagnostic positif : </vt:lpstr>
      <vt:lpstr>6-diagnostic différentiel :</vt:lpstr>
      <vt:lpstr>7-Evolution et pronostic : </vt:lpstr>
      <vt:lpstr>8-traitement : </vt:lpstr>
      <vt:lpstr>II-BOULIMIE :  1-définition :  </vt:lpstr>
      <vt:lpstr>2-Epidémiologie:</vt:lpstr>
      <vt:lpstr>2-signes cliniques : </vt:lpstr>
      <vt:lpstr>Diapositive 19</vt:lpstr>
      <vt:lpstr>3-diagnostic différentiel : </vt:lpstr>
      <vt:lpstr>5—Complication, évolution:</vt:lpstr>
      <vt:lpstr>6-Pronostic : </vt:lpstr>
      <vt:lpstr>7-Traitement 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Troubles des conduites alimentaires</dc:title>
  <dc:creator>Acer</dc:creator>
  <cp:lastModifiedBy>Acer</cp:lastModifiedBy>
  <cp:revision>248</cp:revision>
  <dcterms:created xsi:type="dcterms:W3CDTF">2019-11-08T06:16:19Z</dcterms:created>
  <dcterms:modified xsi:type="dcterms:W3CDTF">2021-09-09T11:15:36Z</dcterms:modified>
</cp:coreProperties>
</file>