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61" r:id="rId3"/>
    <p:sldId id="287" r:id="rId4"/>
    <p:sldId id="257" r:id="rId5"/>
    <p:sldId id="283" r:id="rId6"/>
    <p:sldId id="258" r:id="rId7"/>
    <p:sldId id="284" r:id="rId8"/>
    <p:sldId id="260" r:id="rId9"/>
    <p:sldId id="285" r:id="rId10"/>
    <p:sldId id="262" r:id="rId11"/>
    <p:sldId id="263" r:id="rId12"/>
    <p:sldId id="264" r:id="rId13"/>
    <p:sldId id="265" r:id="rId14"/>
    <p:sldId id="281" r:id="rId15"/>
    <p:sldId id="286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9" r:id="rId29"/>
    <p:sldId id="278" r:id="rId30"/>
    <p:sldId id="282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01E16-60D5-41B3-A80E-2B83EFBE90C5}" type="datetimeFigureOut">
              <a:rPr lang="fr-FR" smtClean="0"/>
              <a:pPr/>
              <a:t>30/11/2022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B0C96E-90C8-445F-BF4F-F837A8E94EC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08AC1C8-9723-4C41-893C-B50574955FBD}" type="datetimeFigureOut">
              <a:rPr lang="fr-FR" smtClean="0"/>
              <a:pPr/>
              <a:t>30/11/2022</a:t>
            </a:fld>
            <a:endParaRPr lang="fr-FR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212B406-C330-4C5A-8CE2-256F091D40C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C1C8-9723-4C41-893C-B50574955FBD}" type="datetimeFigureOut">
              <a:rPr lang="fr-FR" smtClean="0"/>
              <a:pPr/>
              <a:t>30/11/2022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B406-C330-4C5A-8CE2-256F091D40C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C1C8-9723-4C41-893C-B50574955FBD}" type="datetimeFigureOut">
              <a:rPr lang="fr-FR" smtClean="0"/>
              <a:pPr/>
              <a:t>30/11/2022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B406-C330-4C5A-8CE2-256F091D40C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C1C8-9723-4C41-893C-B50574955FBD}" type="datetimeFigureOut">
              <a:rPr lang="fr-FR" smtClean="0"/>
              <a:pPr/>
              <a:t>30/11/2022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B406-C330-4C5A-8CE2-256F091D40C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C1C8-9723-4C41-893C-B50574955FBD}" type="datetimeFigureOut">
              <a:rPr lang="fr-FR" smtClean="0"/>
              <a:pPr/>
              <a:t>30/11/2022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B406-C330-4C5A-8CE2-256F091D40C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C1C8-9723-4C41-893C-B50574955FBD}" type="datetimeFigureOut">
              <a:rPr lang="fr-FR" smtClean="0"/>
              <a:pPr/>
              <a:t>30/11/2022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B406-C330-4C5A-8CE2-256F091D40C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8AC1C8-9723-4C41-893C-B50574955FBD}" type="datetimeFigureOut">
              <a:rPr lang="fr-FR" smtClean="0"/>
              <a:pPr/>
              <a:t>30/11/2022</a:t>
            </a:fld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12B406-C330-4C5A-8CE2-256F091D40C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08AC1C8-9723-4C41-893C-B50574955FBD}" type="datetimeFigureOut">
              <a:rPr lang="fr-FR" smtClean="0"/>
              <a:pPr/>
              <a:t>30/11/2022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212B406-C330-4C5A-8CE2-256F091D40C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C1C8-9723-4C41-893C-B50574955FBD}" type="datetimeFigureOut">
              <a:rPr lang="fr-FR" smtClean="0"/>
              <a:pPr/>
              <a:t>30/11/2022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B406-C330-4C5A-8CE2-256F091D40C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C1C8-9723-4C41-893C-B50574955FBD}" type="datetimeFigureOut">
              <a:rPr lang="fr-FR" smtClean="0"/>
              <a:pPr/>
              <a:t>30/11/2022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B406-C330-4C5A-8CE2-256F091D40C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AC1C8-9723-4C41-893C-B50574955FBD}" type="datetimeFigureOut">
              <a:rPr lang="fr-FR" smtClean="0"/>
              <a:pPr/>
              <a:t>30/11/2022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2B406-C330-4C5A-8CE2-256F091D40C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08AC1C8-9723-4C41-893C-B50574955FBD}" type="datetimeFigureOut">
              <a:rPr lang="fr-FR" smtClean="0"/>
              <a:pPr/>
              <a:t>30/11/2022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212B406-C330-4C5A-8CE2-256F091D40CA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Les troubles obsessionnels compulsifs et les troubles anxieux 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Dr Bououden Naila</a:t>
            </a:r>
          </a:p>
          <a:p>
            <a:r>
              <a:rPr lang="fr-FR" dirty="0" smtClean="0"/>
              <a:t>Maitre assistante en psychiatrie</a:t>
            </a:r>
          </a:p>
          <a:p>
            <a:r>
              <a:rPr lang="fr-FR" dirty="0" smtClean="0"/>
              <a:t>Université de Constantine 3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2-Trouble panique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Le trouble panique </a:t>
            </a:r>
            <a:r>
              <a:rPr lang="fr-FR" dirty="0" smtClean="0"/>
              <a:t>est constitué par:</a:t>
            </a:r>
          </a:p>
          <a:p>
            <a:pPr>
              <a:buNone/>
            </a:pPr>
            <a:r>
              <a:rPr lang="fr-FR" dirty="0" smtClean="0">
                <a:solidFill>
                  <a:srgbClr val="00B0F0"/>
                </a:solidFill>
              </a:rPr>
              <a:t>  *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F0"/>
                </a:solidFill>
              </a:rPr>
              <a:t>La répétition d’attaques de panique </a:t>
            </a:r>
            <a:r>
              <a:rPr lang="fr-FR" dirty="0" smtClean="0"/>
              <a:t>récurrentes et inattendues.</a:t>
            </a:r>
          </a:p>
          <a:p>
            <a:pPr>
              <a:buNone/>
            </a:pPr>
            <a:r>
              <a:rPr lang="fr-FR" dirty="0" smtClean="0">
                <a:solidFill>
                  <a:srgbClr val="00B0F0"/>
                </a:solidFill>
              </a:rPr>
              <a:t>  *Anxiété anticipatoire : </a:t>
            </a:r>
            <a:r>
              <a:rPr lang="fr-FR" dirty="0" smtClean="0"/>
              <a:t>crainte permanente d’avoir une nouvelle attaque de panique.</a:t>
            </a:r>
          </a:p>
          <a:p>
            <a:pPr>
              <a:buNone/>
            </a:pPr>
            <a:r>
              <a:rPr lang="fr-FR" dirty="0" smtClean="0"/>
              <a:t>*Souvent associé </a:t>
            </a:r>
            <a:r>
              <a:rPr lang="fr-FR" dirty="0" smtClean="0">
                <a:solidFill>
                  <a:srgbClr val="00B0F0"/>
                </a:solidFill>
              </a:rPr>
              <a:t>à l’agoraphobie </a:t>
            </a:r>
            <a:r>
              <a:rPr lang="fr-FR" dirty="0" smtClean="0"/>
              <a:t>: évitement des endroits où il serait difficile d’avoir un secours immédiat en cas d’attaque de panique .</a:t>
            </a:r>
          </a:p>
          <a:p>
            <a:r>
              <a:rPr lang="fr-FR" dirty="0" smtClean="0"/>
              <a:t>Son traitement est non seulement de celui des attaques de panique, mais nécessite une prise en charge plus globale du trouble.</a:t>
            </a: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Epidémiologie:</a:t>
            </a:r>
          </a:p>
          <a:p>
            <a:r>
              <a:rPr lang="fr-FR" dirty="0" smtClean="0"/>
              <a:t>-Prévalence de 1 à 3% en population générale.</a:t>
            </a:r>
          </a:p>
          <a:p>
            <a:r>
              <a:rPr lang="fr-FR" dirty="0" smtClean="0"/>
              <a:t>-3 fois plus  de femmes que d’hommes.</a:t>
            </a:r>
          </a:p>
          <a:p>
            <a:r>
              <a:rPr lang="fr-FR" dirty="0" smtClean="0"/>
              <a:t>-survient chez des sujets jeunes: début en général entre 20 et 30 ans.</a:t>
            </a:r>
          </a:p>
          <a:p>
            <a:r>
              <a:rPr lang="fr-FR" u="sng" dirty="0" smtClean="0">
                <a:solidFill>
                  <a:srgbClr val="FF0000"/>
                </a:solidFill>
              </a:rPr>
              <a:t>Evolution:</a:t>
            </a:r>
            <a:r>
              <a:rPr lang="fr-FR" u="sng" dirty="0" smtClean="0"/>
              <a:t> </a:t>
            </a:r>
          </a:p>
          <a:p>
            <a:r>
              <a:rPr lang="fr-FR" dirty="0" smtClean="0"/>
              <a:t>-Peut être spontanément résolutive en quelques semaines à quelques mois.</a:t>
            </a:r>
          </a:p>
          <a:p>
            <a:r>
              <a:rPr lang="fr-FR" dirty="0" smtClean="0"/>
              <a:t>-Dans d’autres cas, une chronicisation est possible.</a:t>
            </a:r>
          </a:p>
          <a:p>
            <a:r>
              <a:rPr lang="fr-FR" u="sng" dirty="0" smtClean="0">
                <a:solidFill>
                  <a:srgbClr val="FF0000"/>
                </a:solidFill>
              </a:rPr>
              <a:t>Complications</a:t>
            </a:r>
            <a:r>
              <a:rPr lang="fr-FR" u="sng" dirty="0" smtClean="0"/>
              <a:t>:</a:t>
            </a:r>
          </a:p>
          <a:p>
            <a:r>
              <a:rPr lang="fr-FR" dirty="0" smtClean="0"/>
              <a:t>-Agoraphobie.</a:t>
            </a:r>
          </a:p>
          <a:p>
            <a:r>
              <a:rPr lang="fr-FR" dirty="0" smtClean="0"/>
              <a:t>-autres troubles anxieux : TAG , phobie sociale ,et TOC.</a:t>
            </a:r>
          </a:p>
          <a:p>
            <a:r>
              <a:rPr lang="fr-FR" dirty="0" smtClean="0"/>
              <a:t>-Dépression:50% des patients.</a:t>
            </a:r>
          </a:p>
          <a:p>
            <a:r>
              <a:rPr lang="fr-FR" dirty="0" smtClean="0"/>
              <a:t>-Addiction: alcool et benzodiazépines.</a:t>
            </a:r>
          </a:p>
          <a:p>
            <a:r>
              <a:rPr lang="fr-FR" dirty="0" smtClean="0"/>
              <a:t>-Conduites suicidaires.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Traitement</a:t>
            </a:r>
            <a:r>
              <a:rPr lang="fr-FR" u="sng" dirty="0" smtClean="0"/>
              <a:t>:</a:t>
            </a:r>
          </a:p>
          <a:p>
            <a:r>
              <a:rPr lang="fr-FR" dirty="0" smtClean="0">
                <a:solidFill>
                  <a:srgbClr val="00B0F0"/>
                </a:solidFill>
              </a:rPr>
              <a:t>-Traitement aigu: </a:t>
            </a:r>
            <a:r>
              <a:rPr lang="fr-FR" dirty="0" smtClean="0"/>
              <a:t>celui des attaques de panique.</a:t>
            </a:r>
          </a:p>
          <a:p>
            <a:r>
              <a:rPr lang="fr-FR" dirty="0" smtClean="0">
                <a:solidFill>
                  <a:srgbClr val="00B0F0"/>
                </a:solidFill>
              </a:rPr>
              <a:t>-Traitement de fond: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* Antidépresseurs: </a:t>
            </a:r>
            <a:r>
              <a:rPr lang="fr-FR" dirty="0" smtClean="0"/>
              <a:t>ISRS (paroxetine)ou IRSNA(venlafaxyne) , en cas de résistance au ISRS ,les tricycliques sont utilisables( clomipramine : Anafranil*).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*Psychothérapie: </a:t>
            </a:r>
            <a:r>
              <a:rPr lang="fr-FR" dirty="0" smtClean="0"/>
              <a:t>thérapie cognitivo-comportementale.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*Règles hygiéno-diététiques :</a:t>
            </a:r>
          </a:p>
          <a:p>
            <a:r>
              <a:rPr lang="fr-FR" dirty="0" smtClean="0"/>
              <a:t>+ arrêt de l’alcool , du tabac</a:t>
            </a:r>
          </a:p>
          <a:p>
            <a:r>
              <a:rPr lang="fr-FR" dirty="0" smtClean="0"/>
              <a:t>+diminution de la consommation du café</a:t>
            </a:r>
          </a:p>
          <a:p>
            <a:r>
              <a:rPr lang="fr-FR" dirty="0" smtClean="0"/>
              <a:t>+activité physique régulière .</a:t>
            </a:r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3-Les troubles phobiques: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 smtClean="0"/>
              <a:t>- Le mot phobie( du terme grec </a:t>
            </a:r>
            <a:r>
              <a:rPr lang="fr-FR" dirty="0" err="1" smtClean="0"/>
              <a:t>phobos</a:t>
            </a:r>
            <a:r>
              <a:rPr lang="fr-FR" dirty="0" smtClean="0"/>
              <a:t> = peur) se définit par </a:t>
            </a:r>
            <a:r>
              <a:rPr lang="fr-FR" dirty="0" smtClean="0">
                <a:solidFill>
                  <a:srgbClr val="FF0000"/>
                </a:solidFill>
              </a:rPr>
              <a:t>des peurs très intenses et incontrôlables </a:t>
            </a:r>
            <a:r>
              <a:rPr lang="fr-FR" dirty="0" smtClean="0"/>
              <a:t>d’un objet, d’une situation ou d’une activité. Le sujet reconnaissant </a:t>
            </a:r>
            <a:r>
              <a:rPr lang="fr-FR" dirty="0" smtClean="0">
                <a:solidFill>
                  <a:srgbClr val="FF0000"/>
                </a:solidFill>
              </a:rPr>
              <a:t>le caractère irrationnel </a:t>
            </a:r>
            <a:r>
              <a:rPr lang="fr-FR" dirty="0" smtClean="0"/>
              <a:t>et non justifié de ses peurs.</a:t>
            </a:r>
          </a:p>
          <a:p>
            <a:pPr>
              <a:buFontTx/>
              <a:buChar char="-"/>
            </a:pPr>
            <a:r>
              <a:rPr lang="fr-FR" dirty="0" smtClean="0"/>
              <a:t>Si le patient doit se confronter :</a:t>
            </a:r>
            <a:r>
              <a:rPr lang="fr-FR" dirty="0" smtClean="0">
                <a:solidFill>
                  <a:srgbClr val="00B0F0"/>
                </a:solidFill>
              </a:rPr>
              <a:t>la souffrance est extrême</a:t>
            </a:r>
          </a:p>
          <a:p>
            <a:pPr>
              <a:buFontTx/>
              <a:buChar char="-"/>
            </a:pPr>
            <a:r>
              <a:rPr lang="fr-FR" dirty="0" smtClean="0"/>
              <a:t> La peur provoque </a:t>
            </a:r>
            <a:r>
              <a:rPr lang="fr-FR" dirty="0" smtClean="0">
                <a:solidFill>
                  <a:srgbClr val="92D050"/>
                </a:solidFill>
              </a:rPr>
              <a:t>un handicap</a:t>
            </a:r>
            <a:r>
              <a:rPr lang="fr-FR" dirty="0" smtClean="0"/>
              <a:t>, lié à </a:t>
            </a:r>
            <a:r>
              <a:rPr lang="fr-FR" dirty="0" smtClean="0">
                <a:solidFill>
                  <a:srgbClr val="00B050"/>
                </a:solidFill>
              </a:rPr>
              <a:t>l'anticipation</a:t>
            </a:r>
          </a:p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   anxieuse </a:t>
            </a:r>
            <a:r>
              <a:rPr lang="fr-FR" dirty="0" smtClean="0"/>
              <a:t>des situations et </a:t>
            </a:r>
            <a:r>
              <a:rPr lang="fr-FR" dirty="0" smtClean="0">
                <a:solidFill>
                  <a:srgbClr val="00B050"/>
                </a:solidFill>
              </a:rPr>
              <a:t>aux évitements.</a:t>
            </a:r>
          </a:p>
          <a:p>
            <a:pPr>
              <a:buNone/>
            </a:pPr>
            <a:r>
              <a:rPr lang="fr-FR" dirty="0" smtClean="0"/>
              <a:t>- Elle ne met  pas la vie en danger , mais </a:t>
            </a:r>
            <a:r>
              <a:rPr lang="fr-FR" dirty="0" smtClean="0">
                <a:solidFill>
                  <a:schemeClr val="accent2"/>
                </a:solidFill>
              </a:rPr>
              <a:t>peut dégrader la qualité de vie.</a:t>
            </a:r>
          </a:p>
          <a:p>
            <a:pPr>
              <a:buNone/>
            </a:pPr>
            <a:r>
              <a:rPr lang="fr-FR" dirty="0" smtClean="0"/>
              <a:t>- Les phobies sont classées en :agoraphobie, phobie ,simple et phobie sociale.</a:t>
            </a:r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A- Agoraphobie:</a:t>
            </a:r>
          </a:p>
          <a:p>
            <a:r>
              <a:rPr lang="fr-FR" dirty="0" smtClean="0"/>
              <a:t>Agora : espace ou place publique , </a:t>
            </a:r>
            <a:r>
              <a:rPr lang="fr-FR" dirty="0" err="1" smtClean="0"/>
              <a:t>phobos</a:t>
            </a:r>
            <a:r>
              <a:rPr lang="fr-FR" dirty="0" smtClean="0"/>
              <a:t> : crainte .</a:t>
            </a:r>
          </a:p>
          <a:p>
            <a:r>
              <a:rPr lang="fr-FR" dirty="0" smtClean="0"/>
              <a:t>étymologiquement : </a:t>
            </a:r>
            <a:r>
              <a:rPr lang="fr-FR" dirty="0" smtClean="0">
                <a:solidFill>
                  <a:srgbClr val="00B0F0"/>
                </a:solidFill>
              </a:rPr>
              <a:t>« c’est la peur des espaces ».</a:t>
            </a:r>
          </a:p>
          <a:p>
            <a:r>
              <a:rPr lang="fr-FR" dirty="0" smtClean="0"/>
              <a:t>Crainte de se retrouver dans </a:t>
            </a:r>
            <a:r>
              <a:rPr lang="fr-FR" dirty="0" smtClean="0">
                <a:solidFill>
                  <a:srgbClr val="00B0F0"/>
                </a:solidFill>
              </a:rPr>
              <a:t>un endroit </a:t>
            </a:r>
            <a:r>
              <a:rPr lang="fr-FR" dirty="0" smtClean="0"/>
              <a:t>où il pourrait être difficile de partir ,ou dans lequel on pourrait ne pas trouver de secours en cas de symptômes de panique ou d’autres symptômes embarrassants ou incapacitants : </a:t>
            </a:r>
            <a:r>
              <a:rPr lang="fr-FR" dirty="0" smtClean="0">
                <a:solidFill>
                  <a:srgbClr val="00B050"/>
                </a:solidFill>
              </a:rPr>
              <a:t>utiliser des transports en commun </a:t>
            </a:r>
            <a:r>
              <a:rPr lang="fr-FR" dirty="0" smtClean="0"/>
              <a:t>(voiture , bus, trains…),</a:t>
            </a:r>
            <a:r>
              <a:rPr lang="fr-FR" dirty="0" smtClean="0">
                <a:solidFill>
                  <a:srgbClr val="00B050"/>
                </a:solidFill>
              </a:rPr>
              <a:t>être dans des endroits ouverts</a:t>
            </a:r>
            <a:r>
              <a:rPr lang="fr-FR" dirty="0" smtClean="0"/>
              <a:t>(parking , marché , ponts…),</a:t>
            </a:r>
            <a:r>
              <a:rPr lang="fr-FR" dirty="0" smtClean="0">
                <a:solidFill>
                  <a:srgbClr val="00B050"/>
                </a:solidFill>
              </a:rPr>
              <a:t>être dans des endroits clos</a:t>
            </a:r>
            <a:r>
              <a:rPr lang="fr-FR" dirty="0" smtClean="0"/>
              <a:t>( magasins, cinéma..),</a:t>
            </a:r>
            <a:r>
              <a:rPr lang="fr-FR" dirty="0" smtClean="0">
                <a:solidFill>
                  <a:srgbClr val="00B050"/>
                </a:solidFill>
              </a:rPr>
              <a:t>être dans une file d’attente ou dans une foule , être seul à l’extérieur du domicile</a:t>
            </a:r>
            <a:r>
              <a:rPr lang="fr-FR" dirty="0" smtClean="0"/>
              <a:t>.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-Conduisant à des conduites d’évitement : éviter de se retrouver dans les endroits phobogènes.</a:t>
            </a:r>
          </a:p>
          <a:p>
            <a:r>
              <a:rPr lang="fr-FR" dirty="0" smtClean="0"/>
              <a:t>-Et à l’utilisation d’objets contra phobiques( accompagner par un tiers , avoir sur soi un médicament anxiolytique…).</a:t>
            </a:r>
          </a:p>
          <a:p>
            <a:r>
              <a:rPr lang="fr-FR" dirty="0" smtClean="0"/>
              <a:t>-Souvent associée au trouble panique.</a:t>
            </a: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u="sng" dirty="0" smtClean="0">
                <a:solidFill>
                  <a:srgbClr val="7030A0"/>
                </a:solidFill>
              </a:rPr>
              <a:t>Epidémiologie:</a:t>
            </a:r>
          </a:p>
          <a:p>
            <a:r>
              <a:rPr lang="fr-FR" dirty="0" smtClean="0"/>
              <a:t> -prévalence :6% dans la population générale.</a:t>
            </a:r>
          </a:p>
          <a:p>
            <a:r>
              <a:rPr lang="fr-FR" dirty="0" smtClean="0"/>
              <a:t>-Sexe ratio: 2  femmes pour 1 homme.</a:t>
            </a:r>
          </a:p>
          <a:p>
            <a:r>
              <a:rPr lang="fr-FR" dirty="0" smtClean="0"/>
              <a:t>-début des troubles chez l’adulte jeune(18-35 ans).</a:t>
            </a:r>
          </a:p>
          <a:p>
            <a:r>
              <a:rPr lang="fr-FR" u="sng" dirty="0" smtClean="0">
                <a:solidFill>
                  <a:srgbClr val="7030A0"/>
                </a:solidFill>
              </a:rPr>
              <a:t>Pathologies associées:</a:t>
            </a:r>
          </a:p>
          <a:p>
            <a:r>
              <a:rPr lang="fr-FR" dirty="0" smtClean="0"/>
              <a:t>-Trouble panique:95% des agoraphobes ont ,ou ont eu, un trouble panique.</a:t>
            </a:r>
          </a:p>
          <a:p>
            <a:r>
              <a:rPr lang="fr-FR" dirty="0" smtClean="0"/>
              <a:t>-Autres troubles anxieux.</a:t>
            </a:r>
          </a:p>
          <a:p>
            <a:r>
              <a:rPr lang="fr-FR" dirty="0" smtClean="0"/>
              <a:t>-Dépression.</a:t>
            </a:r>
          </a:p>
          <a:p>
            <a:r>
              <a:rPr lang="fr-FR" dirty="0" smtClean="0"/>
              <a:t>-Abus ou dépendance aux  substances( benzodiazépines).</a:t>
            </a: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>
                <a:solidFill>
                  <a:srgbClr val="7030A0"/>
                </a:solidFill>
              </a:rPr>
              <a:t>Traitement:</a:t>
            </a:r>
          </a:p>
          <a:p>
            <a:r>
              <a:rPr lang="fr-FR" dirty="0" smtClean="0"/>
              <a:t>-Anxiolytiques dans les moments d’exacerbation anxieuse.</a:t>
            </a:r>
          </a:p>
          <a:p>
            <a:r>
              <a:rPr lang="fr-FR" dirty="0" smtClean="0"/>
              <a:t>-Traitement de fond:</a:t>
            </a:r>
          </a:p>
          <a:p>
            <a:r>
              <a:rPr lang="fr-FR" dirty="0" smtClean="0"/>
              <a:t>*Antidépresseurs : ISRS.</a:t>
            </a:r>
          </a:p>
          <a:p>
            <a:r>
              <a:rPr lang="fr-FR" dirty="0" smtClean="0"/>
              <a:t>*Psychothérapie( TCC , techniques de relaxation).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B-Phobies simples (ou phobies spécifiques):</a:t>
            </a:r>
          </a:p>
          <a:p>
            <a:r>
              <a:rPr lang="fr-FR" dirty="0" smtClean="0"/>
              <a:t>Peur intense et excessive déclenchée par la présence </a:t>
            </a:r>
            <a:r>
              <a:rPr lang="fr-FR" dirty="0" smtClean="0">
                <a:solidFill>
                  <a:srgbClr val="00B0F0"/>
                </a:solidFill>
              </a:rPr>
              <a:t>d’un stimulus précis(objet ou situation).</a:t>
            </a:r>
            <a:r>
              <a:rPr lang="fr-FR" dirty="0" smtClean="0"/>
              <a:t>Parmi les plus fréquentes , on retrouve : </a:t>
            </a:r>
            <a:r>
              <a:rPr lang="fr-FR" dirty="0" smtClean="0">
                <a:solidFill>
                  <a:srgbClr val="00B050"/>
                </a:solidFill>
              </a:rPr>
              <a:t>phobie d’un animal </a:t>
            </a:r>
            <a:r>
              <a:rPr lang="fr-FR" dirty="0" smtClean="0"/>
              <a:t>, </a:t>
            </a:r>
            <a:r>
              <a:rPr lang="fr-FR" dirty="0" smtClean="0">
                <a:solidFill>
                  <a:srgbClr val="00B050"/>
                </a:solidFill>
              </a:rPr>
              <a:t>phobie du sang ,des injections , phobie des éléments naturels</a:t>
            </a:r>
            <a:r>
              <a:rPr lang="fr-FR" dirty="0" smtClean="0"/>
              <a:t>( orages, hauteurs , vide, obscurité….) , </a:t>
            </a:r>
            <a:r>
              <a:rPr lang="fr-FR" dirty="0" smtClean="0">
                <a:solidFill>
                  <a:srgbClr val="00B050"/>
                </a:solidFill>
              </a:rPr>
              <a:t>phobie de l’avion , certaines situations particulières </a:t>
            </a:r>
            <a:r>
              <a:rPr lang="fr-FR" dirty="0" smtClean="0"/>
              <a:t>(ponts , tunnels, lieux clos….) .</a:t>
            </a:r>
          </a:p>
          <a:p>
            <a:r>
              <a:rPr lang="fr-FR" dirty="0" smtClean="0"/>
              <a:t>Elles apparaissent souvent pendant l’enfance ou l’adolescence.</a:t>
            </a: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>
                <a:solidFill>
                  <a:srgbClr val="7030A0"/>
                </a:solidFill>
              </a:rPr>
              <a:t>Epidémiologie:</a:t>
            </a:r>
          </a:p>
          <a:p>
            <a:r>
              <a:rPr lang="fr-FR" dirty="0" smtClean="0"/>
              <a:t>-Prévalence :7 à11% en population générale.</a:t>
            </a:r>
          </a:p>
          <a:p>
            <a:r>
              <a:rPr lang="fr-FR" dirty="0" smtClean="0"/>
              <a:t>-Prédominance féminine: 2 femmes pour un homme.</a:t>
            </a:r>
          </a:p>
          <a:p>
            <a:r>
              <a:rPr lang="fr-FR" u="sng" dirty="0" smtClean="0">
                <a:solidFill>
                  <a:srgbClr val="7030A0"/>
                </a:solidFill>
              </a:rPr>
              <a:t>Traitement:</a:t>
            </a:r>
          </a:p>
          <a:p>
            <a:r>
              <a:rPr lang="fr-FR" dirty="0" smtClean="0"/>
              <a:t>- Thérapies cognitives et comportementales brèves ,avec techniques d’exposition.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terminaux: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Diagnostiquer un trouble obsessionnel compulsif, </a:t>
            </a:r>
            <a:r>
              <a:rPr lang="fr-FR" dirty="0" smtClean="0"/>
              <a:t>et les troubles </a:t>
            </a:r>
            <a:r>
              <a:rPr lang="fr-FR" dirty="0" err="1" smtClean="0"/>
              <a:t>anxieux:un</a:t>
            </a:r>
            <a:r>
              <a:rPr lang="fr-FR" dirty="0" smtClean="0"/>
              <a:t> </a:t>
            </a:r>
            <a:r>
              <a:rPr lang="fr-FR" dirty="0" smtClean="0"/>
              <a:t>trouble panique, un trouble phobique, un trouble anxieux généralisé selon le DSM5.</a:t>
            </a:r>
          </a:p>
          <a:p>
            <a:r>
              <a:rPr lang="fr-FR" dirty="0" smtClean="0"/>
              <a:t>-Argumenter l’attitude thérapeutique.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C-Phobie sociale:</a:t>
            </a:r>
          </a:p>
          <a:p>
            <a:r>
              <a:rPr lang="fr-FR" dirty="0" smtClean="0"/>
              <a:t>Très fréquente ,caractérisée par des sentiments de honte et de peur intenses et incontrôlables</a:t>
            </a:r>
            <a:r>
              <a:rPr lang="fr-FR" dirty="0" smtClean="0">
                <a:solidFill>
                  <a:srgbClr val="00B0F0"/>
                </a:solidFill>
              </a:rPr>
              <a:t> lors des contacts sociaux </a:t>
            </a:r>
            <a:r>
              <a:rPr lang="fr-FR" dirty="0" smtClean="0"/>
              <a:t>ou lors de </a:t>
            </a:r>
            <a:r>
              <a:rPr lang="fr-FR" dirty="0" smtClean="0">
                <a:solidFill>
                  <a:srgbClr val="00B0F0"/>
                </a:solidFill>
              </a:rPr>
              <a:t>l’exposition au regard d’autrui</a:t>
            </a:r>
            <a:r>
              <a:rPr lang="fr-FR" dirty="0" smtClean="0"/>
              <a:t>, amenant à un évitement de ces situations.</a:t>
            </a:r>
          </a:p>
          <a:p>
            <a:r>
              <a:rPr lang="fr-FR" dirty="0" smtClean="0"/>
              <a:t>Elle peut être: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*Partielle</a:t>
            </a:r>
            <a:r>
              <a:rPr lang="fr-FR" dirty="0" smtClean="0"/>
              <a:t>: limitée à quelques situations(parler en public , passer un examen oral….).</a:t>
            </a:r>
          </a:p>
          <a:p>
            <a:r>
              <a:rPr lang="fr-FR" dirty="0" smtClean="0">
                <a:solidFill>
                  <a:srgbClr val="00B050"/>
                </a:solidFill>
              </a:rPr>
              <a:t>*Ou généralisée</a:t>
            </a:r>
            <a:r>
              <a:rPr lang="fr-FR" dirty="0" smtClean="0"/>
              <a:t> à toute situation sociale.</a:t>
            </a:r>
          </a:p>
          <a:p>
            <a:r>
              <a:rPr lang="fr-FR" dirty="0" smtClean="0"/>
              <a:t>On pose ce diagnostic lorsque le fonctionnement social est significativement perturbé.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u="sng" dirty="0" smtClean="0">
                <a:solidFill>
                  <a:srgbClr val="7030A0"/>
                </a:solidFill>
              </a:rPr>
              <a:t>Epidémiologie:</a:t>
            </a:r>
          </a:p>
          <a:p>
            <a:r>
              <a:rPr lang="fr-FR" dirty="0" smtClean="0"/>
              <a:t>- Prévalence de 3 à 13% en population générale.</a:t>
            </a:r>
          </a:p>
          <a:p>
            <a:r>
              <a:rPr lang="fr-FR" dirty="0" smtClean="0"/>
              <a:t>-Apparition des troubles à l’adolescence le plus souvent.</a:t>
            </a:r>
          </a:p>
          <a:p>
            <a:r>
              <a:rPr lang="fr-FR" dirty="0" smtClean="0"/>
              <a:t>-Prédominance féminine :3femmes pour 2 hommes.</a:t>
            </a:r>
          </a:p>
          <a:p>
            <a:r>
              <a:rPr lang="fr-FR" u="sng" dirty="0" smtClean="0">
                <a:solidFill>
                  <a:srgbClr val="7030A0"/>
                </a:solidFill>
              </a:rPr>
              <a:t>Complications:</a:t>
            </a:r>
          </a:p>
          <a:p>
            <a:r>
              <a:rPr lang="fr-FR" dirty="0" smtClean="0"/>
              <a:t>- Abus ou dépendance à l’alcool ou aux anxiolytiques(utilisés comme médicament).</a:t>
            </a:r>
          </a:p>
          <a:p>
            <a:r>
              <a:rPr lang="fr-FR" dirty="0" smtClean="0"/>
              <a:t>-Autres troubles anxieux.</a:t>
            </a:r>
          </a:p>
          <a:p>
            <a:r>
              <a:rPr lang="fr-FR" dirty="0" smtClean="0"/>
              <a:t>-Dépression.</a:t>
            </a:r>
          </a:p>
          <a:p>
            <a:r>
              <a:rPr lang="fr-FR" u="sng" dirty="0" smtClean="0">
                <a:solidFill>
                  <a:srgbClr val="7030A0"/>
                </a:solidFill>
              </a:rPr>
              <a:t>Traitement:</a:t>
            </a:r>
          </a:p>
          <a:p>
            <a:r>
              <a:rPr lang="fr-FR" dirty="0" smtClean="0"/>
              <a:t>-</a:t>
            </a:r>
            <a:r>
              <a:rPr lang="fr-FR" dirty="0" smtClean="0">
                <a:solidFill>
                  <a:srgbClr val="FF0000"/>
                </a:solidFill>
              </a:rPr>
              <a:t>Traitement de fond</a:t>
            </a:r>
            <a:r>
              <a:rPr lang="fr-FR" dirty="0" smtClean="0"/>
              <a:t>: antidépresseurs : ISRS(paroxetine),ou ISRNA( venlafaxyne).</a:t>
            </a:r>
          </a:p>
          <a:p>
            <a:r>
              <a:rPr lang="fr-FR" dirty="0" smtClean="0"/>
              <a:t>-</a:t>
            </a:r>
            <a:r>
              <a:rPr lang="fr-FR" dirty="0" smtClean="0">
                <a:solidFill>
                  <a:srgbClr val="FF0000"/>
                </a:solidFill>
              </a:rPr>
              <a:t>Traitements ponctuels par anxiolytiques </a:t>
            </a:r>
            <a:r>
              <a:rPr lang="fr-FR" dirty="0" smtClean="0"/>
              <a:t>: benzodiazépines.</a:t>
            </a:r>
          </a:p>
          <a:p>
            <a:r>
              <a:rPr lang="fr-FR" dirty="0" smtClean="0"/>
              <a:t>-</a:t>
            </a:r>
            <a:r>
              <a:rPr lang="fr-FR" dirty="0" smtClean="0">
                <a:solidFill>
                  <a:srgbClr val="FF0000"/>
                </a:solidFill>
              </a:rPr>
              <a:t>Psychothérapies</a:t>
            </a:r>
            <a:r>
              <a:rPr lang="fr-FR" dirty="0" smtClean="0"/>
              <a:t>: TCC avec technique d’affirmation de soi 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4-Trouble anxieux généralisé : TAG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Anxiété de fond permanente </a:t>
            </a:r>
            <a:r>
              <a:rPr lang="fr-FR" dirty="0" smtClean="0"/>
              <a:t>à type </a:t>
            </a:r>
            <a:r>
              <a:rPr lang="fr-FR" dirty="0" smtClean="0">
                <a:solidFill>
                  <a:srgbClr val="00B0F0"/>
                </a:solidFill>
              </a:rPr>
              <a:t>d’attente anxieuse</a:t>
            </a:r>
            <a:r>
              <a:rPr lang="fr-FR" dirty="0" smtClean="0"/>
              <a:t> : anticipation négative des évènements futurs , inquiétude excessive et incontrôlable, évoluant depuis </a:t>
            </a:r>
            <a:r>
              <a:rPr lang="fr-FR" dirty="0" smtClean="0">
                <a:solidFill>
                  <a:srgbClr val="FFC000"/>
                </a:solidFill>
              </a:rPr>
              <a:t>au moins 6 mois </a:t>
            </a:r>
            <a:r>
              <a:rPr lang="fr-FR" dirty="0" smtClean="0"/>
              <a:t>.</a:t>
            </a:r>
          </a:p>
          <a:p>
            <a:r>
              <a:rPr lang="fr-FR" dirty="0" smtClean="0"/>
              <a:t>-L’anxiété n’est pas justifiée par des éléments réellement anxiogènes , et apparait démesurée.</a:t>
            </a:r>
          </a:p>
          <a:p>
            <a:r>
              <a:rPr lang="fr-FR" dirty="0" smtClean="0"/>
              <a:t>-</a:t>
            </a:r>
            <a:r>
              <a:rPr lang="fr-FR" dirty="0" smtClean="0">
                <a:solidFill>
                  <a:srgbClr val="00B050"/>
                </a:solidFill>
              </a:rPr>
              <a:t>Signes physiques ou fonctionnels d’angoisse : </a:t>
            </a:r>
            <a:r>
              <a:rPr lang="fr-FR" dirty="0" smtClean="0"/>
              <a:t>agitation , </a:t>
            </a:r>
            <a:r>
              <a:rPr lang="fr-FR" dirty="0" smtClean="0"/>
              <a:t>irritabilité</a:t>
            </a:r>
            <a:r>
              <a:rPr lang="fr-FR" dirty="0" smtClean="0"/>
              <a:t>, tension musculaire ,céphalées, troubles digestifs, troubles du sommeil , asthénie , difficultés de concentration….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u="sng" dirty="0" smtClean="0">
                <a:solidFill>
                  <a:srgbClr val="7030A0"/>
                </a:solidFill>
              </a:rPr>
              <a:t>Epidémiologie:</a:t>
            </a:r>
          </a:p>
          <a:p>
            <a:r>
              <a:rPr lang="fr-FR" dirty="0" smtClean="0"/>
              <a:t>-Environ 5% de la population générale. </a:t>
            </a:r>
          </a:p>
          <a:p>
            <a:r>
              <a:rPr lang="fr-FR" dirty="0" smtClean="0"/>
              <a:t>-Débute souvent chez l’adulte jeune, mais la prévalence augmente avec l’âge.</a:t>
            </a:r>
          </a:p>
          <a:p>
            <a:r>
              <a:rPr lang="fr-FR" dirty="0" smtClean="0"/>
              <a:t>-Prédominance féminine:2 femmes pour 1 homme.</a:t>
            </a:r>
          </a:p>
          <a:p>
            <a:r>
              <a:rPr lang="fr-FR" u="sng" dirty="0" smtClean="0">
                <a:solidFill>
                  <a:srgbClr val="7030A0"/>
                </a:solidFill>
              </a:rPr>
              <a:t>Complications:</a:t>
            </a:r>
          </a:p>
          <a:p>
            <a:r>
              <a:rPr lang="fr-FR" dirty="0" smtClean="0"/>
              <a:t>-Autres troubles anxieux.</a:t>
            </a:r>
          </a:p>
          <a:p>
            <a:r>
              <a:rPr lang="fr-FR" dirty="0" smtClean="0"/>
              <a:t>-Dépression</a:t>
            </a:r>
          </a:p>
          <a:p>
            <a:r>
              <a:rPr lang="fr-FR" dirty="0" smtClean="0"/>
              <a:t>-Abus ou dépendance à l’alcool ou au benzodiazépines.</a:t>
            </a:r>
          </a:p>
          <a:p>
            <a:r>
              <a:rPr lang="fr-FR" dirty="0" smtClean="0"/>
              <a:t>-Affections somatiques : troubles fonctionnels intestinaux , céphalées de tension.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u="sng" dirty="0" smtClean="0">
                <a:solidFill>
                  <a:srgbClr val="7030A0"/>
                </a:solidFill>
              </a:rPr>
              <a:t>Traitement: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-Règles hygiéno-diététiques: </a:t>
            </a:r>
            <a:r>
              <a:rPr lang="fr-FR" dirty="0" smtClean="0"/>
              <a:t>activité physique régulière , règles d’hygiène du sommeil, diminution de la consommation du café , arrêt de la consommation de l’alcool , tabac.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-Médicamenteux</a:t>
            </a:r>
            <a:r>
              <a:rPr lang="fr-FR" dirty="0" smtClean="0"/>
              <a:t>:</a:t>
            </a:r>
          </a:p>
          <a:p>
            <a:r>
              <a:rPr lang="fr-FR" dirty="0" smtClean="0">
                <a:solidFill>
                  <a:srgbClr val="00B0F0"/>
                </a:solidFill>
              </a:rPr>
              <a:t>* Antidépresseurs </a:t>
            </a:r>
            <a:r>
              <a:rPr lang="fr-FR" dirty="0" smtClean="0"/>
              <a:t>: ISRS ou IRSNA.</a:t>
            </a:r>
          </a:p>
          <a:p>
            <a:r>
              <a:rPr lang="fr-FR" dirty="0" smtClean="0">
                <a:solidFill>
                  <a:srgbClr val="00B0F0"/>
                </a:solidFill>
              </a:rPr>
              <a:t>*Anxiolytiques </a:t>
            </a:r>
            <a:r>
              <a:rPr lang="fr-FR" dirty="0" smtClean="0"/>
              <a:t>dans les moments d’exacerbations anxieuses : benzodiazépines ou hydroxyzine : Atarax*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-Psychothérapie </a:t>
            </a:r>
            <a:r>
              <a:rPr lang="fr-FR" dirty="0" smtClean="0"/>
              <a:t>: TCC ,technique de relaxation</a:t>
            </a:r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IV-Trouble obsessionnel compulsif : TOC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Définition:</a:t>
            </a:r>
            <a:r>
              <a:rPr lang="fr-FR" u="sng" dirty="0" smtClean="0"/>
              <a:t> l</a:t>
            </a:r>
            <a:r>
              <a:rPr lang="fr-FR" dirty="0" smtClean="0"/>
              <a:t>e TOC est l’association d’obsessions et/ou de compulsions.</a:t>
            </a:r>
          </a:p>
          <a:p>
            <a:pPr>
              <a:buNone/>
            </a:pPr>
            <a:r>
              <a:rPr lang="fr-FR" dirty="0" smtClean="0">
                <a:solidFill>
                  <a:srgbClr val="7030A0"/>
                </a:solidFill>
              </a:rPr>
              <a:t>*Obsessions: </a:t>
            </a:r>
            <a:r>
              <a:rPr lang="fr-FR" dirty="0" smtClean="0"/>
              <a:t>C’est </a:t>
            </a:r>
            <a:r>
              <a:rPr lang="fr-FR" dirty="0" smtClean="0">
                <a:solidFill>
                  <a:srgbClr val="00B0F0"/>
                </a:solidFill>
              </a:rPr>
              <a:t>l’intrusion  répétitif  </a:t>
            </a:r>
            <a:r>
              <a:rPr lang="fr-FR" dirty="0" smtClean="0"/>
              <a:t>d’une pensée , d’une image , ou d’une représentation  que le patient reconnait comme </a:t>
            </a:r>
            <a:r>
              <a:rPr lang="fr-FR" dirty="0" smtClean="0">
                <a:solidFill>
                  <a:srgbClr val="00B050"/>
                </a:solidFill>
              </a:rPr>
              <a:t>émanant de sa propre activité mentale  </a:t>
            </a:r>
            <a:r>
              <a:rPr lang="fr-FR" dirty="0" smtClean="0"/>
              <a:t>mais qui est </a:t>
            </a:r>
            <a:r>
              <a:rPr lang="fr-FR" dirty="0" smtClean="0">
                <a:solidFill>
                  <a:srgbClr val="00B0F0"/>
                </a:solidFill>
              </a:rPr>
              <a:t>incontrôlable</a:t>
            </a:r>
            <a:r>
              <a:rPr lang="fr-FR" dirty="0" smtClean="0"/>
              <a:t> d’où son </a:t>
            </a:r>
            <a:r>
              <a:rPr lang="fr-FR" dirty="0" smtClean="0">
                <a:solidFill>
                  <a:srgbClr val="00B0F0"/>
                </a:solidFill>
              </a:rPr>
              <a:t>caractère anxiogène</a:t>
            </a:r>
            <a:r>
              <a:rPr lang="fr-FR" dirty="0" smtClean="0"/>
              <a:t>. </a:t>
            </a:r>
          </a:p>
          <a:p>
            <a:pPr>
              <a:buNone/>
            </a:pPr>
            <a:r>
              <a:rPr lang="fr-FR" dirty="0" smtClean="0">
                <a:solidFill>
                  <a:srgbClr val="7030A0"/>
                </a:solidFill>
              </a:rPr>
              <a:t>*Compulsions : </a:t>
            </a:r>
            <a:r>
              <a:rPr lang="fr-FR" dirty="0" smtClean="0">
                <a:solidFill>
                  <a:srgbClr val="00B0F0"/>
                </a:solidFill>
              </a:rPr>
              <a:t>actes</a:t>
            </a:r>
            <a:r>
              <a:rPr lang="fr-FR" dirty="0" smtClean="0"/>
              <a:t> que le patient se sent </a:t>
            </a:r>
            <a:r>
              <a:rPr lang="fr-FR" dirty="0" smtClean="0">
                <a:solidFill>
                  <a:srgbClr val="00B0F0"/>
                </a:solidFill>
              </a:rPr>
              <a:t>contraint de répéter</a:t>
            </a:r>
            <a:r>
              <a:rPr lang="fr-FR" dirty="0" smtClean="0"/>
              <a:t>  afin d’apaiser l’angoisse provoquée par l’obsession .</a:t>
            </a:r>
          </a:p>
          <a:p>
            <a:pPr>
              <a:buNone/>
            </a:pPr>
            <a:r>
              <a:rPr lang="fr-FR" dirty="0" smtClean="0"/>
              <a:t>Obsession et compulsion sont  souvent reconnues comme </a:t>
            </a:r>
            <a:r>
              <a:rPr lang="fr-FR" dirty="0" smtClean="0">
                <a:solidFill>
                  <a:srgbClr val="00B050"/>
                </a:solidFill>
              </a:rPr>
              <a:t>absurdes</a:t>
            </a:r>
            <a:r>
              <a:rPr lang="fr-FR" dirty="0" smtClean="0"/>
              <a:t> par le patient. </a:t>
            </a:r>
            <a:endParaRPr lang="fr-F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Clinique:</a:t>
            </a:r>
          </a:p>
          <a:p>
            <a:r>
              <a:rPr lang="fr-FR" dirty="0" smtClean="0"/>
              <a:t>Il existe 3 types d’obsession:</a:t>
            </a:r>
          </a:p>
          <a:p>
            <a:r>
              <a:rPr lang="fr-FR" dirty="0" smtClean="0">
                <a:solidFill>
                  <a:srgbClr val="00B0F0"/>
                </a:solidFill>
              </a:rPr>
              <a:t>-Idéatives :</a:t>
            </a:r>
            <a:r>
              <a:rPr lang="fr-FR" dirty="0" smtClean="0"/>
              <a:t>  problèmes métaphysiques (dieu ,enfer..), ou intrusion dans la pensée d’un mot, chiffre , image se sent contraint … souvent répugnants.</a:t>
            </a:r>
          </a:p>
          <a:p>
            <a:r>
              <a:rPr lang="fr-FR" dirty="0" smtClean="0">
                <a:solidFill>
                  <a:srgbClr val="00B0F0"/>
                </a:solidFill>
              </a:rPr>
              <a:t>-Phobiques</a:t>
            </a:r>
            <a:r>
              <a:rPr lang="fr-FR" dirty="0" smtClean="0"/>
              <a:t>: crainte de la saleté , de la pollution , d’une maladie…. </a:t>
            </a:r>
          </a:p>
          <a:p>
            <a:r>
              <a:rPr lang="fr-FR" dirty="0" smtClean="0">
                <a:solidFill>
                  <a:srgbClr val="00B0F0"/>
                </a:solidFill>
              </a:rPr>
              <a:t>-Impulsives: </a:t>
            </a:r>
            <a:r>
              <a:rPr lang="fr-FR" dirty="0" smtClean="0"/>
              <a:t>crainte d’être amené à effectuer un acte incongru.</a:t>
            </a:r>
          </a:p>
          <a:p>
            <a:r>
              <a:rPr lang="fr-FR" dirty="0" smtClean="0"/>
              <a:t>Il existe 2 types de compulsions:</a:t>
            </a:r>
          </a:p>
          <a:p>
            <a:r>
              <a:rPr lang="fr-FR" dirty="0" smtClean="0">
                <a:solidFill>
                  <a:srgbClr val="00B0F0"/>
                </a:solidFill>
              </a:rPr>
              <a:t>-Mentales</a:t>
            </a:r>
            <a:r>
              <a:rPr lang="fr-FR" dirty="0" smtClean="0"/>
              <a:t>: calculs précis , récitation d’une liste de mot.</a:t>
            </a:r>
          </a:p>
          <a:p>
            <a:r>
              <a:rPr lang="fr-FR" dirty="0" smtClean="0">
                <a:solidFill>
                  <a:srgbClr val="00B0F0"/>
                </a:solidFill>
              </a:rPr>
              <a:t>-Extériorisées</a:t>
            </a:r>
            <a:r>
              <a:rPr lang="fr-FR" dirty="0" smtClean="0"/>
              <a:t>: lavage, vérifications multiples , agencement d’objet , rangement….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Epidémiologie:</a:t>
            </a:r>
          </a:p>
          <a:p>
            <a:r>
              <a:rPr lang="fr-FR" dirty="0" smtClean="0"/>
              <a:t>- Prévalence de 1.5 à2.5 % en population générale.</a:t>
            </a:r>
          </a:p>
          <a:p>
            <a:r>
              <a:rPr lang="fr-FR" dirty="0" smtClean="0"/>
              <a:t>-Sexe ratio de 1.</a:t>
            </a:r>
          </a:p>
          <a:p>
            <a:r>
              <a:rPr lang="fr-FR" dirty="0" smtClean="0"/>
              <a:t>-Débute avant 15 ans dans 30% des cas , avant 25 ans dans 60 % des cas. </a:t>
            </a:r>
          </a:p>
          <a:p>
            <a:r>
              <a:rPr lang="fr-FR" u="sng" dirty="0" smtClean="0">
                <a:solidFill>
                  <a:srgbClr val="FF0000"/>
                </a:solidFill>
              </a:rPr>
              <a:t>Complications:</a:t>
            </a:r>
          </a:p>
          <a:p>
            <a:r>
              <a:rPr lang="fr-FR" dirty="0" smtClean="0"/>
              <a:t>- Dépression.</a:t>
            </a:r>
          </a:p>
          <a:p>
            <a:r>
              <a:rPr lang="fr-FR" dirty="0" smtClean="0"/>
              <a:t>-Abus ou dépendance de substances toxiques.</a:t>
            </a:r>
          </a:p>
          <a:p>
            <a:r>
              <a:rPr lang="fr-FR" dirty="0" smtClean="0"/>
              <a:t>-Risque suicidaire.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Evolution-Pronostic:</a:t>
            </a:r>
          </a:p>
          <a:p>
            <a:r>
              <a:rPr lang="fr-FR" dirty="0" smtClean="0">
                <a:solidFill>
                  <a:srgbClr val="7030A0"/>
                </a:solidFill>
              </a:rPr>
              <a:t>*+Sans traitement: </a:t>
            </a:r>
            <a:r>
              <a:rPr lang="fr-FR" dirty="0" smtClean="0"/>
              <a:t>l’évolution tend à être </a:t>
            </a:r>
            <a:r>
              <a:rPr lang="fr-FR" dirty="0" smtClean="0">
                <a:solidFill>
                  <a:srgbClr val="00B0F0"/>
                </a:solidFill>
              </a:rPr>
              <a:t>péjorative</a:t>
            </a:r>
            <a:r>
              <a:rPr lang="fr-FR" dirty="0" smtClean="0"/>
              <a:t>  entrainant </a:t>
            </a:r>
            <a:r>
              <a:rPr lang="fr-FR" dirty="0" smtClean="0">
                <a:solidFill>
                  <a:srgbClr val="00B0F0"/>
                </a:solidFill>
              </a:rPr>
              <a:t>un isolement social.</a:t>
            </a:r>
          </a:p>
          <a:p>
            <a:r>
              <a:rPr lang="fr-FR" dirty="0" smtClean="0">
                <a:solidFill>
                  <a:srgbClr val="7030A0"/>
                </a:solidFill>
              </a:rPr>
              <a:t>+Sous traitement:</a:t>
            </a:r>
            <a:r>
              <a:rPr lang="fr-FR" dirty="0" smtClean="0"/>
              <a:t>60 à 80 %des patients </a:t>
            </a:r>
            <a:r>
              <a:rPr lang="fr-FR" dirty="0" smtClean="0">
                <a:solidFill>
                  <a:srgbClr val="00B0F0"/>
                </a:solidFill>
              </a:rPr>
              <a:t>s’améliorent</a:t>
            </a:r>
            <a:r>
              <a:rPr lang="fr-FR" dirty="0" smtClean="0"/>
              <a:t>  ou obtiennent </a:t>
            </a:r>
            <a:r>
              <a:rPr lang="fr-FR" dirty="0" smtClean="0">
                <a:solidFill>
                  <a:srgbClr val="00B0F0"/>
                </a:solidFill>
              </a:rPr>
              <a:t>d’excellentes remissions.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>
                <a:solidFill>
                  <a:srgbClr val="7030A0"/>
                </a:solidFill>
              </a:rPr>
              <a:t>*Les principaux facteurs de pronostic sont:</a:t>
            </a:r>
          </a:p>
          <a:p>
            <a:r>
              <a:rPr lang="fr-FR" dirty="0" smtClean="0"/>
              <a:t>-La durée de la maladie avant la prise en charge.</a:t>
            </a:r>
          </a:p>
          <a:p>
            <a:r>
              <a:rPr lang="fr-FR" dirty="0" smtClean="0"/>
              <a:t>-L’âge de début.</a:t>
            </a:r>
          </a:p>
          <a:p>
            <a:r>
              <a:rPr lang="fr-FR" dirty="0" smtClean="0"/>
              <a:t>-La qualité de la conscience des troubles(insight)</a:t>
            </a:r>
          </a:p>
          <a:p>
            <a:r>
              <a:rPr lang="fr-FR" dirty="0" smtClean="0"/>
              <a:t>-La présence ou non d’un épisode dépressif  caractérisé  associé.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>
                <a:solidFill>
                  <a:srgbClr val="FF0000"/>
                </a:solidFill>
              </a:rPr>
              <a:t>Traitement:</a:t>
            </a:r>
          </a:p>
          <a:p>
            <a:r>
              <a:rPr lang="fr-FR" dirty="0" smtClean="0">
                <a:solidFill>
                  <a:srgbClr val="00B0F0"/>
                </a:solidFill>
              </a:rPr>
              <a:t>Antidépresseurs : </a:t>
            </a:r>
            <a:r>
              <a:rPr lang="fr-FR" dirty="0" smtClean="0"/>
              <a:t>ISRS(</a:t>
            </a:r>
            <a:r>
              <a:rPr lang="fr-FR" dirty="0" err="1" smtClean="0"/>
              <a:t>paroxetine</a:t>
            </a:r>
            <a:r>
              <a:rPr lang="fr-FR" dirty="0" smtClean="0"/>
              <a:t> :deroxat*,sertraline : zoloft*…)à des doses plus élevées que dans la dépression ou les troubles </a:t>
            </a:r>
            <a:r>
              <a:rPr lang="fr-FR" smtClean="0"/>
              <a:t>anxieux .</a:t>
            </a:r>
            <a:endParaRPr lang="fr-FR" dirty="0" smtClean="0"/>
          </a:p>
          <a:p>
            <a:r>
              <a:rPr lang="fr-FR" dirty="0" smtClean="0">
                <a:solidFill>
                  <a:srgbClr val="00B0F0"/>
                </a:solidFill>
              </a:rPr>
              <a:t>Psychothérapie : </a:t>
            </a:r>
            <a:r>
              <a:rPr lang="fr-FR" dirty="0" smtClean="0"/>
              <a:t>thérapie cognitivo comportementale.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du cours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>
                <a:solidFill>
                  <a:srgbClr val="7030A0"/>
                </a:solidFill>
              </a:rPr>
              <a:t>I-Introduction</a:t>
            </a:r>
          </a:p>
          <a:p>
            <a:r>
              <a:rPr lang="fr-FR" dirty="0" smtClean="0">
                <a:solidFill>
                  <a:srgbClr val="7030A0"/>
                </a:solidFill>
              </a:rPr>
              <a:t>II-La </a:t>
            </a:r>
            <a:r>
              <a:rPr lang="fr-FR" dirty="0" smtClean="0">
                <a:solidFill>
                  <a:srgbClr val="7030A0"/>
                </a:solidFill>
              </a:rPr>
              <a:t>classification selon DSMV des troubles anxieux  et des </a:t>
            </a:r>
            <a:r>
              <a:rPr lang="fr-FR" dirty="0" smtClean="0">
                <a:solidFill>
                  <a:srgbClr val="7030A0"/>
                </a:solidFill>
              </a:rPr>
              <a:t>TOC</a:t>
            </a:r>
          </a:p>
          <a:p>
            <a:r>
              <a:rPr lang="fr-FR" dirty="0" smtClean="0">
                <a:solidFill>
                  <a:srgbClr val="7030A0"/>
                </a:solidFill>
              </a:rPr>
              <a:t>III-Les </a:t>
            </a:r>
            <a:r>
              <a:rPr lang="fr-FR" dirty="0" smtClean="0">
                <a:solidFill>
                  <a:srgbClr val="7030A0"/>
                </a:solidFill>
              </a:rPr>
              <a:t>trouble anxieux</a:t>
            </a:r>
            <a:r>
              <a:rPr lang="fr-FR" dirty="0" smtClean="0">
                <a:solidFill>
                  <a:srgbClr val="7030A0"/>
                </a:solidFill>
              </a:rPr>
              <a:t>:</a:t>
            </a:r>
          </a:p>
          <a:p>
            <a:r>
              <a:rPr lang="fr-FR" dirty="0" smtClean="0"/>
              <a:t>1-Attaque de panique</a:t>
            </a:r>
          </a:p>
          <a:p>
            <a:r>
              <a:rPr lang="fr-FR" dirty="0" smtClean="0"/>
              <a:t>2-Trouble panique</a:t>
            </a:r>
          </a:p>
          <a:p>
            <a:r>
              <a:rPr lang="fr-FR" dirty="0" smtClean="0"/>
              <a:t>3-Troubles phobiques : agoraphobie , phobie simple , phobie spécifique</a:t>
            </a:r>
          </a:p>
          <a:p>
            <a:r>
              <a:rPr lang="fr-FR" dirty="0" smtClean="0"/>
              <a:t>4-Trouble anxiété généralisée.</a:t>
            </a:r>
          </a:p>
          <a:p>
            <a:r>
              <a:rPr lang="fr-FR" dirty="0" smtClean="0">
                <a:solidFill>
                  <a:srgbClr val="7030A0"/>
                </a:solidFill>
              </a:rPr>
              <a:t>IV-Trouble obsessionnel compulsif</a:t>
            </a:r>
          </a:p>
          <a:p>
            <a:r>
              <a:rPr lang="fr-FR" dirty="0" smtClean="0">
                <a:solidFill>
                  <a:srgbClr val="7030A0"/>
                </a:solidFill>
              </a:rPr>
              <a:t>V-Conclusion.</a:t>
            </a:r>
            <a:endParaRPr lang="fr-F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connaissance et la prise en charge des troubles anxieux s'avèrent essentielles pour </a:t>
            </a:r>
            <a:r>
              <a:rPr lang="fr-FR" dirty="0" smtClean="0">
                <a:solidFill>
                  <a:srgbClr val="00B0F0"/>
                </a:solidFill>
              </a:rPr>
              <a:t>la santé publique</a:t>
            </a:r>
            <a:r>
              <a:rPr lang="fr-FR" dirty="0" smtClean="0"/>
              <a:t>, du fait de </a:t>
            </a:r>
            <a:r>
              <a:rPr lang="fr-FR" dirty="0" smtClean="0">
                <a:solidFill>
                  <a:srgbClr val="FF0000"/>
                </a:solidFill>
              </a:rPr>
              <a:t>leur prévalence </a:t>
            </a:r>
            <a:r>
              <a:rPr lang="fr-FR" dirty="0" smtClean="0"/>
              <a:t>très élevée, notamment chez les sujets jeunes, et </a:t>
            </a:r>
            <a:r>
              <a:rPr lang="fr-FR" dirty="0" smtClean="0">
                <a:solidFill>
                  <a:srgbClr val="FF0000"/>
                </a:solidFill>
              </a:rPr>
              <a:t>leur impact </a:t>
            </a:r>
            <a:r>
              <a:rPr lang="fr-FR" dirty="0" smtClean="0"/>
              <a:t>en termes de morbidité et de retentissement fonctionnel.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I-Introduction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*L’anxiété </a:t>
            </a:r>
            <a:r>
              <a:rPr lang="fr-FR" dirty="0" smtClean="0"/>
              <a:t>est </a:t>
            </a:r>
            <a:r>
              <a:rPr lang="fr-FR" dirty="0" smtClean="0">
                <a:solidFill>
                  <a:srgbClr val="00B0F0"/>
                </a:solidFill>
              </a:rPr>
              <a:t>une émotion physiologique</a:t>
            </a:r>
            <a:r>
              <a:rPr lang="fr-FR" dirty="0" smtClean="0"/>
              <a:t>, permettant l’adaptation à des stimuli inhabituels ou menaçants de l’environnement et qui peut donc être considérée</a:t>
            </a:r>
            <a:r>
              <a:rPr lang="fr-FR" dirty="0" smtClean="0">
                <a:solidFill>
                  <a:srgbClr val="00B050"/>
                </a:solidFill>
              </a:rPr>
              <a:t> comme normale. </a:t>
            </a:r>
          </a:p>
          <a:p>
            <a:pPr>
              <a:buNone/>
            </a:pPr>
            <a:r>
              <a:rPr lang="fr-FR" dirty="0" smtClean="0"/>
              <a:t>Elle devient </a:t>
            </a:r>
            <a:r>
              <a:rPr lang="fr-FR" dirty="0" smtClean="0">
                <a:solidFill>
                  <a:srgbClr val="00B050"/>
                </a:solidFill>
              </a:rPr>
              <a:t>pathologique</a:t>
            </a:r>
            <a:r>
              <a:rPr lang="fr-FR" dirty="0" smtClean="0"/>
              <a:t> lorsqu’elle est trop intense ou inadaptée. C’est la crainte </a:t>
            </a:r>
            <a:r>
              <a:rPr lang="fr-FR" dirty="0" smtClean="0">
                <a:solidFill>
                  <a:srgbClr val="FFC000"/>
                </a:solidFill>
              </a:rPr>
              <a:t>d’une menace future  </a:t>
            </a:r>
            <a:r>
              <a:rPr lang="fr-FR" dirty="0" smtClean="0"/>
              <a:t>sans objet réel.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*La peur </a:t>
            </a:r>
            <a:r>
              <a:rPr lang="fr-FR" dirty="0" smtClean="0"/>
              <a:t>est </a:t>
            </a:r>
            <a:r>
              <a:rPr lang="fr-FR" dirty="0" smtClean="0">
                <a:solidFill>
                  <a:srgbClr val="00B0F0"/>
                </a:solidFill>
              </a:rPr>
              <a:t>la réponse émotionnelle </a:t>
            </a:r>
            <a:r>
              <a:rPr lang="fr-FR" dirty="0" smtClean="0"/>
              <a:t>à </a:t>
            </a:r>
            <a:r>
              <a:rPr lang="fr-FR" dirty="0" smtClean="0">
                <a:solidFill>
                  <a:srgbClr val="FFC000"/>
                </a:solidFill>
              </a:rPr>
              <a:t>une menace imminente </a:t>
            </a:r>
            <a:r>
              <a:rPr lang="fr-FR" dirty="0" smtClean="0"/>
              <a:t>réelle ou perçue. 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*Les troubles anxieux </a:t>
            </a:r>
            <a:r>
              <a:rPr lang="fr-FR" dirty="0" smtClean="0"/>
              <a:t>regroupent les troubles qui partagent les caractéristiques </a:t>
            </a:r>
            <a:r>
              <a:rPr lang="fr-FR" dirty="0" smtClean="0">
                <a:solidFill>
                  <a:srgbClr val="00B0F0"/>
                </a:solidFill>
              </a:rPr>
              <a:t>d’une peur , </a:t>
            </a:r>
            <a:r>
              <a:rPr lang="fr-FR" dirty="0" smtClean="0"/>
              <a:t>et</a:t>
            </a:r>
            <a:r>
              <a:rPr lang="fr-FR" dirty="0" smtClean="0">
                <a:solidFill>
                  <a:srgbClr val="00B0F0"/>
                </a:solidFill>
              </a:rPr>
              <a:t> d’une anxiété excessive </a:t>
            </a:r>
            <a:r>
              <a:rPr lang="fr-FR" dirty="0" smtClean="0"/>
              <a:t>et</a:t>
            </a:r>
            <a:r>
              <a:rPr lang="fr-FR" dirty="0" smtClean="0">
                <a:solidFill>
                  <a:srgbClr val="00B0F0"/>
                </a:solidFill>
              </a:rPr>
              <a:t> des perturbations comportementales </a:t>
            </a:r>
            <a:r>
              <a:rPr lang="fr-FR" dirty="0" smtClean="0"/>
              <a:t>qui leur sont apparentées.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II-La classification selon DSMV des troubles anxieux  et des TO</a:t>
            </a:r>
            <a:r>
              <a:rPr lang="fr-FR" b="1" i="1" dirty="0" smtClean="0"/>
              <a:t>C: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25112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- Parmi les troubles  anxieux on a :</a:t>
            </a:r>
          </a:p>
          <a:p>
            <a:r>
              <a:rPr lang="fr-FR" dirty="0" smtClean="0"/>
              <a:t>❖ Le trouble panique</a:t>
            </a:r>
          </a:p>
          <a:p>
            <a:r>
              <a:rPr lang="fr-FR" dirty="0" smtClean="0"/>
              <a:t>❖ La trouble anxiété généralisée (TAG)</a:t>
            </a:r>
          </a:p>
          <a:p>
            <a:r>
              <a:rPr lang="fr-FR" dirty="0" smtClean="0"/>
              <a:t>❖ Les troubles phobiques</a:t>
            </a:r>
          </a:p>
          <a:p>
            <a:r>
              <a:rPr lang="fr-FR" dirty="0" smtClean="0"/>
              <a:t>Pour les troubles obsessionnels compulsifs autrefois classer parmi les troubles anxieux (DSM IV) puis avec le DSM V se trouve dans une rubrique seule</a:t>
            </a:r>
          </a:p>
          <a:p>
            <a:r>
              <a:rPr lang="fr-FR" dirty="0" smtClean="0"/>
              <a:t>:troubles obsessionnels compulsifs et apparentés; mais il existe une relation étroite entre les troubles anxieux et les troubles obsessionnels compulsifs (TOC).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III-Les trouble anxieux:</a:t>
            </a:r>
            <a:br>
              <a:rPr lang="fr-FR" dirty="0" smtClean="0"/>
            </a:br>
            <a:r>
              <a:rPr lang="fr-FR" dirty="0" smtClean="0"/>
              <a:t>1-Attaque de panique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/>
              <a:t>L’attaque de panique  est : un </a:t>
            </a:r>
            <a:r>
              <a:rPr lang="fr-FR" dirty="0" smtClean="0">
                <a:solidFill>
                  <a:srgbClr val="FF0000"/>
                </a:solidFill>
              </a:rPr>
              <a:t>état d’anxiété extrêmement intense</a:t>
            </a:r>
            <a:r>
              <a:rPr lang="fr-FR" dirty="0" smtClean="0"/>
              <a:t>, qui survient </a:t>
            </a:r>
            <a:r>
              <a:rPr lang="fr-FR" dirty="0" smtClean="0">
                <a:solidFill>
                  <a:srgbClr val="7030A0"/>
                </a:solidFill>
              </a:rPr>
              <a:t>de façon brutale</a:t>
            </a:r>
            <a:r>
              <a:rPr lang="fr-FR" b="1" dirty="0" smtClean="0"/>
              <a:t> </a:t>
            </a:r>
            <a:r>
              <a:rPr lang="fr-FR" dirty="0" smtClean="0"/>
              <a:t>, et les symptômes atteignent une intensité maximale </a:t>
            </a:r>
            <a:r>
              <a:rPr lang="fr-FR" dirty="0" smtClean="0">
                <a:solidFill>
                  <a:srgbClr val="00B0F0"/>
                </a:solidFill>
              </a:rPr>
              <a:t>en moins de 10 minutes.</a:t>
            </a:r>
          </a:p>
          <a:p>
            <a:pPr>
              <a:buNone/>
            </a:pPr>
            <a:r>
              <a:rPr lang="fr-FR" dirty="0" smtClean="0"/>
              <a:t>-La durée totale est en générale de 10 à 30 minutes , mais peut atteindre plusieurs heures.</a:t>
            </a:r>
          </a:p>
          <a:p>
            <a:pPr>
              <a:buNone/>
            </a:pPr>
            <a:r>
              <a:rPr lang="fr-FR" dirty="0" smtClean="0"/>
              <a:t>-Elle survient le plus souvent </a:t>
            </a:r>
            <a:r>
              <a:rPr lang="fr-FR" dirty="0" smtClean="0">
                <a:solidFill>
                  <a:srgbClr val="92D050"/>
                </a:solidFill>
              </a:rPr>
              <a:t>spontanément , </a:t>
            </a:r>
            <a:r>
              <a:rPr lang="fr-FR" dirty="0" smtClean="0"/>
              <a:t>parfois </a:t>
            </a:r>
            <a:r>
              <a:rPr lang="fr-FR" dirty="0" smtClean="0">
                <a:solidFill>
                  <a:srgbClr val="92D050"/>
                </a:solidFill>
              </a:rPr>
              <a:t>après une prise de substance psycho-active ou au cours d’un trouble anxieux: </a:t>
            </a:r>
            <a:r>
              <a:rPr lang="fr-FR" dirty="0" smtClean="0"/>
              <a:t>trouble panique , trouble phobique , état de stress aigu…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60180"/>
          </a:xfrm>
        </p:spPr>
        <p:txBody>
          <a:bodyPr>
            <a:normAutofit fontScale="85000" lnSpcReduction="10000"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2-Signes cliniques: </a:t>
            </a:r>
            <a:r>
              <a:rPr lang="fr-FR" dirty="0" smtClean="0"/>
              <a:t>L’AP regroupe au moins 4 symptômes selon le DSM5:</a:t>
            </a:r>
          </a:p>
          <a:p>
            <a:r>
              <a:rPr lang="fr-FR" u="sng" dirty="0" smtClean="0">
                <a:solidFill>
                  <a:srgbClr val="00B0F0"/>
                </a:solidFill>
              </a:rPr>
              <a:t>*Les symptômes somatiques:</a:t>
            </a:r>
          </a:p>
          <a:p>
            <a:r>
              <a:rPr lang="fr-FR" dirty="0" smtClean="0"/>
              <a:t>-Sueurs</a:t>
            </a:r>
          </a:p>
          <a:p>
            <a:r>
              <a:rPr lang="fr-FR" dirty="0" smtClean="0"/>
              <a:t>-Frissons, bouffées de chaleur.</a:t>
            </a:r>
          </a:p>
          <a:p>
            <a:r>
              <a:rPr lang="fr-FR" dirty="0" smtClean="0"/>
              <a:t>-Palpitations.</a:t>
            </a:r>
          </a:p>
          <a:p>
            <a:r>
              <a:rPr lang="fr-FR" dirty="0" smtClean="0"/>
              <a:t>-Douleur thoracique.</a:t>
            </a:r>
          </a:p>
          <a:p>
            <a:r>
              <a:rPr lang="fr-FR" dirty="0" smtClean="0"/>
              <a:t>-Tremblements .</a:t>
            </a:r>
          </a:p>
          <a:p>
            <a:r>
              <a:rPr lang="fr-FR" dirty="0" smtClean="0"/>
              <a:t>-Paresthésies (picotements , engourdissements).</a:t>
            </a:r>
          </a:p>
          <a:p>
            <a:r>
              <a:rPr lang="fr-FR" dirty="0" smtClean="0"/>
              <a:t>-Sensation d’étouffement, d’étranglement , de dyspnée.</a:t>
            </a:r>
          </a:p>
          <a:p>
            <a:r>
              <a:rPr lang="fr-FR" dirty="0" smtClean="0"/>
              <a:t>-Nausées, gêne abdominale.</a:t>
            </a:r>
            <a:r>
              <a:rPr lang="fr-FR" u="sng" dirty="0" smtClean="0">
                <a:solidFill>
                  <a:srgbClr val="00B0F0"/>
                </a:solidFill>
              </a:rPr>
              <a:t> </a:t>
            </a:r>
          </a:p>
          <a:p>
            <a:r>
              <a:rPr lang="fr-FR" u="sng" dirty="0" smtClean="0">
                <a:solidFill>
                  <a:srgbClr val="00B0F0"/>
                </a:solidFill>
              </a:rPr>
              <a:t>*Symptômes psychiques</a:t>
            </a:r>
            <a:r>
              <a:rPr lang="fr-FR" dirty="0" smtClean="0">
                <a:solidFill>
                  <a:srgbClr val="00B0F0"/>
                </a:solidFill>
              </a:rPr>
              <a:t>:</a:t>
            </a:r>
          </a:p>
          <a:p>
            <a:r>
              <a:rPr lang="fr-FR" dirty="0" smtClean="0"/>
              <a:t>-Dépersonnalisation (être détaché de soi), déréalisation(sentiment d’irréalité).</a:t>
            </a:r>
          </a:p>
          <a:p>
            <a:r>
              <a:rPr lang="fr-FR" dirty="0" smtClean="0"/>
              <a:t>-Peur de perdre le contrôle de soi ou de devenir fou.</a:t>
            </a:r>
          </a:p>
          <a:p>
            <a:r>
              <a:rPr lang="fr-FR" dirty="0" smtClean="0"/>
              <a:t>-Peur de mourir.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2990"/>
          </a:xfrm>
        </p:spPr>
        <p:txBody>
          <a:bodyPr>
            <a:normAutofit/>
          </a:bodyPr>
          <a:lstStyle/>
          <a:p>
            <a:r>
              <a:rPr lang="fr-FR" u="sng" dirty="0" smtClean="0">
                <a:solidFill>
                  <a:srgbClr val="FF0000"/>
                </a:solidFill>
              </a:rPr>
              <a:t>3-Prise en charge;</a:t>
            </a:r>
          </a:p>
          <a:p>
            <a:r>
              <a:rPr lang="fr-FR" u="sng" dirty="0" smtClean="0">
                <a:solidFill>
                  <a:srgbClr val="00B0F0"/>
                </a:solidFill>
              </a:rPr>
              <a:t>a-Eliminer une autre pathologie somatique : </a:t>
            </a:r>
          </a:p>
          <a:p>
            <a:pPr>
              <a:buNone/>
            </a:pPr>
            <a:r>
              <a:rPr lang="fr-FR" dirty="0" smtClean="0"/>
              <a:t>-Infarctus du myocarde  , embolie pulmonaire , crise d’asthme , AVC , hypoglycémie….</a:t>
            </a:r>
          </a:p>
          <a:p>
            <a:pPr>
              <a:buNone/>
            </a:pPr>
            <a:r>
              <a:rPr lang="fr-FR" dirty="0" smtClean="0"/>
              <a:t>-Un examen somatique doit donc rechercher ces pathologies, et au moindre doute ,des examens complémentaires seront  réalisés : ECG, EFR, scanner , glycémie…..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93148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fr-FR" u="sng" dirty="0" smtClean="0">
                <a:solidFill>
                  <a:srgbClr val="00B0F0"/>
                </a:solidFill>
              </a:rPr>
              <a:t>B- Traitement:</a:t>
            </a:r>
          </a:p>
          <a:p>
            <a:pPr>
              <a:buNone/>
            </a:pPr>
            <a:r>
              <a:rPr lang="fr-FR" u="sng" dirty="0" smtClean="0">
                <a:solidFill>
                  <a:srgbClr val="00B0F0"/>
                </a:solidFill>
              </a:rPr>
              <a:t> </a:t>
            </a:r>
            <a:r>
              <a:rPr lang="fr-FR" dirty="0" smtClean="0"/>
              <a:t>- Eloigner le patient </a:t>
            </a:r>
            <a:r>
              <a:rPr lang="fr-FR" dirty="0" smtClean="0">
                <a:solidFill>
                  <a:srgbClr val="92D050"/>
                </a:solidFill>
              </a:rPr>
              <a:t>des éléments anxiogènes 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- Le rassurer </a:t>
            </a:r>
            <a:r>
              <a:rPr lang="fr-FR" dirty="0" smtClean="0">
                <a:solidFill>
                  <a:srgbClr val="7030A0"/>
                </a:solidFill>
              </a:rPr>
              <a:t>sur la disparition spontanée </a:t>
            </a:r>
            <a:r>
              <a:rPr lang="fr-FR" dirty="0" smtClean="0"/>
              <a:t>rapide des symptômes.</a:t>
            </a:r>
          </a:p>
          <a:p>
            <a:pPr>
              <a:buNone/>
            </a:pPr>
            <a:r>
              <a:rPr lang="fr-FR" dirty="0" smtClean="0"/>
              <a:t>- </a:t>
            </a:r>
            <a:r>
              <a:rPr lang="fr-FR" dirty="0" smtClean="0">
                <a:solidFill>
                  <a:srgbClr val="FFC000"/>
                </a:solidFill>
              </a:rPr>
              <a:t>Relaxation</a:t>
            </a:r>
            <a:r>
              <a:rPr lang="fr-FR" dirty="0" smtClean="0"/>
              <a:t> par contrôle respiratoire.</a:t>
            </a:r>
          </a:p>
          <a:p>
            <a:pPr>
              <a:buFontTx/>
              <a:buChar char="-"/>
            </a:pPr>
            <a:r>
              <a:rPr lang="fr-FR" dirty="0" smtClean="0"/>
              <a:t>Si l’anxiété persiste :</a:t>
            </a:r>
            <a:r>
              <a:rPr lang="fr-FR" dirty="0" smtClean="0">
                <a:solidFill>
                  <a:srgbClr val="92D050"/>
                </a:solidFill>
              </a:rPr>
              <a:t>benzodiazépine de demi vie  courte</a:t>
            </a:r>
            <a:r>
              <a:rPr lang="fr-FR" dirty="0" smtClean="0"/>
              <a:t>, per os pendant une courte durée .Si la voie orale est impossible(anxiété s’accompagnant d’une agitation):Diazépam: Valium*:10mg en IM.</a:t>
            </a:r>
          </a:p>
          <a:p>
            <a:pPr>
              <a:buNone/>
            </a:pPr>
            <a:r>
              <a:rPr lang="fr-FR" dirty="0" smtClean="0"/>
              <a:t>- Le traitement médicamenteux d’un trouble panique ou d’un autre trouble anxieux sous-jacent 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1455</TotalTime>
  <Words>1958</Words>
  <Application>Microsoft Office PowerPoint</Application>
  <PresentationFormat>Affichage à l'écran (4:3)</PresentationFormat>
  <Paragraphs>193</Paragraphs>
  <Slides>30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Urbain</vt:lpstr>
      <vt:lpstr>Les troubles obsessionnels compulsifs et les troubles anxieux </vt:lpstr>
      <vt:lpstr>Objectifs terminaux:</vt:lpstr>
      <vt:lpstr>Plan du cours</vt:lpstr>
      <vt:lpstr>I-Introduction</vt:lpstr>
      <vt:lpstr>II-La classification selon DSMV des troubles anxieux  et des TOC:</vt:lpstr>
      <vt:lpstr>III-Les trouble anxieux: 1-Attaque de panique</vt:lpstr>
      <vt:lpstr>Diapositive 7</vt:lpstr>
      <vt:lpstr>Diapositive 8</vt:lpstr>
      <vt:lpstr>Diapositive 9</vt:lpstr>
      <vt:lpstr>2-Trouble panique </vt:lpstr>
      <vt:lpstr>Diapositive 11</vt:lpstr>
      <vt:lpstr>Diapositive 12</vt:lpstr>
      <vt:lpstr>3-Les troubles phobiques: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4-Trouble anxieux généralisé : TAG</vt:lpstr>
      <vt:lpstr>Diapositive 23</vt:lpstr>
      <vt:lpstr>Diapositive 24</vt:lpstr>
      <vt:lpstr>IV-Trouble obsessionnel compulsif : TOC</vt:lpstr>
      <vt:lpstr>Diapositive 26</vt:lpstr>
      <vt:lpstr>Diapositive 27</vt:lpstr>
      <vt:lpstr>Diapositive 28</vt:lpstr>
      <vt:lpstr>Diapositive 29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troubles anxieux (clinique)</dc:title>
  <dc:creator>Nailacours</dc:creator>
  <cp:lastModifiedBy>Nailacours</cp:lastModifiedBy>
  <cp:revision>206</cp:revision>
  <dcterms:created xsi:type="dcterms:W3CDTF">2022-11-09T17:00:17Z</dcterms:created>
  <dcterms:modified xsi:type="dcterms:W3CDTF">2022-11-30T11:21:15Z</dcterms:modified>
</cp:coreProperties>
</file>