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8" r:id="rId4"/>
    <p:sldId id="285" r:id="rId5"/>
    <p:sldId id="286" r:id="rId6"/>
    <p:sldId id="287" r:id="rId7"/>
    <p:sldId id="259" r:id="rId8"/>
    <p:sldId id="284" r:id="rId9"/>
    <p:sldId id="260" r:id="rId10"/>
    <p:sldId id="261" r:id="rId11"/>
    <p:sldId id="262" r:id="rId12"/>
    <p:sldId id="263" r:id="rId13"/>
    <p:sldId id="264" r:id="rId14"/>
    <p:sldId id="265" r:id="rId15"/>
    <p:sldId id="266" r:id="rId16"/>
    <p:sldId id="268" r:id="rId17"/>
    <p:sldId id="269" r:id="rId18"/>
    <p:sldId id="267" r:id="rId19"/>
    <p:sldId id="288" r:id="rId20"/>
    <p:sldId id="270" r:id="rId21"/>
    <p:sldId id="271" r:id="rId22"/>
    <p:sldId id="272" r:id="rId23"/>
    <p:sldId id="273" r:id="rId24"/>
    <p:sldId id="274" r:id="rId25"/>
    <p:sldId id="289" r:id="rId26"/>
    <p:sldId id="275" r:id="rId27"/>
    <p:sldId id="276" r:id="rId28"/>
    <p:sldId id="277" r:id="rId29"/>
    <p:sldId id="278" r:id="rId30"/>
    <p:sldId id="279" r:id="rId31"/>
    <p:sldId id="280" r:id="rId32"/>
    <p:sldId id="281" r:id="rId33"/>
    <p:sldId id="291"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385102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231641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367534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93370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67261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CDBEF1E-D446-4996-BF37-9A538F5CC0DD}" type="datetimeFigureOut">
              <a:rPr lang="fr-FR" smtClean="0"/>
              <a:t>06/01/2022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415345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CDBEF1E-D446-4996-BF37-9A538F5CC0DD}" type="datetimeFigureOut">
              <a:rPr lang="fr-FR" smtClean="0"/>
              <a:t>06/01/2022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300074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CDBEF1E-D446-4996-BF37-9A538F5CC0DD}" type="datetimeFigureOut">
              <a:rPr lang="fr-FR" smtClean="0"/>
              <a:t>06/01/2022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385402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DBEF1E-D446-4996-BF37-9A538F5CC0DD}" type="datetimeFigureOut">
              <a:rPr lang="fr-FR" smtClean="0"/>
              <a:t>06/01/2022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190829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CDBEF1E-D446-4996-BF37-9A538F5CC0DD}" type="datetimeFigureOut">
              <a:rPr lang="fr-FR" smtClean="0"/>
              <a:t>06/01/2022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157695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CDBEF1E-D446-4996-BF37-9A538F5CC0DD}" type="datetimeFigureOut">
              <a:rPr lang="fr-FR" smtClean="0"/>
              <a:t>06/01/2022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039510-10DE-4433-978F-B3D7388EF60A}" type="slidenum">
              <a:rPr lang="fr-FR" smtClean="0"/>
              <a:t>‹#›</a:t>
            </a:fld>
            <a:endParaRPr lang="fr-FR"/>
          </a:p>
        </p:txBody>
      </p:sp>
    </p:spTree>
    <p:extLst>
      <p:ext uri="{BB962C8B-B14F-4D97-AF65-F5344CB8AC3E}">
        <p14:creationId xmlns:p14="http://schemas.microsoft.com/office/powerpoint/2010/main" val="417583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BEF1E-D446-4996-BF37-9A538F5CC0DD}" type="datetimeFigureOut">
              <a:rPr lang="fr-FR" smtClean="0"/>
              <a:t>06/01/2022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39510-10DE-4433-978F-B3D7388EF60A}" type="slidenum">
              <a:rPr lang="fr-FR" smtClean="0"/>
              <a:t>‹#›</a:t>
            </a:fld>
            <a:endParaRPr lang="fr-FR"/>
          </a:p>
        </p:txBody>
      </p:sp>
    </p:spTree>
    <p:extLst>
      <p:ext uri="{BB962C8B-B14F-4D97-AF65-F5344CB8AC3E}">
        <p14:creationId xmlns:p14="http://schemas.microsoft.com/office/powerpoint/2010/main" val="326647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i="1" dirty="0">
                <a:effectLst>
                  <a:outerShdw blurRad="38100" dist="38100" dir="2700000" algn="tl">
                    <a:srgbClr val="000000">
                      <a:alpha val="43137"/>
                    </a:srgbClr>
                  </a:outerShdw>
                </a:effectLst>
                <a:latin typeface="Cambria Math" pitchFamily="18" charset="0"/>
                <a:ea typeface="Cambria Math" pitchFamily="18" charset="0"/>
              </a:rPr>
              <a:t>La psychiatrie Infanto-juvénile</a:t>
            </a:r>
          </a:p>
        </p:txBody>
      </p:sp>
      <p:sp>
        <p:nvSpPr>
          <p:cNvPr id="3" name="Sous-titre 2"/>
          <p:cNvSpPr>
            <a:spLocks noGrp="1"/>
          </p:cNvSpPr>
          <p:nvPr>
            <p:ph type="subTitle" idx="1"/>
          </p:nvPr>
        </p:nvSpPr>
        <p:spPr>
          <a:xfrm>
            <a:off x="4499992" y="4653136"/>
            <a:ext cx="4136504" cy="1752600"/>
          </a:xfrm>
        </p:spPr>
        <p:txBody>
          <a:bodyPr/>
          <a:lstStyle/>
          <a:p>
            <a:r>
              <a:rPr lang="fr-FR" dirty="0">
                <a:solidFill>
                  <a:schemeClr val="tx1"/>
                </a:solidFill>
              </a:rPr>
              <a:t>Présenté par: </a:t>
            </a:r>
            <a:r>
              <a:rPr lang="fr-FR" b="1" dirty="0">
                <a:solidFill>
                  <a:srgbClr val="FF0000"/>
                </a:solidFill>
                <a:effectLst>
                  <a:outerShdw blurRad="38100" dist="38100" dir="2700000" algn="tl">
                    <a:srgbClr val="000000">
                      <a:alpha val="43137"/>
                    </a:srgbClr>
                  </a:outerShdw>
                </a:effectLst>
              </a:rPr>
              <a:t>Dr ZAHI</a:t>
            </a:r>
          </a:p>
          <a:p>
            <a:r>
              <a:rPr lang="fr-FR" sz="2800" dirty="0">
                <a:solidFill>
                  <a:schemeClr val="tx1"/>
                </a:solidFill>
              </a:rPr>
              <a:t>Maitre-assistante en </a:t>
            </a:r>
            <a:r>
              <a:rPr lang="fr-FR" sz="2800" dirty="0" err="1">
                <a:solidFill>
                  <a:schemeClr val="tx1"/>
                </a:solidFill>
              </a:rPr>
              <a:t>Pédopscyhiatrie</a:t>
            </a:r>
            <a:endParaRPr lang="fr-FR" sz="2800" dirty="0">
              <a:solidFill>
                <a:schemeClr val="tx1"/>
              </a:solidFill>
            </a:endParaRPr>
          </a:p>
        </p:txBody>
      </p:sp>
      <p:sp>
        <p:nvSpPr>
          <p:cNvPr id="4" name="ZoneTexte 3"/>
          <p:cNvSpPr txBox="1"/>
          <p:nvPr/>
        </p:nvSpPr>
        <p:spPr>
          <a:xfrm>
            <a:off x="611560" y="332656"/>
            <a:ext cx="4104456" cy="369332"/>
          </a:xfrm>
          <a:prstGeom prst="rect">
            <a:avLst/>
          </a:prstGeom>
          <a:noFill/>
        </p:spPr>
        <p:txBody>
          <a:bodyPr wrap="square" rtlCol="0">
            <a:spAutoFit/>
          </a:bodyPr>
          <a:lstStyle/>
          <a:p>
            <a:r>
              <a:rPr lang="fr-FR" dirty="0"/>
              <a:t>Année universitaire:2021-2022</a:t>
            </a:r>
          </a:p>
        </p:txBody>
      </p:sp>
      <p:sp>
        <p:nvSpPr>
          <p:cNvPr id="5" name="ZoneTexte 4"/>
          <p:cNvSpPr txBox="1"/>
          <p:nvPr/>
        </p:nvSpPr>
        <p:spPr>
          <a:xfrm>
            <a:off x="5364088" y="1196752"/>
            <a:ext cx="3456384" cy="369332"/>
          </a:xfrm>
          <a:prstGeom prst="rect">
            <a:avLst/>
          </a:prstGeom>
          <a:noFill/>
        </p:spPr>
        <p:txBody>
          <a:bodyPr wrap="square" rtlCol="0">
            <a:spAutoFit/>
          </a:bodyPr>
          <a:lstStyle/>
          <a:p>
            <a:r>
              <a:rPr lang="fr-FR" dirty="0"/>
              <a:t>Module de Psychiatrie </a:t>
            </a:r>
          </a:p>
        </p:txBody>
      </p:sp>
    </p:spTree>
    <p:extLst>
      <p:ext uri="{BB962C8B-B14F-4D97-AF65-F5344CB8AC3E}">
        <p14:creationId xmlns:p14="http://schemas.microsoft.com/office/powerpoint/2010/main" val="406141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77500" lnSpcReduction="20000"/>
          </a:bodyPr>
          <a:lstStyle/>
          <a:p>
            <a:pPr marL="0" indent="0">
              <a:buNone/>
            </a:pPr>
            <a:r>
              <a:rPr lang="fr-FR" b="1" i="1" u="sng" dirty="0">
                <a:latin typeface="Cambria Math" pitchFamily="18" charset="0"/>
                <a:ea typeface="Cambria Math" pitchFamily="18" charset="0"/>
                <a:sym typeface="Wingdings" pitchFamily="2" charset="2"/>
              </a:rPr>
              <a:t> La demande de soins</a:t>
            </a:r>
          </a:p>
          <a:p>
            <a:pPr marL="0" indent="0">
              <a:buNone/>
            </a:pPr>
            <a:r>
              <a:rPr lang="fr-FR" dirty="0">
                <a:latin typeface="Cambria Math" pitchFamily="18" charset="0"/>
                <a:ea typeface="Cambria Math" pitchFamily="18" charset="0"/>
                <a:sym typeface="Wingdings" pitchFamily="2" charset="2"/>
              </a:rPr>
              <a:t>L’enfant demande rarement à voir un médecin.</a:t>
            </a:r>
          </a:p>
          <a:p>
            <a:pPr marL="0" indent="0">
              <a:buNone/>
            </a:pPr>
            <a:r>
              <a:rPr lang="fr-FR" dirty="0">
                <a:latin typeface="Cambria Math" pitchFamily="18" charset="0"/>
                <a:ea typeface="Cambria Math" pitchFamily="18" charset="0"/>
                <a:sym typeface="Wingdings" pitchFamily="2" charset="2"/>
              </a:rPr>
              <a:t>D’</a:t>
            </a:r>
            <a:r>
              <a:rPr lang="fr-FR" dirty="0" err="1">
                <a:latin typeface="Cambria Math" pitchFamily="18" charset="0"/>
                <a:ea typeface="Cambria Math" pitchFamily="18" charset="0"/>
                <a:sym typeface="Wingdings" pitchFamily="2" charset="2"/>
              </a:rPr>
              <a:t>habitude,ce</a:t>
            </a:r>
            <a:r>
              <a:rPr lang="fr-FR" dirty="0">
                <a:latin typeface="Cambria Math" pitchFamily="18" charset="0"/>
                <a:ea typeface="Cambria Math" pitchFamily="18" charset="0"/>
                <a:sym typeface="Wingdings" pitchFamily="2" charset="2"/>
              </a:rPr>
              <a:t> sont les parents qui l’</a:t>
            </a:r>
            <a:r>
              <a:rPr lang="fr-FR" dirty="0" err="1">
                <a:latin typeface="Cambria Math" pitchFamily="18" charset="0"/>
                <a:ea typeface="Cambria Math" pitchFamily="18" charset="0"/>
                <a:sym typeface="Wingdings" pitchFamily="2" charset="2"/>
              </a:rPr>
              <a:t>emménent</a:t>
            </a:r>
            <a:r>
              <a:rPr lang="fr-FR" dirty="0">
                <a:latin typeface="Cambria Math" pitchFamily="18" charset="0"/>
                <a:ea typeface="Cambria Math" pitchFamily="18" charset="0"/>
                <a:sym typeface="Wingdings" pitchFamily="2" charset="2"/>
              </a:rPr>
              <a:t> parce qu’ils s’</a:t>
            </a:r>
            <a:r>
              <a:rPr lang="fr-FR" dirty="0" err="1">
                <a:latin typeface="Cambria Math" pitchFamily="18" charset="0"/>
                <a:ea typeface="Cambria Math" pitchFamily="18" charset="0"/>
                <a:sym typeface="Wingdings" pitchFamily="2" charset="2"/>
              </a:rPr>
              <a:t>inquiétent</a:t>
            </a:r>
            <a:r>
              <a:rPr lang="fr-FR" dirty="0">
                <a:latin typeface="Cambria Math" pitchFamily="18" charset="0"/>
                <a:ea typeface="Cambria Math" pitchFamily="18" charset="0"/>
                <a:sym typeface="Wingdings" pitchFamily="2" charset="2"/>
              </a:rPr>
              <a:t>.</a:t>
            </a:r>
          </a:p>
          <a:p>
            <a:pPr marL="0" indent="0">
              <a:buNone/>
            </a:pPr>
            <a:r>
              <a:rPr lang="fr-FR" dirty="0">
                <a:latin typeface="Cambria Math" pitchFamily="18" charset="0"/>
                <a:ea typeface="Cambria Math" pitchFamily="18" charset="0"/>
                <a:sym typeface="Wingdings" pitchFamily="2" charset="2"/>
              </a:rPr>
              <a:t> </a:t>
            </a:r>
            <a:r>
              <a:rPr lang="fr-FR" dirty="0" err="1">
                <a:latin typeface="Cambria Math" pitchFamily="18" charset="0"/>
                <a:ea typeface="Cambria Math" pitchFamily="18" charset="0"/>
                <a:sym typeface="Wingdings" pitchFamily="2" charset="2"/>
              </a:rPr>
              <a:t>ll</a:t>
            </a:r>
            <a:r>
              <a:rPr lang="fr-FR" dirty="0">
                <a:latin typeface="Cambria Math" pitchFamily="18" charset="0"/>
                <a:ea typeface="Cambria Math" pitchFamily="18" charset="0"/>
                <a:sym typeface="Wingdings" pitchFamily="2" charset="2"/>
              </a:rPr>
              <a:t> est important </a:t>
            </a:r>
            <a:r>
              <a:rPr lang="fr-FR" i="1" dirty="0">
                <a:latin typeface="Cambria Math" pitchFamily="18" charset="0"/>
                <a:ea typeface="Cambria Math" pitchFamily="18" charset="0"/>
                <a:sym typeface="Wingdings" pitchFamily="2" charset="2"/>
              </a:rPr>
              <a:t>d’impliquer l’enfant dans la prise en charge.</a:t>
            </a:r>
          </a:p>
          <a:p>
            <a:pPr marL="0" indent="0">
              <a:buNone/>
            </a:pPr>
            <a:r>
              <a:rPr lang="fr-FR" dirty="0">
                <a:latin typeface="Cambria Math" pitchFamily="18" charset="0"/>
                <a:ea typeface="Cambria Math" pitchFamily="18" charset="0"/>
                <a:sym typeface="Wingdings" pitchFamily="2" charset="2"/>
              </a:rPr>
              <a:t> On doit toujours consacrer un moment à voir l’enfant et surtout l’adolescent seuls.</a:t>
            </a:r>
          </a:p>
          <a:p>
            <a:pPr marL="0" indent="0">
              <a:buNone/>
            </a:pPr>
            <a:r>
              <a:rPr lang="fr-FR" b="1" i="1" u="sng" dirty="0">
                <a:latin typeface="Cambria Math" pitchFamily="18" charset="0"/>
                <a:ea typeface="Cambria Math" pitchFamily="18" charset="0"/>
                <a:sym typeface="Wingdings" pitchFamily="2" charset="2"/>
              </a:rPr>
              <a:t>L'expression sémiologique</a:t>
            </a:r>
          </a:p>
          <a:p>
            <a:pPr marL="0" indent="0">
              <a:buNone/>
            </a:pPr>
            <a:r>
              <a:rPr lang="fr-FR" dirty="0">
                <a:latin typeface="Cambria Math" pitchFamily="18" charset="0"/>
                <a:ea typeface="Cambria Math" pitchFamily="18" charset="0"/>
                <a:sym typeface="Wingdings" pitchFamily="2" charset="2"/>
              </a:rPr>
              <a:t>Les tableaux cliniques chez les enfants et les adolescents sont souvent </a:t>
            </a:r>
            <a:r>
              <a:rPr lang="fr-FR" b="1" dirty="0">
                <a:solidFill>
                  <a:srgbClr val="FF0000"/>
                </a:solidFill>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atypiques</a:t>
            </a:r>
            <a:r>
              <a:rPr lang="fr-FR" dirty="0">
                <a:latin typeface="Cambria Math" pitchFamily="18" charset="0"/>
                <a:ea typeface="Cambria Math" pitchFamily="18" charset="0"/>
                <a:sym typeface="Wingdings" pitchFamily="2" charset="2"/>
              </a:rPr>
              <a:t> ,et ceci est en rapport avec: </a:t>
            </a:r>
          </a:p>
          <a:p>
            <a:pPr marL="0" indent="0">
              <a:buNone/>
            </a:pPr>
            <a:r>
              <a:rPr lang="fr-FR" dirty="0">
                <a:latin typeface="Cambria Math" pitchFamily="18" charset="0"/>
                <a:ea typeface="Cambria Math" pitchFamily="18" charset="0"/>
                <a:sym typeface="Wingdings" pitchFamily="2" charset="2"/>
              </a:rPr>
              <a:t>Les Facteurs neuro-développementaux</a:t>
            </a:r>
          </a:p>
          <a:p>
            <a:pPr marL="0" indent="0">
              <a:buNone/>
            </a:pPr>
            <a:r>
              <a:rPr lang="fr-FR" dirty="0">
                <a:latin typeface="Cambria Math" pitchFamily="18" charset="0"/>
                <a:ea typeface="Cambria Math" pitchFamily="18" charset="0"/>
                <a:sym typeface="Wingdings" pitchFamily="2" charset="2"/>
              </a:rPr>
              <a:t> La Maturité intellectuelle et affective</a:t>
            </a:r>
          </a:p>
          <a:p>
            <a:pPr marL="0" indent="0">
              <a:buNone/>
            </a:pPr>
            <a:r>
              <a:rPr lang="fr-FR" dirty="0">
                <a:latin typeface="Cambria Math" pitchFamily="18" charset="0"/>
                <a:ea typeface="Cambria Math" pitchFamily="18" charset="0"/>
                <a:sym typeface="Wingdings" pitchFamily="2" charset="2"/>
              </a:rPr>
              <a:t>Le Contexte </a:t>
            </a:r>
            <a:r>
              <a:rPr lang="fr-FR" dirty="0" err="1">
                <a:latin typeface="Cambria Math" pitchFamily="18" charset="0"/>
                <a:ea typeface="Cambria Math" pitchFamily="18" charset="0"/>
                <a:sym typeface="Wingdings" pitchFamily="2" charset="2"/>
              </a:rPr>
              <a:t>sociaI</a:t>
            </a:r>
            <a:endParaRPr lang="fr-FR" dirty="0">
              <a:latin typeface="Cambria Math" pitchFamily="18" charset="0"/>
              <a:ea typeface="Cambria Math" pitchFamily="18" charset="0"/>
              <a:sym typeface="Wingdings" pitchFamily="2" charset="2"/>
            </a:endParaRPr>
          </a:p>
          <a:p>
            <a:pPr marL="0" indent="0">
              <a:buNone/>
            </a:pPr>
            <a:endParaRPr lang="fr-FR" dirty="0">
              <a:latin typeface="Cambria Math" pitchFamily="18" charset="0"/>
              <a:ea typeface="Cambria Math" pitchFamily="18" charset="0"/>
            </a:endParaRPr>
          </a:p>
        </p:txBody>
      </p:sp>
    </p:spTree>
    <p:extLst>
      <p:ext uri="{BB962C8B-B14F-4D97-AF65-F5344CB8AC3E}">
        <p14:creationId xmlns:p14="http://schemas.microsoft.com/office/powerpoint/2010/main" val="8466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normAutofit fontScale="85000" lnSpcReduction="10000"/>
          </a:bodyPr>
          <a:lstStyle/>
          <a:p>
            <a:pPr marL="0" indent="0">
              <a:buNone/>
            </a:pPr>
            <a:r>
              <a:rPr lang="fr-FR" b="1" i="1" u="sng" dirty="0">
                <a:latin typeface="Cambria Math" pitchFamily="18" charset="0"/>
                <a:ea typeface="Cambria Math" pitchFamily="18" charset="0"/>
                <a:sym typeface="Wingdings" pitchFamily="2" charset="2"/>
              </a:rPr>
              <a:t></a:t>
            </a:r>
            <a:r>
              <a:rPr lang="fr-FR" b="1" i="1" u="sng" dirty="0">
                <a:latin typeface="Cambria Math" pitchFamily="18" charset="0"/>
                <a:ea typeface="Cambria Math" pitchFamily="18" charset="0"/>
              </a:rPr>
              <a:t> Le normal et le pathologique</a:t>
            </a:r>
          </a:p>
          <a:p>
            <a:pPr marL="0" indent="0">
              <a:buNone/>
            </a:pPr>
            <a:r>
              <a:rPr lang="fr-FR" dirty="0">
                <a:latin typeface="Cambria Math" pitchFamily="18" charset="0"/>
                <a:ea typeface="Cambria Math" pitchFamily="18" charset="0"/>
              </a:rPr>
              <a:t>La frontière entre ce qui est considéré comme normal et ce qui est de l'ordre du pathologique n'est pas claire dans cette tranche d’</a:t>
            </a:r>
            <a:r>
              <a:rPr lang="fr-FR" dirty="0" err="1">
                <a:latin typeface="Cambria Math" pitchFamily="18" charset="0"/>
                <a:ea typeface="Cambria Math" pitchFamily="18" charset="0"/>
              </a:rPr>
              <a:t>age.Cela</a:t>
            </a:r>
            <a:r>
              <a:rPr lang="fr-FR" dirty="0">
                <a:latin typeface="Cambria Math" pitchFamily="18" charset="0"/>
                <a:ea typeface="Cambria Math" pitchFamily="18" charset="0"/>
              </a:rPr>
              <a:t> dépend du:</a:t>
            </a:r>
          </a:p>
          <a:p>
            <a:pPr marL="0" indent="0">
              <a:buNone/>
            </a:pPr>
            <a:r>
              <a:rPr lang="fr-FR" i="1" u="sng" dirty="0">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a:t>
            </a:r>
            <a:r>
              <a:rPr lang="fr-FR" i="1" u="sng" dirty="0">
                <a:effectLst>
                  <a:outerShdw blurRad="38100" dist="38100" dir="2700000" algn="tl">
                    <a:srgbClr val="000000">
                      <a:alpha val="43137"/>
                    </a:srgbClr>
                  </a:outerShdw>
                </a:effectLst>
                <a:latin typeface="Cambria Math" pitchFamily="18" charset="0"/>
                <a:ea typeface="Cambria Math" pitchFamily="18" charset="0"/>
              </a:rPr>
              <a:t>Facteur développemental </a:t>
            </a:r>
            <a:r>
              <a:rPr lang="fr-FR" dirty="0">
                <a:latin typeface="Cambria Math" pitchFamily="18" charset="0"/>
                <a:ea typeface="Cambria Math" pitchFamily="18" charset="0"/>
              </a:rPr>
              <a:t>: Ce qui est normal à un âge, ne l'est pas à un autre âge  (Faire pipi au lit après la naissance d'un frère ou une </a:t>
            </a:r>
            <a:r>
              <a:rPr lang="fr-FR" dirty="0" err="1">
                <a:latin typeface="Cambria Math" pitchFamily="18" charset="0"/>
                <a:ea typeface="Cambria Math" pitchFamily="18" charset="0"/>
              </a:rPr>
              <a:t>sæur</a:t>
            </a:r>
            <a:r>
              <a:rPr lang="fr-FR" dirty="0">
                <a:latin typeface="Cambria Math" pitchFamily="18" charset="0"/>
                <a:ea typeface="Cambria Math" pitchFamily="18" charset="0"/>
              </a:rPr>
              <a:t> ,Sucer son pouce à trois ans, peur du noir à 4 ans etc..)</a:t>
            </a:r>
          </a:p>
          <a:p>
            <a:pPr marL="0" indent="0">
              <a:buNone/>
            </a:pPr>
            <a:r>
              <a:rPr lang="fr-FR" i="1" u="sng" dirty="0">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a:t>
            </a:r>
            <a:r>
              <a:rPr lang="fr-FR" i="1" u="sng" dirty="0">
                <a:effectLst>
                  <a:outerShdw blurRad="38100" dist="38100" dir="2700000" algn="tl">
                    <a:srgbClr val="000000">
                      <a:alpha val="43137"/>
                    </a:srgbClr>
                  </a:outerShdw>
                </a:effectLst>
                <a:latin typeface="Cambria Math" pitchFamily="18" charset="0"/>
                <a:ea typeface="Cambria Math" pitchFamily="18" charset="0"/>
              </a:rPr>
              <a:t>Facteur environnemental : </a:t>
            </a:r>
            <a:r>
              <a:rPr lang="fr-FR" dirty="0">
                <a:latin typeface="Cambria Math" pitchFamily="18" charset="0"/>
                <a:ea typeface="Cambria Math" pitchFamily="18" charset="0"/>
              </a:rPr>
              <a:t>L'adaptation à un stress environnemental peut se faire par des Symptômes (tout symptôme lors de conflits </a:t>
            </a:r>
            <a:r>
              <a:rPr lang="fr-FR" dirty="0" err="1">
                <a:latin typeface="Cambria Math" pitchFamily="18" charset="0"/>
                <a:ea typeface="Cambria Math" pitchFamily="18" charset="0"/>
              </a:rPr>
              <a:t>familiaux,maltraitance</a:t>
            </a:r>
            <a:r>
              <a:rPr lang="fr-FR" dirty="0">
                <a:latin typeface="Cambria Math" pitchFamily="18" charset="0"/>
                <a:ea typeface="Cambria Math" pitchFamily="18" charset="0"/>
              </a:rPr>
              <a:t>, ou menace de séparation).</a:t>
            </a:r>
          </a:p>
        </p:txBody>
      </p:sp>
    </p:spTree>
    <p:extLst>
      <p:ext uri="{BB962C8B-B14F-4D97-AF65-F5344CB8AC3E}">
        <p14:creationId xmlns:p14="http://schemas.microsoft.com/office/powerpoint/2010/main" val="127788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832648"/>
          </a:xfrm>
        </p:spPr>
        <p:txBody>
          <a:bodyPr>
            <a:normAutofit fontScale="32500" lnSpcReduction="20000"/>
          </a:bodyPr>
          <a:lstStyle/>
          <a:p>
            <a:pPr marL="0" indent="0" algn="ctr">
              <a:buNone/>
            </a:pPr>
            <a:r>
              <a:rPr lang="fr-FR" sz="7400" dirty="0">
                <a:latin typeface="Cambria Math" pitchFamily="18" charset="0"/>
                <a:ea typeface="Cambria Math" pitchFamily="18" charset="0"/>
              </a:rPr>
              <a:t>V- PRINCIPALES ÉTAPES DU DÉVELOPPEMENT :</a:t>
            </a:r>
          </a:p>
          <a:p>
            <a:pPr marL="0" indent="0">
              <a:buNone/>
            </a:pPr>
            <a:endParaRPr lang="fr-FR" sz="5200" b="1" i="1" u="sng" dirty="0">
              <a:latin typeface="Cambria Math" pitchFamily="18" charset="0"/>
              <a:ea typeface="Cambria Math" pitchFamily="18" charset="0"/>
              <a:sym typeface="Wingdings" pitchFamily="2" charset="2"/>
            </a:endParaRPr>
          </a:p>
          <a:p>
            <a:pPr marL="0" indent="0">
              <a:buNone/>
            </a:pPr>
            <a:r>
              <a:rPr lang="fr-FR" sz="6200" b="1" i="1" u="sng" dirty="0">
                <a:latin typeface="Cambria Math" pitchFamily="18" charset="0"/>
                <a:ea typeface="Cambria Math" pitchFamily="18" charset="0"/>
                <a:sym typeface="Wingdings" pitchFamily="2" charset="2"/>
              </a:rPr>
              <a:t>Petite enfance:</a:t>
            </a:r>
          </a:p>
          <a:p>
            <a:pPr marL="0" indent="0">
              <a:buNone/>
            </a:pPr>
            <a:r>
              <a:rPr lang="fr-FR" sz="5200" dirty="0" err="1">
                <a:latin typeface="Cambria Math" pitchFamily="18" charset="0"/>
                <a:ea typeface="Cambria Math" pitchFamily="18" charset="0"/>
              </a:rPr>
              <a:t>Nouveau-né,le</a:t>
            </a:r>
            <a:r>
              <a:rPr lang="fr-FR" sz="5200" dirty="0">
                <a:latin typeface="Cambria Math" pitchFamily="18" charset="0"/>
                <a:ea typeface="Cambria Math" pitchFamily="18" charset="0"/>
              </a:rPr>
              <a:t> bébé est  totalement dépendant. Il exprime ses besoins et communique par des attitudes, le regard, la voix, les reflexes archaïques qui sont des compétences innées.</a:t>
            </a:r>
          </a:p>
          <a:p>
            <a:pPr marL="0" indent="0">
              <a:buNone/>
            </a:pPr>
            <a:r>
              <a:rPr lang="fr-FR" sz="5200" dirty="0">
                <a:latin typeface="Cambria Math" pitchFamily="18" charset="0"/>
                <a:ea typeface="Cambria Math" pitchFamily="18" charset="0"/>
              </a:rPr>
              <a:t>Au fur et à mesure du développement, ses compétences à s'exprimer et à communiquer</a:t>
            </a:r>
          </a:p>
          <a:p>
            <a:pPr marL="0" indent="0">
              <a:buNone/>
            </a:pPr>
            <a:r>
              <a:rPr lang="fr-FR" sz="5200" dirty="0">
                <a:latin typeface="Cambria Math" pitchFamily="18" charset="0"/>
                <a:ea typeface="Cambria Math" pitchFamily="18" charset="0"/>
              </a:rPr>
              <a:t>s'enrichissent. Il va également développer ,</a:t>
            </a:r>
            <a:r>
              <a:rPr lang="fr-FR" sz="5200" dirty="0" err="1">
                <a:latin typeface="Cambria Math" pitchFamily="18" charset="0"/>
                <a:ea typeface="Cambria Math" pitchFamily="18" charset="0"/>
              </a:rPr>
              <a:t>grace</a:t>
            </a:r>
            <a:r>
              <a:rPr lang="fr-FR" sz="5200" dirty="0">
                <a:latin typeface="Cambria Math" pitchFamily="18" charset="0"/>
                <a:ea typeface="Cambria Math" pitchFamily="18" charset="0"/>
              </a:rPr>
              <a:t> aux  soins des parents, des capacités à réguler ses fonctions physiologiques de base, ses émotions, puis ses mouvements et ses pensées.</a:t>
            </a:r>
          </a:p>
          <a:p>
            <a:pPr marL="0" indent="0">
              <a:buNone/>
            </a:pPr>
            <a:r>
              <a:rPr lang="fr-FR" sz="5200" dirty="0">
                <a:latin typeface="Cambria Math" pitchFamily="18" charset="0"/>
                <a:ea typeface="Cambria Math" pitchFamily="18" charset="0"/>
                <a:sym typeface="Wingdings" pitchFamily="2" charset="2"/>
              </a:rPr>
              <a:t></a:t>
            </a:r>
            <a:r>
              <a:rPr lang="fr-FR" sz="5200" dirty="0">
                <a:latin typeface="Cambria Math" pitchFamily="18" charset="0"/>
                <a:ea typeface="Cambria Math" pitchFamily="18" charset="0"/>
              </a:rPr>
              <a:t>Sur le plan affectif et émotionnel, il est au stade </a:t>
            </a:r>
            <a:r>
              <a:rPr lang="fr-FR" sz="5200" dirty="0">
                <a:effectLst>
                  <a:outerShdw blurRad="38100" dist="38100" dir="2700000" algn="tl">
                    <a:srgbClr val="000000">
                      <a:alpha val="43137"/>
                    </a:srgbClr>
                  </a:outerShdw>
                </a:effectLst>
                <a:latin typeface="Cambria Math" pitchFamily="18" charset="0"/>
                <a:ea typeface="Cambria Math" pitchFamily="18" charset="0"/>
              </a:rPr>
              <a:t>oral </a:t>
            </a:r>
            <a:r>
              <a:rPr lang="fr-FR" sz="5200" dirty="0">
                <a:latin typeface="Cambria Math" pitchFamily="18" charset="0"/>
                <a:ea typeface="Cambria Math" pitchFamily="18" charset="0"/>
              </a:rPr>
              <a:t>de la naissance à 18mois,puis au stade </a:t>
            </a:r>
            <a:r>
              <a:rPr lang="fr-FR" sz="5200" dirty="0">
                <a:effectLst>
                  <a:outerShdw blurRad="38100" dist="38100" dir="2700000" algn="tl">
                    <a:srgbClr val="000000">
                      <a:alpha val="43137"/>
                    </a:srgbClr>
                  </a:outerShdw>
                </a:effectLst>
                <a:latin typeface="Cambria Math" pitchFamily="18" charset="0"/>
                <a:ea typeface="Cambria Math" pitchFamily="18" charset="0"/>
              </a:rPr>
              <a:t>Anal </a:t>
            </a:r>
            <a:r>
              <a:rPr lang="fr-FR" sz="5200" dirty="0">
                <a:latin typeface="Cambria Math" pitchFamily="18" charset="0"/>
                <a:ea typeface="Cambria Math" pitchFamily="18" charset="0"/>
              </a:rPr>
              <a:t>de 18mois à 3ans,coiciadant avec le début de l’éducation sphinctérienne.</a:t>
            </a:r>
          </a:p>
          <a:p>
            <a:pPr marL="0" indent="0">
              <a:buNone/>
            </a:pPr>
            <a:r>
              <a:rPr lang="fr-FR" sz="5200" u="sng" dirty="0">
                <a:effectLst>
                  <a:outerShdw blurRad="38100" dist="38100" dir="2700000" algn="tl">
                    <a:srgbClr val="000000">
                      <a:alpha val="43137"/>
                    </a:srgbClr>
                  </a:outerShdw>
                </a:effectLst>
                <a:latin typeface="Cambria Math" pitchFamily="18" charset="0"/>
                <a:ea typeface="Cambria Math" pitchFamily="18" charset="0"/>
              </a:rPr>
              <a:t>**Quelques repères du développement</a:t>
            </a:r>
          </a:p>
          <a:p>
            <a:pPr marL="0" indent="0">
              <a:buNone/>
            </a:pPr>
            <a:r>
              <a:rPr lang="fr-FR" sz="5200" dirty="0">
                <a:latin typeface="Cambria Math" pitchFamily="18" charset="0"/>
                <a:ea typeface="Cambria Math" pitchFamily="18" charset="0"/>
              </a:rPr>
              <a:t>- 3mois, sourire intentionnel</a:t>
            </a:r>
          </a:p>
          <a:p>
            <a:pPr marL="0" indent="0">
              <a:buNone/>
            </a:pPr>
            <a:r>
              <a:rPr lang="fr-FR" sz="5200" dirty="0">
                <a:latin typeface="Cambria Math" pitchFamily="18" charset="0"/>
                <a:ea typeface="Cambria Math" pitchFamily="18" charset="0"/>
              </a:rPr>
              <a:t>- 6mois, position assise, commence à jouer avec l'adulte</a:t>
            </a:r>
          </a:p>
          <a:p>
            <a:pPr marL="0" indent="0">
              <a:buNone/>
            </a:pPr>
            <a:r>
              <a:rPr lang="fr-FR" sz="5200" dirty="0">
                <a:latin typeface="Cambria Math" pitchFamily="18" charset="0"/>
                <a:ea typeface="Cambria Math" pitchFamily="18" charset="0"/>
              </a:rPr>
              <a:t>- 12 mois, marche</a:t>
            </a:r>
          </a:p>
          <a:p>
            <a:pPr marL="0" indent="0">
              <a:buNone/>
            </a:pPr>
            <a:r>
              <a:rPr lang="fr-FR" sz="5200" dirty="0">
                <a:latin typeface="Cambria Math" pitchFamily="18" charset="0"/>
                <a:ea typeface="Cambria Math" pitchFamily="18" charset="0"/>
              </a:rPr>
              <a:t>- 12-18 mois, premiers mots</a:t>
            </a:r>
          </a:p>
          <a:p>
            <a:pPr marL="0" indent="0">
              <a:buNone/>
            </a:pPr>
            <a:r>
              <a:rPr lang="fr-FR" sz="5200" dirty="0">
                <a:latin typeface="Cambria Math" pitchFamily="18" charset="0"/>
                <a:ea typeface="Cambria Math" pitchFamily="18" charset="0"/>
              </a:rPr>
              <a:t>- 2ans et I /2, utilise des phrases, sait imiter, jeux variés, commence à être propre et autonome.</a:t>
            </a:r>
          </a:p>
          <a:p>
            <a:pPr marL="0" indent="0">
              <a:buNone/>
            </a:pPr>
            <a:r>
              <a:rPr lang="fr-FR" sz="5200" dirty="0">
                <a:latin typeface="Cambria Math" pitchFamily="18" charset="0"/>
                <a:ea typeface="Cambria Math" pitchFamily="18" charset="0"/>
                <a:sym typeface="Wingdings" pitchFamily="2" charset="2"/>
              </a:rPr>
              <a:t></a:t>
            </a:r>
            <a:r>
              <a:rPr lang="fr-FR" sz="5200" dirty="0">
                <a:latin typeface="Cambria Math" pitchFamily="18" charset="0"/>
                <a:ea typeface="Cambria Math" pitchFamily="18" charset="0"/>
              </a:rPr>
              <a:t>Sur le plan intellectuel, il est au stade de l'</a:t>
            </a:r>
            <a:r>
              <a:rPr lang="fr-FR" sz="5200"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intelligence sensori-motrice </a:t>
            </a:r>
            <a:r>
              <a:rPr lang="fr-FR" sz="5200" dirty="0">
                <a:latin typeface="Cambria Math" pitchFamily="18" charset="0"/>
                <a:ea typeface="Cambria Math" pitchFamily="18" charset="0"/>
              </a:rPr>
              <a:t>(la perception de l'objet est nécessaire à toute combinaison)</a:t>
            </a:r>
          </a:p>
        </p:txBody>
      </p:sp>
    </p:spTree>
    <p:extLst>
      <p:ext uri="{BB962C8B-B14F-4D97-AF65-F5344CB8AC3E}">
        <p14:creationId xmlns:p14="http://schemas.microsoft.com/office/powerpoint/2010/main" val="333222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marL="0" indent="0">
              <a:buNone/>
            </a:pPr>
            <a:r>
              <a:rPr lang="fr-FR" b="1" i="1" u="sng" dirty="0">
                <a:latin typeface="Cambria Math" pitchFamily="18" charset="0"/>
                <a:ea typeface="Cambria Math" pitchFamily="18" charset="0"/>
                <a:sym typeface="Wingdings" pitchFamily="2" charset="2"/>
              </a:rPr>
              <a:t>L’enfance:</a:t>
            </a:r>
          </a:p>
          <a:p>
            <a:pPr marL="0" indent="0">
              <a:buNone/>
            </a:pPr>
            <a:r>
              <a:rPr lang="fr-FR" dirty="0">
                <a:latin typeface="Cambria Math" pitchFamily="18" charset="0"/>
                <a:ea typeface="Cambria Math" pitchFamily="18" charset="0"/>
              </a:rPr>
              <a:t>De trois ans à six ans, c'est l'âge préscolaire.</a:t>
            </a:r>
          </a:p>
          <a:p>
            <a:pPr marL="0" indent="0">
              <a:buNone/>
            </a:pPr>
            <a:r>
              <a:rPr lang="fr-FR" dirty="0">
                <a:latin typeface="Cambria Math" pitchFamily="18" charset="0"/>
                <a:ea typeface="Cambria Math" pitchFamily="18" charset="0"/>
              </a:rPr>
              <a:t>L'enfant acquiert une représentation de soi et de son corps.</a:t>
            </a:r>
          </a:p>
          <a:p>
            <a:pPr marL="0" indent="0">
              <a:buNone/>
            </a:pPr>
            <a:r>
              <a:rPr lang="fr-FR" dirty="0">
                <a:latin typeface="Cambria Math" pitchFamily="18" charset="0"/>
                <a:ea typeface="Cambria Math" pitchFamily="18" charset="0"/>
                <a:sym typeface="Wingdings" pitchFamily="2" charset="2"/>
              </a:rPr>
              <a:t></a:t>
            </a:r>
            <a:r>
              <a:rPr lang="fr-FR" dirty="0">
                <a:latin typeface="Cambria Math" pitchFamily="18" charset="0"/>
                <a:ea typeface="Cambria Math" pitchFamily="18" charset="0"/>
              </a:rPr>
              <a:t>Sur le plan affectif, le fonctionnement est celui du </a:t>
            </a:r>
            <a:r>
              <a:rPr lang="fr-FR" dirty="0">
                <a:effectLst>
                  <a:outerShdw blurRad="38100" dist="38100" dir="2700000" algn="tl">
                    <a:srgbClr val="000000">
                      <a:alpha val="43137"/>
                    </a:srgbClr>
                  </a:outerShdw>
                </a:effectLst>
                <a:latin typeface="Cambria Math" pitchFamily="18" charset="0"/>
                <a:ea typeface="Cambria Math" pitchFamily="18" charset="0"/>
              </a:rPr>
              <a:t>stade phallique </a:t>
            </a:r>
            <a:r>
              <a:rPr lang="fr-FR" dirty="0">
                <a:latin typeface="Cambria Math" pitchFamily="18" charset="0"/>
                <a:ea typeface="Cambria Math" pitchFamily="18" charset="0"/>
              </a:rPr>
              <a:t>car l'enfant découvre la différence des sexes entre les femmes et les hommes. </a:t>
            </a:r>
            <a:r>
              <a:rPr lang="fr-FR" dirty="0" err="1">
                <a:latin typeface="Cambria Math" pitchFamily="18" charset="0"/>
                <a:ea typeface="Cambria Math" pitchFamily="18" charset="0"/>
              </a:rPr>
              <a:t>ll</a:t>
            </a:r>
            <a:r>
              <a:rPr lang="fr-FR" dirty="0">
                <a:latin typeface="Cambria Math" pitchFamily="18" charset="0"/>
                <a:ea typeface="Cambria Math" pitchFamily="18" charset="0"/>
              </a:rPr>
              <a:t> fait preuve d'une curiosité</a:t>
            </a:r>
          </a:p>
          <a:p>
            <a:pPr marL="0" indent="0">
              <a:buNone/>
            </a:pPr>
            <a:r>
              <a:rPr lang="fr-FR" dirty="0">
                <a:latin typeface="Cambria Math" pitchFamily="18" charset="0"/>
                <a:ea typeface="Cambria Math" pitchFamily="18" charset="0"/>
              </a:rPr>
              <a:t>exceptionnelle à cet âge.</a:t>
            </a:r>
          </a:p>
        </p:txBody>
      </p:sp>
    </p:spTree>
    <p:extLst>
      <p:ext uri="{BB962C8B-B14F-4D97-AF65-F5344CB8AC3E}">
        <p14:creationId xmlns:p14="http://schemas.microsoft.com/office/powerpoint/2010/main" val="368287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fontScale="85000" lnSpcReduction="10000"/>
          </a:bodyPr>
          <a:lstStyle/>
          <a:p>
            <a:pPr marL="0" indent="0">
              <a:buNone/>
            </a:pPr>
            <a:r>
              <a:rPr lang="fr-FR" dirty="0">
                <a:latin typeface="Cambria Math" pitchFamily="18" charset="0"/>
                <a:ea typeface="Cambria Math" pitchFamily="18" charset="0"/>
              </a:rPr>
              <a:t>Vers 4-5 ans, l'enfant entre dans la </a:t>
            </a:r>
            <a:r>
              <a:rPr lang="fr-FR" dirty="0">
                <a:effectLst>
                  <a:outerShdw blurRad="38100" dist="38100" dir="2700000" algn="tl">
                    <a:srgbClr val="000000">
                      <a:alpha val="43137"/>
                    </a:srgbClr>
                  </a:outerShdw>
                </a:effectLst>
                <a:latin typeface="Cambria Math" pitchFamily="18" charset="0"/>
                <a:ea typeface="Cambria Math" pitchFamily="18" charset="0"/>
              </a:rPr>
              <a:t>phase Œdipienne,</a:t>
            </a:r>
            <a:r>
              <a:rPr lang="fr-FR" dirty="0">
                <a:latin typeface="Cambria Math" pitchFamily="18" charset="0"/>
                <a:ea typeface="Cambria Math" pitchFamily="18" charset="0"/>
              </a:rPr>
              <a:t> c’est-à-dire qu'il va sortir de la relation exclusive et physique avec ses parents pour s'ouvrir sur le monde. </a:t>
            </a:r>
          </a:p>
          <a:p>
            <a:pPr marL="0" indent="0">
              <a:buNone/>
            </a:pPr>
            <a:r>
              <a:rPr lang="fr-FR" dirty="0">
                <a:latin typeface="Cambria Math" pitchFamily="18" charset="0"/>
                <a:ea typeface="Cambria Math" pitchFamily="18" charset="0"/>
              </a:rPr>
              <a:t>Il va renoncer difficilement à cette relation exclusive et charnelle avec les parents en prenant conscience que ses parents ont une vie entre eux qui lui est interdite.</a:t>
            </a:r>
          </a:p>
          <a:p>
            <a:pPr marL="0" indent="0">
              <a:buNone/>
            </a:pPr>
            <a:r>
              <a:rPr lang="fr-FR" dirty="0">
                <a:latin typeface="Cambria Math" pitchFamily="18" charset="0"/>
                <a:ea typeface="Cambria Math" pitchFamily="18" charset="0"/>
                <a:sym typeface="Wingdings" pitchFamily="2" charset="2"/>
              </a:rPr>
              <a:t></a:t>
            </a:r>
            <a:r>
              <a:rPr lang="fr-FR" dirty="0">
                <a:latin typeface="Cambria Math" pitchFamily="18" charset="0"/>
                <a:ea typeface="Cambria Math" pitchFamily="18" charset="0"/>
              </a:rPr>
              <a:t>Sur le plan intellectuel, il est au </a:t>
            </a:r>
            <a:r>
              <a:rPr lang="fr-FR" dirty="0">
                <a:effectLst>
                  <a:outerShdw blurRad="38100" dist="38100" dir="2700000" algn="tl">
                    <a:srgbClr val="000000">
                      <a:alpha val="43137"/>
                    </a:srgbClr>
                  </a:outerShdw>
                </a:effectLst>
                <a:latin typeface="Cambria Math" pitchFamily="18" charset="0"/>
                <a:ea typeface="Cambria Math" pitchFamily="18" charset="0"/>
              </a:rPr>
              <a:t>stade préopératoire </a:t>
            </a:r>
            <a:r>
              <a:rPr lang="fr-FR" dirty="0">
                <a:latin typeface="Cambria Math" pitchFamily="18" charset="0"/>
                <a:ea typeface="Cambria Math" pitchFamily="18" charset="0"/>
              </a:rPr>
              <a:t>(capable de se détacher de la perception immédiate de l'objet et se le représenter mentalement : </a:t>
            </a:r>
            <a:r>
              <a:rPr lang="fr-FR" b="1" dirty="0">
                <a:latin typeface="Cambria Math" pitchFamily="18" charset="0"/>
                <a:ea typeface="Cambria Math" pitchFamily="18" charset="0"/>
              </a:rPr>
              <a:t>permanence de l'objet</a:t>
            </a:r>
            <a:r>
              <a:rPr lang="fr-FR" dirty="0">
                <a:latin typeface="Cambria Math" pitchFamily="18" charset="0"/>
                <a:ea typeface="Cambria Math" pitchFamily="18" charset="0"/>
              </a:rPr>
              <a:t>)</a:t>
            </a:r>
          </a:p>
        </p:txBody>
      </p:sp>
    </p:spTree>
    <p:extLst>
      <p:ext uri="{BB962C8B-B14F-4D97-AF65-F5344CB8AC3E}">
        <p14:creationId xmlns:p14="http://schemas.microsoft.com/office/powerpoint/2010/main" val="822891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20688"/>
            <a:ext cx="8229600" cy="5328592"/>
          </a:xfrm>
        </p:spPr>
        <p:txBody>
          <a:bodyPr>
            <a:normAutofit fontScale="85000" lnSpcReduction="10000"/>
          </a:bodyPr>
          <a:lstStyle/>
          <a:p>
            <a:pPr marL="0" indent="0">
              <a:buNone/>
            </a:pPr>
            <a:r>
              <a:rPr lang="fr-FR" dirty="0">
                <a:latin typeface="Cambria Math" pitchFamily="18" charset="0"/>
                <a:ea typeface="Cambria Math" pitchFamily="18" charset="0"/>
              </a:rPr>
              <a:t>Vers 6, 7 ans l'enfant entre dans la </a:t>
            </a:r>
            <a:r>
              <a:rPr lang="fr-FR" dirty="0">
                <a:effectLst>
                  <a:outerShdw blurRad="38100" dist="38100" dir="2700000" algn="tl">
                    <a:srgbClr val="000000">
                      <a:alpha val="43137"/>
                    </a:srgbClr>
                  </a:outerShdw>
                </a:effectLst>
                <a:latin typeface="Cambria Math" pitchFamily="18" charset="0"/>
                <a:ea typeface="Cambria Math" pitchFamily="18" charset="0"/>
              </a:rPr>
              <a:t>phase de latence</a:t>
            </a:r>
            <a:r>
              <a:rPr lang="fr-FR" dirty="0">
                <a:latin typeface="Cambria Math" pitchFamily="18" charset="0"/>
                <a:ea typeface="Cambria Math" pitchFamily="18" charset="0"/>
              </a:rPr>
              <a:t>. C'est une phase plus ou moins calme du développement psychique qui va permettre à l'enfant de porter son attention sur les apprentissages, les amis et prendre d'autres adultes comme modèles (les enseignants). </a:t>
            </a:r>
          </a:p>
          <a:p>
            <a:pPr marL="0" indent="0">
              <a:buNone/>
            </a:pPr>
            <a:r>
              <a:rPr lang="fr-FR" dirty="0">
                <a:latin typeface="Cambria Math" pitchFamily="18" charset="0"/>
                <a:ea typeface="Cambria Math" pitchFamily="18" charset="0"/>
                <a:sym typeface="Wingdings" pitchFamily="2" charset="2"/>
              </a:rPr>
              <a:t></a:t>
            </a:r>
            <a:r>
              <a:rPr lang="fr-FR" dirty="0">
                <a:latin typeface="Cambria Math" pitchFamily="18" charset="0"/>
                <a:ea typeface="Cambria Math" pitchFamily="18" charset="0"/>
              </a:rPr>
              <a:t>Sur le plan intellectuel, il est à la phase des </a:t>
            </a:r>
            <a:r>
              <a:rPr lang="fr-FR" dirty="0">
                <a:effectLst>
                  <a:outerShdw blurRad="38100" dist="38100" dir="2700000" algn="tl">
                    <a:srgbClr val="000000">
                      <a:alpha val="43137"/>
                    </a:srgbClr>
                  </a:outerShdw>
                </a:effectLst>
                <a:latin typeface="Cambria Math" pitchFamily="18" charset="0"/>
                <a:ea typeface="Cambria Math" pitchFamily="18" charset="0"/>
              </a:rPr>
              <a:t>opérations concrètes </a:t>
            </a:r>
            <a:r>
              <a:rPr lang="fr-FR" dirty="0">
                <a:latin typeface="Cambria Math" pitchFamily="18" charset="0"/>
                <a:ea typeface="Cambria Math" pitchFamily="18" charset="0"/>
              </a:rPr>
              <a:t>( A partir des manipulations d'objet, il peut saisir les transformations et les invariants, la réversibilité, classement et séries) . </a:t>
            </a:r>
          </a:p>
          <a:p>
            <a:pPr marL="0" indent="0">
              <a:buNone/>
            </a:pPr>
            <a:r>
              <a:rPr lang="fr-FR" dirty="0">
                <a:latin typeface="Cambria Math" pitchFamily="18" charset="0"/>
                <a:ea typeface="Cambria Math" pitchFamily="18" charset="0"/>
              </a:rPr>
              <a:t>La phase de latence va durer jusqu'à l'âge de l0-l2 ans ou elle est interrompue par la </a:t>
            </a:r>
            <a:r>
              <a:rPr lang="fr-FR" b="1" dirty="0">
                <a:latin typeface="Cambria Math" pitchFamily="18" charset="0"/>
                <a:ea typeface="Cambria Math" pitchFamily="18" charset="0"/>
              </a:rPr>
              <a:t>puberté</a:t>
            </a:r>
            <a:r>
              <a:rPr lang="fr-FR" dirty="0">
                <a:latin typeface="Cambria Math" pitchFamily="18" charset="0"/>
                <a:ea typeface="Cambria Math" pitchFamily="18" charset="0"/>
              </a:rPr>
              <a:t> qui ouvre sur </a:t>
            </a:r>
            <a:r>
              <a:rPr lang="fr-FR" b="1" dirty="0">
                <a:solidFill>
                  <a:srgbClr val="FF0000"/>
                </a:solidFill>
                <a:latin typeface="Cambria Math" pitchFamily="18" charset="0"/>
                <a:ea typeface="Cambria Math" pitchFamily="18" charset="0"/>
              </a:rPr>
              <a:t>l'adolescence.</a:t>
            </a:r>
          </a:p>
        </p:txBody>
      </p:sp>
    </p:spTree>
    <p:extLst>
      <p:ext uri="{BB962C8B-B14F-4D97-AF65-F5344CB8AC3E}">
        <p14:creationId xmlns:p14="http://schemas.microsoft.com/office/powerpoint/2010/main" val="187215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76672"/>
            <a:ext cx="8517632" cy="5832648"/>
          </a:xfrm>
        </p:spPr>
        <p:txBody>
          <a:bodyPr>
            <a:normAutofit fontScale="25000" lnSpcReduction="20000"/>
          </a:bodyPr>
          <a:lstStyle/>
          <a:p>
            <a:pPr marL="0" indent="0">
              <a:buNone/>
            </a:pPr>
            <a:r>
              <a:rPr lang="fr-FR" sz="7200" b="1" i="1" u="sng" dirty="0">
                <a:latin typeface="Cambria Math" pitchFamily="18" charset="0"/>
                <a:ea typeface="Cambria Math" pitchFamily="18" charset="0"/>
                <a:sym typeface="Wingdings" pitchFamily="2" charset="2"/>
              </a:rPr>
              <a:t></a:t>
            </a:r>
            <a:r>
              <a:rPr lang="fr-FR" sz="7200" b="1" i="1" u="sng" dirty="0">
                <a:latin typeface="Cambria Math" pitchFamily="18" charset="0"/>
                <a:ea typeface="Cambria Math" pitchFamily="18" charset="0"/>
              </a:rPr>
              <a:t>L'Adolescence :</a:t>
            </a:r>
          </a:p>
          <a:p>
            <a:pPr marL="0" indent="0">
              <a:buNone/>
            </a:pPr>
            <a:r>
              <a:rPr lang="fr-FR" sz="7200" dirty="0">
                <a:latin typeface="Cambria Math" pitchFamily="18" charset="0"/>
                <a:ea typeface="Cambria Math" pitchFamily="18" charset="0"/>
              </a:rPr>
              <a:t>c’est la période de </a:t>
            </a:r>
            <a:r>
              <a:rPr lang="fr-FR" sz="7200" dirty="0">
                <a:effectLst>
                  <a:outerShdw blurRad="38100" dist="38100" dir="2700000" algn="tl">
                    <a:srgbClr val="000000">
                      <a:alpha val="43137"/>
                    </a:srgbClr>
                  </a:outerShdw>
                </a:effectLst>
                <a:latin typeface="Cambria Math" pitchFamily="18" charset="0"/>
                <a:ea typeface="Cambria Math" pitchFamily="18" charset="0"/>
              </a:rPr>
              <a:t>transition</a:t>
            </a:r>
            <a:r>
              <a:rPr lang="fr-FR" sz="7200" dirty="0">
                <a:latin typeface="Cambria Math" pitchFamily="18" charset="0"/>
                <a:ea typeface="Cambria Math" pitchFamily="18" charset="0"/>
              </a:rPr>
              <a:t> entre l'enfance et l'âge adulte.</a:t>
            </a:r>
          </a:p>
          <a:p>
            <a:pPr marL="0" indent="0">
              <a:buNone/>
            </a:pPr>
            <a:r>
              <a:rPr lang="fr-FR" sz="7200" dirty="0">
                <a:latin typeface="Cambria Math" pitchFamily="18" charset="0"/>
                <a:ea typeface="Cambria Math" pitchFamily="18" charset="0"/>
              </a:rPr>
              <a:t> Elle débute à la puberté et se termine à l'achèvement de la croissance, l'acquisition d'une identité sexuelle et sociale, l'acquisition d'une indépendance relative envers la famille.</a:t>
            </a:r>
          </a:p>
          <a:p>
            <a:pPr marL="0" indent="0">
              <a:buNone/>
            </a:pPr>
            <a:r>
              <a:rPr lang="fr-FR" sz="7200" u="sng" dirty="0">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a:t>
            </a:r>
            <a:r>
              <a:rPr lang="fr-FR" sz="7200" u="sng" dirty="0">
                <a:effectLst>
                  <a:outerShdw blurRad="38100" dist="38100" dir="2700000" algn="tl">
                    <a:srgbClr val="000000">
                      <a:alpha val="43137"/>
                    </a:srgbClr>
                  </a:outerShdw>
                </a:effectLst>
                <a:latin typeface="Cambria Math" pitchFamily="18" charset="0"/>
                <a:ea typeface="Cambria Math" pitchFamily="18" charset="0"/>
              </a:rPr>
              <a:t>Maturation biologique </a:t>
            </a:r>
            <a:r>
              <a:rPr lang="fr-FR" sz="7200" dirty="0">
                <a:latin typeface="Cambria Math" pitchFamily="18" charset="0"/>
                <a:ea typeface="Cambria Math" pitchFamily="18" charset="0"/>
              </a:rPr>
              <a:t>(croissance staturo-pondérale, caractères sexuels secondaires, maturation et développement des organes génitaux internes et externes).</a:t>
            </a:r>
          </a:p>
          <a:p>
            <a:pPr marL="0" indent="0">
              <a:buNone/>
            </a:pPr>
            <a:r>
              <a:rPr lang="fr-FR" sz="7200" u="sng" dirty="0">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a:t>
            </a:r>
            <a:r>
              <a:rPr lang="fr-FR" sz="7200" u="sng" dirty="0">
                <a:effectLst>
                  <a:outerShdw blurRad="38100" dist="38100" dir="2700000" algn="tl">
                    <a:srgbClr val="000000">
                      <a:alpha val="43137"/>
                    </a:srgbClr>
                  </a:outerShdw>
                </a:effectLst>
                <a:latin typeface="Cambria Math" pitchFamily="18" charset="0"/>
                <a:ea typeface="Cambria Math" pitchFamily="18" charset="0"/>
              </a:rPr>
              <a:t>Maturation affective : </a:t>
            </a:r>
            <a:r>
              <a:rPr lang="fr-FR" sz="7200" dirty="0">
                <a:latin typeface="Cambria Math" pitchFamily="18" charset="0"/>
                <a:ea typeface="Cambria Math" pitchFamily="18" charset="0"/>
              </a:rPr>
              <a:t>réactivation pulsionnelle liée à la poussée hormonale.</a:t>
            </a:r>
          </a:p>
          <a:p>
            <a:pPr marL="0" indent="0">
              <a:buNone/>
            </a:pPr>
            <a:r>
              <a:rPr lang="fr-FR" sz="7200" dirty="0">
                <a:latin typeface="Cambria Math" pitchFamily="18" charset="0"/>
                <a:ea typeface="Cambria Math" pitchFamily="18" charset="0"/>
              </a:rPr>
              <a:t>Cette réactivation va s'accompagner également de résurgence des modes de satisfaction infantile qui vont à ce moment-là être angoissants pour l'adolescent qui va tout faire pour les éloigner de la conscience. </a:t>
            </a:r>
            <a:r>
              <a:rPr lang="fr-FR" sz="7200" dirty="0" err="1">
                <a:latin typeface="Cambria Math" pitchFamily="18" charset="0"/>
                <a:ea typeface="Cambria Math" pitchFamily="18" charset="0"/>
              </a:rPr>
              <a:t>ll</a:t>
            </a:r>
            <a:r>
              <a:rPr lang="fr-FR" sz="7200" dirty="0">
                <a:latin typeface="Cambria Math" pitchFamily="18" charset="0"/>
                <a:ea typeface="Cambria Math" pitchFamily="18" charset="0"/>
              </a:rPr>
              <a:t> va donc développer des mécanismes psychiques inconscients et conscient pour lutter contre ces sensation (refoulement, </a:t>
            </a:r>
            <a:r>
              <a:rPr lang="fr-FR" sz="7200" dirty="0" err="1">
                <a:latin typeface="Cambria Math" pitchFamily="18" charset="0"/>
                <a:ea typeface="Cambria Math" pitchFamily="18" charset="0"/>
              </a:rPr>
              <a:t>lntellectualisation</a:t>
            </a:r>
            <a:r>
              <a:rPr lang="fr-FR" sz="7200" dirty="0">
                <a:latin typeface="Cambria Math" pitchFamily="18" charset="0"/>
                <a:ea typeface="Cambria Math" pitchFamily="18" charset="0"/>
              </a:rPr>
              <a:t>, sublimation, agir, s'éloigner des parents et se rapprocher des pairs).</a:t>
            </a:r>
          </a:p>
          <a:p>
            <a:pPr marL="0" indent="0">
              <a:buNone/>
            </a:pPr>
            <a:r>
              <a:rPr lang="fr-FR" sz="7200" dirty="0">
                <a:latin typeface="Cambria Math" pitchFamily="18" charset="0"/>
                <a:ea typeface="Cambria Math" pitchFamily="18" charset="0"/>
              </a:rPr>
              <a:t>L'éloignement des parents et le rapprochement avec les autres adolescents va lui permettre de développer ses explorations sur sa vie sexuelle naissante (masturbation, informations et échange avec les autres adolescents, premières expériences amoureuses etc....)</a:t>
            </a:r>
          </a:p>
          <a:p>
            <a:pPr marL="0" indent="0">
              <a:buNone/>
            </a:pPr>
            <a:r>
              <a:rPr lang="fr-FR" sz="7200" dirty="0">
                <a:latin typeface="Cambria Math" pitchFamily="18" charset="0"/>
                <a:ea typeface="Cambria Math" pitchFamily="18" charset="0"/>
                <a:sym typeface="Wingdings" pitchFamily="2" charset="2"/>
              </a:rPr>
              <a:t></a:t>
            </a:r>
            <a:r>
              <a:rPr lang="fr-FR" sz="7200" dirty="0">
                <a:latin typeface="Cambria Math" pitchFamily="18" charset="0"/>
                <a:ea typeface="Cambria Math" pitchFamily="18" charset="0"/>
              </a:rPr>
              <a:t>Sur le plan intellectuel, c'est le stade de la </a:t>
            </a:r>
            <a:r>
              <a:rPr lang="fr-FR" sz="7200" dirty="0">
                <a:effectLst>
                  <a:outerShdw blurRad="38100" dist="38100" dir="2700000" algn="tl">
                    <a:srgbClr val="000000">
                      <a:alpha val="43137"/>
                    </a:srgbClr>
                  </a:outerShdw>
                </a:effectLst>
                <a:latin typeface="Cambria Math" pitchFamily="18" charset="0"/>
                <a:ea typeface="Cambria Math" pitchFamily="18" charset="0"/>
              </a:rPr>
              <a:t>pensée abstraite.</a:t>
            </a:r>
          </a:p>
          <a:p>
            <a:pPr marL="0" indent="0" algn="ctr">
              <a:buNone/>
            </a:pPr>
            <a:r>
              <a:rPr lang="fr-FR" sz="7200" i="1" dirty="0">
                <a:latin typeface="Cambria Math" pitchFamily="18" charset="0"/>
                <a:ea typeface="Cambria Math" pitchFamily="18" charset="0"/>
              </a:rPr>
              <a:t>L'adolescence se termine quand le sujet a acquis un sens de l'identité et de la responsabilité suffisamment affirmés pour pouvoir se différencier de ses parents et fonder lui-même une nouvelle </a:t>
            </a:r>
            <a:r>
              <a:rPr lang="fr-FR" sz="6400" i="1" dirty="0">
                <a:latin typeface="Cambria Math" pitchFamily="18" charset="0"/>
                <a:ea typeface="Cambria Math" pitchFamily="18" charset="0"/>
              </a:rPr>
              <a:t>famille.</a:t>
            </a:r>
          </a:p>
        </p:txBody>
      </p:sp>
    </p:spTree>
    <p:extLst>
      <p:ext uri="{BB962C8B-B14F-4D97-AF65-F5344CB8AC3E}">
        <p14:creationId xmlns:p14="http://schemas.microsoft.com/office/powerpoint/2010/main" val="152211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62500" lnSpcReduction="20000"/>
          </a:bodyPr>
          <a:lstStyle/>
          <a:p>
            <a:pPr marL="0" indent="0" algn="ctr">
              <a:buNone/>
            </a:pPr>
            <a:r>
              <a:rPr lang="fr-FR" sz="4200" dirty="0">
                <a:latin typeface="Cambria Math" pitchFamily="18" charset="0"/>
                <a:ea typeface="Cambria Math" pitchFamily="18" charset="0"/>
              </a:rPr>
              <a:t>VI-SANTÉ MENTALE ET MALADIE MENTALE :</a:t>
            </a:r>
          </a:p>
          <a:p>
            <a:pPr marL="0" indent="0">
              <a:buNone/>
            </a:pPr>
            <a:r>
              <a:rPr lang="fr-FR" sz="3400" dirty="0">
                <a:latin typeface="Cambria Math" pitchFamily="18" charset="0"/>
                <a:ea typeface="Cambria Math" pitchFamily="18" charset="0"/>
              </a:rPr>
              <a:t>La bonne santé mentale est constituée par un développement équilibré et harmonieux de la personnalité  dans les différentes dimensions (</a:t>
            </a:r>
            <a:r>
              <a:rPr lang="fr-FR" sz="3400" i="1" dirty="0">
                <a:effectLst>
                  <a:outerShdw blurRad="38100" dist="38100" dir="2700000" algn="tl">
                    <a:srgbClr val="000000">
                      <a:alpha val="43137"/>
                    </a:srgbClr>
                  </a:outerShdw>
                </a:effectLst>
                <a:latin typeface="Cambria Math" pitchFamily="18" charset="0"/>
                <a:ea typeface="Cambria Math" pitchFamily="18" charset="0"/>
              </a:rPr>
              <a:t>biologiques, motricité, intelligence, affectivité, relations sociales</a:t>
            </a:r>
            <a:r>
              <a:rPr lang="fr-FR" sz="3400" dirty="0">
                <a:latin typeface="Cambria Math" pitchFamily="18" charset="0"/>
                <a:ea typeface="Cambria Math" pitchFamily="18" charset="0"/>
              </a:rPr>
              <a:t>) ce qui permet l'adaptation la moins couteuse (en énergie et angoisse) possible à l'environnement physique et social.</a:t>
            </a:r>
          </a:p>
          <a:p>
            <a:pPr marL="0" indent="0">
              <a:buNone/>
            </a:pPr>
            <a:r>
              <a:rPr lang="fr-FR" sz="3400" dirty="0">
                <a:latin typeface="Cambria Math" pitchFamily="18" charset="0"/>
                <a:ea typeface="Cambria Math" pitchFamily="18" charset="0"/>
              </a:rPr>
              <a:t>Les maladies mentales peuvent apparaitre dés la naissance ou plus tard</a:t>
            </a:r>
            <a:r>
              <a:rPr lang="fr-FR" sz="3400" b="1" i="1" dirty="0">
                <a:solidFill>
                  <a:srgbClr val="FF0000"/>
                </a:solidFill>
                <a:latin typeface="Cambria Math" pitchFamily="18" charset="0"/>
                <a:ea typeface="Cambria Math" pitchFamily="18" charset="0"/>
              </a:rPr>
              <a:t>. Plus elles sont précoces, plus le développement est </a:t>
            </a:r>
            <a:r>
              <a:rPr lang="fr-FR" sz="3400" b="1" i="1" dirty="0" err="1">
                <a:solidFill>
                  <a:srgbClr val="FF0000"/>
                </a:solidFill>
                <a:latin typeface="Cambria Math" pitchFamily="18" charset="0"/>
                <a:ea typeface="Cambria Math" pitchFamily="18" charset="0"/>
              </a:rPr>
              <a:t>altèré</a:t>
            </a:r>
            <a:r>
              <a:rPr lang="fr-FR" sz="3400" b="1" i="1" dirty="0">
                <a:solidFill>
                  <a:srgbClr val="FF0000"/>
                </a:solidFill>
                <a:latin typeface="Cambria Math" pitchFamily="18" charset="0"/>
                <a:ea typeface="Cambria Math" pitchFamily="18" charset="0"/>
              </a:rPr>
              <a:t> </a:t>
            </a:r>
            <a:r>
              <a:rPr lang="fr-FR" sz="3400" dirty="0">
                <a:latin typeface="Cambria Math" pitchFamily="18" charset="0"/>
                <a:ea typeface="Cambria Math" pitchFamily="18" charset="0"/>
              </a:rPr>
              <a:t>soit de façon transitoire ou définitive, globale ou partielle. </a:t>
            </a:r>
          </a:p>
          <a:p>
            <a:pPr marL="0" indent="0">
              <a:buNone/>
            </a:pPr>
            <a:r>
              <a:rPr lang="fr-FR" sz="3400" dirty="0">
                <a:latin typeface="Cambria Math" pitchFamily="18" charset="0"/>
                <a:ea typeface="Cambria Math" pitchFamily="18" charset="0"/>
              </a:rPr>
              <a:t>Les étiologies des maladies mentales sont très souvent </a:t>
            </a:r>
            <a:r>
              <a:rPr lang="fr-FR" sz="3400" b="1" dirty="0">
                <a:latin typeface="Cambria Math" pitchFamily="18" charset="0"/>
                <a:ea typeface="Cambria Math" pitchFamily="18" charset="0"/>
              </a:rPr>
              <a:t>complexes </a:t>
            </a:r>
            <a:r>
              <a:rPr lang="fr-FR" sz="3400" dirty="0">
                <a:latin typeface="Cambria Math" pitchFamily="18" charset="0"/>
                <a:ea typeface="Cambria Math" pitchFamily="18" charset="0"/>
              </a:rPr>
              <a:t>incluant à la fois des </a:t>
            </a:r>
            <a:r>
              <a:rPr lang="fr-FR" sz="3400" i="1" dirty="0">
                <a:solidFill>
                  <a:srgbClr val="00B050"/>
                </a:solidFill>
                <a:latin typeface="Cambria Math" pitchFamily="18" charset="0"/>
                <a:ea typeface="Cambria Math" pitchFamily="18" charset="0"/>
              </a:rPr>
              <a:t>facteurs génétiques et biologiques, de facteurs psychologiques intellectuels, cognitifs ou affectifs et émotionnels et enfin des facteurs de l'environnement</a:t>
            </a:r>
            <a:r>
              <a:rPr lang="fr-FR" sz="3400" dirty="0">
                <a:latin typeface="Cambria Math" pitchFamily="18" charset="0"/>
                <a:ea typeface="Cambria Math" pitchFamily="18" charset="0"/>
              </a:rPr>
              <a:t> (familles, conditions de vie, stress, événements traumatiques etc..).</a:t>
            </a:r>
          </a:p>
          <a:p>
            <a:pPr marL="0" indent="0">
              <a:buNone/>
            </a:pPr>
            <a:r>
              <a:rPr lang="fr-FR" sz="3400" dirty="0">
                <a:latin typeface="Cambria Math" pitchFamily="18" charset="0"/>
                <a:ea typeface="Cambria Math" pitchFamily="18" charset="0"/>
              </a:rPr>
              <a:t>Les maladies peuvent être des troubles du développement global ou spécifique, des altérations d'un fonctionnement préalablement adapté. Elles peuvent également se constituer comme un mode de vie pathologique habituel (trouble de la personnalité)</a:t>
            </a:r>
          </a:p>
        </p:txBody>
      </p:sp>
    </p:spTree>
    <p:extLst>
      <p:ext uri="{BB962C8B-B14F-4D97-AF65-F5344CB8AC3E}">
        <p14:creationId xmlns:p14="http://schemas.microsoft.com/office/powerpoint/2010/main" val="359888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336704"/>
          </a:xfrm>
        </p:spPr>
        <p:txBody>
          <a:bodyPr>
            <a:normAutofit fontScale="55000" lnSpcReduction="20000"/>
          </a:bodyPr>
          <a:lstStyle/>
          <a:p>
            <a:pPr marL="0" indent="0" algn="ctr">
              <a:buNone/>
            </a:pPr>
            <a:r>
              <a:rPr lang="fr-FR" sz="6200" dirty="0">
                <a:latin typeface="Cambria Math" pitchFamily="18" charset="0"/>
                <a:ea typeface="Cambria Math" pitchFamily="18" charset="0"/>
              </a:rPr>
              <a:t>VII-PRINCIPALES PATHOLOGIES DE L'ENFANCE ET DE L'ADOLESCENCE</a:t>
            </a:r>
          </a:p>
          <a:p>
            <a:pPr marL="0" indent="0">
              <a:buNone/>
            </a:pPr>
            <a:r>
              <a:rPr lang="fr-FR" sz="5500" b="1" u="sng" dirty="0" err="1">
                <a:solidFill>
                  <a:srgbClr val="FF0000"/>
                </a:solidFill>
                <a:latin typeface="Cambria Math" pitchFamily="18" charset="0"/>
                <a:ea typeface="Cambria Math" pitchFamily="18" charset="0"/>
              </a:rPr>
              <a:t>A-Les</a:t>
            </a:r>
            <a:r>
              <a:rPr lang="fr-FR" sz="5500" b="1" u="sng" dirty="0">
                <a:solidFill>
                  <a:srgbClr val="FF0000"/>
                </a:solidFill>
                <a:latin typeface="Cambria Math" pitchFamily="18" charset="0"/>
                <a:ea typeface="Cambria Math" pitchFamily="18" charset="0"/>
              </a:rPr>
              <a:t> troubles du développement :</a:t>
            </a:r>
          </a:p>
          <a:p>
            <a:pPr marL="0" indent="0">
              <a:buNone/>
            </a:pPr>
            <a:r>
              <a:rPr lang="fr-FR" sz="4900" b="1" i="1" u="sng" dirty="0">
                <a:solidFill>
                  <a:srgbClr val="00B050"/>
                </a:solidFill>
                <a:latin typeface="Cambria Math" pitchFamily="18" charset="0"/>
                <a:ea typeface="Cambria Math" pitchFamily="18" charset="0"/>
              </a:rPr>
              <a:t>1-Les troubles du développement intellectuel ou retard mental</a:t>
            </a:r>
          </a:p>
          <a:p>
            <a:pPr marL="0" indent="0">
              <a:buNone/>
            </a:pPr>
            <a:r>
              <a:rPr lang="fr-FR" sz="4600" dirty="0">
                <a:latin typeface="Cambria Math" pitchFamily="18" charset="0"/>
                <a:ea typeface="Cambria Math" pitchFamily="18" charset="0"/>
              </a:rPr>
              <a:t>Le retard mental est considéré comme un trouble global du développement intellectuel dans lequel</a:t>
            </a:r>
          </a:p>
          <a:p>
            <a:pPr marL="0" indent="0">
              <a:buNone/>
            </a:pPr>
            <a:r>
              <a:rPr lang="fr-FR" sz="4600" dirty="0">
                <a:latin typeface="Cambria Math" pitchFamily="18" charset="0"/>
                <a:ea typeface="Cambria Math" pitchFamily="18" charset="0"/>
              </a:rPr>
              <a:t>s'intriquent des perturbations cognitives, du langage, de la motricité et des conduites sociales</a:t>
            </a:r>
          </a:p>
          <a:p>
            <a:pPr marL="0" indent="0">
              <a:buNone/>
            </a:pPr>
            <a:r>
              <a:rPr lang="fr-FR" sz="4600" dirty="0" err="1">
                <a:latin typeface="Cambria Math" pitchFamily="18" charset="0"/>
                <a:ea typeface="Cambria Math" pitchFamily="18" charset="0"/>
              </a:rPr>
              <a:t>ll</a:t>
            </a:r>
            <a:r>
              <a:rPr lang="fr-FR" sz="4600" dirty="0">
                <a:latin typeface="Cambria Math" pitchFamily="18" charset="0"/>
                <a:ea typeface="Cambria Math" pitchFamily="18" charset="0"/>
              </a:rPr>
              <a:t> se définit par trois caractéristiques :</a:t>
            </a:r>
          </a:p>
          <a:p>
            <a:pPr marL="0" indent="0">
              <a:buNone/>
            </a:pPr>
            <a:r>
              <a:rPr lang="fr-FR" sz="4600" dirty="0">
                <a:latin typeface="Cambria Math" pitchFamily="18" charset="0"/>
                <a:ea typeface="Cambria Math" pitchFamily="18" charset="0"/>
                <a:sym typeface="Wingdings" pitchFamily="2" charset="2"/>
              </a:rPr>
              <a:t></a:t>
            </a:r>
            <a:r>
              <a:rPr lang="fr-FR" sz="4600" dirty="0">
                <a:latin typeface="Cambria Math" pitchFamily="18" charset="0"/>
                <a:ea typeface="Cambria Math" pitchFamily="18" charset="0"/>
              </a:rPr>
              <a:t>Un fonctionnement intellectuel général inférieur à la moyenne</a:t>
            </a:r>
          </a:p>
          <a:p>
            <a:pPr marL="0" indent="0">
              <a:buNone/>
            </a:pPr>
            <a:r>
              <a:rPr lang="fr-FR" sz="4600" dirty="0">
                <a:latin typeface="Cambria Math" pitchFamily="18" charset="0"/>
                <a:ea typeface="Cambria Math" pitchFamily="18" charset="0"/>
                <a:sym typeface="Wingdings" pitchFamily="2" charset="2"/>
              </a:rPr>
              <a:t></a:t>
            </a:r>
            <a:r>
              <a:rPr lang="fr-FR" sz="4600" dirty="0">
                <a:latin typeface="Cambria Math" pitchFamily="18" charset="0"/>
                <a:ea typeface="Cambria Math" pitchFamily="18" charset="0"/>
              </a:rPr>
              <a:t>Des altérations ou déficits importants du fonctionnement adaptatif</a:t>
            </a:r>
          </a:p>
          <a:p>
            <a:pPr marL="0" indent="0">
              <a:buNone/>
            </a:pPr>
            <a:r>
              <a:rPr lang="fr-FR" sz="4600" dirty="0">
                <a:latin typeface="Cambria Math" pitchFamily="18" charset="0"/>
                <a:ea typeface="Cambria Math" pitchFamily="18" charset="0"/>
                <a:sym typeface="Wingdings" pitchFamily="2" charset="2"/>
              </a:rPr>
              <a:t></a:t>
            </a:r>
            <a:r>
              <a:rPr lang="fr-FR" sz="4600" dirty="0">
                <a:latin typeface="Cambria Math" pitchFamily="18" charset="0"/>
                <a:ea typeface="Cambria Math" pitchFamily="18" charset="0"/>
              </a:rPr>
              <a:t>début avant 18 ans.</a:t>
            </a:r>
          </a:p>
        </p:txBody>
      </p:sp>
    </p:spTree>
    <p:extLst>
      <p:ext uri="{BB962C8B-B14F-4D97-AF65-F5344CB8AC3E}">
        <p14:creationId xmlns:p14="http://schemas.microsoft.com/office/powerpoint/2010/main" val="2236613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pPr marL="0" indent="0">
              <a:buNone/>
            </a:pPr>
            <a:r>
              <a:rPr lang="fr-FR" dirty="0">
                <a:latin typeface="Cambria Math" pitchFamily="18" charset="0"/>
                <a:ea typeface="Cambria Math" pitchFamily="18" charset="0"/>
              </a:rPr>
              <a:t>Parmi les déficiences intellectuelles, on distingue:</a:t>
            </a:r>
          </a:p>
          <a:p>
            <a:pPr marL="0" indent="0">
              <a:buNone/>
            </a:pPr>
            <a:r>
              <a:rPr lang="fr-FR" b="1" u="sng" dirty="0">
                <a:latin typeface="Cambria Math" pitchFamily="18" charset="0"/>
                <a:ea typeface="Cambria Math" pitchFamily="18" charset="0"/>
                <a:sym typeface="Wingdings" pitchFamily="2" charset="2"/>
              </a:rPr>
              <a:t></a:t>
            </a:r>
            <a:r>
              <a:rPr lang="fr-FR" b="1" u="sng" dirty="0">
                <a:latin typeface="Cambria Math" pitchFamily="18" charset="0"/>
                <a:ea typeface="Cambria Math" pitchFamily="18" charset="0"/>
              </a:rPr>
              <a:t>Le retard mental léger </a:t>
            </a:r>
            <a:r>
              <a:rPr lang="fr-FR" dirty="0">
                <a:latin typeface="Cambria Math" pitchFamily="18" charset="0"/>
                <a:ea typeface="Cambria Math" pitchFamily="18" charset="0"/>
              </a:rPr>
              <a:t>(</a:t>
            </a:r>
            <a:r>
              <a:rPr lang="fr-FR" b="1" dirty="0">
                <a:solidFill>
                  <a:srgbClr val="FF0000"/>
                </a:solidFill>
                <a:latin typeface="Cambria Math" pitchFamily="18" charset="0"/>
                <a:ea typeface="Cambria Math" pitchFamily="18" charset="0"/>
              </a:rPr>
              <a:t>QI : 50 à 70) </a:t>
            </a:r>
            <a:r>
              <a:rPr lang="fr-FR" dirty="0">
                <a:latin typeface="Cambria Math" pitchFamily="18" charset="0"/>
                <a:ea typeface="Cambria Math" pitchFamily="18" charset="0"/>
              </a:rPr>
              <a:t>) </a:t>
            </a:r>
            <a:r>
              <a:rPr lang="fr-FR" u="sng" dirty="0">
                <a:effectLst>
                  <a:outerShdw blurRad="38100" dist="38100" dir="2700000" algn="tl">
                    <a:srgbClr val="000000">
                      <a:alpha val="43137"/>
                    </a:srgbClr>
                  </a:outerShdw>
                </a:effectLst>
                <a:latin typeface="Cambria Math" pitchFamily="18" charset="0"/>
                <a:ea typeface="Cambria Math" pitchFamily="18" charset="0"/>
              </a:rPr>
              <a:t>85 % </a:t>
            </a:r>
            <a:r>
              <a:rPr lang="fr-FR" dirty="0">
                <a:latin typeface="Cambria Math" pitchFamily="18" charset="0"/>
                <a:ea typeface="Cambria Math" pitchFamily="18" charset="0"/>
              </a:rPr>
              <a:t>des retards mentaux</a:t>
            </a:r>
          </a:p>
          <a:p>
            <a:pPr marL="0" indent="0">
              <a:buNone/>
            </a:pPr>
            <a:r>
              <a:rPr lang="fr-FR" dirty="0">
                <a:latin typeface="Cambria Math" pitchFamily="18" charset="0"/>
                <a:ea typeface="Cambria Math" pitchFamily="18" charset="0"/>
              </a:rPr>
              <a:t>- Aptitudes à la socialisation et à la communication</a:t>
            </a:r>
          </a:p>
          <a:p>
            <a:pPr marL="0" indent="0">
              <a:buNone/>
            </a:pPr>
            <a:r>
              <a:rPr lang="fr-FR" dirty="0">
                <a:latin typeface="Cambria Math" pitchFamily="18" charset="0"/>
                <a:ea typeface="Cambria Math" pitchFamily="18" charset="0"/>
              </a:rPr>
              <a:t>- Apprentissages et acquisitions scolaires possibles jusqu'en 5eme année primaire.</a:t>
            </a:r>
          </a:p>
          <a:p>
            <a:pPr marL="0" indent="0">
              <a:buNone/>
            </a:pPr>
            <a:r>
              <a:rPr lang="fr-FR" b="1" u="sng" dirty="0">
                <a:latin typeface="Cambria Math" pitchFamily="18" charset="0"/>
                <a:ea typeface="Cambria Math" pitchFamily="18" charset="0"/>
                <a:sym typeface="Wingdings" pitchFamily="2" charset="2"/>
              </a:rPr>
              <a:t></a:t>
            </a:r>
            <a:r>
              <a:rPr lang="fr-FR" b="1" u="sng" dirty="0">
                <a:latin typeface="Cambria Math" pitchFamily="18" charset="0"/>
                <a:ea typeface="Cambria Math" pitchFamily="18" charset="0"/>
              </a:rPr>
              <a:t>Le retard mental moyen </a:t>
            </a:r>
            <a:r>
              <a:rPr lang="fr-FR" dirty="0">
                <a:latin typeface="Cambria Math" pitchFamily="18" charset="0"/>
                <a:ea typeface="Cambria Math" pitchFamily="18" charset="0"/>
              </a:rPr>
              <a:t>(</a:t>
            </a:r>
            <a:r>
              <a:rPr lang="fr-FR" b="1" dirty="0" err="1">
                <a:solidFill>
                  <a:srgbClr val="FF0000"/>
                </a:solidFill>
                <a:latin typeface="Cambria Math" pitchFamily="18" charset="0"/>
                <a:ea typeface="Cambria Math" pitchFamily="18" charset="0"/>
              </a:rPr>
              <a:t>Ql</a:t>
            </a:r>
            <a:r>
              <a:rPr lang="fr-FR" b="1" dirty="0">
                <a:solidFill>
                  <a:srgbClr val="FF0000"/>
                </a:solidFill>
                <a:latin typeface="Cambria Math" pitchFamily="18" charset="0"/>
                <a:ea typeface="Cambria Math" pitchFamily="18" charset="0"/>
              </a:rPr>
              <a:t> :35-50) </a:t>
            </a:r>
            <a:r>
              <a:rPr lang="fr-FR" dirty="0">
                <a:latin typeface="Cambria Math" pitchFamily="18" charset="0"/>
                <a:ea typeface="Cambria Math" pitchFamily="18" charset="0"/>
              </a:rPr>
              <a:t>) </a:t>
            </a:r>
            <a:r>
              <a:rPr lang="fr-FR" u="sng" dirty="0">
                <a:effectLst>
                  <a:outerShdw blurRad="38100" dist="38100" dir="2700000" algn="tl">
                    <a:srgbClr val="000000">
                      <a:alpha val="43137"/>
                    </a:srgbClr>
                  </a:outerShdw>
                </a:effectLst>
                <a:latin typeface="Cambria Math" pitchFamily="18" charset="0"/>
                <a:ea typeface="Cambria Math" pitchFamily="18" charset="0"/>
              </a:rPr>
              <a:t>I0% </a:t>
            </a:r>
            <a:r>
              <a:rPr lang="fr-FR" dirty="0">
                <a:latin typeface="Cambria Math" pitchFamily="18" charset="0"/>
                <a:ea typeface="Cambria Math" pitchFamily="18" charset="0"/>
              </a:rPr>
              <a:t>des retards mentaux</a:t>
            </a:r>
          </a:p>
          <a:p>
            <a:pPr marL="0" indent="0">
              <a:buNone/>
            </a:pPr>
            <a:r>
              <a:rPr lang="fr-FR" dirty="0">
                <a:latin typeface="Cambria Math" pitchFamily="18" charset="0"/>
                <a:ea typeface="Cambria Math" pitchFamily="18" charset="0"/>
              </a:rPr>
              <a:t>- Aptitudes sociales possibles. L'enfant peut parler</a:t>
            </a:r>
          </a:p>
          <a:p>
            <a:pPr marL="0" indent="0">
              <a:buNone/>
            </a:pPr>
            <a:r>
              <a:rPr lang="fr-FR" dirty="0">
                <a:latin typeface="Cambria Math" pitchFamily="18" charset="0"/>
                <a:ea typeface="Cambria Math" pitchFamily="18" charset="0"/>
              </a:rPr>
              <a:t>- Le niveau intellectuel ne dépasse pas celui du CP</a:t>
            </a:r>
          </a:p>
          <a:p>
            <a:pPr marL="0" indent="0">
              <a:buNone/>
            </a:pPr>
            <a:r>
              <a:rPr lang="fr-FR" dirty="0">
                <a:latin typeface="Cambria Math" pitchFamily="18" charset="0"/>
                <a:ea typeface="Cambria Math" pitchFamily="18" charset="0"/>
              </a:rPr>
              <a:t>- L'autonomie sociale est limitée</a:t>
            </a:r>
          </a:p>
          <a:p>
            <a:pPr marL="0" indent="0">
              <a:buNone/>
            </a:pPr>
            <a:r>
              <a:rPr lang="fr-FR" b="1" u="sng" dirty="0">
                <a:latin typeface="Cambria Math" pitchFamily="18" charset="0"/>
                <a:ea typeface="Cambria Math" pitchFamily="18" charset="0"/>
                <a:sym typeface="Wingdings" pitchFamily="2" charset="2"/>
              </a:rPr>
              <a:t></a:t>
            </a:r>
            <a:r>
              <a:rPr lang="fr-FR" b="1" u="sng" dirty="0">
                <a:latin typeface="Cambria Math" pitchFamily="18" charset="0"/>
                <a:ea typeface="Cambria Math" pitchFamily="18" charset="0"/>
              </a:rPr>
              <a:t>Le retard mental grave </a:t>
            </a:r>
            <a:r>
              <a:rPr lang="fr-FR" dirty="0">
                <a:latin typeface="Cambria Math" pitchFamily="18" charset="0"/>
                <a:ea typeface="Cambria Math" pitchFamily="18" charset="0"/>
              </a:rPr>
              <a:t>(</a:t>
            </a:r>
            <a:r>
              <a:rPr lang="fr-FR" b="1" dirty="0" err="1">
                <a:solidFill>
                  <a:srgbClr val="FF0000"/>
                </a:solidFill>
                <a:latin typeface="Cambria Math" pitchFamily="18" charset="0"/>
                <a:ea typeface="Cambria Math" pitchFamily="18" charset="0"/>
              </a:rPr>
              <a:t>Ql</a:t>
            </a:r>
            <a:r>
              <a:rPr lang="fr-FR" b="1" dirty="0">
                <a:solidFill>
                  <a:srgbClr val="FF0000"/>
                </a:solidFill>
                <a:latin typeface="Cambria Math" pitchFamily="18" charset="0"/>
                <a:ea typeface="Cambria Math" pitchFamily="18" charset="0"/>
              </a:rPr>
              <a:t> : 20-35</a:t>
            </a:r>
            <a:r>
              <a:rPr lang="fr-FR" dirty="0">
                <a:latin typeface="Cambria Math" pitchFamily="18" charset="0"/>
                <a:ea typeface="Cambria Math" pitchFamily="18" charset="0"/>
              </a:rPr>
              <a:t>) ) </a:t>
            </a:r>
            <a:r>
              <a:rPr lang="fr-FR" u="sng" dirty="0">
                <a:effectLst>
                  <a:outerShdw blurRad="38100" dist="38100" dir="2700000" algn="tl">
                    <a:srgbClr val="000000">
                      <a:alpha val="43137"/>
                    </a:srgbClr>
                  </a:outerShdw>
                </a:effectLst>
                <a:latin typeface="Cambria Math" pitchFamily="18" charset="0"/>
                <a:ea typeface="Cambria Math" pitchFamily="18" charset="0"/>
              </a:rPr>
              <a:t>3-4 %</a:t>
            </a:r>
            <a:r>
              <a:rPr lang="fr-FR" dirty="0">
                <a:latin typeface="Cambria Math" pitchFamily="18" charset="0"/>
                <a:ea typeface="Cambria Math" pitchFamily="18" charset="0"/>
              </a:rPr>
              <a:t> des retards mentaux</a:t>
            </a:r>
          </a:p>
          <a:p>
            <a:pPr marL="0" indent="0">
              <a:buNone/>
            </a:pPr>
            <a:r>
              <a:rPr lang="fr-FR" dirty="0">
                <a:latin typeface="Cambria Math" pitchFamily="18" charset="0"/>
                <a:ea typeface="Cambria Math" pitchFamily="18" charset="0"/>
              </a:rPr>
              <a:t>- L'âge mental ne dépasse pas 2-3 ans. Le langage est rudimentaire</a:t>
            </a:r>
          </a:p>
          <a:p>
            <a:pPr marL="0" indent="0">
              <a:buNone/>
            </a:pPr>
            <a:r>
              <a:rPr lang="fr-FR" dirty="0">
                <a:latin typeface="Cambria Math" pitchFamily="18" charset="0"/>
                <a:ea typeface="Cambria Math" pitchFamily="18" charset="0"/>
              </a:rPr>
              <a:t>- Acquisitions incomplètes (lecture impossible), massivement retardées</a:t>
            </a:r>
          </a:p>
          <a:p>
            <a:pPr marL="0" indent="0">
              <a:buNone/>
            </a:pPr>
            <a:r>
              <a:rPr lang="fr-FR" b="1" u="sng" dirty="0">
                <a:latin typeface="Cambria Math" pitchFamily="18" charset="0"/>
                <a:ea typeface="Cambria Math" pitchFamily="18" charset="0"/>
                <a:sym typeface="Wingdings" pitchFamily="2" charset="2"/>
              </a:rPr>
              <a:t></a:t>
            </a:r>
            <a:r>
              <a:rPr lang="fr-FR" b="1" u="sng" dirty="0">
                <a:latin typeface="Cambria Math" pitchFamily="18" charset="0"/>
                <a:ea typeface="Cambria Math" pitchFamily="18" charset="0"/>
              </a:rPr>
              <a:t>Le retard mental profond</a:t>
            </a:r>
            <a:r>
              <a:rPr lang="fr-FR" dirty="0">
                <a:latin typeface="Cambria Math" pitchFamily="18" charset="0"/>
                <a:ea typeface="Cambria Math" pitchFamily="18" charset="0"/>
              </a:rPr>
              <a:t> (</a:t>
            </a:r>
            <a:r>
              <a:rPr lang="fr-FR" b="1" dirty="0" err="1">
                <a:solidFill>
                  <a:srgbClr val="FF0000"/>
                </a:solidFill>
                <a:latin typeface="Cambria Math" pitchFamily="18" charset="0"/>
                <a:ea typeface="Cambria Math" pitchFamily="18" charset="0"/>
              </a:rPr>
              <a:t>Ql</a:t>
            </a:r>
            <a:r>
              <a:rPr lang="fr-FR" b="1" dirty="0">
                <a:solidFill>
                  <a:srgbClr val="FF0000"/>
                </a:solidFill>
                <a:latin typeface="Cambria Math" pitchFamily="18" charset="0"/>
                <a:ea typeface="Cambria Math" pitchFamily="18" charset="0"/>
              </a:rPr>
              <a:t> &lt; 2O</a:t>
            </a:r>
            <a:r>
              <a:rPr lang="fr-FR" dirty="0">
                <a:latin typeface="Cambria Math" pitchFamily="18" charset="0"/>
                <a:ea typeface="Cambria Math" pitchFamily="18" charset="0"/>
              </a:rPr>
              <a:t>) </a:t>
            </a:r>
            <a:r>
              <a:rPr lang="fr-FR" u="sng" dirty="0">
                <a:effectLst>
                  <a:outerShdw blurRad="38100" dist="38100" dir="2700000" algn="tl">
                    <a:srgbClr val="000000">
                      <a:alpha val="43137"/>
                    </a:srgbClr>
                  </a:outerShdw>
                </a:effectLst>
                <a:latin typeface="Cambria Math" pitchFamily="18" charset="0"/>
                <a:ea typeface="Cambria Math" pitchFamily="18" charset="0"/>
              </a:rPr>
              <a:t>1à 2%</a:t>
            </a:r>
            <a:r>
              <a:rPr lang="fr-FR" dirty="0">
                <a:latin typeface="Cambria Math" pitchFamily="18" charset="0"/>
                <a:ea typeface="Cambria Math" pitchFamily="18" charset="0"/>
              </a:rPr>
              <a:t>des retards mentaux</a:t>
            </a:r>
          </a:p>
          <a:p>
            <a:pPr marL="0" indent="0">
              <a:buNone/>
            </a:pPr>
            <a:r>
              <a:rPr lang="fr-FR" dirty="0">
                <a:latin typeface="Cambria Math" pitchFamily="18" charset="0"/>
                <a:ea typeface="Cambria Math" pitchFamily="18" charset="0"/>
              </a:rPr>
              <a:t>- Absence de langage</a:t>
            </a:r>
          </a:p>
          <a:p>
            <a:pPr marL="0" indent="0">
              <a:buNone/>
            </a:pPr>
            <a:r>
              <a:rPr lang="fr-FR" dirty="0">
                <a:latin typeface="Cambria Math" pitchFamily="18" charset="0"/>
                <a:ea typeface="Cambria Math" pitchFamily="18" charset="0"/>
              </a:rPr>
              <a:t>- Autonomie très limitée voire nulle</a:t>
            </a:r>
          </a:p>
          <a:p>
            <a:pPr marL="0" indent="0">
              <a:buNone/>
            </a:pPr>
            <a:r>
              <a:rPr lang="fr-FR" dirty="0">
                <a:latin typeface="Cambria Math" pitchFamily="18" charset="0"/>
                <a:ea typeface="Cambria Math" pitchFamily="18" charset="0"/>
              </a:rPr>
              <a:t>- Troubles moteurs graves associés (grabatisation)</a:t>
            </a:r>
          </a:p>
          <a:p>
            <a:pPr marL="0" indent="0">
              <a:buNone/>
            </a:pPr>
            <a:endParaRPr lang="fr-FR" dirty="0"/>
          </a:p>
        </p:txBody>
      </p:sp>
    </p:spTree>
    <p:extLst>
      <p:ext uri="{BB962C8B-B14F-4D97-AF65-F5344CB8AC3E}">
        <p14:creationId xmlns:p14="http://schemas.microsoft.com/office/powerpoint/2010/main" val="158226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fr-FR" sz="4300" dirty="0">
                <a:latin typeface="Cambria Math" pitchFamily="18" charset="0"/>
                <a:ea typeface="Cambria Math" pitchFamily="18" charset="0"/>
              </a:rPr>
              <a:t>Plan du cours:</a:t>
            </a:r>
          </a:p>
          <a:p>
            <a:pPr marL="0" indent="0">
              <a:buNone/>
            </a:pPr>
            <a:r>
              <a:rPr lang="fr-FR" sz="2600" dirty="0">
                <a:latin typeface="Cambria Math" pitchFamily="18" charset="0"/>
                <a:ea typeface="Cambria Math" pitchFamily="18" charset="0"/>
              </a:rPr>
              <a:t>I-DEFINITION</a:t>
            </a:r>
          </a:p>
          <a:p>
            <a:pPr marL="0" indent="0">
              <a:buNone/>
            </a:pPr>
            <a:r>
              <a:rPr lang="fr-FR" sz="2600" dirty="0">
                <a:latin typeface="Cambria Math" pitchFamily="18" charset="0"/>
                <a:ea typeface="Cambria Math" pitchFamily="18" charset="0"/>
              </a:rPr>
              <a:t>II-ORIGINES DE LA PEDOPSYCHIATRIE</a:t>
            </a:r>
          </a:p>
          <a:p>
            <a:pPr marL="0" indent="0">
              <a:buNone/>
            </a:pPr>
            <a:r>
              <a:rPr lang="fr-FR" sz="2600" dirty="0">
                <a:latin typeface="Cambria Math" pitchFamily="18" charset="0"/>
                <a:ea typeface="Cambria Math" pitchFamily="18" charset="0"/>
              </a:rPr>
              <a:t>III-CHAMPS D’ACTION</a:t>
            </a:r>
          </a:p>
          <a:p>
            <a:pPr marL="0" indent="0">
              <a:buNone/>
            </a:pPr>
            <a:r>
              <a:rPr lang="fr-FR" sz="2600" dirty="0">
                <a:latin typeface="Cambria Math" pitchFamily="18" charset="0"/>
                <a:ea typeface="Cambria Math" pitchFamily="18" charset="0"/>
              </a:rPr>
              <a:t>IV-SPECIFITÉS DE LA PATHOLOGIE MENTALE EN PEDOPSYCHIATRIE</a:t>
            </a:r>
          </a:p>
          <a:p>
            <a:pPr marL="0" indent="0">
              <a:buNone/>
            </a:pPr>
            <a:r>
              <a:rPr lang="fr-FR" sz="2600" dirty="0">
                <a:latin typeface="Cambria Math" pitchFamily="18" charset="0"/>
                <a:ea typeface="Cambria Math" pitchFamily="18" charset="0"/>
              </a:rPr>
              <a:t>V-PRINCIPALES ÉTAPES DU DÉVELOPPEMENT </a:t>
            </a:r>
          </a:p>
          <a:p>
            <a:pPr marL="0" indent="0">
              <a:buNone/>
            </a:pPr>
            <a:r>
              <a:rPr lang="fr-FR" sz="2600" dirty="0">
                <a:latin typeface="Cambria Math" pitchFamily="18" charset="0"/>
                <a:ea typeface="Cambria Math" pitchFamily="18" charset="0"/>
              </a:rPr>
              <a:t>VI-SANTÉ MENTALE ET MALADIE MENTALE :</a:t>
            </a:r>
          </a:p>
          <a:p>
            <a:pPr marL="0" indent="0">
              <a:buNone/>
            </a:pPr>
            <a:r>
              <a:rPr lang="fr-FR" sz="2600" dirty="0">
                <a:latin typeface="Cambria Math" pitchFamily="18" charset="0"/>
                <a:ea typeface="Cambria Math" pitchFamily="18" charset="0"/>
              </a:rPr>
              <a:t>VII-PRINCIPALES PATHOLOGIES DE L'ENFANCE ET DE L'ADOLESCENCE</a:t>
            </a:r>
          </a:p>
          <a:p>
            <a:pPr marL="0" indent="0">
              <a:buNone/>
            </a:pPr>
            <a:endParaRPr lang="fr-FR" dirty="0">
              <a:latin typeface="Cambria Math" pitchFamily="18" charset="0"/>
              <a:ea typeface="Cambria Math" pitchFamily="18" charset="0"/>
            </a:endParaRPr>
          </a:p>
          <a:p>
            <a:pPr marL="0" indent="0">
              <a:buNone/>
            </a:pPr>
            <a:endParaRPr lang="fr-FR" dirty="0">
              <a:latin typeface="Cambria Math" pitchFamily="18" charset="0"/>
              <a:ea typeface="Cambria Math" pitchFamily="18" charset="0"/>
            </a:endParaRPr>
          </a:p>
          <a:p>
            <a:pPr marL="0" indent="0">
              <a:buNone/>
            </a:pPr>
            <a:endParaRPr lang="fr-FR" dirty="0">
              <a:latin typeface="Cambria Math" pitchFamily="18" charset="0"/>
              <a:ea typeface="Cambria Math" pitchFamily="18" charset="0"/>
            </a:endParaRPr>
          </a:p>
        </p:txBody>
      </p:sp>
    </p:spTree>
    <p:extLst>
      <p:ext uri="{BB962C8B-B14F-4D97-AF65-F5344CB8AC3E}">
        <p14:creationId xmlns:p14="http://schemas.microsoft.com/office/powerpoint/2010/main" val="309130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marL="0" indent="0">
              <a:buNone/>
            </a:pPr>
            <a:r>
              <a:rPr lang="fr-FR" sz="3400" b="1" i="1" u="sng" dirty="0">
                <a:solidFill>
                  <a:srgbClr val="00B050"/>
                </a:solidFill>
                <a:latin typeface="Cambria Math" pitchFamily="18" charset="0"/>
                <a:ea typeface="Cambria Math" pitchFamily="18" charset="0"/>
              </a:rPr>
              <a:t>2-Les troubles du spectre de l'autisme</a:t>
            </a:r>
          </a:p>
          <a:p>
            <a:pPr marL="0" indent="0">
              <a:buNone/>
            </a:pPr>
            <a:r>
              <a:rPr lang="fr-FR" dirty="0" err="1">
                <a:latin typeface="Cambria Math" pitchFamily="18" charset="0"/>
                <a:ea typeface="Cambria Math" pitchFamily="18" charset="0"/>
              </a:rPr>
              <a:t>ll</a:t>
            </a:r>
            <a:r>
              <a:rPr lang="fr-FR" dirty="0">
                <a:latin typeface="Cambria Math" pitchFamily="18" charset="0"/>
                <a:ea typeface="Cambria Math" pitchFamily="18" charset="0"/>
              </a:rPr>
              <a:t> s'agit d'un trouble du développement dans le domaine de l'interaction sociale, la communication avec des intérêts et activités restreints et répétitifs. </a:t>
            </a:r>
          </a:p>
          <a:p>
            <a:pPr marL="0" indent="0">
              <a:buNone/>
            </a:pPr>
            <a:r>
              <a:rPr lang="fr-FR" dirty="0" err="1">
                <a:latin typeface="Cambria Math" pitchFamily="18" charset="0"/>
                <a:ea typeface="Cambria Math" pitchFamily="18" charset="0"/>
              </a:rPr>
              <a:t>ll</a:t>
            </a:r>
            <a:r>
              <a:rPr lang="fr-FR" dirty="0">
                <a:latin typeface="Cambria Math" pitchFamily="18" charset="0"/>
                <a:ea typeface="Cambria Math" pitchFamily="18" charset="0"/>
              </a:rPr>
              <a:t> s'agit d'enfants qui avant l'âge de trois ans ont un déficit dans les capacités à établir une relation, à échanger, communiquer par les gestes ou la parole, à comprendre les émotions des autres et à réagir en conséquence. </a:t>
            </a:r>
          </a:p>
          <a:p>
            <a:pPr marL="0" indent="0">
              <a:buNone/>
            </a:pPr>
            <a:r>
              <a:rPr lang="fr-FR" dirty="0" err="1">
                <a:latin typeface="Cambria Math" pitchFamily="18" charset="0"/>
                <a:ea typeface="Cambria Math" pitchFamily="18" charset="0"/>
              </a:rPr>
              <a:t>lls</a:t>
            </a:r>
            <a:r>
              <a:rPr lang="fr-FR" dirty="0">
                <a:latin typeface="Cambria Math" pitchFamily="18" charset="0"/>
                <a:ea typeface="Cambria Math" pitchFamily="18" charset="0"/>
              </a:rPr>
              <a:t> ne savent pas jouer comme les autres enfants et ils ne sont pas attirés par l'échange, la relation et la communication avec autrui. </a:t>
            </a:r>
          </a:p>
          <a:p>
            <a:pPr marL="0" indent="0">
              <a:buNone/>
            </a:pPr>
            <a:r>
              <a:rPr lang="fr-FR" dirty="0">
                <a:latin typeface="Cambria Math" pitchFamily="18" charset="0"/>
                <a:ea typeface="Cambria Math" pitchFamily="18" charset="0"/>
              </a:rPr>
              <a:t>Cela peut s'exprimer par des symptômes légers ou par des handicaps extrêmement lourds.</a:t>
            </a:r>
          </a:p>
        </p:txBody>
      </p:sp>
    </p:spTree>
    <p:extLst>
      <p:ext uri="{BB962C8B-B14F-4D97-AF65-F5344CB8AC3E}">
        <p14:creationId xmlns:p14="http://schemas.microsoft.com/office/powerpoint/2010/main" val="25460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marL="0" indent="0">
              <a:buNone/>
            </a:pPr>
            <a:r>
              <a:rPr lang="fr-FR" sz="3600" b="1" i="1" u="sng" dirty="0">
                <a:solidFill>
                  <a:srgbClr val="00B050"/>
                </a:solidFill>
                <a:latin typeface="Cambria Math" pitchFamily="18" charset="0"/>
                <a:ea typeface="Cambria Math" pitchFamily="18" charset="0"/>
              </a:rPr>
              <a:t>3-Les troubles spécifiques de l'apprentissage</a:t>
            </a:r>
          </a:p>
          <a:p>
            <a:pPr marL="0" indent="0">
              <a:buNone/>
            </a:pPr>
            <a:r>
              <a:rPr lang="fr-FR" dirty="0">
                <a:latin typeface="Cambria Math" pitchFamily="18" charset="0"/>
                <a:ea typeface="Cambria Math" pitchFamily="18" charset="0"/>
              </a:rPr>
              <a:t>Sont constitués par des </a:t>
            </a:r>
            <a:r>
              <a:rPr lang="fr-FR" dirty="0">
                <a:effectLst>
                  <a:outerShdw blurRad="38100" dist="38100" dir="2700000" algn="tl">
                    <a:srgbClr val="000000">
                      <a:alpha val="43137"/>
                    </a:srgbClr>
                  </a:outerShdw>
                </a:effectLst>
                <a:latin typeface="Cambria Math" pitchFamily="18" charset="0"/>
                <a:ea typeface="Cambria Math" pitchFamily="18" charset="0"/>
              </a:rPr>
              <a:t>performances individuelles en dessous de la moyenne </a:t>
            </a:r>
            <a:r>
              <a:rPr lang="fr-FR" dirty="0">
                <a:latin typeface="Cambria Math" pitchFamily="18" charset="0"/>
                <a:ea typeface="Cambria Math" pitchFamily="18" charset="0"/>
              </a:rPr>
              <a:t>dans les domaines de</a:t>
            </a:r>
          </a:p>
          <a:p>
            <a:pPr marL="0" indent="0">
              <a:buNone/>
            </a:pPr>
            <a:r>
              <a:rPr lang="fr-FR" dirty="0">
                <a:latin typeface="Cambria Math" pitchFamily="18" charset="0"/>
                <a:ea typeface="Cambria Math" pitchFamily="18" charset="0"/>
              </a:rPr>
              <a:t>la </a:t>
            </a:r>
            <a:r>
              <a:rPr lang="fr-FR" i="1" dirty="0">
                <a:solidFill>
                  <a:srgbClr val="FF0000"/>
                </a:solidFill>
                <a:latin typeface="Cambria Math" pitchFamily="18" charset="0"/>
                <a:ea typeface="Cambria Math" pitchFamily="18" charset="0"/>
              </a:rPr>
              <a:t>lecture, l'écriture et le calcul </a:t>
            </a:r>
            <a:r>
              <a:rPr lang="fr-FR" dirty="0">
                <a:latin typeface="Cambria Math" pitchFamily="18" charset="0"/>
                <a:ea typeface="Cambria Math" pitchFamily="18" charset="0"/>
              </a:rPr>
              <a:t>compte tenu de l'âge , du niveau intellectuel général qui est bon et de l'absence d'une affection mentale ou physique pouvant altérer ces performances.</a:t>
            </a:r>
          </a:p>
          <a:p>
            <a:pPr marL="0" indent="0">
              <a:buNone/>
            </a:pPr>
            <a:r>
              <a:rPr lang="fr-FR" b="1" u="sng" dirty="0">
                <a:latin typeface="Cambria Math" pitchFamily="18" charset="0"/>
                <a:ea typeface="Cambria Math" pitchFamily="18" charset="0"/>
                <a:sym typeface="Wingdings" pitchFamily="2" charset="2"/>
              </a:rPr>
              <a:t>La </a:t>
            </a:r>
            <a:r>
              <a:rPr lang="fr-FR" b="1" u="sng" dirty="0">
                <a:latin typeface="Cambria Math" pitchFamily="18" charset="0"/>
                <a:ea typeface="Cambria Math" pitchFamily="18" charset="0"/>
              </a:rPr>
              <a:t>Dyslexie: </a:t>
            </a:r>
            <a:r>
              <a:rPr lang="fr-FR" dirty="0">
                <a:latin typeface="Cambria Math" pitchFamily="18" charset="0"/>
                <a:ea typeface="Cambria Math" pitchFamily="18" charset="0"/>
              </a:rPr>
              <a:t>incapacité ou difficulté d'apprentissage de la lecture et de l'écriture.</a:t>
            </a:r>
          </a:p>
          <a:p>
            <a:pPr marL="0" indent="0">
              <a:buNone/>
            </a:pPr>
            <a:r>
              <a:rPr lang="fr-FR" b="1" u="sng" dirty="0">
                <a:latin typeface="Cambria Math" pitchFamily="18" charset="0"/>
                <a:ea typeface="Cambria Math" pitchFamily="18" charset="0"/>
                <a:sym typeface="Wingdings" pitchFamily="2" charset="2"/>
              </a:rPr>
              <a:t>La </a:t>
            </a:r>
            <a:r>
              <a:rPr lang="fr-FR" b="1" u="sng" dirty="0">
                <a:latin typeface="Cambria Math" pitchFamily="18" charset="0"/>
                <a:ea typeface="Cambria Math" pitchFamily="18" charset="0"/>
              </a:rPr>
              <a:t>Dysorthographie </a:t>
            </a:r>
            <a:r>
              <a:rPr lang="fr-FR" dirty="0">
                <a:latin typeface="Cambria Math" pitchFamily="18" charset="0"/>
                <a:ea typeface="Cambria Math" pitchFamily="18" charset="0"/>
              </a:rPr>
              <a:t>:Trouble de l'expression écrite.</a:t>
            </a:r>
          </a:p>
          <a:p>
            <a:pPr marL="0" indent="0">
              <a:buNone/>
            </a:pPr>
            <a:r>
              <a:rPr lang="fr-FR" b="1" u="sng" dirty="0">
                <a:latin typeface="Cambria Math" pitchFamily="18" charset="0"/>
                <a:ea typeface="Cambria Math" pitchFamily="18" charset="0"/>
                <a:sym typeface="Wingdings" pitchFamily="2" charset="2"/>
              </a:rPr>
              <a:t>La </a:t>
            </a:r>
            <a:r>
              <a:rPr lang="fr-FR" b="1" u="sng" dirty="0">
                <a:latin typeface="Cambria Math" pitchFamily="18" charset="0"/>
                <a:ea typeface="Cambria Math" pitchFamily="18" charset="0"/>
              </a:rPr>
              <a:t>Dyscalculie : </a:t>
            </a:r>
            <a:r>
              <a:rPr lang="fr-FR" dirty="0">
                <a:latin typeface="Cambria Math" pitchFamily="18" charset="0"/>
                <a:ea typeface="Cambria Math" pitchFamily="18" charset="0"/>
              </a:rPr>
              <a:t>difficultés d'apprentissage du calcul et des mathématiques.</a:t>
            </a:r>
          </a:p>
        </p:txBody>
      </p:sp>
    </p:spTree>
    <p:extLst>
      <p:ext uri="{BB962C8B-B14F-4D97-AF65-F5344CB8AC3E}">
        <p14:creationId xmlns:p14="http://schemas.microsoft.com/office/powerpoint/2010/main" val="35145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marL="0" indent="0">
              <a:buNone/>
            </a:pPr>
            <a:r>
              <a:rPr lang="fr-FR" sz="3500" b="1" i="1" u="sng" dirty="0">
                <a:solidFill>
                  <a:srgbClr val="00B050"/>
                </a:solidFill>
                <a:latin typeface="Cambria Math" pitchFamily="18" charset="0"/>
                <a:ea typeface="Cambria Math" pitchFamily="18" charset="0"/>
              </a:rPr>
              <a:t>4-Les troubles du développement du langage</a:t>
            </a:r>
          </a:p>
          <a:p>
            <a:pPr marL="0" indent="0">
              <a:buNone/>
            </a:pPr>
            <a:r>
              <a:rPr lang="fr-FR" dirty="0">
                <a:latin typeface="Cambria Math" pitchFamily="18" charset="0"/>
                <a:ea typeface="Cambria Math" pitchFamily="18" charset="0"/>
              </a:rPr>
              <a:t>Les troubles du langage sont un motif fréquent de consultation de pédopsychiatrie. </a:t>
            </a:r>
            <a:r>
              <a:rPr lang="fr-FR" dirty="0">
                <a:effectLst>
                  <a:outerShdw blurRad="38100" dist="38100" dir="2700000" algn="tl">
                    <a:srgbClr val="000000">
                      <a:alpha val="43137"/>
                    </a:srgbClr>
                  </a:outerShdw>
                </a:effectLst>
                <a:latin typeface="Cambria Math" pitchFamily="18" charset="0"/>
                <a:ea typeface="Cambria Math" pitchFamily="18" charset="0"/>
              </a:rPr>
              <a:t>Près de 5 %</a:t>
            </a:r>
            <a:r>
              <a:rPr lang="fr-FR" dirty="0">
                <a:latin typeface="Cambria Math" pitchFamily="18" charset="0"/>
                <a:ea typeface="Cambria Math" pitchFamily="18" charset="0"/>
              </a:rPr>
              <a:t> des</a:t>
            </a:r>
          </a:p>
          <a:p>
            <a:pPr marL="0" indent="0">
              <a:buNone/>
            </a:pPr>
            <a:r>
              <a:rPr lang="fr-FR" dirty="0">
                <a:latin typeface="Cambria Math" pitchFamily="18" charset="0"/>
                <a:ea typeface="Cambria Math" pitchFamily="18" charset="0"/>
              </a:rPr>
              <a:t>enfants de 5 ans ont des troubles du langage. </a:t>
            </a:r>
          </a:p>
          <a:p>
            <a:pPr marL="0" indent="0">
              <a:buNone/>
            </a:pPr>
            <a:r>
              <a:rPr lang="fr-FR" dirty="0" err="1">
                <a:latin typeface="Cambria Math" pitchFamily="18" charset="0"/>
                <a:ea typeface="Cambria Math" pitchFamily="18" charset="0"/>
              </a:rPr>
              <a:t>lls</a:t>
            </a:r>
            <a:r>
              <a:rPr lang="fr-FR" dirty="0">
                <a:latin typeface="Cambria Math" pitchFamily="18" charset="0"/>
                <a:ea typeface="Cambria Math" pitchFamily="18" charset="0"/>
              </a:rPr>
              <a:t> sont très variables depuis le simple retard de</a:t>
            </a:r>
          </a:p>
          <a:p>
            <a:pPr marL="0" indent="0">
              <a:buNone/>
            </a:pPr>
            <a:r>
              <a:rPr lang="fr-FR" dirty="0">
                <a:latin typeface="Cambria Math" pitchFamily="18" charset="0"/>
                <a:ea typeface="Cambria Math" pitchFamily="18" charset="0"/>
              </a:rPr>
              <a:t>maturation évoluant spontanément favorablement au trouble plus grave (</a:t>
            </a:r>
            <a:r>
              <a:rPr lang="fr-FR" dirty="0">
                <a:solidFill>
                  <a:srgbClr val="C00000"/>
                </a:solidFill>
                <a:effectLst>
                  <a:outerShdw blurRad="38100" dist="38100" dir="2700000" algn="tl">
                    <a:srgbClr val="000000">
                      <a:alpha val="43137"/>
                    </a:srgbClr>
                  </a:outerShdw>
                </a:effectLst>
                <a:latin typeface="Cambria Math" pitchFamily="18" charset="0"/>
                <a:ea typeface="Cambria Math" pitchFamily="18" charset="0"/>
              </a:rPr>
              <a:t>Dysphasie, autisme, absence du langage</a:t>
            </a:r>
            <a:r>
              <a:rPr lang="fr-FR" dirty="0">
                <a:latin typeface="Cambria Math" pitchFamily="18" charset="0"/>
                <a:ea typeface="Cambria Math" pitchFamily="18" charset="0"/>
              </a:rPr>
              <a:t>).</a:t>
            </a:r>
          </a:p>
          <a:p>
            <a:pPr marL="0" indent="0">
              <a:buNone/>
            </a:pPr>
            <a:r>
              <a:rPr lang="fr-FR" dirty="0">
                <a:latin typeface="Cambria Math" pitchFamily="18" charset="0"/>
                <a:ea typeface="Cambria Math" pitchFamily="18" charset="0"/>
              </a:rPr>
              <a:t> Certains troubles du langage peuvent exprimer ou accompagner d'autres perturbations (</a:t>
            </a:r>
            <a:r>
              <a:rPr lang="fr-FR" dirty="0">
                <a:effectLst>
                  <a:outerShdw blurRad="38100" dist="38100" dir="2700000" algn="tl">
                    <a:srgbClr val="000000">
                      <a:alpha val="43137"/>
                    </a:srgbClr>
                  </a:outerShdw>
                </a:effectLst>
                <a:latin typeface="Cambria Math" pitchFamily="18" charset="0"/>
                <a:ea typeface="Cambria Math" pitchFamily="18" charset="0"/>
              </a:rPr>
              <a:t>bégaiement, mutisme</a:t>
            </a:r>
            <a:r>
              <a:rPr lang="fr-FR" dirty="0">
                <a:latin typeface="Cambria Math" pitchFamily="18" charset="0"/>
                <a:ea typeface="Cambria Math" pitchFamily="18" charset="0"/>
              </a:rPr>
              <a:t>).</a:t>
            </a:r>
          </a:p>
        </p:txBody>
      </p:sp>
    </p:spTree>
    <p:extLst>
      <p:ext uri="{BB962C8B-B14F-4D97-AF65-F5344CB8AC3E}">
        <p14:creationId xmlns:p14="http://schemas.microsoft.com/office/powerpoint/2010/main" val="136564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0" indent="0">
              <a:buNone/>
            </a:pPr>
            <a:r>
              <a:rPr lang="fr-FR" sz="3500" b="1" i="1" u="sng" dirty="0">
                <a:solidFill>
                  <a:srgbClr val="00B050"/>
                </a:solidFill>
                <a:latin typeface="Cambria Math" pitchFamily="18" charset="0"/>
                <a:ea typeface="Cambria Math" pitchFamily="18" charset="0"/>
              </a:rPr>
              <a:t>5-les troubles du développement psychomoteur</a:t>
            </a:r>
          </a:p>
          <a:p>
            <a:pPr marL="0" indent="0">
              <a:buNone/>
            </a:pPr>
            <a:r>
              <a:rPr lang="fr-FR" b="1" i="1" u="sng" dirty="0">
                <a:solidFill>
                  <a:srgbClr val="C00000"/>
                </a:solidFill>
                <a:latin typeface="Cambria Math" pitchFamily="18" charset="0"/>
                <a:ea typeface="Cambria Math" pitchFamily="18" charset="0"/>
                <a:sym typeface="Wingdings" pitchFamily="2" charset="2"/>
              </a:rPr>
              <a:t>Les t</a:t>
            </a:r>
            <a:r>
              <a:rPr lang="fr-FR" b="1" i="1" u="sng" dirty="0">
                <a:solidFill>
                  <a:srgbClr val="C00000"/>
                </a:solidFill>
                <a:latin typeface="Cambria Math" pitchFamily="18" charset="0"/>
                <a:ea typeface="Cambria Math" pitchFamily="18" charset="0"/>
              </a:rPr>
              <a:t>roubles de l’ hyperactivité et déficit de l'attention  THADA</a:t>
            </a:r>
            <a:r>
              <a:rPr lang="fr-FR" dirty="0">
                <a:latin typeface="Cambria Math" pitchFamily="18" charset="0"/>
                <a:ea typeface="Cambria Math" pitchFamily="18" charset="0"/>
              </a:rPr>
              <a:t>: </a:t>
            </a:r>
          </a:p>
          <a:p>
            <a:pPr marL="0" indent="0">
              <a:buNone/>
            </a:pPr>
            <a:r>
              <a:rPr lang="fr-FR" dirty="0">
                <a:latin typeface="Cambria Math" pitchFamily="18" charset="0"/>
                <a:ea typeface="Cambria Math" pitchFamily="18" charset="0"/>
              </a:rPr>
              <a:t>fonctionnement marqué par une </a:t>
            </a:r>
            <a:r>
              <a:rPr lang="fr-FR" dirty="0">
                <a:effectLst>
                  <a:outerShdw blurRad="38100" dist="38100" dir="2700000" algn="tl">
                    <a:srgbClr val="000000">
                      <a:alpha val="43137"/>
                    </a:srgbClr>
                  </a:outerShdw>
                </a:effectLst>
                <a:latin typeface="Cambria Math" pitchFamily="18" charset="0"/>
                <a:ea typeface="Cambria Math" pitchFamily="18" charset="0"/>
              </a:rPr>
              <a:t>instabilité</a:t>
            </a:r>
            <a:r>
              <a:rPr lang="fr-FR" dirty="0">
                <a:latin typeface="Cambria Math" pitchFamily="18" charset="0"/>
                <a:ea typeface="Cambria Math" pitchFamily="18" charset="0"/>
              </a:rPr>
              <a:t> , une </a:t>
            </a:r>
            <a:r>
              <a:rPr lang="fr-FR" dirty="0">
                <a:effectLst>
                  <a:outerShdw blurRad="38100" dist="38100" dir="2700000" algn="tl">
                    <a:srgbClr val="000000">
                      <a:alpha val="43137"/>
                    </a:srgbClr>
                  </a:outerShdw>
                </a:effectLst>
                <a:latin typeface="Cambria Math" pitchFamily="18" charset="0"/>
                <a:ea typeface="Cambria Math" pitchFamily="18" charset="0"/>
              </a:rPr>
              <a:t>hyperactivité et une impulsivité</a:t>
            </a:r>
            <a:r>
              <a:rPr lang="fr-FR" dirty="0">
                <a:latin typeface="Cambria Math" pitchFamily="18" charset="0"/>
                <a:ea typeface="Cambria Math" pitchFamily="18" charset="0"/>
              </a:rPr>
              <a:t> sur le plan moteur plus ou moins associées à une </a:t>
            </a:r>
            <a:r>
              <a:rPr lang="fr-FR" dirty="0">
                <a:effectLst>
                  <a:outerShdw blurRad="38100" dist="38100" dir="2700000" algn="tl">
                    <a:srgbClr val="000000">
                      <a:alpha val="43137"/>
                    </a:srgbClr>
                  </a:outerShdw>
                </a:effectLst>
                <a:latin typeface="Cambria Math" pitchFamily="18" charset="0"/>
                <a:ea typeface="Cambria Math" pitchFamily="18" charset="0"/>
              </a:rPr>
              <a:t>difficulté à se concentrer </a:t>
            </a:r>
            <a:r>
              <a:rPr lang="fr-FR" dirty="0">
                <a:latin typeface="Cambria Math" pitchFamily="18" charset="0"/>
                <a:ea typeface="Cambria Math" pitchFamily="18" charset="0"/>
              </a:rPr>
              <a:t>sur une tâche ou une activité. </a:t>
            </a:r>
          </a:p>
          <a:p>
            <a:pPr marL="0" indent="0">
              <a:buNone/>
            </a:pPr>
            <a:r>
              <a:rPr lang="fr-FR" dirty="0">
                <a:latin typeface="Cambria Math" pitchFamily="18" charset="0"/>
                <a:ea typeface="Cambria Math" pitchFamily="18" charset="0"/>
              </a:rPr>
              <a:t>Cela occasionne une grande souffrance et des altérations dans les </a:t>
            </a:r>
            <a:r>
              <a:rPr lang="fr-FR" dirty="0">
                <a:effectLst>
                  <a:outerShdw blurRad="38100" dist="38100" dir="2700000" algn="tl">
                    <a:srgbClr val="000000">
                      <a:alpha val="43137"/>
                    </a:srgbClr>
                  </a:outerShdw>
                </a:effectLst>
                <a:latin typeface="Cambria Math" pitchFamily="18" charset="0"/>
                <a:ea typeface="Cambria Math" pitchFamily="18" charset="0"/>
              </a:rPr>
              <a:t>acquisitions scolaires</a:t>
            </a:r>
            <a:r>
              <a:rPr lang="fr-FR" dirty="0">
                <a:latin typeface="Cambria Math" pitchFamily="18" charset="0"/>
                <a:ea typeface="Cambria Math" pitchFamily="18" charset="0"/>
              </a:rPr>
              <a:t>.</a:t>
            </a:r>
          </a:p>
        </p:txBody>
      </p:sp>
    </p:spTree>
    <p:extLst>
      <p:ext uri="{BB962C8B-B14F-4D97-AF65-F5344CB8AC3E}">
        <p14:creationId xmlns:p14="http://schemas.microsoft.com/office/powerpoint/2010/main" val="13594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Autofit/>
          </a:bodyPr>
          <a:lstStyle/>
          <a:p>
            <a:pPr marL="0" indent="0">
              <a:buNone/>
            </a:pPr>
            <a:r>
              <a:rPr lang="fr-FR" sz="2000" b="1" i="1" u="sng" dirty="0">
                <a:solidFill>
                  <a:srgbClr val="00B050"/>
                </a:solidFill>
                <a:latin typeface="Cambria Math" pitchFamily="18" charset="0"/>
                <a:ea typeface="Cambria Math" pitchFamily="18" charset="0"/>
              </a:rPr>
              <a:t>6 -Les troubles du comportement : </a:t>
            </a:r>
          </a:p>
          <a:p>
            <a:pPr marL="0" indent="0">
              <a:buNone/>
            </a:pPr>
            <a:endParaRPr lang="fr-FR" sz="2000" dirty="0">
              <a:latin typeface="Cambria Math" pitchFamily="18" charset="0"/>
              <a:ea typeface="Cambria Math" pitchFamily="18" charset="0"/>
            </a:endParaRPr>
          </a:p>
          <a:p>
            <a:pPr marL="0" indent="0">
              <a:buNone/>
            </a:pPr>
            <a:r>
              <a:rPr lang="fr-FR" sz="2000" dirty="0">
                <a:latin typeface="Cambria Math" pitchFamily="18" charset="0"/>
                <a:ea typeface="Cambria Math" pitchFamily="18" charset="0"/>
              </a:rPr>
              <a:t>Altération des fonctions instinctuelles ou relationnelles</a:t>
            </a:r>
          </a:p>
          <a:p>
            <a:pPr marL="0" indent="0">
              <a:buNone/>
            </a:pPr>
            <a:r>
              <a:rPr lang="fr-FR" sz="2000" b="1" u="sng" dirty="0">
                <a:solidFill>
                  <a:srgbClr val="C00000"/>
                </a:solidFill>
                <a:latin typeface="Cambria Math" pitchFamily="18" charset="0"/>
                <a:ea typeface="Cambria Math" pitchFamily="18" charset="0"/>
              </a:rPr>
              <a:t>A-Troubles du comportement alimentaire TCA:</a:t>
            </a:r>
          </a:p>
          <a:p>
            <a:pPr marL="0" indent="0">
              <a:buNone/>
            </a:pPr>
            <a:r>
              <a:rPr lang="fr-FR" sz="2000" dirty="0">
                <a:latin typeface="Cambria Math" pitchFamily="18" charset="0"/>
                <a:ea typeface="Cambria Math" pitchFamily="18" charset="0"/>
              </a:rPr>
              <a:t>Les perturbations du comportement alimentaire chez le Nourrisson, l'enfant et l'adolescent sont </a:t>
            </a:r>
            <a:r>
              <a:rPr lang="fr-FR" sz="2400" b="1" i="1" u="sng" dirty="0">
                <a:solidFill>
                  <a:srgbClr val="FF0000"/>
                </a:solidFill>
                <a:latin typeface="Cambria Math" pitchFamily="18" charset="0"/>
                <a:ea typeface="Cambria Math" pitchFamily="18" charset="0"/>
              </a:rPr>
              <a:t>sérieuses</a:t>
            </a:r>
            <a:r>
              <a:rPr lang="fr-FR" sz="2000" dirty="0">
                <a:latin typeface="Cambria Math" pitchFamily="18" charset="0"/>
                <a:ea typeface="Cambria Math" pitchFamily="18" charset="0"/>
              </a:rPr>
              <a:t> car elles mettent en danger la </a:t>
            </a:r>
            <a:r>
              <a:rPr lang="fr-FR" sz="2000" b="1"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croissance </a:t>
            </a:r>
            <a:r>
              <a:rPr lang="fr-FR" sz="2000" dirty="0">
                <a:latin typeface="Cambria Math" pitchFamily="18" charset="0"/>
                <a:ea typeface="Cambria Math" pitchFamily="18" charset="0"/>
              </a:rPr>
              <a:t>de manière durable et peuvent dans certaines circonstances mettre en danger </a:t>
            </a:r>
            <a:r>
              <a:rPr lang="fr-FR" sz="2400" b="1" i="1" u="sng" dirty="0">
                <a:solidFill>
                  <a:srgbClr val="FF0000"/>
                </a:solidFill>
                <a:latin typeface="Cambria Math" pitchFamily="18" charset="0"/>
                <a:ea typeface="Cambria Math" pitchFamily="18" charset="0"/>
              </a:rPr>
              <a:t>le pronostic vital. </a:t>
            </a:r>
          </a:p>
          <a:p>
            <a:pPr marL="0" indent="0">
              <a:buNone/>
            </a:pPr>
            <a:r>
              <a:rPr lang="fr-FR" sz="2000" dirty="0">
                <a:latin typeface="Cambria Math" pitchFamily="18" charset="0"/>
                <a:ea typeface="Cambria Math" pitchFamily="18" charset="0"/>
              </a:rPr>
              <a:t>L'alimentation chez le Nourrisson, l'enfant et l'adolescent n'est pas seulement un acte biologique mais surtout </a:t>
            </a:r>
            <a:r>
              <a:rPr lang="fr-FR" sz="2400" i="1"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un acte relationnel et affectif, social</a:t>
            </a:r>
            <a:r>
              <a:rPr lang="fr-FR" sz="2000" dirty="0">
                <a:latin typeface="Cambria Math" pitchFamily="18" charset="0"/>
                <a:ea typeface="Cambria Math" pitchFamily="18" charset="0"/>
              </a:rPr>
              <a:t>. </a:t>
            </a:r>
          </a:p>
          <a:p>
            <a:pPr marL="0" indent="0">
              <a:buNone/>
            </a:pPr>
            <a:r>
              <a:rPr lang="fr-FR" sz="2000" dirty="0">
                <a:latin typeface="Cambria Math" pitchFamily="18" charset="0"/>
                <a:ea typeface="Cambria Math" pitchFamily="18" charset="0"/>
                <a:sym typeface="Wingdings" pitchFamily="2" charset="2"/>
              </a:rPr>
              <a:t></a:t>
            </a:r>
            <a:r>
              <a:rPr lang="fr-FR" sz="2000" dirty="0" err="1">
                <a:latin typeface="Cambria Math" pitchFamily="18" charset="0"/>
                <a:ea typeface="Cambria Math" pitchFamily="18" charset="0"/>
              </a:rPr>
              <a:t>ll</a:t>
            </a:r>
            <a:r>
              <a:rPr lang="fr-FR" sz="2000" dirty="0">
                <a:latin typeface="Cambria Math" pitchFamily="18" charset="0"/>
                <a:ea typeface="Cambria Math" pitchFamily="18" charset="0"/>
              </a:rPr>
              <a:t> constitue souvent l'expression d'une </a:t>
            </a:r>
            <a:r>
              <a:rPr lang="fr-FR" sz="2400" i="1" u="sng" dirty="0">
                <a:latin typeface="Cambria Math" pitchFamily="18" charset="0"/>
                <a:ea typeface="Cambria Math" pitchFamily="18" charset="0"/>
              </a:rPr>
              <a:t>perturbation relationnelle.</a:t>
            </a:r>
            <a:endParaRPr lang="fr-FR" sz="2000" i="1" u="sng" dirty="0">
              <a:latin typeface="Cambria Math" pitchFamily="18" charset="0"/>
              <a:ea typeface="Cambria Math" pitchFamily="18" charset="0"/>
            </a:endParaRPr>
          </a:p>
        </p:txBody>
      </p:sp>
    </p:spTree>
    <p:extLst>
      <p:ext uri="{BB962C8B-B14F-4D97-AF65-F5344CB8AC3E}">
        <p14:creationId xmlns:p14="http://schemas.microsoft.com/office/powerpoint/2010/main" val="3294582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a:bodyPr>
          <a:lstStyle/>
          <a:p>
            <a:pPr marL="0" indent="0">
              <a:buNone/>
            </a:pPr>
            <a:r>
              <a:rPr lang="fr-FR" sz="1700" dirty="0">
                <a:latin typeface="Cambria Math" pitchFamily="18" charset="0"/>
                <a:ea typeface="Cambria Math" pitchFamily="18" charset="0"/>
                <a:sym typeface="Wingdings" pitchFamily="2" charset="2"/>
              </a:rPr>
              <a:t></a:t>
            </a:r>
            <a:r>
              <a:rPr lang="fr-FR" sz="1700" dirty="0">
                <a:latin typeface="Cambria Math" pitchFamily="18" charset="0"/>
                <a:ea typeface="Cambria Math" pitchFamily="18" charset="0"/>
              </a:rPr>
              <a:t>Chez le Nourrisson nous retrouvons surtout :</a:t>
            </a:r>
          </a:p>
          <a:p>
            <a:pPr marL="0" indent="0">
              <a:buNone/>
            </a:pPr>
            <a:r>
              <a:rPr lang="fr-FR" sz="1700" u="sng"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1- L'anorexie commune </a:t>
            </a:r>
            <a:r>
              <a:rPr lang="fr-FR" sz="1700" dirty="0">
                <a:latin typeface="Cambria Math" pitchFamily="18" charset="0"/>
                <a:ea typeface="Cambria Math" pitchFamily="18" charset="0"/>
              </a:rPr>
              <a:t>souvent dite d'opposition ou de sevrage</a:t>
            </a:r>
          </a:p>
          <a:p>
            <a:pPr marL="0" indent="0">
              <a:buNone/>
            </a:pPr>
            <a:r>
              <a:rPr lang="fr-FR" sz="1700" u="sng"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2-Les Anorexies sévères précoces </a:t>
            </a:r>
          </a:p>
          <a:p>
            <a:pPr marL="0" indent="0">
              <a:buNone/>
            </a:pPr>
            <a:r>
              <a:rPr lang="fr-FR" sz="1700" u="sng"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3- Le mérycisme </a:t>
            </a:r>
            <a:r>
              <a:rPr lang="fr-FR" sz="1700" dirty="0">
                <a:latin typeface="Cambria Math" pitchFamily="18" charset="0"/>
                <a:ea typeface="Cambria Math" pitchFamily="18" charset="0"/>
              </a:rPr>
              <a:t>régurgitation provoquée et répétée, plus ou moins importante,</a:t>
            </a:r>
          </a:p>
          <a:p>
            <a:pPr marL="0" indent="0">
              <a:buNone/>
            </a:pPr>
            <a:r>
              <a:rPr lang="fr-FR" sz="1700" dirty="0">
                <a:latin typeface="Cambria Math" pitchFamily="18" charset="0"/>
                <a:ea typeface="Cambria Math" pitchFamily="18" charset="0"/>
              </a:rPr>
              <a:t>du bol alimentaire, suivie de la rumination.</a:t>
            </a:r>
          </a:p>
          <a:p>
            <a:pPr marL="0" indent="0">
              <a:buNone/>
            </a:pPr>
            <a:r>
              <a:rPr lang="fr-FR" sz="1700" u="sng"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4- Le Pica </a:t>
            </a:r>
            <a:r>
              <a:rPr lang="fr-FR" sz="1700" dirty="0">
                <a:latin typeface="Cambria Math" pitchFamily="18" charset="0"/>
                <a:ea typeface="Cambria Math" pitchFamily="18" charset="0"/>
              </a:rPr>
              <a:t>:C'est l'ingestion répétée, pendant au moins un mois, de substances non comestibles (peinture, plâtre, sable, terre (géophagie), cailloux, papier, ficelles, cheveux...) alors que l'enfant est clairement en âge de distinguer entre objets et aliments (après 18 mois)</a:t>
            </a:r>
          </a:p>
          <a:p>
            <a:pPr marL="0" indent="0">
              <a:buNone/>
            </a:pPr>
            <a:endParaRPr lang="fr-FR" sz="1700" dirty="0">
              <a:latin typeface="Cambria Math" pitchFamily="18" charset="0"/>
              <a:ea typeface="Cambria Math" pitchFamily="18" charset="0"/>
              <a:sym typeface="Wingdings" pitchFamily="2" charset="2"/>
            </a:endParaRPr>
          </a:p>
          <a:p>
            <a:pPr marL="0" indent="0">
              <a:buNone/>
            </a:pPr>
            <a:r>
              <a:rPr lang="fr-FR" sz="1700" dirty="0">
                <a:latin typeface="Cambria Math" pitchFamily="18" charset="0"/>
                <a:ea typeface="Cambria Math" pitchFamily="18" charset="0"/>
                <a:sym typeface="Wingdings" pitchFamily="2" charset="2"/>
              </a:rPr>
              <a:t></a:t>
            </a:r>
            <a:r>
              <a:rPr lang="fr-FR" sz="1700" dirty="0">
                <a:latin typeface="Cambria Math" pitchFamily="18" charset="0"/>
                <a:ea typeface="Cambria Math" pitchFamily="18" charset="0"/>
              </a:rPr>
              <a:t>A l'adolescence, </a:t>
            </a:r>
            <a:r>
              <a:rPr lang="fr-FR" sz="1700" b="1" dirty="0">
                <a:effectLst>
                  <a:outerShdw blurRad="38100" dist="38100" dir="2700000" algn="tl">
                    <a:srgbClr val="000000">
                      <a:alpha val="43137"/>
                    </a:srgbClr>
                  </a:outerShdw>
                </a:effectLst>
                <a:latin typeface="Cambria Math" pitchFamily="18" charset="0"/>
                <a:ea typeface="Cambria Math" pitchFamily="18" charset="0"/>
              </a:rPr>
              <a:t>l'anorexie mentale / Boulimie </a:t>
            </a:r>
            <a:r>
              <a:rPr lang="fr-FR" sz="1700" dirty="0">
                <a:latin typeface="Cambria Math" pitchFamily="18" charset="0"/>
                <a:ea typeface="Cambria Math" pitchFamily="18" charset="0"/>
              </a:rPr>
              <a:t>constituent les principales pathologies. </a:t>
            </a:r>
          </a:p>
          <a:p>
            <a:pPr marL="0" indent="0">
              <a:buNone/>
            </a:pPr>
            <a:r>
              <a:rPr lang="fr-FR" sz="1700" b="1" u="sng" dirty="0">
                <a:solidFill>
                  <a:srgbClr val="C00000"/>
                </a:solidFill>
                <a:latin typeface="Cambria Math" pitchFamily="18" charset="0"/>
                <a:ea typeface="Cambria Math" pitchFamily="18" charset="0"/>
              </a:rPr>
              <a:t>**L'anorexie mentale </a:t>
            </a:r>
            <a:r>
              <a:rPr lang="fr-FR" sz="1700" dirty="0">
                <a:latin typeface="Cambria Math" pitchFamily="18" charset="0"/>
                <a:ea typeface="Cambria Math" pitchFamily="18" charset="0"/>
              </a:rPr>
              <a:t>est caractérisée par une réduction importante de la ration alimentaire, une peur intense de</a:t>
            </a:r>
          </a:p>
          <a:p>
            <a:pPr marL="0" indent="0">
              <a:buNone/>
            </a:pPr>
            <a:r>
              <a:rPr lang="fr-FR" sz="1700" dirty="0">
                <a:latin typeface="Cambria Math" pitchFamily="18" charset="0"/>
                <a:ea typeface="Cambria Math" pitchFamily="18" charset="0"/>
              </a:rPr>
              <a:t>prendre du poids et une perception erronée de son corps (se trouve gros malgré la minceur) .</a:t>
            </a:r>
          </a:p>
          <a:p>
            <a:pPr marL="0" indent="0">
              <a:buNone/>
            </a:pPr>
            <a:r>
              <a:rPr lang="fr-FR" sz="1700" b="1" u="sng" dirty="0">
                <a:solidFill>
                  <a:srgbClr val="C00000"/>
                </a:solidFill>
                <a:latin typeface="Cambria Math" pitchFamily="18" charset="0"/>
                <a:ea typeface="Cambria Math" pitchFamily="18" charset="0"/>
              </a:rPr>
              <a:t>**La boulimie : </a:t>
            </a:r>
            <a:r>
              <a:rPr lang="fr-FR" sz="1700" dirty="0">
                <a:latin typeface="Cambria Math" pitchFamily="18" charset="0"/>
                <a:ea typeface="Cambria Math" pitchFamily="18" charset="0"/>
              </a:rPr>
              <a:t>Crise ou le sujet absorbe rapidement une quantité de nourriture supérieure à la norme de façon impulsive.</a:t>
            </a:r>
          </a:p>
          <a:p>
            <a:pPr marL="0" indent="0">
              <a:buNone/>
            </a:pPr>
            <a:endParaRPr lang="fr-FR" sz="1700" dirty="0"/>
          </a:p>
        </p:txBody>
      </p:sp>
    </p:spTree>
    <p:extLst>
      <p:ext uri="{BB962C8B-B14F-4D97-AF65-F5344CB8AC3E}">
        <p14:creationId xmlns:p14="http://schemas.microsoft.com/office/powerpoint/2010/main" val="142091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929411"/>
          </a:xfrm>
        </p:spPr>
        <p:txBody>
          <a:bodyPr>
            <a:normAutofit fontScale="62500" lnSpcReduction="20000"/>
          </a:bodyPr>
          <a:lstStyle/>
          <a:p>
            <a:pPr marL="0" indent="0">
              <a:buNone/>
            </a:pPr>
            <a:r>
              <a:rPr lang="fr-FR" sz="3600" b="1" u="sng" dirty="0">
                <a:solidFill>
                  <a:srgbClr val="C00000"/>
                </a:solidFill>
                <a:latin typeface="Cambria Math" pitchFamily="18" charset="0"/>
                <a:ea typeface="Cambria Math" pitchFamily="18" charset="0"/>
              </a:rPr>
              <a:t>B- Les troubles du sommeil :</a:t>
            </a:r>
          </a:p>
          <a:p>
            <a:pPr marL="0" indent="0">
              <a:buNone/>
            </a:pPr>
            <a:r>
              <a:rPr lang="fr-FR" dirty="0">
                <a:latin typeface="Cambria Math" pitchFamily="18" charset="0"/>
                <a:ea typeface="Cambria Math" pitchFamily="18" charset="0"/>
              </a:rPr>
              <a:t>Le rythme veille/sommeil est particulier chez le bébé et le nourrisson. </a:t>
            </a:r>
          </a:p>
          <a:p>
            <a:pPr marL="0" indent="0">
              <a:buNone/>
            </a:pPr>
            <a:r>
              <a:rPr lang="fr-FR" dirty="0">
                <a:latin typeface="Cambria Math" pitchFamily="18" charset="0"/>
                <a:ea typeface="Cambria Math" pitchFamily="18" charset="0"/>
              </a:rPr>
              <a:t> Le nourrisson a initialement un régime de sommeil interrompu, </a:t>
            </a:r>
          </a:p>
          <a:p>
            <a:pPr marL="0" indent="0">
              <a:buNone/>
            </a:pPr>
            <a:r>
              <a:rPr lang="fr-FR" dirty="0">
                <a:latin typeface="Cambria Math" pitchFamily="18" charset="0"/>
                <a:ea typeface="Cambria Math" pitchFamily="18" charset="0"/>
                <a:sym typeface="Wingdings" pitchFamily="2" charset="2"/>
              </a:rPr>
              <a:t></a:t>
            </a:r>
            <a:r>
              <a:rPr lang="fr-FR" dirty="0">
                <a:latin typeface="Cambria Math" pitchFamily="18" charset="0"/>
                <a:ea typeface="Cambria Math" pitchFamily="18" charset="0"/>
              </a:rPr>
              <a:t>le nouveau-né dort en moyenne 16h/24h, par cycles de 1h30 à 2h.</a:t>
            </a:r>
          </a:p>
          <a:p>
            <a:pPr marL="0" indent="0">
              <a:buNone/>
            </a:pPr>
            <a:r>
              <a:rPr lang="fr-FR" dirty="0">
                <a:latin typeface="Cambria Math" pitchFamily="18" charset="0"/>
                <a:ea typeface="Cambria Math" pitchFamily="18" charset="0"/>
                <a:sym typeface="Wingdings" pitchFamily="2" charset="2"/>
              </a:rPr>
              <a:t></a:t>
            </a:r>
            <a:r>
              <a:rPr lang="fr-FR" dirty="0">
                <a:latin typeface="Cambria Math" pitchFamily="18" charset="0"/>
                <a:ea typeface="Cambria Math" pitchFamily="18" charset="0"/>
              </a:rPr>
              <a:t>Vers l'âge de 03 mois, l’enfant développe des horaires semblables à ceux de l’adulte : </a:t>
            </a:r>
          </a:p>
          <a:p>
            <a:pPr marL="0" indent="0">
              <a:buNone/>
            </a:pPr>
            <a:r>
              <a:rPr lang="fr-FR" dirty="0">
                <a:latin typeface="Cambria Math" pitchFamily="18" charset="0"/>
                <a:ea typeface="Cambria Math" pitchFamily="18" charset="0"/>
              </a:rPr>
              <a:t>À mesure que son âge progresse, le nourrisson dort pendant des périodes plus longues, mais au total moins d'heures et le sommeil s'établit pendant la nuit et environ 70% des nourrissons dorment jusqu'au matin, sur une période de +/- 8h.</a:t>
            </a:r>
          </a:p>
          <a:p>
            <a:pPr marL="0" indent="0">
              <a:buNone/>
            </a:pPr>
            <a:r>
              <a:rPr lang="fr-FR" dirty="0">
                <a:latin typeface="Cambria Math" pitchFamily="18" charset="0"/>
                <a:ea typeface="Cambria Math" pitchFamily="18" charset="0"/>
              </a:rPr>
              <a:t>-A l’adolescence : stabilisation autour de 8-9 heures par 24 heures.</a:t>
            </a:r>
          </a:p>
          <a:p>
            <a:pPr marL="0" indent="0">
              <a:buNone/>
            </a:pPr>
            <a:r>
              <a:rPr lang="fr-FR" dirty="0">
                <a:latin typeface="Cambria Math" pitchFamily="18" charset="0"/>
                <a:ea typeface="Cambria Math" pitchFamily="18" charset="0"/>
              </a:rPr>
              <a:t> </a:t>
            </a:r>
          </a:p>
          <a:p>
            <a:pPr marL="0" indent="0">
              <a:buNone/>
            </a:pPr>
            <a:r>
              <a:rPr lang="fr-FR" dirty="0">
                <a:latin typeface="Cambria Math" pitchFamily="18" charset="0"/>
                <a:ea typeface="Cambria Math" pitchFamily="18" charset="0"/>
              </a:rPr>
              <a:t>Le sommeil est dépendant à la fois de rythmes biologiques internes mais également des conditions de l'environnement et de l'éducation.</a:t>
            </a:r>
          </a:p>
          <a:p>
            <a:pPr marL="0" indent="0">
              <a:buNone/>
            </a:pPr>
            <a:r>
              <a:rPr lang="fr-FR" dirty="0">
                <a:latin typeface="Cambria Math" pitchFamily="18" charset="0"/>
                <a:ea typeface="Cambria Math" pitchFamily="18" charset="0"/>
              </a:rPr>
              <a:t> Le Nourrisson, l'enfant et l'adolescent peuvent présenter des insomnies, des hypersomnies ( en particulier l'adolescent), des </a:t>
            </a:r>
            <a:r>
              <a:rPr lang="fr-FR" dirty="0" err="1">
                <a:latin typeface="Cambria Math" pitchFamily="18" charset="0"/>
                <a:ea typeface="Cambria Math" pitchFamily="18" charset="0"/>
              </a:rPr>
              <a:t>parasomnies</a:t>
            </a:r>
            <a:r>
              <a:rPr lang="fr-FR" dirty="0">
                <a:latin typeface="Cambria Math" pitchFamily="18" charset="0"/>
                <a:ea typeface="Cambria Math" pitchFamily="18" charset="0"/>
              </a:rPr>
              <a:t> ( terreurs nocturnes, somnambulisme, somniloquie etc.. ).</a:t>
            </a:r>
          </a:p>
        </p:txBody>
      </p:sp>
    </p:spTree>
    <p:extLst>
      <p:ext uri="{BB962C8B-B14F-4D97-AF65-F5344CB8AC3E}">
        <p14:creationId xmlns:p14="http://schemas.microsoft.com/office/powerpoint/2010/main" val="3804405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u="sng" dirty="0" err="1">
                <a:solidFill>
                  <a:srgbClr val="C00000"/>
                </a:solidFill>
                <a:latin typeface="Cambria Math" pitchFamily="18" charset="0"/>
                <a:ea typeface="Cambria Math" pitchFamily="18" charset="0"/>
              </a:rPr>
              <a:t>C-Les</a:t>
            </a:r>
            <a:r>
              <a:rPr lang="fr-FR" b="1" u="sng" dirty="0">
                <a:solidFill>
                  <a:srgbClr val="C00000"/>
                </a:solidFill>
                <a:latin typeface="Cambria Math" pitchFamily="18" charset="0"/>
                <a:ea typeface="Cambria Math" pitchFamily="18" charset="0"/>
              </a:rPr>
              <a:t> troubles du comportement sphinctérien :</a:t>
            </a:r>
          </a:p>
          <a:p>
            <a:pPr marL="0" indent="0">
              <a:buNone/>
            </a:pPr>
            <a:r>
              <a:rPr lang="fr-FR" dirty="0">
                <a:latin typeface="Cambria Math" pitchFamily="18" charset="0"/>
                <a:ea typeface="Cambria Math" pitchFamily="18" charset="0"/>
                <a:sym typeface="Wingdings" pitchFamily="2" charset="2"/>
              </a:rPr>
              <a:t>L’énurésie</a:t>
            </a:r>
            <a:r>
              <a:rPr lang="fr-FR" dirty="0">
                <a:latin typeface="Cambria Math" pitchFamily="18" charset="0"/>
                <a:ea typeface="Cambria Math" pitchFamily="18" charset="0"/>
              </a:rPr>
              <a:t> </a:t>
            </a:r>
          </a:p>
          <a:p>
            <a:pPr marL="0" indent="0">
              <a:buNone/>
            </a:pPr>
            <a:r>
              <a:rPr lang="fr-FR" dirty="0">
                <a:latin typeface="Cambria Math" pitchFamily="18" charset="0"/>
                <a:ea typeface="Cambria Math" pitchFamily="18" charset="0"/>
                <a:sym typeface="Wingdings" pitchFamily="2" charset="2"/>
              </a:rPr>
              <a:t>L’e</a:t>
            </a:r>
            <a:r>
              <a:rPr lang="fr-FR" dirty="0">
                <a:latin typeface="Cambria Math" pitchFamily="18" charset="0"/>
                <a:ea typeface="Cambria Math" pitchFamily="18" charset="0"/>
              </a:rPr>
              <a:t>ncoprésie</a:t>
            </a:r>
          </a:p>
        </p:txBody>
      </p:sp>
    </p:spTree>
    <p:extLst>
      <p:ext uri="{BB962C8B-B14F-4D97-AF65-F5344CB8AC3E}">
        <p14:creationId xmlns:p14="http://schemas.microsoft.com/office/powerpoint/2010/main" val="2302961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0" indent="0">
              <a:buNone/>
            </a:pPr>
            <a:r>
              <a:rPr lang="fr-FR" sz="3300" b="1" u="sng" dirty="0">
                <a:solidFill>
                  <a:srgbClr val="C00000"/>
                </a:solidFill>
                <a:latin typeface="Cambria Math" pitchFamily="18" charset="0"/>
                <a:ea typeface="Cambria Math" pitchFamily="18" charset="0"/>
              </a:rPr>
              <a:t>D- Les troubles des conduites :</a:t>
            </a:r>
          </a:p>
          <a:p>
            <a:pPr marL="0" indent="0">
              <a:buNone/>
            </a:pPr>
            <a:r>
              <a:rPr lang="fr-FR" sz="3300" b="1" u="sng" dirty="0">
                <a:solidFill>
                  <a:srgbClr val="C00000"/>
                </a:solidFill>
                <a:latin typeface="Cambria Math" pitchFamily="18" charset="0"/>
                <a:ea typeface="Cambria Math" pitchFamily="18" charset="0"/>
              </a:rPr>
              <a:t> </a:t>
            </a:r>
            <a:r>
              <a:rPr lang="fr-FR" dirty="0">
                <a:latin typeface="Cambria Math" pitchFamily="18" charset="0"/>
                <a:ea typeface="Cambria Math" pitchFamily="18" charset="0"/>
              </a:rPr>
              <a:t>il s'agit d'un comportement d'atteinte aux droits d'autrui par l'agression ou la provocation</a:t>
            </a:r>
          </a:p>
          <a:p>
            <a:pPr marL="0" indent="0">
              <a:buNone/>
            </a:pPr>
            <a:r>
              <a:rPr lang="fr-FR" b="1" u="sng" dirty="0">
                <a:solidFill>
                  <a:srgbClr val="C00000"/>
                </a:solidFill>
                <a:latin typeface="Cambria Math" pitchFamily="18" charset="0"/>
                <a:ea typeface="Cambria Math" pitchFamily="18" charset="0"/>
              </a:rPr>
              <a:t>E- Les addictions </a:t>
            </a:r>
            <a:r>
              <a:rPr lang="fr-FR" dirty="0">
                <a:latin typeface="Cambria Math" pitchFamily="18" charset="0"/>
                <a:ea typeface="Cambria Math" pitchFamily="18" charset="0"/>
              </a:rPr>
              <a:t>: Usage ou consommation abusive de substances psychoactives ou de comportement </a:t>
            </a:r>
            <a:r>
              <a:rPr lang="fr-FR" dirty="0" err="1">
                <a:latin typeface="Cambria Math" pitchFamily="18" charset="0"/>
                <a:ea typeface="Cambria Math" pitchFamily="18" charset="0"/>
              </a:rPr>
              <a:t>addictogénes</a:t>
            </a:r>
            <a:r>
              <a:rPr lang="fr-FR" dirty="0">
                <a:latin typeface="Cambria Math" pitchFamily="18" charset="0"/>
                <a:ea typeface="Cambria Math" pitchFamily="18" charset="0"/>
              </a:rPr>
              <a:t> ( internet, jeux etc.. )</a:t>
            </a:r>
          </a:p>
          <a:p>
            <a:pPr marL="0" indent="0">
              <a:buNone/>
            </a:pPr>
            <a:r>
              <a:rPr lang="fr-FR" b="1" u="sng" dirty="0">
                <a:solidFill>
                  <a:srgbClr val="C00000"/>
                </a:solidFill>
                <a:latin typeface="Cambria Math" pitchFamily="18" charset="0"/>
                <a:ea typeface="Cambria Math" pitchFamily="18" charset="0"/>
              </a:rPr>
              <a:t>F-Les conduites suicidaires: </a:t>
            </a:r>
            <a:r>
              <a:rPr lang="fr-FR" dirty="0">
                <a:latin typeface="Cambria Math" pitchFamily="18" charset="0"/>
                <a:ea typeface="Cambria Math" pitchFamily="18" charset="0"/>
              </a:rPr>
              <a:t>Urgences psychiatriques, qui peuvent exister chez l'enfant</a:t>
            </a:r>
          </a:p>
          <a:p>
            <a:pPr marL="0" indent="0">
              <a:buNone/>
            </a:pPr>
            <a:r>
              <a:rPr lang="fr-FR" dirty="0">
                <a:latin typeface="Cambria Math" pitchFamily="18" charset="0"/>
                <a:ea typeface="Cambria Math" pitchFamily="18" charset="0"/>
              </a:rPr>
              <a:t>spécialement dépressif mais surtout chez l'adolescent.</a:t>
            </a:r>
          </a:p>
          <a:p>
            <a:pPr marL="0" indent="0">
              <a:buNone/>
            </a:pPr>
            <a:r>
              <a:rPr lang="fr-FR" b="1" u="sng" dirty="0">
                <a:solidFill>
                  <a:srgbClr val="C00000"/>
                </a:solidFill>
                <a:latin typeface="Cambria Math" pitchFamily="18" charset="0"/>
                <a:ea typeface="Cambria Math" pitchFamily="18" charset="0"/>
              </a:rPr>
              <a:t>G-Les conduites à risque et la délinquance :</a:t>
            </a:r>
          </a:p>
        </p:txBody>
      </p:sp>
    </p:spTree>
    <p:extLst>
      <p:ext uri="{BB962C8B-B14F-4D97-AF65-F5344CB8AC3E}">
        <p14:creationId xmlns:p14="http://schemas.microsoft.com/office/powerpoint/2010/main" val="2419361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70000" lnSpcReduction="20000"/>
          </a:bodyPr>
          <a:lstStyle/>
          <a:p>
            <a:pPr marL="0" indent="0">
              <a:buNone/>
            </a:pPr>
            <a:r>
              <a:rPr lang="fr-FR" sz="3800" b="1" i="1" u="sng" dirty="0">
                <a:solidFill>
                  <a:srgbClr val="00B050"/>
                </a:solidFill>
                <a:latin typeface="Cambria Math" pitchFamily="18" charset="0"/>
                <a:ea typeface="Cambria Math" pitchFamily="18" charset="0"/>
              </a:rPr>
              <a:t>7- Les troubles émotionnels :</a:t>
            </a:r>
          </a:p>
          <a:p>
            <a:pPr marL="0" indent="0">
              <a:buNone/>
            </a:pPr>
            <a:r>
              <a:rPr lang="fr-FR" b="1" u="sng" dirty="0">
                <a:solidFill>
                  <a:srgbClr val="C00000"/>
                </a:solidFill>
                <a:latin typeface="Cambria Math" pitchFamily="18" charset="0"/>
                <a:ea typeface="Cambria Math" pitchFamily="18" charset="0"/>
              </a:rPr>
              <a:t>A-Troubles anxieux :</a:t>
            </a:r>
          </a:p>
          <a:p>
            <a:pPr marL="0" indent="0">
              <a:buNone/>
            </a:pPr>
            <a:r>
              <a:rPr lang="fr-FR" dirty="0">
                <a:latin typeface="Cambria Math" pitchFamily="18" charset="0"/>
                <a:ea typeface="Cambria Math" pitchFamily="18" charset="0"/>
              </a:rPr>
              <a:t>Les troubles anxieux chez l'enfant sont liés au niveau de développement. </a:t>
            </a:r>
          </a:p>
          <a:p>
            <a:pPr marL="0" indent="0">
              <a:buNone/>
            </a:pPr>
            <a:r>
              <a:rPr lang="fr-FR" dirty="0">
                <a:latin typeface="Cambria Math" pitchFamily="18" charset="0"/>
                <a:ea typeface="Cambria Math" pitchFamily="18" charset="0"/>
              </a:rPr>
              <a:t>Certaines peurs et phobies sont considérées comme normales si elles surviennent à certains âges (peur de l'étranger du 8ème</a:t>
            </a:r>
          </a:p>
          <a:p>
            <a:pPr marL="0" indent="0">
              <a:buNone/>
            </a:pPr>
            <a:r>
              <a:rPr lang="fr-FR" dirty="0">
                <a:latin typeface="Cambria Math" pitchFamily="18" charset="0"/>
                <a:ea typeface="Cambria Math" pitchFamily="18" charset="0"/>
              </a:rPr>
              <a:t>mois, peur du noir vers l'âge de 18 mois-2 ans, peur des gros animaux vers 3-4 ans, peur des petits animaux vers 4-5 ans). L'enfant en plus des troubles anxieux qui ressemblent à ceux décrits chez l'adulte peut présenter des troubles anxieux spécifiques :</a:t>
            </a:r>
          </a:p>
          <a:p>
            <a:pPr marL="0" indent="0">
              <a:buNone/>
            </a:pPr>
            <a:r>
              <a:rPr lang="fr-FR" b="1" u="sng" dirty="0">
                <a:solidFill>
                  <a:srgbClr val="FFC000"/>
                </a:solidFill>
                <a:latin typeface="Cambria Math" pitchFamily="18" charset="0"/>
                <a:ea typeface="Cambria Math" pitchFamily="18" charset="0"/>
                <a:sym typeface="Wingdings" pitchFamily="2" charset="2"/>
              </a:rPr>
              <a:t></a:t>
            </a:r>
            <a:r>
              <a:rPr lang="fr-FR" b="1" u="sng" dirty="0">
                <a:solidFill>
                  <a:srgbClr val="FFC000"/>
                </a:solidFill>
                <a:latin typeface="Cambria Math" pitchFamily="18" charset="0"/>
                <a:ea typeface="Cambria Math" pitchFamily="18" charset="0"/>
              </a:rPr>
              <a:t>Anxiété de séparation </a:t>
            </a:r>
            <a:r>
              <a:rPr lang="fr-FR" dirty="0">
                <a:latin typeface="Cambria Math" pitchFamily="18" charset="0"/>
                <a:ea typeface="Cambria Math" pitchFamily="18" charset="0"/>
              </a:rPr>
              <a:t>: Le symptôme essentiel est une angoisse excessive lorsque l'enfant se sépare des personnes auxquelles il est attaché</a:t>
            </a:r>
          </a:p>
          <a:p>
            <a:pPr marL="0" indent="0">
              <a:buNone/>
            </a:pPr>
            <a:r>
              <a:rPr lang="fr-FR" b="1" u="sng" dirty="0">
                <a:solidFill>
                  <a:srgbClr val="FFC000"/>
                </a:solidFill>
                <a:latin typeface="Cambria Math" pitchFamily="18" charset="0"/>
                <a:ea typeface="Cambria Math" pitchFamily="18" charset="0"/>
                <a:sym typeface="Wingdings" pitchFamily="2" charset="2"/>
              </a:rPr>
              <a:t></a:t>
            </a:r>
            <a:r>
              <a:rPr lang="fr-FR" b="1" u="sng" dirty="0">
                <a:solidFill>
                  <a:srgbClr val="FFC000"/>
                </a:solidFill>
                <a:latin typeface="Cambria Math" pitchFamily="18" charset="0"/>
                <a:ea typeface="Cambria Math" pitchFamily="18" charset="0"/>
              </a:rPr>
              <a:t>La phobie scolaire</a:t>
            </a:r>
          </a:p>
        </p:txBody>
      </p:sp>
    </p:spTree>
    <p:extLst>
      <p:ext uri="{BB962C8B-B14F-4D97-AF65-F5344CB8AC3E}">
        <p14:creationId xmlns:p14="http://schemas.microsoft.com/office/powerpoint/2010/main" val="25507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a:bodyPr>
          <a:lstStyle/>
          <a:p>
            <a:pPr marL="0" indent="0" algn="ctr">
              <a:buNone/>
            </a:pPr>
            <a:r>
              <a:rPr lang="fr-FR" sz="3600" dirty="0">
                <a:latin typeface="Cambria Math" pitchFamily="18" charset="0"/>
                <a:ea typeface="Cambria Math" pitchFamily="18" charset="0"/>
              </a:rPr>
              <a:t>I-DEFINITION</a:t>
            </a:r>
          </a:p>
          <a:p>
            <a:r>
              <a:rPr lang="fr-FR" dirty="0">
                <a:latin typeface="Cambria Math" pitchFamily="18" charset="0"/>
                <a:ea typeface="Cambria Math" pitchFamily="18" charset="0"/>
              </a:rPr>
              <a:t>La pédopsychiatrie est la discipline médicale qui s’occupe du </a:t>
            </a:r>
            <a:r>
              <a:rPr lang="fr-FR" i="1" dirty="0">
                <a:effectLst>
                  <a:outerShdw blurRad="38100" dist="38100" dir="2700000" algn="tl">
                    <a:srgbClr val="000000">
                      <a:alpha val="43137"/>
                    </a:srgbClr>
                  </a:outerShdw>
                </a:effectLst>
                <a:latin typeface="Cambria Math" pitchFamily="18" charset="0"/>
                <a:ea typeface="Cambria Math" pitchFamily="18" charset="0"/>
              </a:rPr>
              <a:t>traitement et de la prévention des troubles mentaux de l’enfant et de l’adolescent</a:t>
            </a:r>
            <a:r>
              <a:rPr lang="fr-FR" dirty="0">
                <a:latin typeface="Cambria Math" pitchFamily="18" charset="0"/>
                <a:ea typeface="Cambria Math" pitchFamily="18" charset="0"/>
              </a:rPr>
              <a:t>.</a:t>
            </a:r>
          </a:p>
          <a:p>
            <a:r>
              <a:rPr lang="fr-FR" dirty="0">
                <a:latin typeface="Cambria Math" pitchFamily="18" charset="0"/>
                <a:ea typeface="Cambria Math" pitchFamily="18" charset="0"/>
              </a:rPr>
              <a:t>Son rôle est primordiale dans le cadre de la </a:t>
            </a:r>
            <a:r>
              <a:rPr lang="fr-FR" dirty="0">
                <a:effectLst>
                  <a:outerShdw blurRad="38100" dist="38100" dir="2700000" algn="tl">
                    <a:srgbClr val="000000">
                      <a:alpha val="43137"/>
                    </a:srgbClr>
                  </a:outerShdw>
                </a:effectLst>
                <a:latin typeface="Cambria Math" pitchFamily="18" charset="0"/>
                <a:ea typeface="Cambria Math" pitchFamily="18" charset="0"/>
              </a:rPr>
              <a:t>promotion de la santé mentale </a:t>
            </a:r>
            <a:r>
              <a:rPr lang="fr-FR" dirty="0">
                <a:latin typeface="Cambria Math" pitchFamily="18" charset="0"/>
                <a:ea typeface="Cambria Math" pitchFamily="18" charset="0"/>
              </a:rPr>
              <a:t>chez l’enfant et l’adolescent.</a:t>
            </a:r>
          </a:p>
        </p:txBody>
      </p:sp>
    </p:spTree>
    <p:extLst>
      <p:ext uri="{BB962C8B-B14F-4D97-AF65-F5344CB8AC3E}">
        <p14:creationId xmlns:p14="http://schemas.microsoft.com/office/powerpoint/2010/main" val="2290879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fr-FR" sz="3500" b="1" u="sng" dirty="0">
                <a:solidFill>
                  <a:srgbClr val="C00000"/>
                </a:solidFill>
                <a:latin typeface="Cambria Math" pitchFamily="18" charset="0"/>
                <a:ea typeface="Cambria Math" pitchFamily="18" charset="0"/>
              </a:rPr>
              <a:t>B-Troubles de l'humeur :</a:t>
            </a:r>
          </a:p>
          <a:p>
            <a:pPr marL="0" indent="0">
              <a:buNone/>
            </a:pPr>
            <a:r>
              <a:rPr lang="fr-FR" dirty="0">
                <a:latin typeface="Cambria Math" pitchFamily="18" charset="0"/>
                <a:ea typeface="Cambria Math" pitchFamily="18" charset="0"/>
              </a:rPr>
              <a:t>Les troubles de l'humeur (dépression et manie) sont </a:t>
            </a:r>
            <a:r>
              <a:rPr lang="fr-FR" dirty="0">
                <a:effectLst>
                  <a:outerShdw blurRad="38100" dist="38100" dir="2700000" algn="tl">
                    <a:srgbClr val="000000">
                      <a:alpha val="43137"/>
                    </a:srgbClr>
                  </a:outerShdw>
                </a:effectLst>
                <a:latin typeface="Cambria Math" pitchFamily="18" charset="0"/>
                <a:ea typeface="Cambria Math" pitchFamily="18" charset="0"/>
              </a:rPr>
              <a:t>atypiques</a:t>
            </a:r>
            <a:r>
              <a:rPr lang="fr-FR" dirty="0">
                <a:latin typeface="Cambria Math" pitchFamily="18" charset="0"/>
                <a:ea typeface="Cambria Math" pitchFamily="18" charset="0"/>
              </a:rPr>
              <a:t> dans leur présentation chez l'enfant.</a:t>
            </a:r>
          </a:p>
          <a:p>
            <a:pPr marL="0" indent="0">
              <a:buNone/>
            </a:pPr>
            <a:r>
              <a:rPr lang="fr-FR" dirty="0">
                <a:latin typeface="Cambria Math" pitchFamily="18" charset="0"/>
                <a:ea typeface="Cambria Math" pitchFamily="18" charset="0"/>
              </a:rPr>
              <a:t>La dépression est  </a:t>
            </a:r>
            <a:r>
              <a:rPr lang="fr-FR" dirty="0">
                <a:solidFill>
                  <a:srgbClr val="C00000"/>
                </a:solidFill>
                <a:effectLst>
                  <a:outerShdw blurRad="38100" dist="38100" dir="2700000" algn="tl">
                    <a:srgbClr val="000000">
                      <a:alpha val="43137"/>
                    </a:srgbClr>
                  </a:outerShdw>
                </a:effectLst>
                <a:latin typeface="Cambria Math" pitchFamily="18" charset="0"/>
                <a:ea typeface="Cambria Math" pitchFamily="18" charset="0"/>
              </a:rPr>
              <a:t>fréquente(1-2%) </a:t>
            </a:r>
            <a:r>
              <a:rPr lang="fr-FR" dirty="0">
                <a:latin typeface="Cambria Math" pitchFamily="18" charset="0"/>
                <a:ea typeface="Cambria Math" pitchFamily="18" charset="0"/>
              </a:rPr>
              <a:t>malgré le fait que les symptômes soient atypiques et varient selon l'étape du développement. </a:t>
            </a:r>
          </a:p>
          <a:p>
            <a:pPr marL="0" indent="0">
              <a:buNone/>
            </a:pPr>
            <a:r>
              <a:rPr lang="fr-FR" dirty="0">
                <a:latin typeface="Cambria Math" pitchFamily="18" charset="0"/>
                <a:ea typeface="Cambria Math" pitchFamily="18" charset="0"/>
              </a:rPr>
              <a:t>Chez l'adolescent les troubles commencent à ressembler à ceux de l'adulte.</a:t>
            </a:r>
          </a:p>
        </p:txBody>
      </p:sp>
    </p:spTree>
    <p:extLst>
      <p:ext uri="{BB962C8B-B14F-4D97-AF65-F5344CB8AC3E}">
        <p14:creationId xmlns:p14="http://schemas.microsoft.com/office/powerpoint/2010/main" val="2336098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sz="3600" b="1" u="sng" dirty="0">
                <a:solidFill>
                  <a:srgbClr val="C00000"/>
                </a:solidFill>
                <a:latin typeface="Cambria Math" pitchFamily="18" charset="0"/>
                <a:ea typeface="Cambria Math" pitchFamily="18" charset="0"/>
              </a:rPr>
              <a:t>C- Troubles consécutifs aux violences et maltraitances :</a:t>
            </a:r>
          </a:p>
          <a:p>
            <a:pPr marL="0" indent="0">
              <a:buNone/>
            </a:pPr>
            <a:r>
              <a:rPr lang="fr-FR" dirty="0">
                <a:latin typeface="Cambria Math" pitchFamily="18" charset="0"/>
                <a:ea typeface="Cambria Math" pitchFamily="18" charset="0"/>
              </a:rPr>
              <a:t>Les conséquences des violences et maltraitances sont </a:t>
            </a:r>
            <a:r>
              <a:rPr lang="fr-FR" sz="3600" b="1" dirty="0">
                <a:solidFill>
                  <a:srgbClr val="FF0000"/>
                </a:solidFill>
                <a:latin typeface="Cambria Math" pitchFamily="18" charset="0"/>
                <a:ea typeface="Cambria Math" pitchFamily="18" charset="0"/>
              </a:rPr>
              <a:t>sévères </a:t>
            </a:r>
            <a:r>
              <a:rPr lang="fr-FR" dirty="0">
                <a:latin typeface="Cambria Math" pitchFamily="18" charset="0"/>
                <a:ea typeface="Cambria Math" pitchFamily="18" charset="0"/>
              </a:rPr>
              <a:t>et peuvent affecter toutes les sphères du développement du comportement et des émotions.</a:t>
            </a:r>
          </a:p>
        </p:txBody>
      </p:sp>
    </p:spTree>
    <p:extLst>
      <p:ext uri="{BB962C8B-B14F-4D97-AF65-F5344CB8AC3E}">
        <p14:creationId xmlns:p14="http://schemas.microsoft.com/office/powerpoint/2010/main" val="2886545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marL="0" indent="0">
              <a:buNone/>
            </a:pPr>
            <a:r>
              <a:rPr lang="fr-FR" sz="4000" b="1" u="sng" dirty="0">
                <a:solidFill>
                  <a:srgbClr val="00B050"/>
                </a:solidFill>
                <a:latin typeface="Cambria Math" pitchFamily="18" charset="0"/>
                <a:ea typeface="Cambria Math" pitchFamily="18" charset="0"/>
              </a:rPr>
              <a:t>8- Les troubles psychotiques chez l'enfant et l'adolescent :</a:t>
            </a:r>
          </a:p>
          <a:p>
            <a:pPr marL="0" indent="0">
              <a:buNone/>
            </a:pPr>
            <a:r>
              <a:rPr lang="fr-FR" dirty="0">
                <a:latin typeface="Cambria Math" pitchFamily="18" charset="0"/>
                <a:ea typeface="Cambria Math" pitchFamily="18" charset="0"/>
              </a:rPr>
              <a:t>Les troubles psychotiques aigus et chroniques peuvent se manifester chez l'enfant.</a:t>
            </a:r>
          </a:p>
          <a:p>
            <a:pPr marL="0" indent="0">
              <a:buNone/>
            </a:pPr>
            <a:r>
              <a:rPr lang="fr-FR" dirty="0">
                <a:latin typeface="Cambria Math" pitchFamily="18" charset="0"/>
                <a:ea typeface="Cambria Math" pitchFamily="18" charset="0"/>
              </a:rPr>
              <a:t> </a:t>
            </a:r>
            <a:r>
              <a:rPr lang="fr-FR" dirty="0" err="1">
                <a:latin typeface="Cambria Math" pitchFamily="18" charset="0"/>
                <a:ea typeface="Cambria Math" pitchFamily="18" charset="0"/>
              </a:rPr>
              <a:t>lls</a:t>
            </a:r>
            <a:r>
              <a:rPr lang="fr-FR" dirty="0">
                <a:latin typeface="Cambria Math" pitchFamily="18" charset="0"/>
                <a:ea typeface="Cambria Math" pitchFamily="18" charset="0"/>
              </a:rPr>
              <a:t> s'expriment le plus souvent avant l'âge de 10 ans par désorganisation des acquisitions dans tous les domaines, un</a:t>
            </a:r>
          </a:p>
          <a:p>
            <a:pPr marL="0" indent="0">
              <a:buNone/>
            </a:pPr>
            <a:r>
              <a:rPr lang="fr-FR" dirty="0">
                <a:latin typeface="Cambria Math" pitchFamily="18" charset="0"/>
                <a:ea typeface="Cambria Math" pitchFamily="18" charset="0"/>
              </a:rPr>
              <a:t>désordre du comportement social et de l’autonomie, parfois il s'y associe des hallucinations et rarement un délire.</a:t>
            </a:r>
          </a:p>
          <a:p>
            <a:pPr marL="0" indent="0">
              <a:buNone/>
            </a:pPr>
            <a:r>
              <a:rPr lang="fr-FR" dirty="0">
                <a:latin typeface="Cambria Math" pitchFamily="18" charset="0"/>
                <a:ea typeface="Cambria Math" pitchFamily="18" charset="0"/>
              </a:rPr>
              <a:t> Les psychoses confusionnelles posent un problème d'urgence diagnostique et thérapeutique.</a:t>
            </a:r>
          </a:p>
          <a:p>
            <a:pPr marL="0" indent="0">
              <a:buNone/>
            </a:pPr>
            <a:r>
              <a:rPr lang="fr-FR" dirty="0">
                <a:latin typeface="Cambria Math" pitchFamily="18" charset="0"/>
                <a:ea typeface="Cambria Math" pitchFamily="18" charset="0"/>
              </a:rPr>
              <a:t>A l'adolescence, la sémiologie des troubles psychotiques se rapproche de celle de l'adulte. </a:t>
            </a:r>
          </a:p>
          <a:p>
            <a:pPr marL="0" indent="0" algn="ctr">
              <a:buNone/>
            </a:pPr>
            <a:r>
              <a:rPr lang="fr-FR" sz="3400" b="1" i="1" dirty="0">
                <a:solidFill>
                  <a:srgbClr val="C00000"/>
                </a:solidFill>
                <a:effectLst>
                  <a:outerShdw blurRad="38100" dist="38100" dir="2700000" algn="tl">
                    <a:srgbClr val="000000">
                      <a:alpha val="43137"/>
                    </a:srgbClr>
                  </a:outerShdw>
                </a:effectLst>
                <a:latin typeface="Cambria Math" pitchFamily="18" charset="0"/>
                <a:ea typeface="Cambria Math" pitchFamily="18" charset="0"/>
              </a:rPr>
              <a:t>Une partie importante des schizophrénies débutent à l'adolescence.</a:t>
            </a:r>
          </a:p>
        </p:txBody>
      </p:sp>
    </p:spTree>
    <p:extLst>
      <p:ext uri="{BB962C8B-B14F-4D97-AF65-F5344CB8AC3E}">
        <p14:creationId xmlns:p14="http://schemas.microsoft.com/office/powerpoint/2010/main" val="2767578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dirty="0">
                <a:latin typeface="Cambria Math" pitchFamily="18" charset="0"/>
                <a:ea typeface="Cambria Math" pitchFamily="18" charset="0"/>
              </a:rPr>
              <a:t>CONCLUSION</a:t>
            </a:r>
          </a:p>
          <a:p>
            <a:pPr marL="0" indent="0" algn="ctr">
              <a:buNone/>
            </a:pPr>
            <a:r>
              <a:rPr lang="fr-FR" dirty="0">
                <a:latin typeface="Cambria Math" pitchFamily="18" charset="0"/>
                <a:ea typeface="Cambria Math" pitchFamily="18" charset="0"/>
              </a:rPr>
              <a:t>La pédopsychiatrie joue un rôle important dans la prévention et la prise en charge précoce des troubles mentaux, ce qui participe de façon active à la promotion de la santé mentale des personnes.</a:t>
            </a:r>
          </a:p>
        </p:txBody>
      </p:sp>
    </p:spTree>
    <p:extLst>
      <p:ext uri="{BB962C8B-B14F-4D97-AF65-F5344CB8AC3E}">
        <p14:creationId xmlns:p14="http://schemas.microsoft.com/office/powerpoint/2010/main" val="417525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048672"/>
          </a:xfrm>
        </p:spPr>
        <p:txBody>
          <a:bodyPr>
            <a:noAutofit/>
          </a:bodyPr>
          <a:lstStyle/>
          <a:p>
            <a:pPr marL="0" indent="0" algn="ctr">
              <a:buNone/>
            </a:pPr>
            <a:r>
              <a:rPr lang="fr-FR" sz="2400" dirty="0">
                <a:latin typeface="Cambria Math" pitchFamily="18" charset="0"/>
                <a:ea typeface="Cambria Math" pitchFamily="18" charset="0"/>
              </a:rPr>
              <a:t>II-ORIGINES DE LA PÉDOPSYCHIATRIE</a:t>
            </a:r>
          </a:p>
          <a:p>
            <a:pPr marL="0" indent="0">
              <a:buNone/>
            </a:pPr>
            <a:r>
              <a:rPr lang="fr-FR" sz="2000" dirty="0">
                <a:latin typeface="Cambria Math" pitchFamily="18" charset="0"/>
                <a:ea typeface="Cambria Math" pitchFamily="18" charset="0"/>
              </a:rPr>
              <a:t>Nous pouvons dater le début de la pédopsychiatrie avec </a:t>
            </a:r>
            <a:r>
              <a:rPr lang="fr-FR" sz="2000" b="1" dirty="0">
                <a:solidFill>
                  <a:srgbClr val="FF0000"/>
                </a:solidFill>
                <a:latin typeface="Cambria Math" pitchFamily="18" charset="0"/>
                <a:ea typeface="Cambria Math" pitchFamily="18" charset="0"/>
              </a:rPr>
              <a:t>JEAN ITARD </a:t>
            </a:r>
            <a:r>
              <a:rPr lang="fr-FR" sz="2000" dirty="0">
                <a:latin typeface="Cambria Math" pitchFamily="18" charset="0"/>
                <a:ea typeface="Cambria Math" pitchFamily="18" charset="0"/>
              </a:rPr>
              <a:t>qui essaie de traiter "</a:t>
            </a:r>
            <a:r>
              <a:rPr lang="fr-FR" sz="2000" dirty="0">
                <a:effectLst>
                  <a:outerShdw blurRad="38100" dist="38100" dir="2700000" algn="tl">
                    <a:srgbClr val="000000">
                      <a:alpha val="43137"/>
                    </a:srgbClr>
                  </a:outerShdw>
                </a:effectLst>
                <a:latin typeface="Cambria Math" pitchFamily="18" charset="0"/>
                <a:ea typeface="Cambria Math" pitchFamily="18" charset="0"/>
              </a:rPr>
              <a:t>Victor</a:t>
            </a:r>
            <a:r>
              <a:rPr lang="fr-FR" sz="2000" dirty="0">
                <a:latin typeface="Cambria Math" pitchFamily="18" charset="0"/>
                <a:ea typeface="Cambria Math" pitchFamily="18" charset="0"/>
              </a:rPr>
              <a:t>", l'enfant sauvage retrouvé dans l'</a:t>
            </a:r>
            <a:r>
              <a:rPr lang="fr-FR" sz="2000" dirty="0">
                <a:effectLst>
                  <a:outerShdw blurRad="38100" dist="38100" dir="2700000" algn="tl">
                    <a:srgbClr val="000000">
                      <a:alpha val="43137"/>
                    </a:srgbClr>
                  </a:outerShdw>
                </a:effectLst>
                <a:latin typeface="Cambria Math" pitchFamily="18" charset="0"/>
                <a:ea typeface="Cambria Math" pitchFamily="18" charset="0"/>
              </a:rPr>
              <a:t>Aveyron</a:t>
            </a:r>
            <a:r>
              <a:rPr lang="fr-FR" sz="2000" dirty="0">
                <a:latin typeface="Cambria Math" pitchFamily="18" charset="0"/>
                <a:ea typeface="Cambria Math" pitchFamily="18" charset="0"/>
              </a:rPr>
              <a:t> en </a:t>
            </a:r>
            <a:r>
              <a:rPr lang="fr-FR" sz="2000" dirty="0">
                <a:effectLst>
                  <a:outerShdw blurRad="38100" dist="38100" dir="2700000" algn="tl">
                    <a:srgbClr val="000000">
                      <a:alpha val="43137"/>
                    </a:srgbClr>
                  </a:outerShdw>
                </a:effectLst>
                <a:latin typeface="Cambria Math" pitchFamily="18" charset="0"/>
                <a:ea typeface="Cambria Math" pitchFamily="18" charset="0"/>
              </a:rPr>
              <a:t>1800</a:t>
            </a:r>
            <a:r>
              <a:rPr lang="fr-FR" sz="2000" dirty="0">
                <a:latin typeface="Cambria Math" pitchFamily="18" charset="0"/>
                <a:ea typeface="Cambria Math" pitchFamily="18" charset="0"/>
              </a:rPr>
              <a:t>. Il oppose alors à </a:t>
            </a:r>
            <a:r>
              <a:rPr lang="fr-FR" sz="2000"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PHLIPPE PINEL</a:t>
            </a:r>
            <a:r>
              <a:rPr lang="fr-FR" sz="2000" dirty="0">
                <a:latin typeface="Cambria Math" pitchFamily="18" charset="0"/>
                <a:ea typeface="Cambria Math" pitchFamily="18" charset="0"/>
              </a:rPr>
              <a:t>, médecin aliéniste français défenseur d'une déficience fixée non évolutive, sa théorie du caractère acquis non fixé (donc modifiable) chez l'enfant.</a:t>
            </a:r>
          </a:p>
          <a:p>
            <a:pPr marL="0" indent="0">
              <a:buNone/>
            </a:pPr>
            <a:endParaRPr lang="fr-FR" sz="2000" dirty="0">
              <a:latin typeface="Cambria Math" pitchFamily="18" charset="0"/>
              <a:ea typeface="Cambria Math" pitchFamily="18" charset="0"/>
            </a:endParaRPr>
          </a:p>
          <a:p>
            <a:pPr marL="0" indent="0">
              <a:buNone/>
            </a:pPr>
            <a:r>
              <a:rPr lang="fr-FR" sz="2000"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JEAN-ETIENNE </a:t>
            </a:r>
            <a:r>
              <a:rPr lang="fr-FR" sz="2000" dirty="0" err="1">
                <a:solidFill>
                  <a:srgbClr val="FF0000"/>
                </a:solidFill>
                <a:effectLst>
                  <a:outerShdw blurRad="38100" dist="38100" dir="2700000" algn="tl">
                    <a:srgbClr val="000000">
                      <a:alpha val="43137"/>
                    </a:srgbClr>
                  </a:outerShdw>
                </a:effectLst>
                <a:latin typeface="Cambria Math" pitchFamily="18" charset="0"/>
                <a:ea typeface="Cambria Math" pitchFamily="18" charset="0"/>
              </a:rPr>
              <a:t>ESQUIROL</a:t>
            </a:r>
            <a:r>
              <a:rPr lang="fr-FR" sz="2000" dirty="0" err="1">
                <a:latin typeface="Cambria Math" pitchFamily="18" charset="0"/>
                <a:ea typeface="Cambria Math" pitchFamily="18" charset="0"/>
              </a:rPr>
              <a:t>,dans</a:t>
            </a:r>
            <a:r>
              <a:rPr lang="fr-FR" sz="2000" dirty="0">
                <a:latin typeface="Cambria Math" pitchFamily="18" charset="0"/>
                <a:ea typeface="Cambria Math" pitchFamily="18" charset="0"/>
              </a:rPr>
              <a:t> les années 1830,va relier les enfants avec la nouvelle psychiatrie ,en introduisant la </a:t>
            </a:r>
            <a:r>
              <a:rPr lang="fr-FR" sz="2000" dirty="0">
                <a:effectLst>
                  <a:outerShdw blurRad="38100" dist="38100" dir="2700000" algn="tl">
                    <a:srgbClr val="000000">
                      <a:alpha val="43137"/>
                    </a:srgbClr>
                  </a:outerShdw>
                </a:effectLst>
                <a:latin typeface="Cambria Math" pitchFamily="18" charset="0"/>
                <a:ea typeface="Cambria Math" pitchFamily="18" charset="0"/>
              </a:rPr>
              <a:t>notion de soin</a:t>
            </a:r>
            <a:r>
              <a:rPr lang="fr-FR" sz="2000" dirty="0">
                <a:latin typeface="Cambria Math" pitchFamily="18" charset="0"/>
                <a:ea typeface="Cambria Math" pitchFamily="18" charset="0"/>
              </a:rPr>
              <a:t>, (il est le premier à avoir décrit médicalement </a:t>
            </a:r>
            <a:r>
              <a:rPr lang="fr-FR" sz="2000" dirty="0">
                <a:effectLst>
                  <a:outerShdw blurRad="38100" dist="38100" dir="2700000" algn="tl">
                    <a:srgbClr val="000000">
                      <a:alpha val="43137"/>
                    </a:srgbClr>
                  </a:outerShdw>
                </a:effectLst>
                <a:latin typeface="Cambria Math" pitchFamily="18" charset="0"/>
                <a:ea typeface="Cambria Math" pitchFamily="18" charset="0"/>
              </a:rPr>
              <a:t>la trisome21</a:t>
            </a:r>
            <a:r>
              <a:rPr lang="fr-FR" sz="2000" dirty="0">
                <a:latin typeface="Cambria Math" pitchFamily="18" charset="0"/>
                <a:ea typeface="Cambria Math" pitchFamily="18" charset="0"/>
              </a:rPr>
              <a:t>). </a:t>
            </a:r>
          </a:p>
          <a:p>
            <a:pPr marL="0" indent="0">
              <a:buNone/>
            </a:pPr>
            <a:r>
              <a:rPr lang="fr-FR" sz="2000" dirty="0">
                <a:latin typeface="Cambria Math" pitchFamily="18" charset="0"/>
                <a:ea typeface="Cambria Math" pitchFamily="18" charset="0"/>
              </a:rPr>
              <a:t>La maladie mentale que l'on tente alors de traiter chez l'enfant est l'</a:t>
            </a:r>
            <a:r>
              <a:rPr lang="fr-FR" sz="2000" dirty="0">
                <a:effectLst>
                  <a:outerShdw blurRad="38100" dist="38100" dir="2700000" algn="tl">
                    <a:srgbClr val="000000">
                      <a:alpha val="43137"/>
                    </a:srgbClr>
                  </a:outerShdw>
                </a:effectLst>
                <a:latin typeface="Cambria Math" pitchFamily="18" charset="0"/>
                <a:ea typeface="Cambria Math" pitchFamily="18" charset="0"/>
              </a:rPr>
              <a:t>idiotie</a:t>
            </a:r>
            <a:r>
              <a:rPr lang="fr-FR" sz="2000" dirty="0">
                <a:latin typeface="Cambria Math" pitchFamily="18" charset="0"/>
                <a:ea typeface="Cambria Math" pitchFamily="18" charset="0"/>
              </a:rPr>
              <a:t>, et des </a:t>
            </a:r>
            <a:r>
              <a:rPr lang="fr-FR" sz="2000" dirty="0">
                <a:solidFill>
                  <a:srgbClr val="00B050"/>
                </a:solidFill>
                <a:effectLst>
                  <a:outerShdw blurRad="38100" dist="38100" dir="2700000" algn="tl">
                    <a:srgbClr val="000000">
                      <a:alpha val="43137"/>
                    </a:srgbClr>
                  </a:outerShdw>
                </a:effectLst>
                <a:latin typeface="Cambria Math" pitchFamily="18" charset="0"/>
                <a:ea typeface="Cambria Math" pitchFamily="18" charset="0"/>
              </a:rPr>
              <a:t>institutions spécialisées </a:t>
            </a:r>
            <a:r>
              <a:rPr lang="fr-FR" sz="2000" dirty="0">
                <a:latin typeface="Cambria Math" pitchFamily="18" charset="0"/>
                <a:ea typeface="Cambria Math" pitchFamily="18" charset="0"/>
              </a:rPr>
              <a:t>vont s'ouvrir (l'école </a:t>
            </a:r>
            <a:r>
              <a:rPr lang="fr-FR" sz="2000" dirty="0" err="1">
                <a:latin typeface="Cambria Math" pitchFamily="18" charset="0"/>
                <a:ea typeface="Cambria Math" pitchFamily="18" charset="0"/>
              </a:rPr>
              <a:t>orthophrénique</a:t>
            </a:r>
            <a:r>
              <a:rPr lang="fr-FR" sz="2000" dirty="0">
                <a:latin typeface="Cambria Math" pitchFamily="18" charset="0"/>
                <a:ea typeface="Cambria Math" pitchFamily="18" charset="0"/>
              </a:rPr>
              <a:t> de FALRET et VOISIN, l'école pour idiots de SEGUIN, l'institut médico-pédagogique de BOURNEVILLE... etc.).</a:t>
            </a:r>
          </a:p>
          <a:p>
            <a:pPr marL="0" indent="0">
              <a:buNone/>
            </a:pPr>
            <a:endParaRPr lang="fr-FR" sz="2000" dirty="0">
              <a:latin typeface="Cambria Math" pitchFamily="18" charset="0"/>
              <a:ea typeface="Cambria Math" pitchFamily="18" charset="0"/>
            </a:endParaRPr>
          </a:p>
          <a:p>
            <a:pPr marL="0" indent="0">
              <a:buNone/>
            </a:pPr>
            <a:r>
              <a:rPr lang="fr-FR" sz="2000" dirty="0">
                <a:latin typeface="Cambria Math" pitchFamily="18" charset="0"/>
                <a:ea typeface="Cambria Math" pitchFamily="18" charset="0"/>
              </a:rPr>
              <a:t>En 1888, </a:t>
            </a:r>
            <a:r>
              <a:rPr lang="fr-FR" sz="2000"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Jacques-Joseph MOREAU </a:t>
            </a:r>
            <a:r>
              <a:rPr lang="fr-FR" sz="2000" dirty="0">
                <a:latin typeface="Cambria Math" pitchFamily="18" charset="0"/>
                <a:ea typeface="Cambria Math" pitchFamily="18" charset="0"/>
              </a:rPr>
              <a:t>publie le premier "</a:t>
            </a:r>
            <a:r>
              <a:rPr lang="fr-FR" sz="2000" i="1"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traité de psychiatrie de l'enfant</a:t>
            </a:r>
            <a:r>
              <a:rPr lang="fr-FR" sz="2000" dirty="0">
                <a:latin typeface="Cambria Math" pitchFamily="18" charset="0"/>
                <a:ea typeface="Cambria Math" pitchFamily="18" charset="0"/>
              </a:rPr>
              <a:t>"...</a:t>
            </a:r>
          </a:p>
          <a:p>
            <a:pPr marL="0" indent="0">
              <a:buNone/>
            </a:pPr>
            <a:endParaRPr lang="fr-FR" sz="1400" dirty="0">
              <a:latin typeface="Cambria Math" pitchFamily="18" charset="0"/>
              <a:ea typeface="Cambria Math" pitchFamily="18" charset="0"/>
            </a:endParaRPr>
          </a:p>
        </p:txBody>
      </p:sp>
    </p:spTree>
    <p:extLst>
      <p:ext uri="{BB962C8B-B14F-4D97-AF65-F5344CB8AC3E}">
        <p14:creationId xmlns:p14="http://schemas.microsoft.com/office/powerpoint/2010/main" val="293446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0" indent="0">
              <a:buNone/>
            </a:pPr>
            <a:r>
              <a:rPr lang="fr-FR" dirty="0">
                <a:latin typeface="Cambria Math" pitchFamily="18" charset="0"/>
                <a:ea typeface="Cambria Math" pitchFamily="18" charset="0"/>
              </a:rPr>
              <a:t>Les théories psychanalytiques de </a:t>
            </a: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FREUD</a:t>
            </a:r>
            <a:r>
              <a:rPr lang="fr-FR" dirty="0">
                <a:latin typeface="Cambria Math" pitchFamily="18" charset="0"/>
                <a:ea typeface="Cambria Math" pitchFamily="18" charset="0"/>
              </a:rPr>
              <a:t> rejoignent la psychiatrie infantile dans les années </a:t>
            </a:r>
            <a:r>
              <a:rPr lang="fr-FR"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1930</a:t>
            </a:r>
            <a:r>
              <a:rPr lang="fr-FR" dirty="0">
                <a:latin typeface="Cambria Math" pitchFamily="18" charset="0"/>
                <a:ea typeface="Cambria Math" pitchFamily="18" charset="0"/>
              </a:rPr>
              <a:t> avec </a:t>
            </a: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Mélanie KLEIN </a:t>
            </a:r>
            <a:r>
              <a:rPr lang="fr-FR" dirty="0">
                <a:latin typeface="Cambria Math" pitchFamily="18" charset="0"/>
                <a:ea typeface="Cambria Math" pitchFamily="18" charset="0"/>
              </a:rPr>
              <a:t>et </a:t>
            </a: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Anna FREUD</a:t>
            </a:r>
            <a:r>
              <a:rPr lang="fr-FR" dirty="0">
                <a:latin typeface="Cambria Math" pitchFamily="18" charset="0"/>
                <a:ea typeface="Cambria Math" pitchFamily="18" charset="0"/>
              </a:rPr>
              <a:t>, entraînant l'éclosion des </a:t>
            </a:r>
            <a:r>
              <a:rPr lang="fr-FR" dirty="0">
                <a:effectLst>
                  <a:outerShdw blurRad="38100" dist="38100" dir="2700000" algn="tl">
                    <a:srgbClr val="000000">
                      <a:alpha val="43137"/>
                    </a:srgbClr>
                  </a:outerShdw>
                </a:effectLst>
                <a:latin typeface="Cambria Math" pitchFamily="18" charset="0"/>
                <a:ea typeface="Cambria Math" pitchFamily="18" charset="0"/>
              </a:rPr>
              <a:t>centres de guidance, des centres médico- psycho- pédagogiques...</a:t>
            </a:r>
          </a:p>
          <a:p>
            <a:pPr marL="0" indent="0">
              <a:buNone/>
            </a:pPr>
            <a:endParaRPr lang="fr-FR" dirty="0">
              <a:latin typeface="Cambria Math" pitchFamily="18" charset="0"/>
              <a:ea typeface="Cambria Math" pitchFamily="18" charset="0"/>
            </a:endParaRPr>
          </a:p>
          <a:p>
            <a:pPr marL="0" indent="0">
              <a:buNone/>
            </a:pPr>
            <a:r>
              <a:rPr lang="fr-FR" dirty="0">
                <a:latin typeface="Cambria Math" pitchFamily="18" charset="0"/>
                <a:ea typeface="Cambria Math" pitchFamily="18" charset="0"/>
              </a:rPr>
              <a:t>La prise en charge des </a:t>
            </a:r>
            <a:r>
              <a:rPr lang="fr-FR" dirty="0">
                <a:effectLst>
                  <a:outerShdw blurRad="38100" dist="38100" dir="2700000" algn="tl">
                    <a:srgbClr val="000000">
                      <a:alpha val="43137"/>
                    </a:srgbClr>
                  </a:outerShdw>
                </a:effectLst>
                <a:latin typeface="Cambria Math" pitchFamily="18" charset="0"/>
                <a:ea typeface="Cambria Math" pitchFamily="18" charset="0"/>
              </a:rPr>
              <a:t>enfants et des familles </a:t>
            </a:r>
            <a:r>
              <a:rPr lang="fr-FR" dirty="0">
                <a:latin typeface="Cambria Math" pitchFamily="18" charset="0"/>
                <a:ea typeface="Cambria Math" pitchFamily="18" charset="0"/>
              </a:rPr>
              <a:t>près de leur domicile est instituée en </a:t>
            </a:r>
            <a:r>
              <a:rPr lang="fr-FR"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1972 </a:t>
            </a:r>
            <a:r>
              <a:rPr lang="fr-FR" dirty="0">
                <a:latin typeface="Cambria Math" pitchFamily="18" charset="0"/>
                <a:ea typeface="Cambria Math" pitchFamily="18" charset="0"/>
              </a:rPr>
              <a:t>par </a:t>
            </a: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LEBOVICI et MISES</a:t>
            </a:r>
            <a:r>
              <a:rPr lang="fr-FR" dirty="0">
                <a:latin typeface="Cambria Math" pitchFamily="18" charset="0"/>
                <a:ea typeface="Cambria Math" pitchFamily="18" charset="0"/>
              </a:rPr>
              <a:t>, avec la création de </a:t>
            </a:r>
            <a:r>
              <a:rPr lang="fr-FR" dirty="0">
                <a:solidFill>
                  <a:srgbClr val="00B050"/>
                </a:solidFill>
                <a:effectLst>
                  <a:outerShdw blurRad="38100" dist="38100" dir="2700000" algn="tl">
                    <a:srgbClr val="000000">
                      <a:alpha val="43137"/>
                    </a:srgbClr>
                  </a:outerShdw>
                </a:effectLst>
                <a:latin typeface="Cambria Math" pitchFamily="18" charset="0"/>
                <a:ea typeface="Cambria Math" pitchFamily="18" charset="0"/>
              </a:rPr>
              <a:t>l'</a:t>
            </a:r>
            <a:r>
              <a:rPr lang="fr-FR" dirty="0" err="1">
                <a:solidFill>
                  <a:srgbClr val="00B050"/>
                </a:solidFill>
                <a:effectLst>
                  <a:outerShdw blurRad="38100" dist="38100" dir="2700000" algn="tl">
                    <a:srgbClr val="000000">
                      <a:alpha val="43137"/>
                    </a:srgbClr>
                  </a:outerShdw>
                </a:effectLst>
                <a:latin typeface="Cambria Math" pitchFamily="18" charset="0"/>
                <a:ea typeface="Cambria Math" pitchFamily="18" charset="0"/>
              </a:rPr>
              <a:t>intersecteur</a:t>
            </a:r>
            <a:r>
              <a:rPr lang="fr-FR" dirty="0">
                <a:solidFill>
                  <a:srgbClr val="00B050"/>
                </a:solidFill>
                <a:effectLst>
                  <a:outerShdw blurRad="38100" dist="38100" dir="2700000" algn="tl">
                    <a:srgbClr val="000000">
                      <a:alpha val="43137"/>
                    </a:srgbClr>
                  </a:outerShdw>
                </a:effectLst>
                <a:latin typeface="Cambria Math" pitchFamily="18" charset="0"/>
                <a:ea typeface="Cambria Math" pitchFamily="18" charset="0"/>
              </a:rPr>
              <a:t> de psychiatrie infanto-juvénile</a:t>
            </a:r>
            <a:r>
              <a:rPr lang="fr-FR" dirty="0">
                <a:latin typeface="Cambria Math" pitchFamily="18" charset="0"/>
                <a:ea typeface="Cambria Math" pitchFamily="18" charset="0"/>
              </a:rPr>
              <a:t>.</a:t>
            </a:r>
          </a:p>
        </p:txBody>
      </p:sp>
    </p:spTree>
    <p:extLst>
      <p:ext uri="{BB962C8B-B14F-4D97-AF65-F5344CB8AC3E}">
        <p14:creationId xmlns:p14="http://schemas.microsoft.com/office/powerpoint/2010/main" val="148049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052736"/>
            <a:ext cx="8517632" cy="5073427"/>
          </a:xfrm>
        </p:spPr>
        <p:txBody>
          <a:bodyPr>
            <a:normAutofit fontScale="70000" lnSpcReduction="20000"/>
          </a:bodyPr>
          <a:lstStyle/>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Après la seconde guerre mondiale</a:t>
            </a:r>
            <a:r>
              <a:rPr lang="fr-FR" dirty="0">
                <a:latin typeface="Cambria Math" pitchFamily="18" charset="0"/>
                <a:ea typeface="Cambria Math" pitchFamily="18" charset="0"/>
              </a:rPr>
              <a:t>, la prise en charge psychiatrique des enfants évolue avec une première circulaire le 13 septembre </a:t>
            </a:r>
            <a:r>
              <a:rPr lang="fr-FR"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1961</a:t>
            </a:r>
            <a:r>
              <a:rPr lang="fr-FR" dirty="0">
                <a:latin typeface="Cambria Math" pitchFamily="18" charset="0"/>
                <a:ea typeface="Cambria Math" pitchFamily="18" charset="0"/>
              </a:rPr>
              <a:t> qui </a:t>
            </a:r>
            <a:r>
              <a:rPr lang="fr-FR" dirty="0">
                <a:effectLst>
                  <a:outerShdw blurRad="38100" dist="38100" dir="2700000" algn="tl">
                    <a:srgbClr val="000000">
                      <a:alpha val="43137"/>
                    </a:srgbClr>
                  </a:outerShdw>
                </a:effectLst>
                <a:latin typeface="Cambria Math" pitchFamily="18" charset="0"/>
                <a:ea typeface="Cambria Math" pitchFamily="18" charset="0"/>
              </a:rPr>
              <a:t>sépare l’hospitalisation des enfants de moins de 16 ans de celle des adultes</a:t>
            </a:r>
            <a:r>
              <a:rPr lang="fr-FR" dirty="0">
                <a:latin typeface="Cambria Math" pitchFamily="18" charset="0"/>
                <a:ea typeface="Cambria Math" pitchFamily="18" charset="0"/>
              </a:rPr>
              <a:t>.</a:t>
            </a:r>
          </a:p>
          <a:p>
            <a:pPr marL="0" indent="0">
              <a:buNone/>
            </a:pPr>
            <a:r>
              <a:rPr lang="fr-FR" dirty="0">
                <a:latin typeface="Cambria Math" pitchFamily="18" charset="0"/>
                <a:ea typeface="Cambria Math" pitchFamily="18" charset="0"/>
              </a:rPr>
              <a:t>Il faut cependant attendre</a:t>
            </a:r>
            <a:r>
              <a:rPr lang="fr-FR"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 1979 </a:t>
            </a:r>
            <a:r>
              <a:rPr lang="fr-FR" dirty="0">
                <a:latin typeface="Cambria Math" pitchFamily="18" charset="0"/>
                <a:ea typeface="Cambria Math" pitchFamily="18" charset="0"/>
              </a:rPr>
              <a:t>pour qu’au niveau international apparaisse une </a:t>
            </a:r>
            <a:r>
              <a:rPr lang="fr-FR" i="1" dirty="0">
                <a:latin typeface="Cambria Math" pitchFamily="18" charset="0"/>
                <a:ea typeface="Cambria Math" pitchFamily="18" charset="0"/>
              </a:rPr>
              <a:t>réelle nosographie pédopsychiatrique</a:t>
            </a:r>
            <a:r>
              <a:rPr lang="fr-FR" dirty="0">
                <a:latin typeface="Cambria Math" pitchFamily="18" charset="0"/>
                <a:ea typeface="Cambria Math" pitchFamily="18" charset="0"/>
              </a:rPr>
              <a:t>, avec la Classification Internationale des Maladies </a:t>
            </a:r>
            <a:r>
              <a:rPr lang="fr-FR" b="1" dirty="0">
                <a:solidFill>
                  <a:srgbClr val="00B050"/>
                </a:solidFill>
                <a:latin typeface="Cambria Math" pitchFamily="18" charset="0"/>
                <a:ea typeface="Cambria Math" pitchFamily="18" charset="0"/>
              </a:rPr>
              <a:t>CIM-9</a:t>
            </a:r>
            <a:r>
              <a:rPr lang="fr-FR" dirty="0">
                <a:latin typeface="Cambria Math" pitchFamily="18" charset="0"/>
                <a:ea typeface="Cambria Math" pitchFamily="18" charset="0"/>
              </a:rPr>
              <a:t> qui pour la première fois consacre </a:t>
            </a:r>
            <a:r>
              <a:rPr lang="fr-FR" i="1" dirty="0">
                <a:latin typeface="Cambria Math" pitchFamily="18" charset="0"/>
                <a:ea typeface="Cambria Math" pitchFamily="18" charset="0"/>
              </a:rPr>
              <a:t>plusieurs rubriques </a:t>
            </a:r>
            <a:r>
              <a:rPr lang="fr-FR" dirty="0">
                <a:latin typeface="Cambria Math" pitchFamily="18" charset="0"/>
                <a:ea typeface="Cambria Math" pitchFamily="18" charset="0"/>
              </a:rPr>
              <a:t>à des thématiques comme “</a:t>
            </a:r>
            <a:r>
              <a:rPr lang="fr-FR" b="1" dirty="0">
                <a:latin typeface="Cambria Math" pitchFamily="18" charset="0"/>
                <a:ea typeface="Cambria Math" pitchFamily="18" charset="0"/>
              </a:rPr>
              <a:t>Psychoses spécifiques de l’enfance</a:t>
            </a:r>
            <a:r>
              <a:rPr lang="fr-FR" dirty="0">
                <a:latin typeface="Cambria Math" pitchFamily="18" charset="0"/>
                <a:ea typeface="Cambria Math" pitchFamily="18" charset="0"/>
              </a:rPr>
              <a:t>”, “</a:t>
            </a:r>
            <a:r>
              <a:rPr lang="fr-FR" b="1" dirty="0">
                <a:latin typeface="Cambria Math" pitchFamily="18" charset="0"/>
                <a:ea typeface="Cambria Math" pitchFamily="18" charset="0"/>
              </a:rPr>
              <a:t>Trouble de l’activité spécifique de l’enfance et de l’adolescence</a:t>
            </a:r>
            <a:r>
              <a:rPr lang="fr-FR" dirty="0">
                <a:latin typeface="Cambria Math" pitchFamily="18" charset="0"/>
                <a:ea typeface="Cambria Math" pitchFamily="18" charset="0"/>
              </a:rPr>
              <a:t>” ou encore les “</a:t>
            </a:r>
            <a:r>
              <a:rPr lang="fr-FR" b="1" dirty="0">
                <a:latin typeface="Cambria Math" pitchFamily="18" charset="0"/>
                <a:ea typeface="Cambria Math" pitchFamily="18" charset="0"/>
              </a:rPr>
              <a:t>Retards spécifiques du développement</a:t>
            </a:r>
            <a:r>
              <a:rPr lang="fr-FR" dirty="0">
                <a:latin typeface="Cambria Math" pitchFamily="18" charset="0"/>
                <a:ea typeface="Cambria Math" pitchFamily="18" charset="0"/>
              </a:rPr>
              <a:t>”. </a:t>
            </a:r>
          </a:p>
          <a:p>
            <a:pPr marL="0" indent="0">
              <a:buNone/>
            </a:pPr>
            <a:r>
              <a:rPr lang="fr-FR" dirty="0">
                <a:latin typeface="Cambria Math" pitchFamily="18" charset="0"/>
                <a:ea typeface="Cambria Math" pitchFamily="18" charset="0"/>
              </a:rPr>
              <a:t>En France, c’est en  </a:t>
            </a:r>
            <a:r>
              <a:rPr lang="fr-FR" dirty="0">
                <a:solidFill>
                  <a:srgbClr val="00B0F0"/>
                </a:solidFill>
                <a:effectLst>
                  <a:outerShdw blurRad="38100" dist="38100" dir="2700000" algn="tl">
                    <a:srgbClr val="000000">
                      <a:alpha val="43137"/>
                    </a:srgbClr>
                  </a:outerShdw>
                </a:effectLst>
                <a:latin typeface="Cambria Math" pitchFamily="18" charset="0"/>
                <a:ea typeface="Cambria Math" pitchFamily="18" charset="0"/>
              </a:rPr>
              <a:t>2000</a:t>
            </a:r>
            <a:r>
              <a:rPr lang="fr-FR" dirty="0">
                <a:latin typeface="Cambria Math" pitchFamily="18" charset="0"/>
                <a:ea typeface="Cambria Math" pitchFamily="18" charset="0"/>
              </a:rPr>
              <a:t> que sort la </a:t>
            </a:r>
            <a:r>
              <a:rPr lang="fr-FR" b="1" dirty="0">
                <a:solidFill>
                  <a:srgbClr val="FFC000"/>
                </a:solidFill>
                <a:latin typeface="Cambria Math" pitchFamily="18" charset="0"/>
                <a:ea typeface="Cambria Math" pitchFamily="18" charset="0"/>
              </a:rPr>
              <a:t>Classification des Troubles Mentaux de l’Enfant et de l’Adolescent (CFTMEA) </a:t>
            </a:r>
            <a:r>
              <a:rPr lang="fr-FR" dirty="0">
                <a:latin typeface="Cambria Math" pitchFamily="18" charset="0"/>
                <a:ea typeface="Cambria Math" pitchFamily="18" charset="0"/>
              </a:rPr>
              <a:t>révisée, entièrement consacrée aux troubles de l’enfant et faisant le lien avec la </a:t>
            </a:r>
            <a:r>
              <a:rPr lang="fr-FR" b="1" dirty="0">
                <a:solidFill>
                  <a:srgbClr val="FFC000"/>
                </a:solidFill>
                <a:latin typeface="Cambria Math" pitchFamily="18" charset="0"/>
                <a:ea typeface="Cambria Math" pitchFamily="18" charset="0"/>
              </a:rPr>
              <a:t>CIM-10</a:t>
            </a:r>
            <a:r>
              <a:rPr lang="fr-FR" dirty="0">
                <a:latin typeface="Cambria Math" pitchFamily="18" charset="0"/>
                <a:ea typeface="Cambria Math" pitchFamily="18" charset="0"/>
              </a:rPr>
              <a:t>. Parmi les troubles listés on peut citer par exemple les </a:t>
            </a:r>
            <a:r>
              <a:rPr lang="fr-FR" b="1" dirty="0">
                <a:latin typeface="Cambria Math" pitchFamily="18" charset="0"/>
                <a:ea typeface="Cambria Math" pitchFamily="18" charset="0"/>
              </a:rPr>
              <a:t>psychoses </a:t>
            </a:r>
            <a:r>
              <a:rPr lang="fr-FR" dirty="0">
                <a:latin typeface="Cambria Math" pitchFamily="18" charset="0"/>
                <a:ea typeface="Cambria Math" pitchFamily="18" charset="0"/>
              </a:rPr>
              <a:t>dont </a:t>
            </a:r>
            <a:r>
              <a:rPr lang="fr-FR" b="1" dirty="0">
                <a:latin typeface="Cambria Math" pitchFamily="18" charset="0"/>
                <a:ea typeface="Cambria Math" pitchFamily="18" charset="0"/>
              </a:rPr>
              <a:t>l’autisme infantile, les troubles des apprentissages, les troubles comportementaux dont les troubles alimentaires ou les troubles du sommeil.</a:t>
            </a:r>
          </a:p>
        </p:txBody>
      </p:sp>
    </p:spTree>
    <p:extLst>
      <p:ext uri="{BB962C8B-B14F-4D97-AF65-F5344CB8AC3E}">
        <p14:creationId xmlns:p14="http://schemas.microsoft.com/office/powerpoint/2010/main" val="254893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616624"/>
          </a:xfrm>
        </p:spPr>
        <p:txBody>
          <a:bodyPr>
            <a:normAutofit fontScale="62500" lnSpcReduction="20000"/>
          </a:bodyPr>
          <a:lstStyle/>
          <a:p>
            <a:pPr marL="0" indent="0" algn="ctr">
              <a:buNone/>
            </a:pPr>
            <a:r>
              <a:rPr lang="fr-FR" sz="3800" dirty="0">
                <a:latin typeface="Cambria Math" pitchFamily="18" charset="0"/>
                <a:ea typeface="Cambria Math" pitchFamily="18" charset="0"/>
              </a:rPr>
              <a:t>III-CHAMPS D’ACTION</a:t>
            </a:r>
          </a:p>
          <a:p>
            <a:pPr marL="0" indent="0">
              <a:buNone/>
            </a:pPr>
            <a:endParaRPr lang="fr-FR" dirty="0">
              <a:latin typeface="Cambria Math" pitchFamily="18" charset="0"/>
              <a:ea typeface="Cambria Math" pitchFamily="18" charset="0"/>
            </a:endParaRPr>
          </a:p>
          <a:p>
            <a:pPr marL="0" indent="0">
              <a:buNone/>
            </a:pPr>
            <a:r>
              <a:rPr lang="fr-FR" dirty="0">
                <a:latin typeface="Cambria Math" pitchFamily="18" charset="0"/>
                <a:ea typeface="Cambria Math" pitchFamily="18" charset="0"/>
              </a:rPr>
              <a:t>La pédopsychiatrie s’intéresse aux enfants et adolescents de tout âge:</a:t>
            </a:r>
          </a:p>
          <a:p>
            <a:pPr marL="0" indent="0">
              <a:buNone/>
            </a:pPr>
            <a:r>
              <a:rPr lang="fr-FR" dirty="0">
                <a:latin typeface="Cambria Math" pitchFamily="18" charset="0"/>
                <a:ea typeface="Cambria Math" pitchFamily="18" charset="0"/>
              </a:rPr>
              <a:t>du nouveau-né et nourrisson ,passant  par les enfants </a:t>
            </a:r>
            <a:r>
              <a:rPr lang="fr-FR" dirty="0" err="1">
                <a:latin typeface="Cambria Math" pitchFamily="18" charset="0"/>
                <a:ea typeface="Cambria Math" pitchFamily="18" charset="0"/>
              </a:rPr>
              <a:t>d’age</a:t>
            </a:r>
            <a:r>
              <a:rPr lang="fr-FR" dirty="0">
                <a:latin typeface="Cambria Math" pitchFamily="18" charset="0"/>
                <a:ea typeface="Cambria Math" pitchFamily="18" charset="0"/>
              </a:rPr>
              <a:t> scolaire aux adolescents(</a:t>
            </a:r>
            <a:r>
              <a:rPr lang="fr-FR" i="1" dirty="0">
                <a:effectLst>
                  <a:outerShdw blurRad="38100" dist="38100" dir="2700000" algn="tl">
                    <a:srgbClr val="000000">
                      <a:alpha val="43137"/>
                    </a:srgbClr>
                  </a:outerShdw>
                </a:effectLst>
                <a:latin typeface="Cambria Math" pitchFamily="18" charset="0"/>
                <a:ea typeface="Cambria Math" pitchFamily="18" charset="0"/>
              </a:rPr>
              <a:t>0 à 18ans</a:t>
            </a:r>
            <a:r>
              <a:rPr lang="fr-FR" dirty="0">
                <a:latin typeface="Cambria Math" pitchFamily="18" charset="0"/>
                <a:ea typeface="Cambria Math" pitchFamily="18" charset="0"/>
              </a:rPr>
              <a:t>).</a:t>
            </a:r>
          </a:p>
          <a:p>
            <a:pPr marL="0" indent="0">
              <a:buNone/>
            </a:pPr>
            <a:r>
              <a:rPr lang="fr-FR" dirty="0">
                <a:latin typeface="Cambria Math" pitchFamily="18" charset="0"/>
                <a:ea typeface="Cambria Math" pitchFamily="18" charset="0"/>
              </a:rPr>
              <a:t>Les maladies mentales en pédopsychiatrie sont </a:t>
            </a:r>
            <a:r>
              <a:rPr lang="fr-FR" dirty="0" err="1">
                <a:latin typeface="Cambria Math" pitchFamily="18" charset="0"/>
                <a:ea typeface="Cambria Math" pitchFamily="18" charset="0"/>
              </a:rPr>
              <a:t>fréquentes,on</a:t>
            </a:r>
            <a:r>
              <a:rPr lang="fr-FR" dirty="0">
                <a:latin typeface="Cambria Math" pitchFamily="18" charset="0"/>
                <a:ea typeface="Cambria Math" pitchFamily="18" charset="0"/>
              </a:rPr>
              <a:t> estime que </a:t>
            </a:r>
            <a:r>
              <a:rPr lang="fr-FR" i="1" dirty="0">
                <a:effectLst>
                  <a:outerShdw blurRad="38100" dist="38100" dir="2700000" algn="tl">
                    <a:srgbClr val="000000">
                      <a:alpha val="43137"/>
                    </a:srgbClr>
                  </a:outerShdw>
                </a:effectLst>
                <a:latin typeface="Cambria Math" pitchFamily="18" charset="0"/>
                <a:ea typeface="Cambria Math" pitchFamily="18" charset="0"/>
              </a:rPr>
              <a:t>15 à 20 % des enfants </a:t>
            </a:r>
            <a:r>
              <a:rPr lang="fr-FR" dirty="0">
                <a:latin typeface="Cambria Math" pitchFamily="18" charset="0"/>
                <a:ea typeface="Cambria Math" pitchFamily="18" charset="0"/>
              </a:rPr>
              <a:t>en souffrent.</a:t>
            </a:r>
          </a:p>
          <a:p>
            <a:pPr marL="0" indent="0">
              <a:buNone/>
            </a:pPr>
            <a:r>
              <a:rPr lang="fr-FR" dirty="0">
                <a:latin typeface="Cambria Math" pitchFamily="18" charset="0"/>
                <a:ea typeface="Cambria Math" pitchFamily="18" charset="0"/>
              </a:rPr>
              <a:t>L’enfant ou adolescent qui vient consulter en pédopsychiatrie n’est pas le seul </a:t>
            </a:r>
            <a:r>
              <a:rPr lang="fr-FR" dirty="0" err="1">
                <a:latin typeface="Cambria Math" pitchFamily="18" charset="0"/>
                <a:ea typeface="Cambria Math" pitchFamily="18" charset="0"/>
              </a:rPr>
              <a:t>élement</a:t>
            </a:r>
            <a:r>
              <a:rPr lang="fr-FR" dirty="0">
                <a:latin typeface="Cambria Math" pitchFamily="18" charset="0"/>
                <a:ea typeface="Cambria Math" pitchFamily="18" charset="0"/>
              </a:rPr>
              <a:t> d’</a:t>
            </a:r>
            <a:r>
              <a:rPr lang="fr-FR" dirty="0" err="1">
                <a:latin typeface="Cambria Math" pitchFamily="18" charset="0"/>
                <a:ea typeface="Cambria Math" pitchFamily="18" charset="0"/>
              </a:rPr>
              <a:t>interet</a:t>
            </a:r>
            <a:r>
              <a:rPr lang="fr-FR" dirty="0">
                <a:latin typeface="Cambria Math" pitchFamily="18" charset="0"/>
                <a:ea typeface="Cambria Math" pitchFamily="18" charset="0"/>
              </a:rPr>
              <a:t> pour le pédopsychiatre.</a:t>
            </a:r>
          </a:p>
          <a:p>
            <a:pPr marL="0" indent="0">
              <a:buNone/>
            </a:pPr>
            <a:r>
              <a:rPr lang="fr-FR" dirty="0">
                <a:latin typeface="Cambria Math" pitchFamily="18" charset="0"/>
                <a:ea typeface="Cambria Math" pitchFamily="18" charset="0"/>
              </a:rPr>
              <a:t>Ce dernier va s’intéresser et intervenir dans tous les milieux s’occupant de l’enfant et de son développement comme:</a:t>
            </a:r>
          </a:p>
          <a:p>
            <a:pPr marL="0" indent="0">
              <a:buNone/>
            </a:pPr>
            <a:r>
              <a:rPr lang="fr-FR" dirty="0">
                <a:latin typeface="Cambria Math" pitchFamily="18" charset="0"/>
                <a:ea typeface="Cambria Math" pitchFamily="18" charset="0"/>
              </a:rPr>
              <a:t>-</a:t>
            </a:r>
            <a:r>
              <a:rPr lang="fr-FR" dirty="0">
                <a:effectLst>
                  <a:outerShdw blurRad="38100" dist="38100" dir="2700000" algn="tl">
                    <a:srgbClr val="000000">
                      <a:alpha val="43137"/>
                    </a:srgbClr>
                  </a:outerShdw>
                </a:effectLst>
                <a:latin typeface="Cambria Math" pitchFamily="18" charset="0"/>
                <a:ea typeface="Cambria Math" pitchFamily="18" charset="0"/>
              </a:rPr>
              <a:t>La famille</a:t>
            </a:r>
          </a:p>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-La </a:t>
            </a:r>
            <a:r>
              <a:rPr lang="fr-FR" dirty="0" err="1">
                <a:effectLst>
                  <a:outerShdw blurRad="38100" dist="38100" dir="2700000" algn="tl">
                    <a:srgbClr val="000000">
                      <a:alpha val="43137"/>
                    </a:srgbClr>
                  </a:outerShdw>
                </a:effectLst>
                <a:latin typeface="Cambria Math" pitchFamily="18" charset="0"/>
                <a:ea typeface="Cambria Math" pitchFamily="18" charset="0"/>
              </a:rPr>
              <a:t>créche</a:t>
            </a:r>
            <a:endParaRPr lang="fr-FR" dirty="0">
              <a:effectLst>
                <a:outerShdw blurRad="38100" dist="38100" dir="2700000" algn="tl">
                  <a:srgbClr val="000000">
                    <a:alpha val="43137"/>
                  </a:srgbClr>
                </a:outerShdw>
              </a:effectLst>
              <a:latin typeface="Cambria Math" pitchFamily="18" charset="0"/>
              <a:ea typeface="Cambria Math" pitchFamily="18" charset="0"/>
            </a:endParaRPr>
          </a:p>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-L’</a:t>
            </a:r>
            <a:r>
              <a:rPr lang="fr-FR" dirty="0" err="1">
                <a:effectLst>
                  <a:outerShdw blurRad="38100" dist="38100" dir="2700000" algn="tl">
                    <a:srgbClr val="000000">
                      <a:alpha val="43137"/>
                    </a:srgbClr>
                  </a:outerShdw>
                </a:effectLst>
                <a:latin typeface="Cambria Math" pitchFamily="18" charset="0"/>
                <a:ea typeface="Cambria Math" pitchFamily="18" charset="0"/>
              </a:rPr>
              <a:t>école,le</a:t>
            </a:r>
            <a:r>
              <a:rPr lang="fr-FR" dirty="0">
                <a:effectLst>
                  <a:outerShdw blurRad="38100" dist="38100" dir="2700000" algn="tl">
                    <a:srgbClr val="000000">
                      <a:alpha val="43137"/>
                    </a:srgbClr>
                  </a:outerShdw>
                </a:effectLst>
                <a:latin typeface="Cambria Math" pitchFamily="18" charset="0"/>
                <a:ea typeface="Cambria Math" pitchFamily="18" charset="0"/>
              </a:rPr>
              <a:t> </a:t>
            </a:r>
            <a:r>
              <a:rPr lang="fr-FR" dirty="0" err="1">
                <a:effectLst>
                  <a:outerShdw blurRad="38100" dist="38100" dir="2700000" algn="tl">
                    <a:srgbClr val="000000">
                      <a:alpha val="43137"/>
                    </a:srgbClr>
                  </a:outerShdw>
                </a:effectLst>
                <a:latin typeface="Cambria Math" pitchFamily="18" charset="0"/>
                <a:ea typeface="Cambria Math" pitchFamily="18" charset="0"/>
              </a:rPr>
              <a:t>collége</a:t>
            </a:r>
            <a:r>
              <a:rPr lang="fr-FR" dirty="0">
                <a:effectLst>
                  <a:outerShdw blurRad="38100" dist="38100" dir="2700000" algn="tl">
                    <a:srgbClr val="000000">
                      <a:alpha val="43137"/>
                    </a:srgbClr>
                  </a:outerShdw>
                </a:effectLst>
                <a:latin typeface="Cambria Math" pitchFamily="18" charset="0"/>
                <a:ea typeface="Cambria Math" pitchFamily="18" charset="0"/>
              </a:rPr>
              <a:t> et le lycée</a:t>
            </a:r>
          </a:p>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-Les institutions sociales</a:t>
            </a:r>
          </a:p>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-Les centres d’handicape</a:t>
            </a:r>
          </a:p>
          <a:p>
            <a:pPr marL="0" indent="0">
              <a:buNone/>
            </a:pPr>
            <a:r>
              <a:rPr lang="fr-FR" dirty="0">
                <a:effectLst>
                  <a:outerShdw blurRad="38100" dist="38100" dir="2700000" algn="tl">
                    <a:srgbClr val="000000">
                      <a:alpha val="43137"/>
                    </a:srgbClr>
                  </a:outerShdw>
                </a:effectLst>
                <a:latin typeface="Cambria Math" pitchFamily="18" charset="0"/>
                <a:ea typeface="Cambria Math" pitchFamily="18" charset="0"/>
              </a:rPr>
              <a:t>-La justice,….</a:t>
            </a:r>
            <a:r>
              <a:rPr lang="fr-FR" dirty="0" err="1">
                <a:effectLst>
                  <a:outerShdw blurRad="38100" dist="38100" dir="2700000" algn="tl">
                    <a:srgbClr val="000000">
                      <a:alpha val="43137"/>
                    </a:srgbClr>
                  </a:outerShdw>
                </a:effectLst>
                <a:latin typeface="Cambria Math" pitchFamily="18" charset="0"/>
                <a:ea typeface="Cambria Math" pitchFamily="18" charset="0"/>
              </a:rPr>
              <a:t>etc</a:t>
            </a:r>
            <a:endParaRPr lang="fr-FR" dirty="0">
              <a:effectLst>
                <a:outerShdw blurRad="38100" dist="38100" dir="2700000" algn="tl">
                  <a:srgbClr val="000000">
                    <a:alpha val="43137"/>
                  </a:srgbClr>
                </a:outerShdw>
              </a:effectLst>
              <a:latin typeface="Cambria Math" pitchFamily="18" charset="0"/>
              <a:ea typeface="Cambria Math" pitchFamily="18" charset="0"/>
            </a:endParaRPr>
          </a:p>
          <a:p>
            <a:endParaRPr lang="fr-FR" dirty="0">
              <a:latin typeface="Cambria Math" pitchFamily="18" charset="0"/>
              <a:ea typeface="Cambria Math" pitchFamily="18" charset="0"/>
            </a:endParaRPr>
          </a:p>
        </p:txBody>
      </p:sp>
    </p:spTree>
    <p:extLst>
      <p:ext uri="{BB962C8B-B14F-4D97-AF65-F5344CB8AC3E}">
        <p14:creationId xmlns:p14="http://schemas.microsoft.com/office/powerpoint/2010/main" val="287551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a:latin typeface="Cambria Math" pitchFamily="18" charset="0"/>
                <a:ea typeface="Cambria Math" pitchFamily="18" charset="0"/>
              </a:rPr>
              <a:t>Contrairement à beaucoup de disciplines </a:t>
            </a:r>
            <a:r>
              <a:rPr lang="fr-FR" dirty="0" err="1">
                <a:latin typeface="Cambria Math" pitchFamily="18" charset="0"/>
                <a:ea typeface="Cambria Math" pitchFamily="18" charset="0"/>
              </a:rPr>
              <a:t>médicales,la</a:t>
            </a:r>
            <a:r>
              <a:rPr lang="fr-FR" dirty="0">
                <a:latin typeface="Cambria Math" pitchFamily="18" charset="0"/>
                <a:ea typeface="Cambria Math" pitchFamily="18" charset="0"/>
              </a:rPr>
              <a:t> pédopsychiatrie se </a:t>
            </a:r>
            <a:r>
              <a:rPr lang="fr-FR" dirty="0">
                <a:effectLst>
                  <a:outerShdw blurRad="38100" dist="38100" dir="2700000" algn="tl">
                    <a:srgbClr val="000000">
                      <a:alpha val="43137"/>
                    </a:srgbClr>
                  </a:outerShdw>
                </a:effectLst>
                <a:latin typeface="Cambria Math" pitchFamily="18" charset="0"/>
                <a:ea typeface="Cambria Math" pitchFamily="18" charset="0"/>
              </a:rPr>
              <a:t>pratique en réseau</a:t>
            </a:r>
            <a:r>
              <a:rPr lang="fr-FR" dirty="0">
                <a:latin typeface="Cambria Math" pitchFamily="18" charset="0"/>
                <a:ea typeface="Cambria Math" pitchFamily="18" charset="0"/>
              </a:rPr>
              <a:t>.</a:t>
            </a:r>
          </a:p>
          <a:p>
            <a:r>
              <a:rPr lang="fr-FR" dirty="0">
                <a:latin typeface="Cambria Math" pitchFamily="18" charset="0"/>
                <a:ea typeface="Cambria Math" pitchFamily="18" charset="0"/>
              </a:rPr>
              <a:t>En </a:t>
            </a:r>
            <a:r>
              <a:rPr lang="fr-FR" dirty="0" err="1">
                <a:latin typeface="Cambria Math" pitchFamily="18" charset="0"/>
                <a:ea typeface="Cambria Math" pitchFamily="18" charset="0"/>
              </a:rPr>
              <a:t>effet,le</a:t>
            </a:r>
            <a:r>
              <a:rPr lang="fr-FR" dirty="0">
                <a:latin typeface="Cambria Math" pitchFamily="18" charset="0"/>
                <a:ea typeface="Cambria Math" pitchFamily="18" charset="0"/>
              </a:rPr>
              <a:t> pédopsychiatre travaille en </a:t>
            </a:r>
            <a:r>
              <a:rPr lang="fr-FR" dirty="0">
                <a:effectLst>
                  <a:outerShdw blurRad="38100" dist="38100" dir="2700000" algn="tl">
                    <a:srgbClr val="000000">
                      <a:alpha val="43137"/>
                    </a:srgbClr>
                  </a:outerShdw>
                </a:effectLst>
                <a:latin typeface="Cambria Math" pitchFamily="18" charset="0"/>
                <a:ea typeface="Cambria Math" pitchFamily="18" charset="0"/>
              </a:rPr>
              <a:t>équipe </a:t>
            </a:r>
            <a:r>
              <a:rPr lang="fr-FR" dirty="0" err="1">
                <a:effectLst>
                  <a:outerShdw blurRad="38100" dist="38100" dir="2700000" algn="tl">
                    <a:srgbClr val="000000">
                      <a:alpha val="43137"/>
                    </a:srgbClr>
                  </a:outerShdw>
                </a:effectLst>
                <a:latin typeface="Cambria Math" pitchFamily="18" charset="0"/>
                <a:ea typeface="Cambria Math" pitchFamily="18" charset="0"/>
              </a:rPr>
              <a:t>multiprofessionnelle</a:t>
            </a:r>
            <a:r>
              <a:rPr lang="fr-FR" dirty="0">
                <a:latin typeface="Cambria Math" pitchFamily="18" charset="0"/>
                <a:ea typeface="Cambria Math" pitchFamily="18" charset="0"/>
              </a:rPr>
              <a:t>(</a:t>
            </a:r>
            <a:r>
              <a:rPr lang="fr-FR" i="1" dirty="0">
                <a:latin typeface="Cambria Math" pitchFamily="18" charset="0"/>
                <a:ea typeface="Cambria Math" pitchFamily="18" charset="0"/>
              </a:rPr>
              <a:t>pédiatre,neuropédiatre,psychologue,orthophoniste,psychomotricien,ergothérapeute</a:t>
            </a:r>
            <a:r>
              <a:rPr lang="fr-FR" dirty="0">
                <a:latin typeface="Cambria Math" pitchFamily="18" charset="0"/>
                <a:ea typeface="Cambria Math" pitchFamily="18" charset="0"/>
              </a:rPr>
              <a:t>..),il serait le Maestro ,il orchestre la prise en charge ,</a:t>
            </a:r>
            <a:r>
              <a:rPr lang="fr-FR" i="1" dirty="0">
                <a:latin typeface="Cambria Math" pitchFamily="18" charset="0"/>
                <a:ea typeface="Cambria Math" pitchFamily="18" charset="0"/>
              </a:rPr>
              <a:t>de l’établissement du diagnostic à la conduite du traitement et des soins.</a:t>
            </a:r>
          </a:p>
          <a:p>
            <a:pPr marL="0" indent="0">
              <a:buNone/>
            </a:pPr>
            <a:endParaRPr lang="fr-FR" dirty="0"/>
          </a:p>
        </p:txBody>
      </p:sp>
    </p:spTree>
    <p:extLst>
      <p:ext uri="{BB962C8B-B14F-4D97-AF65-F5344CB8AC3E}">
        <p14:creationId xmlns:p14="http://schemas.microsoft.com/office/powerpoint/2010/main" val="78035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5721499"/>
          </a:xfrm>
        </p:spPr>
        <p:txBody>
          <a:bodyPr>
            <a:normAutofit fontScale="70000" lnSpcReduction="20000"/>
          </a:bodyPr>
          <a:lstStyle/>
          <a:p>
            <a:pPr marL="0" indent="0" algn="ctr">
              <a:buNone/>
            </a:pPr>
            <a:r>
              <a:rPr lang="fr-FR" sz="3400" dirty="0">
                <a:latin typeface="Cambria Math" pitchFamily="18" charset="0"/>
                <a:ea typeface="Cambria Math" pitchFamily="18" charset="0"/>
              </a:rPr>
              <a:t>IV-SPECIFITES DE LA PATHOLOGIE MENTALE EN PEDOPSYCHIATRIE</a:t>
            </a:r>
          </a:p>
          <a:p>
            <a:pPr marL="0" indent="0">
              <a:buNone/>
            </a:pPr>
            <a:r>
              <a:rPr lang="fr-FR" b="1" i="1" u="sng" dirty="0">
                <a:latin typeface="Cambria Math" pitchFamily="18" charset="0"/>
                <a:ea typeface="Cambria Math" pitchFamily="18" charset="0"/>
                <a:sym typeface="Wingdings" pitchFamily="2" charset="2"/>
              </a:rPr>
              <a:t>La dimension développementale</a:t>
            </a:r>
            <a:r>
              <a:rPr lang="fr-FR" dirty="0">
                <a:latin typeface="Cambria Math" pitchFamily="18" charset="0"/>
                <a:ea typeface="Cambria Math" pitchFamily="18" charset="0"/>
                <a:sym typeface="Wingdings" pitchFamily="2" charset="2"/>
              </a:rPr>
              <a:t>:</a:t>
            </a:r>
          </a:p>
          <a:p>
            <a:pPr marL="0" indent="0">
              <a:buNone/>
            </a:pPr>
            <a:r>
              <a:rPr lang="fr-FR" dirty="0">
                <a:latin typeface="Cambria Math" pitchFamily="18" charset="0"/>
                <a:ea typeface="Cambria Math" pitchFamily="18" charset="0"/>
                <a:sym typeface="Wingdings" pitchFamily="2" charset="2"/>
              </a:rPr>
              <a:t>L’enfant est un être non encore </a:t>
            </a:r>
            <a:r>
              <a:rPr lang="fr-FR" dirty="0" err="1">
                <a:latin typeface="Cambria Math" pitchFamily="18" charset="0"/>
                <a:ea typeface="Cambria Math" pitchFamily="18" charset="0"/>
                <a:sym typeface="Wingdings" pitchFamily="2" charset="2"/>
              </a:rPr>
              <a:t>accompli,qui</a:t>
            </a:r>
            <a:r>
              <a:rPr lang="fr-FR" dirty="0">
                <a:latin typeface="Cambria Math" pitchFamily="18" charset="0"/>
                <a:ea typeface="Cambria Math" pitchFamily="18" charset="0"/>
                <a:sym typeface="Wingdings" pitchFamily="2" charset="2"/>
              </a:rPr>
              <a:t> n’a pas encore achevé son développement.</a:t>
            </a:r>
          </a:p>
          <a:p>
            <a:pPr marL="0" indent="0">
              <a:buNone/>
            </a:pPr>
            <a:r>
              <a:rPr lang="fr-FR" dirty="0">
                <a:latin typeface="Cambria Math" pitchFamily="18" charset="0"/>
                <a:ea typeface="Cambria Math" pitchFamily="18" charset="0"/>
                <a:sym typeface="Wingdings" pitchFamily="2" charset="2"/>
              </a:rPr>
              <a:t>D’ou l’impossibilité de prédire le cours évolutif des troubles.</a:t>
            </a:r>
          </a:p>
          <a:p>
            <a:pPr marL="0" indent="0">
              <a:buNone/>
            </a:pPr>
            <a:r>
              <a:rPr lang="fr-FR" b="1" i="1" u="sng" dirty="0">
                <a:latin typeface="Cambria Math" pitchFamily="18" charset="0"/>
                <a:ea typeface="Cambria Math" pitchFamily="18" charset="0"/>
                <a:sym typeface="Wingdings" pitchFamily="2" charset="2"/>
              </a:rPr>
              <a:t>Les apprentissages</a:t>
            </a:r>
          </a:p>
          <a:p>
            <a:pPr marL="0" indent="0">
              <a:buNone/>
            </a:pPr>
            <a:r>
              <a:rPr lang="fr-FR" dirty="0">
                <a:latin typeface="Cambria Math" pitchFamily="18" charset="0"/>
                <a:ea typeface="Cambria Math" pitchFamily="18" charset="0"/>
              </a:rPr>
              <a:t>La vie de l'enfant est étroitement liée à l'école et à l'éducation. Même un très jeune enfant ou un enfant handicapé doivent faire des apprentissages spécifiques qui leur permettent d'être plus autonomes et de mieux s'adapter à l'environnement.</a:t>
            </a:r>
          </a:p>
          <a:p>
            <a:pPr marL="0" indent="0">
              <a:buNone/>
            </a:pPr>
            <a:r>
              <a:rPr lang="fr-FR" b="1" i="1" u="sng" dirty="0">
                <a:latin typeface="Cambria Math" pitchFamily="18" charset="0"/>
                <a:ea typeface="Cambria Math" pitchFamily="18" charset="0"/>
                <a:sym typeface="Wingdings" pitchFamily="2" charset="2"/>
              </a:rPr>
              <a:t>Le rôle de l’entourage </a:t>
            </a:r>
          </a:p>
          <a:p>
            <a:pPr marL="0" indent="0">
              <a:buNone/>
            </a:pPr>
            <a:r>
              <a:rPr lang="fr-FR" dirty="0" err="1">
                <a:latin typeface="Cambria Math" pitchFamily="18" charset="0"/>
                <a:ea typeface="Cambria Math" pitchFamily="18" charset="0"/>
              </a:rPr>
              <a:t>ll</a:t>
            </a:r>
            <a:r>
              <a:rPr lang="fr-FR" dirty="0">
                <a:latin typeface="Cambria Math" pitchFamily="18" charset="0"/>
                <a:ea typeface="Cambria Math" pitchFamily="18" charset="0"/>
              </a:rPr>
              <a:t> faut toujours tenir compte de l'entourage proche de l'enfant. </a:t>
            </a:r>
          </a:p>
          <a:p>
            <a:pPr marL="0" indent="0">
              <a:buNone/>
            </a:pPr>
            <a:r>
              <a:rPr lang="fr-FR" dirty="0">
                <a:latin typeface="Cambria Math" pitchFamily="18" charset="0"/>
                <a:ea typeface="Cambria Math" pitchFamily="18" charset="0"/>
              </a:rPr>
              <a:t>Souvent, les troubles de l'enfant ne sont que le résultat d’un dysfonctionnement familial.</a:t>
            </a:r>
          </a:p>
          <a:p>
            <a:pPr marL="0" indent="0">
              <a:buNone/>
            </a:pPr>
            <a:r>
              <a:rPr lang="fr-FR" dirty="0">
                <a:latin typeface="Cambria Math" pitchFamily="18" charset="0"/>
                <a:ea typeface="Cambria Math" pitchFamily="18" charset="0"/>
              </a:rPr>
              <a:t>Plus l’enfant est jeune  plus le retentissement de l’entourage sur son développement est important.</a:t>
            </a:r>
          </a:p>
        </p:txBody>
      </p:sp>
    </p:spTree>
    <p:extLst>
      <p:ext uri="{BB962C8B-B14F-4D97-AF65-F5344CB8AC3E}">
        <p14:creationId xmlns:p14="http://schemas.microsoft.com/office/powerpoint/2010/main" val="37809321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3499</TotalTime>
  <Words>3227</Words>
  <Application>Microsoft Office PowerPoint</Application>
  <PresentationFormat>On-screen Show (4:3)</PresentationFormat>
  <Paragraphs>212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Thème Office</vt:lpstr>
      <vt:lpstr>La psychiatrie Infanto-juvénile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Maroua Lahmaza</cp:lastModifiedBy>
  <cp:revision>84</cp:revision>
  <dcterms:created xsi:type="dcterms:W3CDTF">2022-01-02T08:17:51Z</dcterms:created>
  <dcterms:modified xsi:type="dcterms:W3CDTF">2022-01-06T13:33:23Z</dcterms:modified>
</cp:coreProperties>
</file>