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90" r:id="rId4"/>
    <p:sldId id="257" r:id="rId5"/>
    <p:sldId id="288" r:id="rId6"/>
    <p:sldId id="258" r:id="rId7"/>
    <p:sldId id="274" r:id="rId8"/>
    <p:sldId id="263" r:id="rId9"/>
    <p:sldId id="281" r:id="rId10"/>
    <p:sldId id="286" r:id="rId11"/>
    <p:sldId id="264" r:id="rId12"/>
    <p:sldId id="287" r:id="rId13"/>
    <p:sldId id="267" r:id="rId14"/>
    <p:sldId id="268" r:id="rId15"/>
    <p:sldId id="269" r:id="rId16"/>
    <p:sldId id="270" r:id="rId17"/>
    <p:sldId id="283" r:id="rId18"/>
    <p:sldId id="272" r:id="rId19"/>
    <p:sldId id="284" r:id="rId20"/>
    <p:sldId id="285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09F-8092-4846-8C0E-A6349E702834}" type="datetimeFigureOut">
              <a:rPr lang="fr-FR" smtClean="0"/>
              <a:pPr/>
              <a:t>21/11/2019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A70EE2D-17BD-4055-9FF1-1A3731AADA9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09F-8092-4846-8C0E-A6349E702834}" type="datetimeFigureOut">
              <a:rPr lang="fr-FR" smtClean="0"/>
              <a:pPr/>
              <a:t>21/11/2019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EE2D-17BD-4055-9FF1-1A3731AADA9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09F-8092-4846-8C0E-A6349E702834}" type="datetimeFigureOut">
              <a:rPr lang="fr-FR" smtClean="0"/>
              <a:pPr/>
              <a:t>21/11/2019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EE2D-17BD-4055-9FF1-1A3731AADA9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09F-8092-4846-8C0E-A6349E702834}" type="datetimeFigureOut">
              <a:rPr lang="fr-FR" smtClean="0"/>
              <a:pPr/>
              <a:t>21/11/2019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EE2D-17BD-4055-9FF1-1A3731AADA9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09F-8092-4846-8C0E-A6349E702834}" type="datetimeFigureOut">
              <a:rPr lang="fr-FR" smtClean="0"/>
              <a:pPr/>
              <a:t>21/11/2019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70EE2D-17BD-4055-9FF1-1A3731AADA9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09F-8092-4846-8C0E-A6349E702834}" type="datetimeFigureOut">
              <a:rPr lang="fr-FR" smtClean="0"/>
              <a:pPr/>
              <a:t>21/11/2019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EE2D-17BD-4055-9FF1-1A3731AADA9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09F-8092-4846-8C0E-A6349E702834}" type="datetimeFigureOut">
              <a:rPr lang="fr-FR" smtClean="0"/>
              <a:pPr/>
              <a:t>21/11/2019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EE2D-17BD-4055-9FF1-1A3731AADA9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09F-8092-4846-8C0E-A6349E702834}" type="datetimeFigureOut">
              <a:rPr lang="fr-FR" smtClean="0"/>
              <a:pPr/>
              <a:t>21/11/2019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EE2D-17BD-4055-9FF1-1A3731AADA9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09F-8092-4846-8C0E-A6349E702834}" type="datetimeFigureOut">
              <a:rPr lang="fr-FR" smtClean="0"/>
              <a:pPr/>
              <a:t>21/11/2019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EE2D-17BD-4055-9FF1-1A3731AADA9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09F-8092-4846-8C0E-A6349E702834}" type="datetimeFigureOut">
              <a:rPr lang="fr-FR" smtClean="0"/>
              <a:pPr/>
              <a:t>21/11/2019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EE2D-17BD-4055-9FF1-1A3731AADA9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09F-8092-4846-8C0E-A6349E702834}" type="datetimeFigureOut">
              <a:rPr lang="fr-FR" smtClean="0"/>
              <a:pPr/>
              <a:t>21/11/2019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70EE2D-17BD-4055-9FF1-1A3731AADA9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B29509F-8092-4846-8C0E-A6349E702834}" type="datetimeFigureOut">
              <a:rPr lang="fr-FR" smtClean="0"/>
              <a:pPr/>
              <a:t>21/11/2019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A70EE2D-17BD-4055-9FF1-1A3731AADA9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Dr Bououden N</a:t>
            </a:r>
          </a:p>
          <a:p>
            <a:r>
              <a:rPr lang="fr-FR" dirty="0" smtClean="0"/>
              <a:t>                                                                                                             Maitre assistante en psychiatrie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 Les démences </a:t>
            </a:r>
            <a:endParaRPr lang="fr-FR" dirty="0"/>
          </a:p>
        </p:txBody>
      </p:sp>
      <p:pic>
        <p:nvPicPr>
          <p:cNvPr id="1027" name="Picture 3" descr="C:\Users\Acer\Desktop\photos psychiatrie\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653136"/>
            <a:ext cx="6552728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471120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5-Atteinte des fonctions symboliques:</a:t>
            </a:r>
          </a:p>
          <a:p>
            <a:pPr>
              <a:buNone/>
            </a:pPr>
            <a:r>
              <a:rPr lang="fr-FR" dirty="0" smtClean="0"/>
              <a:t>   -Aphasie avec des troubles de la compréhension ainsi que les troubles de la lecture et de l’écriture.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-Apraxies : c’est un trouble de l’exécution du mouvement sans atteinte motrice ni sensorielle 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-Agnosies :</a:t>
            </a:r>
            <a:r>
              <a:rPr lang="fr-FR" sz="2800" dirty="0" smtClean="0"/>
              <a:t> impossibilité </a:t>
            </a:r>
            <a:r>
              <a:rPr lang="fr-FR" sz="2800" dirty="0" smtClean="0">
                <a:solidFill>
                  <a:schemeClr val="accent4"/>
                </a:solidFill>
              </a:rPr>
              <a:t>de reconnaitre </a:t>
            </a:r>
            <a:r>
              <a:rPr lang="fr-FR" sz="2800" dirty="0" smtClean="0"/>
              <a:t>et </a:t>
            </a:r>
            <a:r>
              <a:rPr lang="fr-FR" sz="2800" dirty="0" smtClean="0">
                <a:solidFill>
                  <a:schemeClr val="accent4"/>
                </a:solidFill>
              </a:rPr>
              <a:t>d’identifier </a:t>
            </a:r>
            <a:r>
              <a:rPr lang="fr-FR" sz="2800" dirty="0" smtClean="0"/>
              <a:t>les objets malgré des fonctions sensorielles intactes.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 6-Troubles de la pensée :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</a:p>
          <a:p>
            <a:pPr>
              <a:buNone/>
            </a:pPr>
            <a:r>
              <a:rPr lang="fr-FR" dirty="0" smtClean="0"/>
              <a:t>  -Un appauvrissement de la pensée avec lenteur de l'idéation (bradypsychie),</a:t>
            </a:r>
          </a:p>
          <a:p>
            <a:pPr>
              <a:buNone/>
            </a:pPr>
            <a:r>
              <a:rPr lang="fr-FR" dirty="0" smtClean="0"/>
              <a:t>  - Une pensée diffluente .</a:t>
            </a:r>
          </a:p>
          <a:p>
            <a:pPr>
              <a:buNone/>
            </a:pPr>
            <a:r>
              <a:rPr lang="fr-FR" dirty="0" smtClean="0"/>
              <a:t>  -Une persévération </a:t>
            </a:r>
            <a:r>
              <a:rPr lang="fr-FR" smtClean="0"/>
              <a:t>verbale </a:t>
            </a:r>
            <a:r>
              <a:rPr lang="fr-FR" smtClean="0"/>
              <a:t>caractérisée par des associations verbales par assonances.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- Une difficulté à manier la pensée abstraite : le patient prend les mots dans leur signification concrète.</a:t>
            </a:r>
          </a:p>
          <a:p>
            <a:pPr>
              <a:buNone/>
            </a:pPr>
            <a:r>
              <a:rPr lang="fr-FR" dirty="0" smtClean="0"/>
              <a:t> - Des idées délirantes peuvent être associées.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7-Troubles du comportement:</a:t>
            </a:r>
            <a:r>
              <a:rPr lang="fr-FR" dirty="0" smtClean="0">
                <a:solidFill>
                  <a:schemeClr val="accent1"/>
                </a:solidFill>
              </a:rPr>
              <a:t>. </a:t>
            </a:r>
          </a:p>
          <a:p>
            <a:pPr>
              <a:buNone/>
            </a:pPr>
            <a:r>
              <a:rPr lang="fr-FR" dirty="0" smtClean="0"/>
              <a:t>   -Devient grossier et violent.</a:t>
            </a:r>
          </a:p>
          <a:p>
            <a:pPr>
              <a:buNone/>
            </a:pPr>
            <a:r>
              <a:rPr lang="fr-FR" dirty="0" smtClean="0"/>
              <a:t>  - Agitation nocturne (à l'obscurité) quasi constante.</a:t>
            </a:r>
          </a:p>
          <a:p>
            <a:pPr>
              <a:buNone/>
            </a:pPr>
            <a:r>
              <a:rPr lang="fr-FR" dirty="0" smtClean="0"/>
              <a:t>  - Les comportements délictueux sont fréquents (vols, incendies, attentats à la pudeur, délits sexuels).</a:t>
            </a:r>
          </a:p>
          <a:p>
            <a:endParaRPr lang="fr-FR" dirty="0" smtClean="0"/>
          </a:p>
          <a:p>
            <a:r>
              <a:rPr lang="fr-FR" b="1" dirty="0" smtClean="0">
                <a:solidFill>
                  <a:schemeClr val="accent1"/>
                </a:solidFill>
              </a:rPr>
              <a:t>8-Altération des conduites instinctuelles</a:t>
            </a:r>
            <a:r>
              <a:rPr lang="fr-FR" dirty="0" smtClean="0">
                <a:solidFill>
                  <a:schemeClr val="accent1"/>
                </a:solidFill>
              </a:rPr>
              <a:t> : </a:t>
            </a:r>
            <a:r>
              <a:rPr lang="fr-FR" dirty="0" smtClean="0"/>
              <a:t>insomnie avec inversion du rythme nycthéméral, anorexie, refus d'aliments ou boulimie, troubles sphinctériens (incontinence urinaire et/ou fécale).</a:t>
            </a:r>
          </a:p>
          <a:p>
            <a:endParaRPr lang="fr-FR" dirty="0" smtClean="0"/>
          </a:p>
          <a:p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9-Signes physiques généraux </a:t>
            </a:r>
            <a:r>
              <a:rPr lang="fr-FR" dirty="0" smtClean="0">
                <a:solidFill>
                  <a:schemeClr val="accent1"/>
                </a:solidFill>
              </a:rPr>
              <a:t>:</a:t>
            </a:r>
          </a:p>
          <a:p>
            <a:pPr>
              <a:buNone/>
            </a:pPr>
            <a:r>
              <a:rPr lang="fr-FR" dirty="0" smtClean="0"/>
              <a:t>    - Liés à l'étiologie : signes liés à l'affection causale. </a:t>
            </a:r>
          </a:p>
          <a:p>
            <a:r>
              <a:rPr lang="fr-FR" dirty="0" smtClean="0"/>
              <a:t>- Détérioration globale de l'état de santé : amaigrissement, voire cachexie, déshydratation.</a:t>
            </a:r>
          </a:p>
          <a:p>
            <a:r>
              <a:rPr lang="fr-FR" b="1" dirty="0" smtClean="0"/>
              <a:t>Un examen neurologique</a:t>
            </a:r>
            <a:r>
              <a:rPr lang="fr-FR" dirty="0" smtClean="0"/>
              <a:t>, à la recherche de signes focaux (syndrome pyramidal, ou extrapyramidal , crise d’épilepsie, myoclonies etc.….)</a:t>
            </a:r>
          </a:p>
          <a:p>
            <a:r>
              <a:rPr lang="fr-FR" dirty="0" smtClean="0"/>
              <a:t> et </a:t>
            </a:r>
            <a:r>
              <a:rPr lang="fr-FR" b="1" dirty="0" smtClean="0"/>
              <a:t>un examen somatique </a:t>
            </a:r>
            <a:r>
              <a:rPr lang="fr-FR" dirty="0" smtClean="0"/>
              <a:t>à la recherche d’anomalies cardio-vasculaires de signes en faveur d’une dysthyroïdie , etc..., sont impératifs.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4-Examens Para cliniques 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-Bilan biologique sanguin</a:t>
            </a:r>
            <a:r>
              <a:rPr lang="fr-FR" dirty="0" smtClean="0"/>
              <a:t> : hémogramme-glycémie-azotémie-ionogramme-calcémie-bilan inflammatoire et hépatique-diagnostic sérologique de la syphilis-dosage vit B12 et exploration de la fonction thyroïdienne.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-ponction lombaire </a:t>
            </a:r>
            <a:r>
              <a:rPr lang="fr-FR" dirty="0" smtClean="0"/>
              <a:t>(avec précaution d’usage) lorsqu’une étiologie inflammatoire ou infectieuse est suspectée.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-un électroencéphalogramme (voir EEG de sommeil</a:t>
            </a:r>
            <a:r>
              <a:rPr lang="fr-FR" dirty="0" smtClean="0"/>
              <a:t>) 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-un scanner cérébral </a:t>
            </a:r>
            <a:r>
              <a:rPr lang="fr-FR" dirty="0" smtClean="0"/>
              <a:t>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- IRM </a:t>
            </a:r>
            <a:r>
              <a:rPr lang="fr-FR" dirty="0" smtClean="0"/>
              <a:t>: recherche de lésions de la substance blanche insuffisamment visualiser par le scanner.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-L’examen psychométrique et neuropsychologique </a:t>
            </a:r>
            <a:r>
              <a:rPr lang="fr-FR" dirty="0" smtClean="0"/>
              <a:t>doit être systématique.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5-diagnostic différentiel 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*</a:t>
            </a:r>
            <a:r>
              <a:rPr lang="fr-FR" dirty="0" smtClean="0">
                <a:solidFill>
                  <a:srgbClr val="FF0000"/>
                </a:solidFill>
              </a:rPr>
              <a:t>La confusion mentale : </a:t>
            </a:r>
          </a:p>
          <a:p>
            <a:r>
              <a:rPr lang="fr-FR" dirty="0" smtClean="0"/>
              <a:t>-Le caractère persistant des troubles le distingue d'un état confusionnel où les perturbations sont fluctuantes au cours d'une même journée, transitoire et spontanément réversible.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* Le retard mental: </a:t>
            </a:r>
            <a:r>
              <a:rPr lang="fr-FR" dirty="0" smtClean="0"/>
              <a:t>dont les perturbations sont par définition présentes dès l'enfance 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*dépression pseudo-démentielle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6-Le diagnostic </a:t>
            </a:r>
            <a:br>
              <a:rPr lang="fr-FR" dirty="0" smtClean="0"/>
            </a:br>
            <a:r>
              <a:rPr lang="fr-FR" dirty="0" smtClean="0"/>
              <a:t>étiologique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3568" y="1700808"/>
            <a:ext cx="7772400" cy="45720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fr-FR" dirty="0" smtClean="0">
                <a:solidFill>
                  <a:srgbClr val="FF0000"/>
                </a:solidFill>
              </a:rPr>
              <a:t>Les démences irréversibles :</a:t>
            </a:r>
          </a:p>
          <a:p>
            <a:pPr algn="ctr"/>
            <a:r>
              <a:rPr lang="fr-FR" dirty="0" smtClean="0"/>
              <a:t>*</a:t>
            </a:r>
            <a:r>
              <a:rPr lang="fr-FR" dirty="0" smtClean="0">
                <a:solidFill>
                  <a:schemeClr val="accent3"/>
                </a:solidFill>
              </a:rPr>
              <a:t>Les démences corticales primaires :</a:t>
            </a:r>
            <a:r>
              <a:rPr lang="fr-FR" dirty="0" smtClean="0"/>
              <a:t> les plus fréquentes:</a:t>
            </a:r>
          </a:p>
          <a:p>
            <a:pPr algn="ctr">
              <a:buNone/>
            </a:pPr>
            <a:r>
              <a:rPr lang="fr-FR" dirty="0" smtClean="0">
                <a:solidFill>
                  <a:schemeClr val="accent1"/>
                </a:solidFill>
              </a:rPr>
              <a:t>1-la maladie d’Alzheimer</a:t>
            </a:r>
            <a:r>
              <a:rPr lang="fr-FR" dirty="0" smtClean="0"/>
              <a:t> représente la moitié des démences.</a:t>
            </a:r>
          </a:p>
          <a:p>
            <a:pPr algn="ctr">
              <a:buNone/>
            </a:pPr>
            <a:r>
              <a:rPr lang="fr-FR" dirty="0" smtClean="0"/>
              <a:t> Caractérisée par des lésions pariétaux occipitales bilatérales avec l’installation précoce de l’amnésie et du syndrome aphasique, apraxique, agnosique. </a:t>
            </a:r>
          </a:p>
          <a:p>
            <a:pPr algn="ctr"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chemeClr val="accent1"/>
                </a:solidFill>
              </a:rPr>
              <a:t>2-Maladie de Pick : </a:t>
            </a:r>
            <a:r>
              <a:rPr lang="fr-FR" dirty="0" smtClean="0"/>
              <a:t>plus rares : caractérisée par des lésions fronto-temporales .Envisagée lorsque des signes frontaux sont présents: euphorie , désinhibition , </a:t>
            </a:r>
            <a:r>
              <a:rPr lang="fr-FR" dirty="0" err="1" smtClean="0"/>
              <a:t>familiarité,et</a:t>
            </a:r>
            <a:r>
              <a:rPr lang="fr-FR" dirty="0" smtClean="0"/>
              <a:t> par des troubles du langage(persévération , écholalie, </a:t>
            </a:r>
          </a:p>
          <a:p>
            <a:pPr>
              <a:buNone/>
            </a:pPr>
            <a:r>
              <a:rPr lang="fr-FR" dirty="0" smtClean="0"/>
              <a:t>    palilalie) . Auxquelles s’ajoutent des troubles mnésiques et des agnosies.</a:t>
            </a:r>
          </a:p>
          <a:p>
            <a:endParaRPr lang="fr-FR" dirty="0"/>
          </a:p>
        </p:txBody>
      </p:sp>
      <p:pic>
        <p:nvPicPr>
          <p:cNvPr id="6147" name="Picture 3" descr="C:\Users\Acer\Desktop\photos psychiatrie\trouble-comportement-personnes-agees-profor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0250" y="188641"/>
            <a:ext cx="3333750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71600" y="1628800"/>
            <a:ext cx="7772400" cy="4572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3"/>
                </a:solidFill>
              </a:rPr>
              <a:t>*Les démences sous-corticales : </a:t>
            </a:r>
            <a:r>
              <a:rPr lang="fr-FR" dirty="0" smtClean="0"/>
              <a:t>se caractérisent par l’absence du tableau aphaso -agnosique. C’est le cas </a:t>
            </a:r>
            <a:r>
              <a:rPr lang="fr-FR" dirty="0" smtClean="0">
                <a:solidFill>
                  <a:srgbClr val="0070C0"/>
                </a:solidFill>
              </a:rPr>
              <a:t>de la maladie de Parkinson et de la maladie de Huntington </a:t>
            </a:r>
            <a:r>
              <a:rPr lang="fr-FR" dirty="0" smtClean="0"/>
              <a:t>.</a:t>
            </a:r>
          </a:p>
          <a:p>
            <a:r>
              <a:rPr lang="fr-FR" dirty="0" smtClean="0"/>
              <a:t> des troubles moteurs, un ralentissement global avec une diminution marquée de la motivation.une détérioration de la verbalisation (hypo phonie) et de la motricité (bradykinésie).</a:t>
            </a:r>
          </a:p>
          <a:p>
            <a:r>
              <a:rPr lang="fr-FR" dirty="0" smtClean="0">
                <a:solidFill>
                  <a:schemeClr val="accent3"/>
                </a:solidFill>
              </a:rPr>
              <a:t>*les démences axiales </a:t>
            </a:r>
            <a:r>
              <a:rPr lang="fr-FR" dirty="0" smtClean="0"/>
              <a:t>: </a:t>
            </a:r>
            <a:r>
              <a:rPr lang="fr-FR" dirty="0" smtClean="0">
                <a:solidFill>
                  <a:srgbClr val="0070C0"/>
                </a:solidFill>
              </a:rPr>
              <a:t>maladie de korsakoff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47112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fr-FR" dirty="0" smtClean="0">
                <a:solidFill>
                  <a:srgbClr val="FF0000"/>
                </a:solidFill>
              </a:rPr>
              <a:t>B- les démences d’étiologie curable : </a:t>
            </a:r>
          </a:p>
          <a:p>
            <a:pPr lvl="0"/>
            <a:r>
              <a:rPr lang="fr-FR" dirty="0" smtClean="0"/>
              <a:t>Il faut absolument faire le diagnostic pour éviter l’évolutivité fâcheuse.</a:t>
            </a:r>
          </a:p>
          <a:p>
            <a:r>
              <a:rPr lang="fr-FR" dirty="0" smtClean="0">
                <a:solidFill>
                  <a:schemeClr val="accent3"/>
                </a:solidFill>
              </a:rPr>
              <a:t>*Démence d’origine métabolique et toxique : </a:t>
            </a:r>
            <a:r>
              <a:rPr lang="fr-FR" dirty="0" smtClean="0"/>
              <a:t>l’intoxication oxycarbonée, l’insuffisance rénale ou hépatique, l’hypothyroïdie ou l’hypercalcémie.</a:t>
            </a:r>
          </a:p>
          <a:p>
            <a:r>
              <a:rPr lang="fr-FR" dirty="0" smtClean="0">
                <a:solidFill>
                  <a:schemeClr val="accent3"/>
                </a:solidFill>
              </a:rPr>
              <a:t>*démences d’origine infectieuse </a:t>
            </a:r>
            <a:r>
              <a:rPr lang="fr-FR" dirty="0" smtClean="0"/>
              <a:t>: la tuberculose, la syphilis et la brucellose. Affections opportunistes du SIDA.</a:t>
            </a:r>
          </a:p>
          <a:p>
            <a:r>
              <a:rPr lang="fr-FR" dirty="0" smtClean="0">
                <a:solidFill>
                  <a:schemeClr val="accent3"/>
                </a:solidFill>
              </a:rPr>
              <a:t>*les démences neurochirurgicales</a:t>
            </a:r>
            <a:r>
              <a:rPr lang="fr-FR" dirty="0" smtClean="0"/>
              <a:t> : l’hydrocéphalie à pression normale  , l’hématome sous dural chronique , les tumeurs cérébrales.</a:t>
            </a:r>
          </a:p>
          <a:p>
            <a:r>
              <a:rPr lang="fr-FR" dirty="0" smtClean="0">
                <a:solidFill>
                  <a:schemeClr val="accent3"/>
                </a:solidFill>
              </a:rPr>
              <a:t>*les démences secondaires aux encéphalopathies carentielles </a:t>
            </a:r>
            <a:r>
              <a:rPr lang="fr-FR" dirty="0" smtClean="0"/>
              <a:t>:en vitamine B12.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fr-FR" dirty="0" smtClean="0">
                <a:solidFill>
                  <a:srgbClr val="FF0000"/>
                </a:solidFill>
              </a:rPr>
              <a:t>C- Les démences avec un traitement palliatif : </a:t>
            </a:r>
          </a:p>
          <a:p>
            <a:r>
              <a:rPr lang="fr-FR" dirty="0" smtClean="0">
                <a:solidFill>
                  <a:schemeClr val="accent3"/>
                </a:solidFill>
              </a:rPr>
              <a:t>*les démences vasculaires: </a:t>
            </a:r>
            <a:r>
              <a:rPr lang="fr-FR" dirty="0" smtClean="0"/>
              <a:t>secondaire à une pathologie cérébro-vasculaire : AVC, infarctus multiples corticaux et sous corticaux , angiopathie….</a:t>
            </a:r>
          </a:p>
          <a:p>
            <a:r>
              <a:rPr lang="fr-FR" dirty="0" smtClean="0">
                <a:solidFill>
                  <a:schemeClr val="accent3"/>
                </a:solidFill>
              </a:rPr>
              <a:t>*démences post-traumatiques : </a:t>
            </a:r>
            <a:r>
              <a:rPr lang="fr-FR" dirty="0" smtClean="0"/>
              <a:t>traumatisme crânien.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PEDAGOGIQUES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-La  reconnaissance des premiers signes annonciateurs d’une démence</a:t>
            </a:r>
          </a:p>
          <a:p>
            <a:pPr>
              <a:buNone/>
            </a:pPr>
            <a:r>
              <a:rPr lang="fr-FR" dirty="0" smtClean="0"/>
              <a:t>-Classifier les différents états démentiels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7-Prise en charge: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-</a:t>
            </a:r>
            <a:r>
              <a:rPr lang="fr-FR" dirty="0" smtClean="0">
                <a:solidFill>
                  <a:srgbClr val="FF0000"/>
                </a:solidFill>
              </a:rPr>
              <a:t>Le traitement est étiologique </a:t>
            </a:r>
            <a:r>
              <a:rPr lang="fr-FR" dirty="0" smtClean="0"/>
              <a:t>dans les </a:t>
            </a:r>
          </a:p>
          <a:p>
            <a:r>
              <a:rPr lang="fr-FR" dirty="0" smtClean="0"/>
              <a:t>démences réversibles.</a:t>
            </a:r>
          </a:p>
          <a:p>
            <a:r>
              <a:rPr lang="fr-FR" dirty="0" smtClean="0"/>
              <a:t>-</a:t>
            </a:r>
            <a:r>
              <a:rPr lang="fr-FR" dirty="0" smtClean="0">
                <a:solidFill>
                  <a:srgbClr val="FF0000"/>
                </a:solidFill>
              </a:rPr>
              <a:t>Traitement palliatif et symptomatique </a:t>
            </a:r>
            <a:r>
              <a:rPr lang="fr-FR" dirty="0" smtClean="0"/>
              <a:t>dans les </a:t>
            </a:r>
          </a:p>
          <a:p>
            <a:r>
              <a:rPr lang="fr-FR" dirty="0" smtClean="0"/>
              <a:t>vasculaires et post-traumatiques.</a:t>
            </a:r>
          </a:p>
          <a:p>
            <a:r>
              <a:rPr lang="fr-FR" dirty="0" smtClean="0"/>
              <a:t>-Dans les démences irréversibles type Alzheimer ,Pick, Parkinson…,le traitement vise à améliorer la qualité de vie des malades:</a:t>
            </a:r>
          </a:p>
          <a:p>
            <a:r>
              <a:rPr lang="fr-FR" dirty="0" smtClean="0"/>
              <a:t>-</a:t>
            </a:r>
            <a:r>
              <a:rPr lang="fr-FR" dirty="0" smtClean="0">
                <a:solidFill>
                  <a:schemeClr val="accent1"/>
                </a:solidFill>
              </a:rPr>
              <a:t>Les anti-cholestérasiques </a:t>
            </a:r>
            <a:r>
              <a:rPr lang="fr-FR" dirty="0" smtClean="0"/>
              <a:t>: donezepil : aricept*, rivastigmine .</a:t>
            </a:r>
          </a:p>
          <a:p>
            <a:r>
              <a:rPr lang="fr-FR" dirty="0" smtClean="0"/>
              <a:t>-</a:t>
            </a:r>
            <a:r>
              <a:rPr lang="fr-FR" dirty="0" smtClean="0">
                <a:solidFill>
                  <a:schemeClr val="accent1"/>
                </a:solidFill>
              </a:rPr>
              <a:t>Antidépresseurs , antipsychotiques </a:t>
            </a:r>
            <a:r>
              <a:rPr lang="fr-FR" dirty="0" smtClean="0"/>
              <a:t>pour les manifestations psycho-comportementales.</a:t>
            </a:r>
          </a:p>
          <a:p>
            <a:r>
              <a:rPr lang="fr-FR" dirty="0" smtClean="0">
                <a:solidFill>
                  <a:schemeClr val="accent1"/>
                </a:solidFill>
              </a:rPr>
              <a:t>-Un travail d’information </a:t>
            </a:r>
            <a:r>
              <a:rPr lang="fr-FR" dirty="0" smtClean="0"/>
              <a:t>auprès du patient et de sa famille.</a:t>
            </a:r>
          </a:p>
          <a:p>
            <a:r>
              <a:rPr lang="fr-FR" dirty="0" smtClean="0">
                <a:solidFill>
                  <a:schemeClr val="accent1"/>
                </a:solidFill>
              </a:rPr>
              <a:t>-Rééducation </a:t>
            </a:r>
            <a:r>
              <a:rPr lang="fr-FR" dirty="0" smtClean="0"/>
              <a:t>du patient </a:t>
            </a:r>
            <a:r>
              <a:rPr lang="fr-FR" dirty="0" smtClean="0">
                <a:solidFill>
                  <a:schemeClr val="accent1"/>
                </a:solidFill>
              </a:rPr>
              <a:t>:thérapie cognitivo-comportementale</a:t>
            </a:r>
            <a:endParaRPr lang="fr-FR" dirty="0"/>
          </a:p>
        </p:txBody>
      </p:sp>
      <p:pic>
        <p:nvPicPr>
          <p:cNvPr id="7170" name="Picture 2" descr="C:\Users\Acer\Desktop\photos psychiatrie\index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8550" y="0"/>
            <a:ext cx="1695450" cy="2695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du cours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1-Introduction-définition</a:t>
            </a:r>
          </a:p>
          <a:p>
            <a:r>
              <a:rPr lang="fr-FR" dirty="0" smtClean="0"/>
              <a:t>2-Epidémiologie</a:t>
            </a:r>
          </a:p>
          <a:p>
            <a:r>
              <a:rPr lang="fr-FR" dirty="0" smtClean="0"/>
              <a:t>3-Clinique : syndrome démentiel.</a:t>
            </a:r>
          </a:p>
          <a:p>
            <a:r>
              <a:rPr lang="fr-FR" dirty="0" smtClean="0"/>
              <a:t>4-Examen para clinique</a:t>
            </a:r>
          </a:p>
          <a:p>
            <a:r>
              <a:rPr lang="fr-FR" dirty="0" smtClean="0"/>
              <a:t>5-Diagnostic différentiel</a:t>
            </a:r>
          </a:p>
          <a:p>
            <a:r>
              <a:rPr lang="fr-FR" dirty="0" smtClean="0"/>
              <a:t>6-Diagnostic étiologique</a:t>
            </a:r>
          </a:p>
          <a:p>
            <a:r>
              <a:rPr lang="fr-FR" dirty="0" smtClean="0"/>
              <a:t>7-Prise en charge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1-Introduction -définition 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5817840" cy="4572000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Les démences constituent un groupe de maladies comportant </a:t>
            </a:r>
            <a:r>
              <a:rPr lang="fr-FR" dirty="0" smtClean="0">
                <a:solidFill>
                  <a:srgbClr val="FF0000"/>
                </a:solidFill>
              </a:rPr>
              <a:t>un déclin intellectuel progressif acquis, </a:t>
            </a:r>
            <a:r>
              <a:rPr lang="fr-FR" dirty="0" smtClean="0"/>
              <a:t>c'est-à-dire se développant chez des sujets dont les fonctions intellectuelles étaient auparavant normales, ce qui l'oppose aux déficiences primitives (arriération, débilité). </a:t>
            </a:r>
          </a:p>
          <a:p>
            <a:r>
              <a:rPr lang="fr-FR" dirty="0" smtClean="0"/>
              <a:t>Touchant </a:t>
            </a:r>
            <a:r>
              <a:rPr lang="fr-FR" dirty="0" smtClean="0">
                <a:solidFill>
                  <a:schemeClr val="accent1"/>
                </a:solidFill>
              </a:rPr>
              <a:t>au moins deux domaines cognitifs</a:t>
            </a:r>
            <a:r>
              <a:rPr lang="fr-FR" dirty="0" smtClean="0"/>
              <a:t> (mémoire, langage, praxies, gnosies , et des fonctions exécutives) en l'absence de troubles de la vigilance , entraînant un retentissement sur les activités de vie quotidienne.</a:t>
            </a:r>
          </a:p>
          <a:p>
            <a:r>
              <a:rPr lang="fr-FR" dirty="0" smtClean="0"/>
              <a:t>Ces états démentiels résultent </a:t>
            </a:r>
            <a:r>
              <a:rPr lang="fr-FR" dirty="0" smtClean="0">
                <a:solidFill>
                  <a:srgbClr val="00B050"/>
                </a:solidFill>
              </a:rPr>
              <a:t>de lésions organiques</a:t>
            </a:r>
            <a:r>
              <a:rPr lang="fr-FR" dirty="0" smtClean="0"/>
              <a:t> de </a:t>
            </a:r>
            <a:r>
              <a:rPr lang="fr-FR" dirty="0" smtClean="0">
                <a:solidFill>
                  <a:srgbClr val="00B050"/>
                </a:solidFill>
              </a:rPr>
              <a:t>natures variées </a:t>
            </a:r>
            <a:r>
              <a:rPr lang="fr-FR" dirty="0" smtClean="0"/>
              <a:t>qui conditionnent le traitement et le pronostic. </a:t>
            </a: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2050" name="Picture 2" descr="C:\Users\Acer\Desktop\photos psychiatrie\images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188640"/>
            <a:ext cx="2124075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2-Epidémiologie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Selon l’OMS, en 2016</a:t>
            </a:r>
            <a:r>
              <a:rPr lang="fr-FR" dirty="0" smtClean="0"/>
              <a:t>, on compte</a:t>
            </a:r>
          </a:p>
          <a:p>
            <a:r>
              <a:rPr lang="fr-FR" dirty="0" smtClean="0"/>
              <a:t>- </a:t>
            </a:r>
            <a:r>
              <a:rPr lang="fr-FR" dirty="0" smtClean="0">
                <a:solidFill>
                  <a:schemeClr val="accent1"/>
                </a:solidFill>
              </a:rPr>
              <a:t>47,5 millions </a:t>
            </a:r>
            <a:r>
              <a:rPr lang="fr-FR" dirty="0" smtClean="0"/>
              <a:t>de personnes atteinte de démence dans le monde,</a:t>
            </a:r>
          </a:p>
          <a:p>
            <a:r>
              <a:rPr lang="fr-FR" dirty="0" smtClean="0"/>
              <a:t>- </a:t>
            </a:r>
            <a:r>
              <a:rPr lang="fr-FR" dirty="0" smtClean="0">
                <a:solidFill>
                  <a:schemeClr val="accent1"/>
                </a:solidFill>
              </a:rPr>
              <a:t>7,7 millions </a:t>
            </a:r>
            <a:r>
              <a:rPr lang="fr-FR" dirty="0" smtClean="0"/>
              <a:t>nouveaux cas chaque année.</a:t>
            </a:r>
          </a:p>
          <a:p>
            <a:r>
              <a:rPr lang="fr-FR" dirty="0" smtClean="0"/>
              <a:t>- • La maladie d’Alzheimer est la cause de </a:t>
            </a:r>
            <a:r>
              <a:rPr lang="fr-FR" dirty="0" smtClean="0">
                <a:solidFill>
                  <a:schemeClr val="accent1"/>
                </a:solidFill>
              </a:rPr>
              <a:t>60 à 70 % des cas</a:t>
            </a:r>
          </a:p>
          <a:p>
            <a:r>
              <a:rPr lang="fr-FR" dirty="0" smtClean="0"/>
              <a:t>- </a:t>
            </a:r>
            <a:r>
              <a:rPr lang="fr-FR" dirty="0" smtClean="0">
                <a:solidFill>
                  <a:schemeClr val="accent1"/>
                </a:solidFill>
              </a:rPr>
              <a:t>75,6 </a:t>
            </a:r>
            <a:r>
              <a:rPr lang="fr-FR" dirty="0" smtClean="0"/>
              <a:t>Millions en 2030.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-• En Algérie</a:t>
            </a:r>
            <a:r>
              <a:rPr lang="fr-FR" dirty="0" smtClean="0"/>
              <a:t>, on compte </a:t>
            </a:r>
            <a:r>
              <a:rPr lang="fr-FR" dirty="0" smtClean="0">
                <a:solidFill>
                  <a:schemeClr val="accent1"/>
                </a:solidFill>
              </a:rPr>
              <a:t>10.000</a:t>
            </a:r>
            <a:r>
              <a:rPr lang="fr-FR" dirty="0" smtClean="0"/>
              <a:t> malades atteints de la maladie d’Alzheimer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6033864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3-Clinique :le syndrome </a:t>
            </a:r>
            <a:br>
              <a:rPr lang="fr-FR" dirty="0" smtClean="0"/>
            </a:br>
            <a:r>
              <a:rPr lang="fr-FR" dirty="0" smtClean="0"/>
              <a:t> démentiel: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43608" y="1268760"/>
            <a:ext cx="7772400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b="1" u="sng" dirty="0" smtClean="0">
                <a:solidFill>
                  <a:srgbClr val="FF0000"/>
                </a:solidFill>
              </a:rPr>
              <a:t>    A-Circonstance de découverte:</a:t>
            </a:r>
          </a:p>
          <a:p>
            <a:pPr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   Le début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r>
              <a:rPr lang="fr-FR" dirty="0" smtClean="0"/>
              <a:t>est souvent progressif et </a:t>
            </a:r>
          </a:p>
          <a:p>
            <a:pPr>
              <a:buNone/>
            </a:pPr>
            <a:r>
              <a:rPr lang="fr-FR" dirty="0" smtClean="0"/>
              <a:t>   peut rester longtemps méconnu. C’est souvent la famille qui accompagne le patient motivée par  :</a:t>
            </a:r>
          </a:p>
          <a:p>
            <a:pPr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  1-Troubles de la mémoire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r>
              <a:rPr lang="fr-FR" dirty="0" smtClean="0"/>
              <a:t>: des souvenirs récents</a:t>
            </a:r>
          </a:p>
          <a:p>
            <a:pPr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   2- Une désorientation temporo-spatiale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r>
              <a:rPr lang="fr-FR" dirty="0" smtClean="0"/>
              <a:t>brève.</a:t>
            </a:r>
          </a:p>
          <a:p>
            <a:pPr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   3-modification du caractère </a:t>
            </a:r>
            <a:r>
              <a:rPr lang="fr-FR" b="1" dirty="0" smtClean="0"/>
              <a:t>:</a:t>
            </a:r>
            <a:r>
              <a:rPr lang="fr-FR" dirty="0" smtClean="0"/>
              <a:t> -</a:t>
            </a:r>
            <a:r>
              <a:rPr lang="fr-FR" dirty="0" smtClean="0">
                <a:solidFill>
                  <a:srgbClr val="00B050"/>
                </a:solidFill>
              </a:rPr>
              <a:t>irritabilité,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accès de colère</a:t>
            </a:r>
            <a:r>
              <a:rPr lang="fr-FR" dirty="0" smtClean="0"/>
              <a:t>, </a:t>
            </a:r>
            <a:r>
              <a:rPr lang="fr-FR" dirty="0" smtClean="0">
                <a:solidFill>
                  <a:srgbClr val="00B050"/>
                </a:solidFill>
              </a:rPr>
              <a:t>bavardage</a:t>
            </a:r>
            <a:r>
              <a:rPr lang="fr-FR" dirty="0" smtClean="0"/>
              <a:t> , </a:t>
            </a:r>
            <a:r>
              <a:rPr lang="fr-FR" dirty="0" smtClean="0">
                <a:solidFill>
                  <a:srgbClr val="00B050"/>
                </a:solidFill>
              </a:rPr>
              <a:t>apathie</a:t>
            </a:r>
            <a:r>
              <a:rPr lang="fr-FR" dirty="0" smtClean="0"/>
              <a:t>(= une perte d’intérêt pour les activités habituelles et les relations sociales et familiales, une perte de la motivation nécessaire pour initier une action).</a:t>
            </a:r>
            <a:endParaRPr lang="fr-FR" b="1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3074" name="Picture 2" descr="C:\Users\Acer\Desktop\photos psychiatrie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620688"/>
            <a:ext cx="7772400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 4-Troubles du comportement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r>
              <a:rPr lang="fr-FR" dirty="0" smtClean="0"/>
              <a:t>: - </a:t>
            </a:r>
            <a:r>
              <a:rPr lang="fr-FR" dirty="0" smtClean="0">
                <a:solidFill>
                  <a:srgbClr val="00B050"/>
                </a:solidFill>
              </a:rPr>
              <a:t>désinhibition sexuelle </a:t>
            </a:r>
            <a:r>
              <a:rPr lang="fr-FR" dirty="0" smtClean="0"/>
              <a:t>en désaccord avec la personnalité habituelle du sujet,</a:t>
            </a: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  - fugues et errances,</a:t>
            </a: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  - attitudes d'opposition ou suggestibilité 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pPr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  5-Troubles du langage</a:t>
            </a:r>
            <a:r>
              <a:rPr lang="fr-FR" dirty="0" smtClean="0">
                <a:solidFill>
                  <a:schemeClr val="accent1"/>
                </a:solidFill>
              </a:rPr>
              <a:t> :</a:t>
            </a:r>
          </a:p>
          <a:p>
            <a:pPr>
              <a:buNone/>
            </a:pPr>
            <a:r>
              <a:rPr lang="fr-FR" dirty="0" smtClean="0"/>
              <a:t>  -</a:t>
            </a:r>
            <a:r>
              <a:rPr lang="fr-FR" dirty="0" smtClean="0">
                <a:solidFill>
                  <a:srgbClr val="00B050"/>
                </a:solidFill>
              </a:rPr>
              <a:t>L’aphasie:</a:t>
            </a:r>
            <a:r>
              <a:rPr lang="fr-FR" dirty="0" smtClean="0"/>
              <a:t> manque du mot,   parfois des difficultés à nommer les objets (parfois même les objets familiers) ou il met du temps à trouver le nom de l'objet (augmentation</a:t>
            </a:r>
          </a:p>
          <a:p>
            <a:pPr>
              <a:buNone/>
            </a:pPr>
            <a:r>
              <a:rPr lang="fr-FR" dirty="0" smtClean="0"/>
              <a:t>   du temps de latence).</a:t>
            </a:r>
          </a:p>
          <a:p>
            <a:pPr>
              <a:buNone/>
            </a:pPr>
            <a:r>
              <a:rPr lang="fr-FR" dirty="0" smtClean="0"/>
              <a:t>  - Parfois des difficultés à prononcer les mots</a:t>
            </a:r>
          </a:p>
          <a:p>
            <a:pPr>
              <a:buNone/>
            </a:pPr>
            <a:r>
              <a:rPr lang="fr-FR" dirty="0" smtClean="0"/>
              <a:t>    polysyllabiques.</a:t>
            </a:r>
          </a:p>
          <a:p>
            <a:endParaRPr lang="fr-FR" dirty="0"/>
          </a:p>
        </p:txBody>
      </p:sp>
      <p:pic>
        <p:nvPicPr>
          <p:cNvPr id="4099" name="Picture 3" descr="C:\Users\Acer\Desktop\photos psychiatrie\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149080"/>
            <a:ext cx="2448272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196752"/>
            <a:ext cx="7772400" cy="482304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fr-FR" sz="5000" b="1" u="sng" dirty="0" smtClean="0">
                <a:solidFill>
                  <a:srgbClr val="FF0000"/>
                </a:solidFill>
              </a:rPr>
              <a:t>B-À la phase d’état:</a:t>
            </a:r>
          </a:p>
          <a:p>
            <a:pPr>
              <a:buNone/>
            </a:pPr>
            <a:r>
              <a:rPr lang="fr-FR" sz="5000" b="1" dirty="0" smtClean="0">
                <a:solidFill>
                  <a:schemeClr val="accent1"/>
                </a:solidFill>
              </a:rPr>
              <a:t>1-Présentation</a:t>
            </a:r>
            <a:r>
              <a:rPr lang="fr-FR" sz="5000" dirty="0" smtClean="0">
                <a:solidFill>
                  <a:schemeClr val="accent1"/>
                </a:solidFill>
              </a:rPr>
              <a:t> </a:t>
            </a:r>
            <a:r>
              <a:rPr lang="fr-FR" dirty="0" smtClean="0">
                <a:solidFill>
                  <a:schemeClr val="accent1"/>
                </a:solidFill>
              </a:rPr>
              <a:t>: 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sz="5000" dirty="0" smtClean="0"/>
              <a:t>-  Incurie, tenue négligée,</a:t>
            </a:r>
          </a:p>
          <a:p>
            <a:pPr>
              <a:buNone/>
            </a:pPr>
            <a:r>
              <a:rPr lang="fr-FR" sz="5000" dirty="0" smtClean="0"/>
              <a:t>- Gâtisme ,</a:t>
            </a:r>
          </a:p>
          <a:p>
            <a:pPr>
              <a:buFontTx/>
              <a:buChar char="-"/>
            </a:pPr>
            <a:r>
              <a:rPr lang="fr-FR" sz="5000" dirty="0" smtClean="0"/>
              <a:t>Visage  égaré, amimique. donne des réponses</a:t>
            </a:r>
          </a:p>
          <a:p>
            <a:pPr>
              <a:buNone/>
            </a:pPr>
            <a:r>
              <a:rPr lang="fr-FR" sz="5000" dirty="0" smtClean="0"/>
              <a:t>     inexactes, mal adaptées, saugrenues. </a:t>
            </a:r>
          </a:p>
          <a:p>
            <a:pPr>
              <a:buNone/>
            </a:pPr>
            <a:r>
              <a:rPr lang="fr-FR" sz="5000" dirty="0" smtClean="0"/>
              <a:t>- Les actes sont accomplis sans but.</a:t>
            </a:r>
          </a:p>
          <a:p>
            <a:pPr>
              <a:buNone/>
            </a:pPr>
            <a:endParaRPr lang="fr-FR" sz="5000" dirty="0" smtClean="0"/>
          </a:p>
          <a:p>
            <a:pPr>
              <a:buNone/>
            </a:pPr>
            <a:r>
              <a:rPr lang="fr-FR" sz="5000" b="1" dirty="0" smtClean="0">
                <a:solidFill>
                  <a:schemeClr val="accent1"/>
                </a:solidFill>
              </a:rPr>
              <a:t>2-Troubles de l'attention</a:t>
            </a:r>
            <a:r>
              <a:rPr lang="fr-FR" sz="5000" dirty="0" smtClean="0">
                <a:solidFill>
                  <a:schemeClr val="accent1"/>
                </a:solidFill>
              </a:rPr>
              <a:t> : </a:t>
            </a:r>
          </a:p>
          <a:p>
            <a:pPr>
              <a:buNone/>
            </a:pPr>
            <a:r>
              <a:rPr lang="fr-FR" sz="5000" dirty="0" smtClean="0"/>
              <a:t>- Diminution de l'attention spontanée </a:t>
            </a:r>
          </a:p>
          <a:p>
            <a:pPr>
              <a:buNone/>
            </a:pPr>
            <a:r>
              <a:rPr lang="fr-FR" sz="5000" dirty="0" smtClean="0"/>
              <a:t>- Distractibilité ; le patient se laisse distraire par l'ambiance environnante ;</a:t>
            </a:r>
          </a:p>
          <a:p>
            <a:pPr>
              <a:buNone/>
            </a:pPr>
            <a:r>
              <a:rPr lang="fr-FR" sz="5000" dirty="0" smtClean="0"/>
              <a:t>- Difficultés de concentration et de compréhension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endParaRPr lang="fr-FR" dirty="0"/>
          </a:p>
        </p:txBody>
      </p:sp>
      <p:pic>
        <p:nvPicPr>
          <p:cNvPr id="7" name="Picture 2" descr="C:\Users\Acer\Desktop\photos psychiatrie\images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88640"/>
            <a:ext cx="1838325" cy="248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4711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3-Troubles de la mémoire 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 smtClean="0"/>
              <a:t>  -Les troubles de la mémoire d’évocation et de fixation(faits récents et anciens).</a:t>
            </a:r>
          </a:p>
          <a:p>
            <a:pPr>
              <a:buNone/>
            </a:pPr>
            <a:r>
              <a:rPr lang="fr-FR" dirty="0" smtClean="0"/>
              <a:t>  - Des fabulations .</a:t>
            </a:r>
          </a:p>
          <a:p>
            <a:pPr>
              <a:buNone/>
            </a:pPr>
            <a:r>
              <a:rPr lang="fr-FR" dirty="0" smtClean="0"/>
              <a:t>  -Désorientation temporo-spatiale .</a:t>
            </a:r>
          </a:p>
          <a:p>
            <a:pPr>
              <a:buNone/>
            </a:pPr>
            <a:r>
              <a:rPr lang="fr-FR" dirty="0" smtClean="0"/>
              <a:t>  -Fausse reconnaissance.</a:t>
            </a:r>
          </a:p>
          <a:p>
            <a:endParaRPr lang="fr-FR" dirty="0" smtClean="0"/>
          </a:p>
          <a:p>
            <a:pPr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4-Troubles du jugement</a:t>
            </a:r>
            <a:r>
              <a:rPr lang="fr-FR" dirty="0" smtClean="0">
                <a:solidFill>
                  <a:schemeClr val="accent1"/>
                </a:solidFill>
              </a:rPr>
              <a:t> :</a:t>
            </a:r>
          </a:p>
          <a:p>
            <a:pPr>
              <a:buNone/>
            </a:pPr>
            <a:r>
              <a:rPr lang="fr-FR" dirty="0" smtClean="0"/>
              <a:t>  - Une incompréhension des situations, avec incapacité de trouver une solution face à une situation nouvelle,</a:t>
            </a:r>
          </a:p>
          <a:p>
            <a:pPr>
              <a:buNone/>
            </a:pPr>
            <a:r>
              <a:rPr lang="fr-FR" dirty="0" smtClean="0"/>
              <a:t>   -Le malade n'est pas conscient du caractère morbide de ses troubles , et absence d’autocritique.</a:t>
            </a:r>
          </a:p>
          <a:p>
            <a:pPr>
              <a:buNone/>
            </a:pPr>
            <a:r>
              <a:rPr lang="fr-FR" dirty="0" smtClean="0"/>
              <a:t>  - Il agit sans juger préalablement et sans prendre conscience de l'adaptation de ses actes.</a:t>
            </a:r>
          </a:p>
          <a:p>
            <a:pPr>
              <a:buNone/>
            </a:pPr>
            <a:r>
              <a:rPr lang="fr-FR" dirty="0" smtClean="0"/>
              <a:t>  -Il ne reconnaît plus l'absurdité de son comportement.</a:t>
            </a:r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877</TotalTime>
  <Words>863</Words>
  <Application>Microsoft Office PowerPoint</Application>
  <PresentationFormat>Affichage à l'écran (4:3)</PresentationFormat>
  <Paragraphs>132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Capitaux</vt:lpstr>
      <vt:lpstr> Les démences </vt:lpstr>
      <vt:lpstr>OBJECTIFS PEDAGOGIQUES</vt:lpstr>
      <vt:lpstr>Plan du cours</vt:lpstr>
      <vt:lpstr>1-Introduction -définition : </vt:lpstr>
      <vt:lpstr>2-Epidémiologie </vt:lpstr>
      <vt:lpstr>   3-Clinique :le syndrome   démentiel: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4-Examens Para cliniques : </vt:lpstr>
      <vt:lpstr>5-diagnostic différentiel : </vt:lpstr>
      <vt:lpstr>6-Le diagnostic  étiologique :</vt:lpstr>
      <vt:lpstr>Diapositive 17</vt:lpstr>
      <vt:lpstr>Diapositive 18</vt:lpstr>
      <vt:lpstr>Diapositive 19</vt:lpstr>
      <vt:lpstr>7-Prise en charge: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Les démences </dc:title>
  <dc:creator>Acer</dc:creator>
  <cp:lastModifiedBy>Acer</cp:lastModifiedBy>
  <cp:revision>144</cp:revision>
  <dcterms:created xsi:type="dcterms:W3CDTF">2019-11-08T05:52:07Z</dcterms:created>
  <dcterms:modified xsi:type="dcterms:W3CDTF">2019-11-21T11:12:46Z</dcterms:modified>
</cp:coreProperties>
</file>