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6"/>
  </p:notesMasterIdLst>
  <p:handoutMasterIdLst>
    <p:handoutMasterId r:id="rId27"/>
  </p:handoutMasterIdLst>
  <p:sldIdLst>
    <p:sldId id="256" r:id="rId2"/>
    <p:sldId id="272" r:id="rId3"/>
    <p:sldId id="273" r:id="rId4"/>
    <p:sldId id="285" r:id="rId5"/>
    <p:sldId id="259" r:id="rId6"/>
    <p:sldId id="278" r:id="rId7"/>
    <p:sldId id="277" r:id="rId8"/>
    <p:sldId id="294" r:id="rId9"/>
    <p:sldId id="284" r:id="rId10"/>
    <p:sldId id="292" r:id="rId11"/>
    <p:sldId id="274" r:id="rId12"/>
    <p:sldId id="295" r:id="rId13"/>
    <p:sldId id="275" r:id="rId14"/>
    <p:sldId id="293" r:id="rId15"/>
    <p:sldId id="276" r:id="rId16"/>
    <p:sldId id="297" r:id="rId17"/>
    <p:sldId id="280" r:id="rId18"/>
    <p:sldId id="281" r:id="rId19"/>
    <p:sldId id="291" r:id="rId20"/>
    <p:sldId id="282" r:id="rId21"/>
    <p:sldId id="296" r:id="rId22"/>
    <p:sldId id="283" r:id="rId23"/>
    <p:sldId id="286" r:id="rId24"/>
    <p:sldId id="287" r:id="rId25"/>
  </p:sldIdLst>
  <p:sldSz cx="9144000" cy="6858000" type="screen4x3"/>
  <p:notesSz cx="6888163" cy="100203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9" autoAdjust="0"/>
    <p:restoredTop sz="86434" autoAdjust="0"/>
  </p:normalViewPr>
  <p:slideViewPr>
    <p:cSldViewPr>
      <p:cViewPr>
        <p:scale>
          <a:sx n="56" d="100"/>
          <a:sy n="56" d="100"/>
        </p:scale>
        <p:origin x="-1608" y="0"/>
      </p:cViewPr>
      <p:guideLst>
        <p:guide orient="horz" pos="2160"/>
        <p:guide pos="2880"/>
      </p:guideLst>
    </p:cSldViewPr>
  </p:slideViewPr>
  <p:outlineViewPr>
    <p:cViewPr>
      <p:scale>
        <a:sx n="33" d="100"/>
        <a:sy n="33" d="100"/>
      </p:scale>
      <p:origin x="240" y="26237"/>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notesMaster" Target="notesMasters/notesMaster1.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presProps" Target="presProps.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handoutMaster" Target="handoutMasters/handoutMaster1.xml" /><Relationship Id="rId30" Type="http://schemas.openxmlformats.org/officeDocument/2006/relationships/theme" Target="theme/theme1.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fr-FR"/>
          </a:p>
        </p:txBody>
      </p:sp>
      <p:sp>
        <p:nvSpPr>
          <p:cNvPr id="3" name="Espace réservé de la date 2"/>
          <p:cNvSpPr>
            <a:spLocks noGrp="1"/>
          </p:cNvSpPr>
          <p:nvPr>
            <p:ph type="dt" sz="quarter" idx="1"/>
          </p:nvPr>
        </p:nvSpPr>
        <p:spPr>
          <a:xfrm>
            <a:off x="3901698" y="0"/>
            <a:ext cx="2984871" cy="501015"/>
          </a:xfrm>
          <a:prstGeom prst="rect">
            <a:avLst/>
          </a:prstGeom>
        </p:spPr>
        <p:txBody>
          <a:bodyPr vert="horz" lIns="96616" tIns="48308" rIns="96616" bIns="48308" rtlCol="0"/>
          <a:lstStyle>
            <a:lvl1pPr algn="r">
              <a:defRPr sz="1300"/>
            </a:lvl1pPr>
          </a:lstStyle>
          <a:p>
            <a:fld id="{D47F652D-BE3C-4D79-89F0-A57CE8F74CC6}" type="datetimeFigureOut">
              <a:rPr lang="fr-FR" smtClean="0"/>
              <a:pPr/>
              <a:t>14/12/2021</a:t>
            </a:fld>
            <a:endParaRPr lang="fr-FR"/>
          </a:p>
        </p:txBody>
      </p:sp>
      <p:sp>
        <p:nvSpPr>
          <p:cNvPr id="4" name="Espace réservé du pied de page 3"/>
          <p:cNvSpPr>
            <a:spLocks noGrp="1"/>
          </p:cNvSpPr>
          <p:nvPr>
            <p:ph type="ftr" sz="quarter" idx="2"/>
          </p:nvPr>
        </p:nvSpPr>
        <p:spPr>
          <a:xfrm>
            <a:off x="0" y="9517546"/>
            <a:ext cx="2984871" cy="501015"/>
          </a:xfrm>
          <a:prstGeom prst="rect">
            <a:avLst/>
          </a:prstGeom>
        </p:spPr>
        <p:txBody>
          <a:bodyPr vert="horz" lIns="96616" tIns="48308" rIns="96616" bIns="48308" rtlCol="0" anchor="b"/>
          <a:lstStyle>
            <a:lvl1pPr algn="l">
              <a:defRPr sz="1300"/>
            </a:lvl1pPr>
          </a:lstStyle>
          <a:p>
            <a:endParaRPr lang="fr-FR"/>
          </a:p>
        </p:txBody>
      </p:sp>
      <p:sp>
        <p:nvSpPr>
          <p:cNvPr id="5" name="Espace réservé du numéro de diapositive 4"/>
          <p:cNvSpPr>
            <a:spLocks noGrp="1"/>
          </p:cNvSpPr>
          <p:nvPr>
            <p:ph type="sldNum" sz="quarter" idx="3"/>
          </p:nvPr>
        </p:nvSpPr>
        <p:spPr>
          <a:xfrm>
            <a:off x="3901698" y="9517546"/>
            <a:ext cx="2984871" cy="501015"/>
          </a:xfrm>
          <a:prstGeom prst="rect">
            <a:avLst/>
          </a:prstGeom>
        </p:spPr>
        <p:txBody>
          <a:bodyPr vert="horz" lIns="96616" tIns="48308" rIns="96616" bIns="48308" rtlCol="0" anchor="b"/>
          <a:lstStyle>
            <a:lvl1pPr algn="r">
              <a:defRPr sz="1300"/>
            </a:lvl1pPr>
          </a:lstStyle>
          <a:p>
            <a:fld id="{CF06B31A-9F99-4738-8512-8B82CAA78FF5}" type="slidenum">
              <a:rPr lang="fr-FR" smtClean="0"/>
              <a:pPr/>
              <a:t>‹#›</a:t>
            </a:fld>
            <a:endParaRPr 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fr-FR"/>
          </a:p>
        </p:txBody>
      </p:sp>
      <p:sp>
        <p:nvSpPr>
          <p:cNvPr id="3" name="Espace réservé de la date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8111D0E9-3F3B-4D4E-BE0D-41620E9A8CE5}" type="datetimeFigureOut">
              <a:rPr lang="fr-FR" smtClean="0"/>
              <a:pPr/>
              <a:t>14/12/2021</a:t>
            </a:fld>
            <a:endParaRPr lang="fr-FR"/>
          </a:p>
        </p:txBody>
      </p:sp>
      <p:sp>
        <p:nvSpPr>
          <p:cNvPr id="4" name="Espace réservé de l'image des diapositives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fr-FR"/>
          </a:p>
        </p:txBody>
      </p:sp>
      <p:sp>
        <p:nvSpPr>
          <p:cNvPr id="5" name="Espace réservé des commentaires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33647D21-E328-4A1F-91AE-AEBFE2F16382}" type="slidenum">
              <a:rPr lang="fr-FR" smtClean="0"/>
              <a:pPr/>
              <a:t>‹#›</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3647D21-E328-4A1F-91AE-AEBFE2F16382}" type="slidenum">
              <a:rPr lang="fr-FR" smtClean="0"/>
              <a:pPr/>
              <a:t>15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AB73E08E-6F82-4802-8D95-99F449FE6E68}" type="datetimeFigureOut">
              <a:rPr lang="fr-FR" smtClean="0"/>
              <a:pPr/>
              <a:t>14/12/2021</a:t>
            </a:fld>
            <a:endParaRPr lang="fr-FR" dirty="0"/>
          </a:p>
        </p:txBody>
      </p:sp>
      <p:sp>
        <p:nvSpPr>
          <p:cNvPr id="17" name="Espace réservé du pied de page 16"/>
          <p:cNvSpPr>
            <a:spLocks noGrp="1"/>
          </p:cNvSpPr>
          <p:nvPr>
            <p:ph type="ftr" sz="quarter" idx="11"/>
          </p:nvPr>
        </p:nvSpPr>
        <p:spPr/>
        <p:txBody>
          <a:bodyPr/>
          <a:lstStyle/>
          <a:p>
            <a:endParaRPr lang="fr-FR" dirty="0"/>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8A1A0F27-906D-440F-B7D2-F6410ED76CFA}" type="slidenum">
              <a:rPr lang="fr-FR" smtClean="0"/>
              <a:pPr/>
              <a:t>‹#›</a:t>
            </a:fld>
            <a:endParaRPr lang="fr-FR"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AB73E08E-6F82-4802-8D95-99F449FE6E68}" type="datetimeFigureOut">
              <a:rPr lang="fr-FR" smtClean="0"/>
              <a:pPr/>
              <a:t>14/12/2021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A1A0F27-906D-440F-B7D2-F6410ED76CFA}" type="slidenum">
              <a:rPr lang="fr-FR" smtClean="0"/>
              <a:pPr/>
              <a:t>‹#›</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AB73E08E-6F82-4802-8D95-99F449FE6E68}" type="datetimeFigureOut">
              <a:rPr lang="fr-FR" smtClean="0"/>
              <a:pPr/>
              <a:t>14/12/2021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A1A0F27-906D-440F-B7D2-F6410ED76CFA}" type="slidenum">
              <a:rPr lang="fr-FR" smtClean="0"/>
              <a:pPr/>
              <a:t>‹#›</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4" name="Espace réservé de la date 3"/>
          <p:cNvSpPr>
            <a:spLocks noGrp="1"/>
          </p:cNvSpPr>
          <p:nvPr>
            <p:ph type="dt" sz="half" idx="10"/>
          </p:nvPr>
        </p:nvSpPr>
        <p:spPr/>
        <p:txBody>
          <a:bodyPr/>
          <a:lstStyle/>
          <a:p>
            <a:fld id="{AB73E08E-6F82-4802-8D95-99F449FE6E68}" type="datetimeFigureOut">
              <a:rPr lang="fr-FR" smtClean="0"/>
              <a:pPr/>
              <a:t>14/12/2021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A1A0F27-906D-440F-B7D2-F6410ED76CFA}" type="slidenum">
              <a:rPr lang="fr-FR" smtClean="0"/>
              <a:pPr/>
              <a:t>‹#›</a:t>
            </a:fld>
            <a:endParaRPr lang="fr-FR" dirty="0"/>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AB73E08E-6F82-4802-8D95-99F449FE6E68}" type="datetimeFigureOut">
              <a:rPr lang="fr-FR" smtClean="0"/>
              <a:pPr/>
              <a:t>14/12/2021</a:t>
            </a:fld>
            <a:endParaRPr lang="fr-FR" dirty="0"/>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Espace réservé du numéro de diapositive 5"/>
          <p:cNvSpPr>
            <a:spLocks noGrp="1"/>
          </p:cNvSpPr>
          <p:nvPr>
            <p:ph type="sldNum" sz="quarter" idx="12"/>
          </p:nvPr>
        </p:nvSpPr>
        <p:spPr>
          <a:xfrm>
            <a:off x="146304" y="6208776"/>
            <a:ext cx="457200" cy="457200"/>
          </a:xfrm>
        </p:spPr>
        <p:txBody>
          <a:bodyPr/>
          <a:lstStyle/>
          <a:p>
            <a:fld id="{8A1A0F27-906D-440F-B7D2-F6410ED76CFA}" type="slidenum">
              <a:rPr lang="fr-FR" smtClean="0"/>
              <a:pPr/>
              <a:t>‹#›</a:t>
            </a:fld>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5" name="Espace réservé de la date 4"/>
          <p:cNvSpPr>
            <a:spLocks noGrp="1"/>
          </p:cNvSpPr>
          <p:nvPr>
            <p:ph type="dt" sz="half" idx="10"/>
          </p:nvPr>
        </p:nvSpPr>
        <p:spPr/>
        <p:txBody>
          <a:bodyPr/>
          <a:lstStyle/>
          <a:p>
            <a:fld id="{AB73E08E-6F82-4802-8D95-99F449FE6E68}" type="datetimeFigureOut">
              <a:rPr lang="fr-FR" smtClean="0"/>
              <a:pPr/>
              <a:t>14/12/2021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8A1A0F27-906D-440F-B7D2-F6410ED76CFA}" type="slidenum">
              <a:rPr lang="fr-FR" smtClean="0"/>
              <a:pPr/>
              <a:t>‹#›</a:t>
            </a:fld>
            <a:endParaRPr lang="fr-FR" dirty="0"/>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7" name="Espace réservé de la date 6"/>
          <p:cNvSpPr>
            <a:spLocks noGrp="1"/>
          </p:cNvSpPr>
          <p:nvPr>
            <p:ph type="dt" sz="half" idx="10"/>
          </p:nvPr>
        </p:nvSpPr>
        <p:spPr/>
        <p:txBody>
          <a:bodyPr/>
          <a:lstStyle/>
          <a:p>
            <a:fld id="{AB73E08E-6F82-4802-8D95-99F449FE6E68}" type="datetimeFigureOut">
              <a:rPr lang="fr-FR" smtClean="0"/>
              <a:pPr/>
              <a:t>14/12/2021</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8A1A0F27-906D-440F-B7D2-F6410ED76CFA}" type="slidenum">
              <a:rPr lang="fr-FR" smtClean="0"/>
              <a:pPr/>
              <a:t>‹#›</a:t>
            </a:fld>
            <a:endParaRPr lang="fr-FR" dirty="0"/>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AB73E08E-6F82-4802-8D95-99F449FE6E68}" type="datetimeFigureOut">
              <a:rPr lang="fr-FR" smtClean="0"/>
              <a:pPr/>
              <a:t>14/12/2021</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8A1A0F27-906D-440F-B7D2-F6410ED76CFA}" type="slidenum">
              <a:rPr lang="fr-FR" smtClean="0"/>
              <a:pPr/>
              <a:t>‹#›</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B73E08E-6F82-4802-8D95-99F449FE6E68}" type="datetimeFigureOut">
              <a:rPr lang="fr-FR" smtClean="0"/>
              <a:pPr/>
              <a:t>14/12/2021</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8A1A0F27-906D-440F-B7D2-F6410ED76CFA}" type="slidenum">
              <a:rPr lang="fr-FR" smtClean="0"/>
              <a:pPr/>
              <a:t>‹#›</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AB73E08E-6F82-4802-8D95-99F449FE6E68}" type="datetimeFigureOut">
              <a:rPr lang="fr-FR" smtClean="0"/>
              <a:pPr/>
              <a:t>14/12/2021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8A1A0F27-906D-440F-B7D2-F6410ED76CFA}" type="slidenum">
              <a:rPr lang="fr-FR" smtClean="0"/>
              <a:pPr/>
              <a:t>‹#›</a:t>
            </a:fld>
            <a:endParaRPr lang="fr-FR" dirty="0"/>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AB73E08E-6F82-4802-8D95-99F449FE6E68}" type="datetimeFigureOut">
              <a:rPr lang="fr-FR" smtClean="0"/>
              <a:pPr/>
              <a:t>14/12/2021</a:t>
            </a:fld>
            <a:endParaRPr lang="fr-FR" dirty="0"/>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dirty="0"/>
          </a:p>
        </p:txBody>
      </p:sp>
      <p:sp>
        <p:nvSpPr>
          <p:cNvPr id="7" name="Espace réservé du numéro de diapositive 6"/>
          <p:cNvSpPr>
            <a:spLocks noGrp="1"/>
          </p:cNvSpPr>
          <p:nvPr>
            <p:ph type="sldNum" sz="quarter" idx="12"/>
          </p:nvPr>
        </p:nvSpPr>
        <p:spPr>
          <a:xfrm>
            <a:off x="146304" y="6208776"/>
            <a:ext cx="457200" cy="457200"/>
          </a:xfrm>
        </p:spPr>
        <p:txBody>
          <a:bodyPr/>
          <a:lstStyle/>
          <a:p>
            <a:fld id="{8A1A0F27-906D-440F-B7D2-F6410ED76CFA}" type="slidenum">
              <a:rPr lang="fr-FR" smtClean="0"/>
              <a:pPr/>
              <a:t>‹#›</a:t>
            </a:fld>
            <a:endParaRPr lang="fr-FR"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dirty="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B73E08E-6F82-4802-8D95-99F449FE6E68}" type="datetimeFigureOut">
              <a:rPr lang="fr-FR" smtClean="0"/>
              <a:pPr/>
              <a:t>14/12/2021</a:t>
            </a:fld>
            <a:endParaRPr lang="fr-FR" dirty="0"/>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dirty="0"/>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A1A0F27-906D-440F-B7D2-F6410ED76CFA}" type="slidenum">
              <a:rPr lang="fr-FR" smtClean="0"/>
              <a:pPr/>
              <a:t>‹#›</a:t>
            </a:fld>
            <a:endParaRPr lang="fr-FR"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3140968"/>
            <a:ext cx="6400800" cy="1600200"/>
          </a:xfrm>
        </p:spPr>
        <p:txBody>
          <a:bodyPr>
            <a:normAutofit fontScale="92500" lnSpcReduction="20000"/>
          </a:bodyPr>
          <a:lstStyle/>
          <a:p>
            <a:r>
              <a:rPr lang="fr-FR" dirty="0"/>
              <a:t>Dr Bououden Naila</a:t>
            </a:r>
          </a:p>
          <a:p>
            <a:r>
              <a:rPr lang="fr-FR" dirty="0"/>
              <a:t>Maitre assistante en psychiatrie</a:t>
            </a:r>
          </a:p>
          <a:p>
            <a:r>
              <a:rPr lang="fr-FR" dirty="0"/>
              <a:t>EHS psychiatrique Mahmoud Belamri</a:t>
            </a:r>
          </a:p>
          <a:p>
            <a:r>
              <a:rPr lang="fr-FR" dirty="0"/>
              <a:t>Université 3 de Constantine</a:t>
            </a:r>
          </a:p>
          <a:p>
            <a:endParaRPr lang="fr-FR" dirty="0"/>
          </a:p>
        </p:txBody>
      </p:sp>
      <p:sp>
        <p:nvSpPr>
          <p:cNvPr id="2" name="Titre 1"/>
          <p:cNvSpPr>
            <a:spLocks noGrp="1"/>
          </p:cNvSpPr>
          <p:nvPr>
            <p:ph type="ctrTitle"/>
          </p:nvPr>
        </p:nvSpPr>
        <p:spPr/>
        <p:txBody>
          <a:bodyPr/>
          <a:lstStyle/>
          <a:p>
            <a:r>
              <a:rPr lang="fr-FR" dirty="0"/>
              <a:t>Les délires chroniques</a:t>
            </a:r>
          </a:p>
        </p:txBody>
      </p:sp>
      <p:pic>
        <p:nvPicPr>
          <p:cNvPr id="5" name="Picture 2" descr="C:\Users\Acer\Desktop\70010397-homme-et-femme-photo-d-art-moderne-homme-au-casque-d-écoute-de-la-musique-sur-un-vieux-magnétophon.jpg"/>
          <p:cNvPicPr>
            <a:picLocks noChangeAspect="1" noChangeArrowheads="1"/>
          </p:cNvPicPr>
          <p:nvPr/>
        </p:nvPicPr>
        <p:blipFill>
          <a:blip r:embed="rId2" cstate="print"/>
          <a:srcRect/>
          <a:stretch>
            <a:fillRect/>
          </a:stretch>
        </p:blipFill>
        <p:spPr bwMode="auto">
          <a:xfrm>
            <a:off x="5846763" y="3140968"/>
            <a:ext cx="2973709" cy="3456384"/>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lstStyle/>
          <a:p>
            <a:pPr>
              <a:buNone/>
            </a:pPr>
            <a:r>
              <a:rPr lang="fr-FR" dirty="0"/>
              <a:t>Seules les psychoses paranoïaques sont individualisés, ils sont regroupés sous l’intitulé:</a:t>
            </a:r>
          </a:p>
          <a:p>
            <a:pPr>
              <a:buNone/>
            </a:pPr>
            <a:r>
              <a:rPr lang="fr-FR" dirty="0"/>
              <a:t>     </a:t>
            </a:r>
            <a:r>
              <a:rPr lang="fr-FR" dirty="0">
                <a:solidFill>
                  <a:srgbClr val="00B0F0"/>
                </a:solidFill>
              </a:rPr>
              <a:t>* «  le trouble délirant » </a:t>
            </a:r>
            <a:r>
              <a:rPr lang="fr-FR" dirty="0"/>
              <a:t> :DSM5</a:t>
            </a:r>
          </a:p>
          <a:p>
            <a:pPr>
              <a:buNone/>
            </a:pPr>
            <a:r>
              <a:rPr lang="fr-FR" dirty="0"/>
              <a:t>     * </a:t>
            </a:r>
            <a:r>
              <a:rPr lang="fr-FR" dirty="0">
                <a:solidFill>
                  <a:srgbClr val="00B0F0"/>
                </a:solidFill>
              </a:rPr>
              <a:t>« les troubles délirants persistants » (F22) </a:t>
            </a:r>
            <a:r>
              <a:rPr lang="fr-FR" dirty="0"/>
              <a:t>Dans la CIM 10  (Classification internationale des maladies  de l’OMS)</a:t>
            </a:r>
          </a:p>
          <a:p>
            <a:pPr>
              <a:buNone/>
            </a:pP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Critères diagnostiques selon le DSM5:</a:t>
            </a:r>
          </a:p>
        </p:txBody>
      </p:sp>
      <p:sp>
        <p:nvSpPr>
          <p:cNvPr id="3" name="Espace réservé du contenu 2"/>
          <p:cNvSpPr>
            <a:spLocks noGrp="1"/>
          </p:cNvSpPr>
          <p:nvPr>
            <p:ph sz="quarter" idx="1"/>
          </p:nvPr>
        </p:nvSpPr>
        <p:spPr/>
        <p:txBody>
          <a:bodyPr>
            <a:normAutofit fontScale="85000" lnSpcReduction="10000"/>
          </a:bodyPr>
          <a:lstStyle/>
          <a:p>
            <a:endParaRPr lang="fr-FR" dirty="0"/>
          </a:p>
          <a:p>
            <a:r>
              <a:rPr lang="fr-FR" dirty="0"/>
              <a:t>A- Présence d’une ou plusieurs idées délirantes pendant  </a:t>
            </a:r>
            <a:r>
              <a:rPr lang="fr-FR" dirty="0">
                <a:solidFill>
                  <a:srgbClr val="00B0F0"/>
                </a:solidFill>
              </a:rPr>
              <a:t>plus d’un mois </a:t>
            </a:r>
            <a:r>
              <a:rPr lang="fr-FR" dirty="0"/>
              <a:t>.</a:t>
            </a:r>
          </a:p>
          <a:p>
            <a:endParaRPr lang="fr-FR" dirty="0"/>
          </a:p>
          <a:p>
            <a:r>
              <a:rPr lang="fr-FR" dirty="0"/>
              <a:t>B- </a:t>
            </a:r>
            <a:r>
              <a:rPr lang="fr-FR" dirty="0">
                <a:solidFill>
                  <a:srgbClr val="FF0000"/>
                </a:solidFill>
              </a:rPr>
              <a:t>Critère « A » de la schizophrénie non valide</a:t>
            </a:r>
            <a:r>
              <a:rPr lang="fr-FR" dirty="0"/>
              <a:t> : pas de syndromes de désorganisation ou de syndrome négatif.</a:t>
            </a:r>
          </a:p>
          <a:p>
            <a:r>
              <a:rPr lang="fr-FR" dirty="0"/>
              <a:t>Les hallucinations peuvent être présentes mais ne sont pas au premier plan et sont en rapport avec le contenu des idées délirantes.</a:t>
            </a:r>
          </a:p>
          <a:p>
            <a:endParaRPr lang="fr-FR" dirty="0"/>
          </a:p>
          <a:p>
            <a:r>
              <a:rPr lang="fr-FR" dirty="0"/>
              <a:t>C- Fonctionnement psychosocial </a:t>
            </a:r>
            <a:r>
              <a:rPr lang="fr-FR" dirty="0">
                <a:solidFill>
                  <a:srgbClr val="92D050"/>
                </a:solidFill>
              </a:rPr>
              <a:t>n’est pas altéré d’une façon marqué</a:t>
            </a:r>
            <a:r>
              <a:rPr lang="fr-FR" dirty="0"/>
              <a:t>, comportement </a:t>
            </a:r>
            <a:r>
              <a:rPr lang="fr-FR" dirty="0">
                <a:solidFill>
                  <a:srgbClr val="92D050"/>
                </a:solidFill>
              </a:rPr>
              <a:t>non bizarre </a:t>
            </a:r>
            <a:r>
              <a:rPr lang="fr-FR" dirty="0"/>
              <a:t>en dehors du domaine du délire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lstStyle/>
          <a:p>
            <a:pPr>
              <a:buNone/>
            </a:pPr>
            <a:r>
              <a:rPr lang="fr-FR" dirty="0"/>
              <a:t> </a:t>
            </a:r>
          </a:p>
          <a:p>
            <a:r>
              <a:rPr lang="fr-FR" dirty="0"/>
              <a:t>D- </a:t>
            </a:r>
            <a:r>
              <a:rPr lang="fr-FR" dirty="0">
                <a:solidFill>
                  <a:srgbClr val="7030A0"/>
                </a:solidFill>
              </a:rPr>
              <a:t>Symptômes maniaques/dépressifs absent</a:t>
            </a:r>
            <a:r>
              <a:rPr lang="fr-FR" dirty="0"/>
              <a:t>, </a:t>
            </a:r>
            <a:r>
              <a:rPr lang="fr-FR" dirty="0">
                <a:solidFill>
                  <a:srgbClr val="7030A0"/>
                </a:solidFill>
              </a:rPr>
              <a:t>ou</a:t>
            </a:r>
            <a:r>
              <a:rPr lang="fr-FR" dirty="0"/>
              <a:t> </a:t>
            </a:r>
            <a:r>
              <a:rPr lang="fr-FR" dirty="0">
                <a:solidFill>
                  <a:srgbClr val="7030A0"/>
                </a:solidFill>
              </a:rPr>
              <a:t>brefs </a:t>
            </a:r>
            <a:r>
              <a:rPr lang="fr-FR" dirty="0"/>
              <a:t>par rapport à la durée du délire </a:t>
            </a:r>
          </a:p>
          <a:p>
            <a:endParaRPr lang="fr-FR" dirty="0"/>
          </a:p>
          <a:p>
            <a:r>
              <a:rPr lang="fr-FR" dirty="0"/>
              <a:t>E- Le délire n’est </a:t>
            </a:r>
            <a:r>
              <a:rPr lang="fr-FR" dirty="0">
                <a:solidFill>
                  <a:srgbClr val="FFC000"/>
                </a:solidFill>
              </a:rPr>
              <a:t>pas la conséquence de l’utilisation d’une substance </a:t>
            </a:r>
            <a:r>
              <a:rPr lang="fr-FR" dirty="0"/>
              <a:t>(drogue/ médicament…) ou </a:t>
            </a:r>
            <a:r>
              <a:rPr lang="fr-FR" dirty="0">
                <a:solidFill>
                  <a:srgbClr val="FFC000"/>
                </a:solidFill>
              </a:rPr>
              <a:t>d’une autre affection médicale </a:t>
            </a:r>
            <a:r>
              <a:rPr lang="fr-FR" dirty="0"/>
              <a:t>ou </a:t>
            </a:r>
            <a:r>
              <a:rPr lang="fr-FR" dirty="0">
                <a:solidFill>
                  <a:srgbClr val="FFC000"/>
                </a:solidFill>
              </a:rPr>
              <a:t>d’un autre trouble mental </a:t>
            </a:r>
            <a:r>
              <a:rPr lang="fr-FR" dirty="0"/>
              <a:t>comme le trouble obsessionnel compulsif. </a:t>
            </a:r>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4305672" cy="1143000"/>
          </a:xfrm>
        </p:spPr>
        <p:txBody>
          <a:bodyPr/>
          <a:lstStyle/>
          <a:p>
            <a:r>
              <a:rPr lang="fr-FR" dirty="0"/>
              <a:t>Formes Cliniques:</a:t>
            </a:r>
          </a:p>
        </p:txBody>
      </p:sp>
      <p:sp>
        <p:nvSpPr>
          <p:cNvPr id="3" name="Espace réservé du contenu 2"/>
          <p:cNvSpPr>
            <a:spLocks noGrp="1"/>
          </p:cNvSpPr>
          <p:nvPr>
            <p:ph sz="quarter" idx="1"/>
          </p:nvPr>
        </p:nvSpPr>
        <p:spPr>
          <a:xfrm>
            <a:off x="251520" y="1988840"/>
            <a:ext cx="7772400" cy="4572000"/>
          </a:xfrm>
        </p:spPr>
        <p:txBody>
          <a:bodyPr>
            <a:normAutofit fontScale="92500" lnSpcReduction="20000"/>
          </a:bodyPr>
          <a:lstStyle/>
          <a:p>
            <a:pPr algn="r"/>
            <a:r>
              <a:rPr lang="fr-FR" dirty="0">
                <a:solidFill>
                  <a:srgbClr val="FF0000"/>
                </a:solidFill>
              </a:rPr>
              <a:t>1-Type érotomaniaque</a:t>
            </a:r>
            <a:r>
              <a:rPr lang="fr-FR" dirty="0"/>
              <a:t>: le thème central délirant est la conviction d’être aimé par une autre personne. </a:t>
            </a:r>
          </a:p>
          <a:p>
            <a:pPr algn="r"/>
            <a:r>
              <a:rPr lang="fr-FR" dirty="0"/>
              <a:t>Habituellement cette dernière est  d’un niveau social plus élevé que le sujet, mais il peut s’agir d’une personne totalement étrangère au patient.</a:t>
            </a:r>
          </a:p>
          <a:p>
            <a:pPr algn="r"/>
            <a:r>
              <a:rPr lang="fr-FR" dirty="0"/>
              <a:t> Cette conviction se développe à partir d’un regard, un mouvement…</a:t>
            </a:r>
          </a:p>
          <a:p>
            <a:r>
              <a:rPr lang="fr-FR" dirty="0">
                <a:solidFill>
                  <a:srgbClr val="FF0000"/>
                </a:solidFill>
              </a:rPr>
              <a:t>2-Type mégalomaniaque</a:t>
            </a:r>
            <a:r>
              <a:rPr lang="fr-FR" dirty="0"/>
              <a:t>: le thème central délirant  est la conviction d’avoir un grand talent(mais non reconnu),ou une compréhension profonde des choses ou d’avoir fait des découvertes importantes.</a:t>
            </a:r>
          </a:p>
          <a:p>
            <a:r>
              <a:rPr lang="fr-FR" dirty="0"/>
              <a:t>Il peut aussi porter sur le fait d’avoir des relations haut-placées ou d’être soi-même une personnalité importante.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1043608" y="1772816"/>
            <a:ext cx="7772400" cy="4572000"/>
          </a:xfrm>
        </p:spPr>
        <p:txBody>
          <a:bodyPr/>
          <a:lstStyle/>
          <a:p>
            <a:r>
              <a:rPr lang="fr-FR" dirty="0">
                <a:solidFill>
                  <a:srgbClr val="FF0000"/>
                </a:solidFill>
              </a:rPr>
              <a:t>3-Type de jalousie</a:t>
            </a:r>
            <a:r>
              <a:rPr lang="fr-FR" dirty="0"/>
              <a:t>: </a:t>
            </a:r>
          </a:p>
          <a:p>
            <a:r>
              <a:rPr lang="fr-FR" dirty="0"/>
              <a:t>le thème central délirant</a:t>
            </a:r>
            <a:r>
              <a:rPr lang="fr-FR" dirty="0">
                <a:solidFill>
                  <a:srgbClr val="FF0000"/>
                </a:solidFill>
              </a:rPr>
              <a:t> </a:t>
            </a:r>
            <a:r>
              <a:rPr lang="fr-FR" dirty="0"/>
              <a:t>de la personne est que le conjoint ou l’être aimé est infidèle .</a:t>
            </a:r>
          </a:p>
          <a:p>
            <a:r>
              <a:rPr lang="fr-FR" dirty="0"/>
              <a:t>Le sujet en vient à cette conclusion sans raison valable et il se fonde sur des déductions erronées appuyés sur des éléments mineurs sans preuves.</a:t>
            </a:r>
          </a:p>
          <a:p>
            <a:r>
              <a:rPr lang="fr-FR" dirty="0"/>
              <a:t> Le passage à l’acte hétéro agressif est toujours possible sur le conjoint ou le rival.</a:t>
            </a:r>
          </a:p>
          <a:p>
            <a:endParaRPr lang="fr-FR" dirty="0"/>
          </a:p>
        </p:txBody>
      </p:sp>
      <p:pic>
        <p:nvPicPr>
          <p:cNvPr id="4" name="Picture 2" descr="C:\Users\Acer\Desktop\Nouveau dossier\gettyimages-157508886-2048x2048.jpg"/>
          <p:cNvPicPr>
            <a:picLocks noChangeAspect="1" noChangeArrowheads="1"/>
          </p:cNvPicPr>
          <p:nvPr/>
        </p:nvPicPr>
        <p:blipFill>
          <a:blip r:embed="rId2" cstate="print"/>
          <a:srcRect/>
          <a:stretch>
            <a:fillRect/>
          </a:stretch>
        </p:blipFill>
        <p:spPr bwMode="auto">
          <a:xfrm>
            <a:off x="6012160" y="188640"/>
            <a:ext cx="2808312" cy="1368152"/>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normAutofit lnSpcReduction="10000"/>
          </a:bodyPr>
          <a:lstStyle/>
          <a:p>
            <a:endParaRPr lang="fr-FR" dirty="0">
              <a:solidFill>
                <a:srgbClr val="FF0000"/>
              </a:solidFill>
            </a:endParaRPr>
          </a:p>
          <a:p>
            <a:r>
              <a:rPr lang="fr-FR" dirty="0">
                <a:solidFill>
                  <a:srgbClr val="FF0000"/>
                </a:solidFill>
              </a:rPr>
              <a:t>4-Type de persécution:</a:t>
            </a:r>
          </a:p>
          <a:p>
            <a:r>
              <a:rPr lang="fr-FR" dirty="0">
                <a:solidFill>
                  <a:srgbClr val="FF0000"/>
                </a:solidFill>
              </a:rPr>
              <a:t> </a:t>
            </a:r>
            <a:r>
              <a:rPr lang="fr-FR" dirty="0"/>
              <a:t>C’est la croyance d’être la cible d’un</a:t>
            </a:r>
          </a:p>
          <a:p>
            <a:pPr>
              <a:buNone/>
            </a:pPr>
            <a:r>
              <a:rPr lang="fr-FR" dirty="0"/>
              <a:t>    complot , d’une escroquerie, d’un espionnage, d’une filature ,d’un empoisonnement, de </a:t>
            </a:r>
            <a:r>
              <a:rPr lang="fr-FR"/>
              <a:t>harcèlement,ou</a:t>
            </a:r>
            <a:r>
              <a:rPr lang="fr-FR" dirty="0"/>
              <a:t> d’une obstruction de la poursuite de ses projets au long terme.</a:t>
            </a:r>
          </a:p>
          <a:p>
            <a:r>
              <a:rPr lang="fr-FR" dirty="0"/>
              <a:t>Démarche multiples auprès de la police, des  autorités judiciaires pour obtenir réparation du préjudice présumé. </a:t>
            </a:r>
          </a:p>
          <a:p>
            <a:r>
              <a:rPr lang="fr-FR" dirty="0"/>
              <a:t>Actes de violence si le persécuteur est repéré.</a:t>
            </a:r>
          </a:p>
          <a:p>
            <a:endParaRPr lang="fr-FR" dirty="0"/>
          </a:p>
        </p:txBody>
      </p:sp>
      <p:pic>
        <p:nvPicPr>
          <p:cNvPr id="2050" name="Picture 2" descr="C:\Users\Acer\Desktop\Nouveau dossier\gettyimages-138720153-612x612.jpg"/>
          <p:cNvPicPr>
            <a:picLocks noChangeAspect="1" noChangeArrowheads="1"/>
          </p:cNvPicPr>
          <p:nvPr/>
        </p:nvPicPr>
        <p:blipFill>
          <a:blip r:embed="rId3" cstate="print"/>
          <a:srcRect/>
          <a:stretch>
            <a:fillRect/>
          </a:stretch>
        </p:blipFill>
        <p:spPr bwMode="auto">
          <a:xfrm>
            <a:off x="6588224" y="332656"/>
            <a:ext cx="2253605" cy="2088232"/>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lstStyle/>
          <a:p>
            <a:r>
              <a:rPr lang="fr-FR" dirty="0">
                <a:solidFill>
                  <a:srgbClr val="FF0000"/>
                </a:solidFill>
              </a:rPr>
              <a:t>5-Type somatique: </a:t>
            </a:r>
            <a:r>
              <a:rPr lang="fr-FR" dirty="0"/>
              <a:t>le thème délirant concerne des fonctions ou des sensations corporelles.</a:t>
            </a:r>
          </a:p>
          <a:p>
            <a:r>
              <a:rPr lang="fr-FR" dirty="0"/>
              <a:t>Les plus fréquentes concernent la sensation d’ émettre une odeur nauséabonde ,  d’être infesté par des insectes ou des parasites internes , que certains parties du corps sont difformes ou encore que certains organes ne fonctionne pas.</a:t>
            </a:r>
          </a:p>
          <a:p>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Diagnostics différentiels:</a:t>
            </a:r>
            <a:br>
              <a:rPr lang="fr-FR" dirty="0"/>
            </a:br>
            <a:endParaRPr lang="fr-FR" dirty="0"/>
          </a:p>
        </p:txBody>
      </p:sp>
      <p:sp>
        <p:nvSpPr>
          <p:cNvPr id="3" name="Espace réservé du contenu 2"/>
          <p:cNvSpPr>
            <a:spLocks noGrp="1"/>
          </p:cNvSpPr>
          <p:nvPr>
            <p:ph sz="quarter" idx="1"/>
          </p:nvPr>
        </p:nvSpPr>
        <p:spPr/>
        <p:txBody>
          <a:bodyPr>
            <a:normAutofit fontScale="85000" lnSpcReduction="20000"/>
          </a:bodyPr>
          <a:lstStyle/>
          <a:p>
            <a:r>
              <a:rPr lang="fr-FR" u="sng" dirty="0">
                <a:solidFill>
                  <a:srgbClr val="FF0000"/>
                </a:solidFill>
              </a:rPr>
              <a:t>Pathologies non -psychiatrique </a:t>
            </a:r>
            <a:r>
              <a:rPr lang="fr-FR" dirty="0">
                <a:solidFill>
                  <a:srgbClr val="FF0000"/>
                </a:solidFill>
              </a:rPr>
              <a:t>:</a:t>
            </a:r>
          </a:p>
          <a:p>
            <a:r>
              <a:rPr lang="fr-FR" dirty="0"/>
              <a:t>Démences.</a:t>
            </a:r>
          </a:p>
          <a:p>
            <a:r>
              <a:rPr lang="fr-FR" dirty="0"/>
              <a:t>Encéphalopathies : infectieuses(HIV , Lyme…); inflammatoire ; urémique ; alcoolo-carentielle…</a:t>
            </a:r>
          </a:p>
          <a:p>
            <a:r>
              <a:rPr lang="fr-FR" dirty="0"/>
              <a:t>Intoxication par une substance psycho-actives : cannabis ,traitement par L-dopa ou d’autres agonistes dopaminergiques.</a:t>
            </a:r>
          </a:p>
          <a:p>
            <a:pPr>
              <a:buNone/>
            </a:pPr>
            <a:endParaRPr lang="fr-FR" dirty="0"/>
          </a:p>
          <a:p>
            <a:r>
              <a:rPr lang="fr-FR" u="sng" dirty="0">
                <a:solidFill>
                  <a:srgbClr val="FF0000"/>
                </a:solidFill>
              </a:rPr>
              <a:t>Pathologies psychiatriques</a:t>
            </a:r>
            <a:r>
              <a:rPr lang="fr-FR" dirty="0">
                <a:solidFill>
                  <a:srgbClr val="FF0000"/>
                </a:solidFill>
              </a:rPr>
              <a:t>:</a:t>
            </a:r>
          </a:p>
          <a:p>
            <a:pPr>
              <a:buNone/>
            </a:pPr>
            <a:r>
              <a:rPr lang="fr-FR" dirty="0"/>
              <a:t>    *schizophrénie</a:t>
            </a:r>
          </a:p>
          <a:p>
            <a:pPr>
              <a:buNone/>
            </a:pPr>
            <a:r>
              <a:rPr lang="fr-FR" dirty="0"/>
              <a:t>    *troubles de l’humeur : manie délirante , mélancolie délirante.</a:t>
            </a:r>
          </a:p>
          <a:p>
            <a:pPr>
              <a:buNone/>
            </a:pPr>
            <a:r>
              <a:rPr lang="fr-FR" dirty="0"/>
              <a:t>*dans certains cas les troubles obsessionnels-compulsifs.</a:t>
            </a:r>
          </a:p>
          <a:p>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normAutofit/>
          </a:bodyPr>
          <a:lstStyle/>
          <a:p>
            <a:r>
              <a:rPr lang="fr-FR" dirty="0"/>
              <a:t>Devant ces diagnostics différentiels un examen clinique complet et des examens complémentaires à réaliser systématiquement devant tout trouble psychotique:</a:t>
            </a:r>
          </a:p>
          <a:p>
            <a:pPr>
              <a:buNone/>
            </a:pPr>
            <a:r>
              <a:rPr lang="fr-FR" dirty="0"/>
              <a:t> *hémogramme ,ionogramme ,glycémie , calcémie,</a:t>
            </a:r>
          </a:p>
          <a:p>
            <a:pPr>
              <a:buNone/>
            </a:pPr>
            <a:r>
              <a:rPr lang="fr-FR" dirty="0"/>
              <a:t>TSH , bilan hépatique , ECG et imagerie cérébrale.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Evolution </a:t>
            </a:r>
          </a:p>
        </p:txBody>
      </p:sp>
      <p:sp>
        <p:nvSpPr>
          <p:cNvPr id="3" name="Espace réservé du contenu 2"/>
          <p:cNvSpPr>
            <a:spLocks noGrp="1"/>
          </p:cNvSpPr>
          <p:nvPr>
            <p:ph sz="quarter" idx="1"/>
          </p:nvPr>
        </p:nvSpPr>
        <p:spPr/>
        <p:txBody>
          <a:bodyPr>
            <a:normAutofit/>
          </a:bodyPr>
          <a:lstStyle/>
          <a:p>
            <a:r>
              <a:rPr lang="fr-FR" dirty="0"/>
              <a:t>L’évolution du trouble délirant peut être émaillée de :</a:t>
            </a:r>
          </a:p>
          <a:p>
            <a:pPr>
              <a:buFontTx/>
              <a:buChar char="-"/>
            </a:pPr>
            <a:r>
              <a:rPr lang="fr-FR" dirty="0">
                <a:solidFill>
                  <a:srgbClr val="FF0000"/>
                </a:solidFill>
              </a:rPr>
              <a:t>Moments féconds: </a:t>
            </a:r>
            <a:r>
              <a:rPr lang="fr-FR" dirty="0"/>
              <a:t>exacerbation délirante avec parfois un mécanisme hallucinatoire.</a:t>
            </a:r>
          </a:p>
          <a:p>
            <a:pPr>
              <a:buFontTx/>
              <a:buChar char="-"/>
            </a:pPr>
            <a:r>
              <a:rPr lang="fr-FR" dirty="0">
                <a:solidFill>
                  <a:srgbClr val="FF0000"/>
                </a:solidFill>
              </a:rPr>
              <a:t>-Moments de rémission</a:t>
            </a:r>
            <a:r>
              <a:rPr lang="fr-FR" dirty="0"/>
              <a:t>, de quelques mois à plusieurs années, qui touche souvent certaines conceptions délirantes mais pas toutes.</a:t>
            </a:r>
          </a:p>
          <a:p>
            <a:pPr>
              <a:buFontTx/>
              <a:buChar char="-"/>
            </a:pPr>
            <a:r>
              <a:rPr lang="fr-FR" dirty="0"/>
              <a:t>-</a:t>
            </a:r>
            <a:r>
              <a:rPr lang="fr-FR" dirty="0">
                <a:solidFill>
                  <a:srgbClr val="FF0000"/>
                </a:solidFill>
              </a:rPr>
              <a:t>Phase dépressive </a:t>
            </a:r>
            <a:r>
              <a:rPr lang="fr-FR" dirty="0"/>
              <a:t>,avec risque de passage auto- ou hétéro-agressif.</a:t>
            </a:r>
          </a:p>
          <a:p>
            <a:pPr>
              <a:buNone/>
            </a:pP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Objectifs  pédagogiques</a:t>
            </a:r>
          </a:p>
        </p:txBody>
      </p:sp>
      <p:sp>
        <p:nvSpPr>
          <p:cNvPr id="3" name="Espace réservé du contenu 2"/>
          <p:cNvSpPr>
            <a:spLocks noGrp="1"/>
          </p:cNvSpPr>
          <p:nvPr>
            <p:ph sz="quarter" idx="1"/>
          </p:nvPr>
        </p:nvSpPr>
        <p:spPr/>
        <p:txBody>
          <a:bodyPr/>
          <a:lstStyle/>
          <a:p>
            <a:r>
              <a:rPr lang="fr-FR" dirty="0"/>
              <a:t>Diagnostiquer un trouble délirant .</a:t>
            </a:r>
          </a:p>
          <a:p>
            <a:r>
              <a:rPr lang="fr-FR" dirty="0"/>
              <a:t>Connaitre l’attitude thérapeutique.</a:t>
            </a:r>
          </a:p>
          <a:p>
            <a:endParaRPr lang="fr-FR" dirty="0"/>
          </a:p>
          <a:p>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prise en charge :</a:t>
            </a:r>
          </a:p>
        </p:txBody>
      </p:sp>
      <p:sp>
        <p:nvSpPr>
          <p:cNvPr id="3" name="Espace réservé du contenu 2"/>
          <p:cNvSpPr>
            <a:spLocks noGrp="1"/>
          </p:cNvSpPr>
          <p:nvPr>
            <p:ph sz="quarter" idx="1"/>
          </p:nvPr>
        </p:nvSpPr>
        <p:spPr/>
        <p:txBody>
          <a:bodyPr>
            <a:normAutofit/>
          </a:bodyPr>
          <a:lstStyle/>
          <a:p>
            <a:endParaRPr lang="fr-FR" b="1" u="sng" dirty="0"/>
          </a:p>
          <a:p>
            <a:r>
              <a:rPr lang="fr-FR" b="1" u="sng" dirty="0"/>
              <a:t>Où:</a:t>
            </a:r>
          </a:p>
          <a:p>
            <a:r>
              <a:rPr lang="fr-FR" dirty="0"/>
              <a:t>-le plus souvent en ambulatoire.</a:t>
            </a:r>
          </a:p>
          <a:p>
            <a:r>
              <a:rPr lang="fr-FR" dirty="0"/>
              <a:t>-une hospitalisation est parfois nécessaire</a:t>
            </a:r>
          </a:p>
          <a:p>
            <a:r>
              <a:rPr lang="fr-FR" dirty="0"/>
              <a:t> lorsque le patient présente un danger pour lui-même ou pour un tiers et elle se fait sous contrainte: hospitalisation d’office.</a:t>
            </a:r>
          </a:p>
        </p:txBody>
      </p:sp>
      <p:pic>
        <p:nvPicPr>
          <p:cNvPr id="1026" name="Picture 2" descr="C:\Users\Acer\Desktop\Nouveau dossier\gettyimages-1297153764-2048x2048.jpg"/>
          <p:cNvPicPr>
            <a:picLocks noChangeAspect="1" noChangeArrowheads="1"/>
          </p:cNvPicPr>
          <p:nvPr/>
        </p:nvPicPr>
        <p:blipFill>
          <a:blip r:embed="rId2" cstate="print"/>
          <a:srcRect/>
          <a:stretch>
            <a:fillRect/>
          </a:stretch>
        </p:blipFill>
        <p:spPr bwMode="auto">
          <a:xfrm>
            <a:off x="5292080" y="548680"/>
            <a:ext cx="3600400" cy="1656184"/>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normAutofit fontScale="92500" lnSpcReduction="20000"/>
          </a:bodyPr>
          <a:lstStyle/>
          <a:p>
            <a:r>
              <a:rPr lang="fr-FR" b="1" u="sng" dirty="0"/>
              <a:t>Traitement pharmacologique:</a:t>
            </a:r>
          </a:p>
          <a:p>
            <a:pPr>
              <a:buNone/>
            </a:pPr>
            <a:r>
              <a:rPr lang="fr-FR" dirty="0"/>
              <a:t>*</a:t>
            </a:r>
            <a:r>
              <a:rPr lang="fr-FR" dirty="0">
                <a:solidFill>
                  <a:srgbClr val="FF0000"/>
                </a:solidFill>
              </a:rPr>
              <a:t>Les antipsychotique atypiques </a:t>
            </a:r>
            <a:r>
              <a:rPr lang="fr-FR" dirty="0">
                <a:solidFill>
                  <a:srgbClr val="00B0F0"/>
                </a:solidFill>
              </a:rPr>
              <a:t>en première intention</a:t>
            </a:r>
            <a:r>
              <a:rPr lang="fr-FR" dirty="0"/>
              <a:t>: ex: risperidone: 2à 6mg/j, avec possibilité d’employer une forme retard injectable :risperdal </a:t>
            </a:r>
            <a:r>
              <a:rPr lang="fr-FR" dirty="0" err="1"/>
              <a:t>consta</a:t>
            </a:r>
            <a:r>
              <a:rPr lang="fr-FR" dirty="0"/>
              <a:t> :1injection toutes les deux semaines ou xéplion:1 injection /mois. Garante d’une meilleure observance.</a:t>
            </a:r>
          </a:p>
          <a:p>
            <a:r>
              <a:rPr lang="fr-FR" dirty="0">
                <a:solidFill>
                  <a:srgbClr val="00B0F0"/>
                </a:solidFill>
              </a:rPr>
              <a:t>En seconde intention </a:t>
            </a:r>
            <a:r>
              <a:rPr lang="fr-FR" dirty="0"/>
              <a:t>:</a:t>
            </a:r>
            <a:r>
              <a:rPr lang="fr-FR" dirty="0">
                <a:solidFill>
                  <a:srgbClr val="FF0000"/>
                </a:solidFill>
              </a:rPr>
              <a:t>neuroleptique classique </a:t>
            </a:r>
            <a:r>
              <a:rPr lang="fr-FR" dirty="0"/>
              <a:t>de type halopéridol(haldol*),également disponible en forme retard :  haldol décanoas.</a:t>
            </a:r>
          </a:p>
          <a:p>
            <a:r>
              <a:rPr lang="fr-FR" dirty="0"/>
              <a:t>L’ efficacité sur le délire est inconstante , mais le traitement permet souvent de diminuer l’impulsivité et le risque de passage à l’acte auto ou hétéro agressif.</a:t>
            </a:r>
          </a:p>
          <a:p>
            <a:pPr>
              <a:buNone/>
            </a:pPr>
            <a:r>
              <a:rPr lang="fr-FR" dirty="0"/>
              <a:t>.</a:t>
            </a:r>
          </a:p>
          <a:p>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914400" y="620688"/>
            <a:ext cx="7772400" cy="5399112"/>
          </a:xfrm>
        </p:spPr>
        <p:txBody>
          <a:bodyPr>
            <a:normAutofit fontScale="77500" lnSpcReduction="20000"/>
          </a:bodyPr>
          <a:lstStyle/>
          <a:p>
            <a:pPr>
              <a:buNone/>
            </a:pPr>
            <a:r>
              <a:rPr lang="fr-FR" dirty="0"/>
              <a:t>*Traitements adjuvants:</a:t>
            </a:r>
          </a:p>
          <a:p>
            <a:pPr>
              <a:buNone/>
            </a:pPr>
            <a:r>
              <a:rPr lang="fr-FR" dirty="0"/>
              <a:t>-sédation par des benzodiazépines ou neuroleptiques</a:t>
            </a:r>
          </a:p>
          <a:p>
            <a:pPr>
              <a:buNone/>
            </a:pPr>
            <a:r>
              <a:rPr lang="fr-FR" dirty="0"/>
              <a:t>Sédatifs(nozinan , largactil , loxapac) en cas d’anxiété ou d’agitation.</a:t>
            </a:r>
          </a:p>
          <a:p>
            <a:pPr>
              <a:buNone/>
            </a:pPr>
            <a:r>
              <a:rPr lang="fr-FR" dirty="0"/>
              <a:t>-traitement antidépresseur en cas de composante dépressive.</a:t>
            </a:r>
          </a:p>
          <a:p>
            <a:pPr>
              <a:buNone/>
            </a:pPr>
            <a:r>
              <a:rPr lang="fr-FR" dirty="0"/>
              <a:t>-traitement d’éventuelles addictions</a:t>
            </a:r>
          </a:p>
          <a:p>
            <a:pPr>
              <a:buNone/>
            </a:pPr>
            <a:endParaRPr lang="fr-FR" dirty="0"/>
          </a:p>
          <a:p>
            <a:pPr>
              <a:buNone/>
            </a:pPr>
            <a:r>
              <a:rPr lang="fr-FR" b="1" u="sng" dirty="0"/>
              <a:t>Psychothérapie:</a:t>
            </a:r>
            <a:r>
              <a:rPr lang="fr-FR" dirty="0"/>
              <a:t> la thérapie individuelle semble plus efficace que la thérapie de groupe . Proposer </a:t>
            </a:r>
          </a:p>
          <a:p>
            <a:pPr>
              <a:buNone/>
            </a:pPr>
            <a:r>
              <a:rPr lang="fr-FR" dirty="0"/>
              <a:t>  une psychothérapie de soutien ou une psychothérapie cognitivo-comportementale en association au traitement médicamenteux.</a:t>
            </a:r>
          </a:p>
          <a:p>
            <a:pPr>
              <a:buNone/>
            </a:pPr>
            <a:endParaRPr lang="fr-FR" dirty="0"/>
          </a:p>
          <a:p>
            <a:pPr>
              <a:buNone/>
            </a:pPr>
            <a:r>
              <a:rPr lang="fr-FR" b="1" u="sng" dirty="0"/>
              <a:t>Sociothérapie: </a:t>
            </a:r>
            <a:r>
              <a:rPr lang="fr-FR" dirty="0"/>
              <a:t>resocialisation</a:t>
            </a:r>
          </a:p>
          <a:p>
            <a:pPr>
              <a:buNone/>
            </a:pPr>
            <a:r>
              <a:rPr lang="fr-FR" dirty="0"/>
              <a:t>-En agissant sur l’entourage familial et professionnel qui doivent être bien informés des difficultés de ces patients.</a:t>
            </a:r>
          </a:p>
          <a:p>
            <a:pPr>
              <a:buNone/>
            </a:pPr>
            <a:r>
              <a:rPr lang="fr-FR" dirty="0"/>
              <a:t>    </a:t>
            </a:r>
          </a:p>
          <a:p>
            <a:pPr>
              <a:buNone/>
            </a:pPr>
            <a:r>
              <a:rPr lang="fr-FR" b="1" u="sng" dirty="0"/>
              <a:t>   </a:t>
            </a:r>
          </a:p>
          <a:p>
            <a:pPr>
              <a:buNone/>
            </a:pP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3081536" cy="1143000"/>
          </a:xfrm>
        </p:spPr>
        <p:txBody>
          <a:bodyPr/>
          <a:lstStyle/>
          <a:p>
            <a:r>
              <a:rPr lang="fr-FR" dirty="0">
                <a:solidFill>
                  <a:srgbClr val="FF0000"/>
                </a:solidFill>
              </a:rPr>
              <a:t>Points clefs:</a:t>
            </a:r>
          </a:p>
        </p:txBody>
      </p:sp>
      <p:sp>
        <p:nvSpPr>
          <p:cNvPr id="3" name="Espace réservé du contenu 2"/>
          <p:cNvSpPr>
            <a:spLocks noGrp="1"/>
          </p:cNvSpPr>
          <p:nvPr>
            <p:ph sz="quarter" idx="1"/>
          </p:nvPr>
        </p:nvSpPr>
        <p:spPr>
          <a:xfrm>
            <a:off x="251520" y="2060848"/>
            <a:ext cx="7772400" cy="4572000"/>
          </a:xfrm>
        </p:spPr>
        <p:txBody>
          <a:bodyPr>
            <a:normAutofit fontScale="92500" lnSpcReduction="10000"/>
          </a:bodyPr>
          <a:lstStyle/>
          <a:p>
            <a:r>
              <a:rPr lang="fr-FR" dirty="0"/>
              <a:t>Les troubles délirants persistant débute le plus souvent entre 35 et 45 ans.</a:t>
            </a:r>
          </a:p>
          <a:p>
            <a:r>
              <a:rPr lang="fr-FR" dirty="0"/>
              <a:t>Ils sont définit par des troubles évoluant depuis au moins un mois .</a:t>
            </a:r>
          </a:p>
          <a:p>
            <a:r>
              <a:rPr lang="fr-FR" dirty="0"/>
              <a:t>les idées délirantes diffèrent de celle de la schizophrénie essentiellement par sa systématisation et l’absence de désorganisation ou de  symptômes négatifs. Les hallucinations peuvent être présente mais ne sont pas au premier plan .</a:t>
            </a:r>
          </a:p>
          <a:p>
            <a:r>
              <a:rPr lang="fr-FR" dirty="0"/>
              <a:t>le diagnostic ne peut être posé qu’après avoir éliminé une cause toxique ou liée à une pathologie non psychiatrique.</a:t>
            </a:r>
          </a:p>
          <a:p>
            <a:endParaRPr lang="fr-FR" dirty="0"/>
          </a:p>
        </p:txBody>
      </p:sp>
      <p:pic>
        <p:nvPicPr>
          <p:cNvPr id="5123" name="Picture 3" descr="C:\Users\Acer\Desktop\Nouveau dossier\gettyimages-468607404-2048x2048.jpg"/>
          <p:cNvPicPr>
            <a:picLocks noChangeAspect="1" noChangeArrowheads="1"/>
          </p:cNvPicPr>
          <p:nvPr/>
        </p:nvPicPr>
        <p:blipFill>
          <a:blip r:embed="rId2" cstate="print"/>
          <a:srcRect/>
          <a:stretch>
            <a:fillRect/>
          </a:stretch>
        </p:blipFill>
        <p:spPr bwMode="auto">
          <a:xfrm>
            <a:off x="4716016" y="260648"/>
            <a:ext cx="4104456" cy="1656184"/>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lstStyle/>
          <a:p>
            <a:r>
              <a:rPr lang="fr-FR" dirty="0"/>
              <a:t>On distingue différentes formes cliniques en fonction du thème des idées délirantes : trouble délirant de type érotomaniaque, mégalomaniaque , de jalousie , de persécution , de type somatique.</a:t>
            </a:r>
          </a:p>
          <a:p>
            <a:r>
              <a:rPr lang="fr-FR" dirty="0"/>
              <a:t>Le traitement repose sur l’hospitalisation selon le contexte, un traitement antipsychotique avec possibilité d’adjonction d’un antidépresseur en cas de Comorbidités dépressives ou anxieuses associées et une psychothérapie individuelle.   </a:t>
            </a:r>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Plan du cours</a:t>
            </a:r>
          </a:p>
        </p:txBody>
      </p:sp>
      <p:sp>
        <p:nvSpPr>
          <p:cNvPr id="3" name="Espace réservé du contenu 2"/>
          <p:cNvSpPr>
            <a:spLocks noGrp="1"/>
          </p:cNvSpPr>
          <p:nvPr>
            <p:ph sz="quarter" idx="1"/>
          </p:nvPr>
        </p:nvSpPr>
        <p:spPr/>
        <p:txBody>
          <a:bodyPr>
            <a:normAutofit lnSpcReduction="10000"/>
          </a:bodyPr>
          <a:lstStyle/>
          <a:p>
            <a:r>
              <a:rPr lang="fr-FR" dirty="0"/>
              <a:t>I-Introduction</a:t>
            </a:r>
          </a:p>
          <a:p>
            <a:r>
              <a:rPr lang="fr-FR" dirty="0"/>
              <a:t>II-Définition</a:t>
            </a:r>
          </a:p>
          <a:p>
            <a:r>
              <a:rPr lang="fr-FR" dirty="0"/>
              <a:t>III-Contexte épidémiologique</a:t>
            </a:r>
          </a:p>
          <a:p>
            <a:r>
              <a:rPr lang="fr-FR" dirty="0"/>
              <a:t>IV-Sémiologie Psychiatrique.</a:t>
            </a:r>
          </a:p>
          <a:p>
            <a:r>
              <a:rPr lang="fr-FR" dirty="0"/>
              <a:t>V- Classification</a:t>
            </a:r>
          </a:p>
          <a:p>
            <a:r>
              <a:rPr lang="fr-FR" dirty="0"/>
              <a:t>VI-Critères diagnostiques selon le DSM5.</a:t>
            </a:r>
          </a:p>
          <a:p>
            <a:r>
              <a:rPr lang="fr-FR" dirty="0"/>
              <a:t>VII-Formes cliniques</a:t>
            </a:r>
          </a:p>
          <a:p>
            <a:r>
              <a:rPr lang="fr-FR" dirty="0"/>
              <a:t>VIII-Diagnostics différentiels</a:t>
            </a:r>
          </a:p>
          <a:p>
            <a:r>
              <a:rPr lang="fr-FR" dirty="0"/>
              <a:t>IX-Evolution</a:t>
            </a:r>
          </a:p>
          <a:p>
            <a:r>
              <a:rPr lang="fr-FR" dirty="0"/>
              <a:t>X-Prise en charge.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I-Introduction:</a:t>
            </a:r>
          </a:p>
        </p:txBody>
      </p:sp>
      <p:sp>
        <p:nvSpPr>
          <p:cNvPr id="3" name="Espace réservé du contenu 2"/>
          <p:cNvSpPr>
            <a:spLocks noGrp="1"/>
          </p:cNvSpPr>
          <p:nvPr>
            <p:ph sz="quarter" idx="1"/>
          </p:nvPr>
        </p:nvSpPr>
        <p:spPr/>
        <p:txBody>
          <a:bodyPr>
            <a:normAutofit fontScale="92500" lnSpcReduction="20000"/>
          </a:bodyPr>
          <a:lstStyle/>
          <a:p>
            <a:r>
              <a:rPr lang="fr-FR" dirty="0"/>
              <a:t>Les  psychoses ou les troubles psychotiques sont </a:t>
            </a:r>
            <a:r>
              <a:rPr lang="fr-FR" dirty="0">
                <a:solidFill>
                  <a:srgbClr val="00B0F0"/>
                </a:solidFill>
              </a:rPr>
              <a:t>un </a:t>
            </a:r>
            <a:r>
              <a:rPr lang="fr-FR" b="1" dirty="0">
                <a:solidFill>
                  <a:srgbClr val="00B0F0"/>
                </a:solidFill>
              </a:rPr>
              <a:t>ensemble de troubles mentaux</a:t>
            </a:r>
            <a:r>
              <a:rPr lang="fr-FR" dirty="0">
                <a:solidFill>
                  <a:srgbClr val="00B0F0"/>
                </a:solidFill>
              </a:rPr>
              <a:t> </a:t>
            </a:r>
            <a:r>
              <a:rPr lang="fr-FR" b="1" dirty="0"/>
              <a:t>caractérisés par </a:t>
            </a:r>
            <a:r>
              <a:rPr lang="fr-FR" b="1" dirty="0">
                <a:solidFill>
                  <a:srgbClr val="FF0000"/>
                </a:solidFill>
              </a:rPr>
              <a:t>« une altération du sens de la réalité ».</a:t>
            </a:r>
          </a:p>
          <a:p>
            <a:r>
              <a:rPr lang="fr-FR" dirty="0"/>
              <a:t>Cela se traduit  par la présence d’un symptôme psychotique quel qu’il soit  </a:t>
            </a:r>
            <a:r>
              <a:rPr lang="fr-FR" dirty="0">
                <a:solidFill>
                  <a:srgbClr val="92D050"/>
                </a:solidFill>
              </a:rPr>
              <a:t>un syndrome délirant</a:t>
            </a:r>
            <a:r>
              <a:rPr lang="fr-FR" b="1" dirty="0">
                <a:solidFill>
                  <a:srgbClr val="92D050"/>
                </a:solidFill>
              </a:rPr>
              <a:t> </a:t>
            </a:r>
            <a:endParaRPr lang="fr-FR" dirty="0"/>
          </a:p>
          <a:p>
            <a:pPr>
              <a:buNone/>
            </a:pPr>
            <a:r>
              <a:rPr lang="fr-FR" b="1" dirty="0"/>
              <a:t> o</a:t>
            </a:r>
            <a:r>
              <a:rPr lang="fr-FR" dirty="0"/>
              <a:t>u un </a:t>
            </a:r>
            <a:r>
              <a:rPr lang="fr-FR" dirty="0">
                <a:solidFill>
                  <a:srgbClr val="92D050"/>
                </a:solidFill>
              </a:rPr>
              <a:t>syndrome de désorganisation(dissociatif)</a:t>
            </a:r>
            <a:r>
              <a:rPr lang="fr-FR" dirty="0"/>
              <a:t> .</a:t>
            </a:r>
          </a:p>
          <a:p>
            <a:pPr>
              <a:buNone/>
            </a:pPr>
            <a:r>
              <a:rPr lang="fr-FR" dirty="0"/>
              <a:t>*En l’absence  de toutes cause organique.</a:t>
            </a:r>
          </a:p>
          <a:p>
            <a:r>
              <a:rPr lang="fr-FR" dirty="0"/>
              <a:t>-On différencie :</a:t>
            </a:r>
          </a:p>
          <a:p>
            <a:pPr>
              <a:buNone/>
            </a:pPr>
            <a:r>
              <a:rPr lang="fr-FR" dirty="0"/>
              <a:t>  *</a:t>
            </a:r>
            <a:r>
              <a:rPr lang="fr-FR" dirty="0">
                <a:solidFill>
                  <a:srgbClr val="00B0F0"/>
                </a:solidFill>
              </a:rPr>
              <a:t>Les troubles psychotiques aigus </a:t>
            </a:r>
            <a:r>
              <a:rPr lang="fr-FR" dirty="0"/>
              <a:t>: </a:t>
            </a:r>
            <a:r>
              <a:rPr lang="fr-FR" dirty="0">
                <a:solidFill>
                  <a:srgbClr val="7030A0"/>
                </a:solidFill>
              </a:rPr>
              <a:t>trouble</a:t>
            </a:r>
            <a:r>
              <a:rPr lang="fr-FR" dirty="0"/>
              <a:t> </a:t>
            </a:r>
            <a:r>
              <a:rPr lang="fr-FR" dirty="0">
                <a:solidFill>
                  <a:srgbClr val="7030A0"/>
                </a:solidFill>
              </a:rPr>
              <a:t>psychotique bref </a:t>
            </a:r>
            <a:endParaRPr lang="fr-FR" dirty="0"/>
          </a:p>
          <a:p>
            <a:pPr>
              <a:buNone/>
            </a:pPr>
            <a:r>
              <a:rPr lang="fr-FR" dirty="0"/>
              <a:t>  * et </a:t>
            </a:r>
            <a:r>
              <a:rPr lang="fr-FR" dirty="0">
                <a:solidFill>
                  <a:srgbClr val="00B0F0"/>
                </a:solidFill>
              </a:rPr>
              <a:t>les psychose chroniques</a:t>
            </a:r>
            <a:r>
              <a:rPr lang="fr-FR" dirty="0"/>
              <a:t>:</a:t>
            </a:r>
          </a:p>
          <a:p>
            <a:pPr>
              <a:buNone/>
            </a:pPr>
            <a:r>
              <a:rPr lang="fr-FR" dirty="0"/>
              <a:t>    </a:t>
            </a:r>
            <a:r>
              <a:rPr lang="fr-FR" dirty="0">
                <a:solidFill>
                  <a:srgbClr val="7030A0"/>
                </a:solidFill>
              </a:rPr>
              <a:t>-La schizophrénie </a:t>
            </a:r>
            <a:r>
              <a:rPr lang="fr-FR" dirty="0"/>
              <a:t>.</a:t>
            </a:r>
          </a:p>
          <a:p>
            <a:pPr>
              <a:buNone/>
            </a:pPr>
            <a:r>
              <a:rPr lang="fr-FR" dirty="0"/>
              <a:t>    </a:t>
            </a:r>
            <a:r>
              <a:rPr lang="fr-FR" dirty="0">
                <a:solidFill>
                  <a:srgbClr val="7030A0"/>
                </a:solidFill>
              </a:rPr>
              <a:t>-Les troubles délirants  ou délire chronique</a:t>
            </a:r>
            <a:endParaRPr lang="fr-FR" dirty="0"/>
          </a:p>
          <a:p>
            <a:pPr>
              <a:buNone/>
            </a:pPr>
            <a:endParaRPr lang="fr-FR" dirty="0"/>
          </a:p>
          <a:p>
            <a:endParaRPr lang="fr-FR" dirty="0"/>
          </a:p>
          <a:p>
            <a:endParaRPr lang="fr-FR"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u="sng" dirty="0"/>
              <a:t>II-Définition :</a:t>
            </a:r>
            <a:br>
              <a:rPr lang="fr-FR" dirty="0"/>
            </a:br>
            <a:endParaRPr lang="fr-FR" dirty="0"/>
          </a:p>
        </p:txBody>
      </p:sp>
      <p:sp>
        <p:nvSpPr>
          <p:cNvPr id="3" name="Espace réservé du contenu 2"/>
          <p:cNvSpPr>
            <a:spLocks noGrp="1"/>
          </p:cNvSpPr>
          <p:nvPr>
            <p:ph sz="quarter" idx="1"/>
          </p:nvPr>
        </p:nvSpPr>
        <p:spPr>
          <a:xfrm>
            <a:off x="899592" y="1484784"/>
            <a:ext cx="7772400" cy="4572000"/>
          </a:xfrm>
        </p:spPr>
        <p:txBody>
          <a:bodyPr>
            <a:normAutofit fontScale="85000" lnSpcReduction="20000"/>
          </a:bodyPr>
          <a:lstStyle/>
          <a:p>
            <a:r>
              <a:rPr lang="fr-FR" dirty="0"/>
              <a:t>-Le mot </a:t>
            </a:r>
            <a:r>
              <a:rPr lang="fr-FR" dirty="0">
                <a:solidFill>
                  <a:schemeClr val="bg1">
                    <a:lumMod val="65000"/>
                  </a:schemeClr>
                </a:solidFill>
              </a:rPr>
              <a:t>« </a:t>
            </a:r>
            <a:r>
              <a:rPr lang="fr-FR" i="1" dirty="0">
                <a:solidFill>
                  <a:schemeClr val="bg1">
                    <a:lumMod val="65000"/>
                  </a:schemeClr>
                </a:solidFill>
              </a:rPr>
              <a:t>paranoïa </a:t>
            </a:r>
            <a:r>
              <a:rPr lang="fr-FR" dirty="0">
                <a:solidFill>
                  <a:schemeClr val="bg1">
                    <a:lumMod val="65000"/>
                  </a:schemeClr>
                </a:solidFill>
              </a:rPr>
              <a:t>» </a:t>
            </a:r>
            <a:r>
              <a:rPr lang="fr-FR" dirty="0"/>
              <a:t>vient du grec </a:t>
            </a:r>
            <a:r>
              <a:rPr lang="fr-FR" i="1" dirty="0">
                <a:solidFill>
                  <a:schemeClr val="bg1">
                    <a:lumMod val="65000"/>
                  </a:schemeClr>
                </a:solidFill>
              </a:rPr>
              <a:t>para </a:t>
            </a:r>
            <a:r>
              <a:rPr lang="fr-FR" dirty="0"/>
              <a:t>(à côté) ,et </a:t>
            </a:r>
            <a:r>
              <a:rPr lang="fr-FR" i="1" dirty="0" err="1">
                <a:solidFill>
                  <a:schemeClr val="bg1">
                    <a:lumMod val="65000"/>
                  </a:schemeClr>
                </a:solidFill>
              </a:rPr>
              <a:t>noos</a:t>
            </a:r>
            <a:r>
              <a:rPr lang="fr-FR" i="1" dirty="0">
                <a:solidFill>
                  <a:schemeClr val="bg1">
                    <a:lumMod val="65000"/>
                  </a:schemeClr>
                </a:solidFill>
              </a:rPr>
              <a:t> </a:t>
            </a:r>
            <a:r>
              <a:rPr lang="fr-FR" dirty="0"/>
              <a:t>(penser , raison, bon sens) ,et signifie  </a:t>
            </a:r>
            <a:r>
              <a:rPr lang="fr-FR" i="1" dirty="0"/>
              <a:t>« </a:t>
            </a:r>
            <a:r>
              <a:rPr lang="fr-FR" dirty="0"/>
              <a:t> penser à côté  du bon sens , de la raison </a:t>
            </a:r>
            <a:r>
              <a:rPr lang="fr-FR" i="1" dirty="0"/>
              <a:t>».</a:t>
            </a:r>
          </a:p>
          <a:p>
            <a:r>
              <a:rPr lang="fr-FR" i="1" dirty="0"/>
              <a:t> </a:t>
            </a:r>
            <a:r>
              <a:rPr lang="fr-FR" dirty="0"/>
              <a:t>Les délires chroniques paranoïaques ou troubles délirants  sont </a:t>
            </a:r>
            <a:r>
              <a:rPr lang="fr-FR" dirty="0">
                <a:solidFill>
                  <a:srgbClr val="FF0000"/>
                </a:solidFill>
              </a:rPr>
              <a:t>des états délirant </a:t>
            </a:r>
            <a:r>
              <a:rPr lang="fr-FR" dirty="0"/>
              <a:t>au </a:t>
            </a:r>
            <a:r>
              <a:rPr lang="fr-FR" dirty="0">
                <a:solidFill>
                  <a:srgbClr val="FF0000"/>
                </a:solidFill>
              </a:rPr>
              <a:t>long cours </a:t>
            </a:r>
            <a:r>
              <a:rPr lang="fr-FR" dirty="0"/>
              <a:t>qui se différencient des schizophrénies par </a:t>
            </a:r>
            <a:r>
              <a:rPr lang="fr-FR" dirty="0">
                <a:solidFill>
                  <a:srgbClr val="00B0F0"/>
                </a:solidFill>
              </a:rPr>
              <a:t>l’absence de syndrome de désorganisation </a:t>
            </a:r>
            <a:r>
              <a:rPr lang="fr-FR" dirty="0"/>
              <a:t>et de </a:t>
            </a:r>
            <a:r>
              <a:rPr lang="fr-FR" dirty="0">
                <a:solidFill>
                  <a:srgbClr val="00B0F0"/>
                </a:solidFill>
              </a:rPr>
              <a:t>détérioration intellectuelle(symptômes négatifs)</a:t>
            </a:r>
            <a:r>
              <a:rPr lang="fr-FR" dirty="0"/>
              <a:t>.</a:t>
            </a:r>
          </a:p>
          <a:p>
            <a:r>
              <a:rPr lang="fr-FR" dirty="0"/>
              <a:t>-L’âge de début se situe en général entre </a:t>
            </a:r>
            <a:r>
              <a:rPr lang="fr-FR" dirty="0">
                <a:solidFill>
                  <a:srgbClr val="92D050"/>
                </a:solidFill>
              </a:rPr>
              <a:t>35</a:t>
            </a:r>
            <a:r>
              <a:rPr lang="fr-FR" dirty="0"/>
              <a:t> et </a:t>
            </a:r>
            <a:r>
              <a:rPr lang="fr-FR" dirty="0">
                <a:solidFill>
                  <a:srgbClr val="92D050"/>
                </a:solidFill>
              </a:rPr>
              <a:t>45</a:t>
            </a:r>
            <a:r>
              <a:rPr lang="fr-FR" dirty="0"/>
              <a:t> ans</a:t>
            </a:r>
            <a:r>
              <a:rPr lang="fr-FR" dirty="0">
                <a:solidFill>
                  <a:srgbClr val="92D050"/>
                </a:solidFill>
              </a:rPr>
              <a:t>.</a:t>
            </a:r>
            <a:r>
              <a:rPr lang="fr-FR" dirty="0"/>
              <a:t> </a:t>
            </a:r>
          </a:p>
          <a:p>
            <a:r>
              <a:rPr lang="fr-FR" dirty="0"/>
              <a:t>-Et le délire s’enrichit des évènements et des frustrations de </a:t>
            </a:r>
            <a:r>
              <a:rPr lang="fr-FR" b="1" dirty="0">
                <a:solidFill>
                  <a:srgbClr val="7030A0"/>
                </a:solidFill>
              </a:rPr>
              <a:t>la réalité ambiante</a:t>
            </a:r>
            <a:r>
              <a:rPr lang="fr-FR" dirty="0"/>
              <a:t>.</a:t>
            </a:r>
          </a:p>
          <a:p>
            <a:r>
              <a:rPr lang="fr-FR" dirty="0"/>
              <a:t>-On distingue différentes  formes cliniques en fonction du </a:t>
            </a:r>
            <a:r>
              <a:rPr lang="fr-FR" dirty="0">
                <a:solidFill>
                  <a:srgbClr val="FFC000"/>
                </a:solidFill>
              </a:rPr>
              <a:t>thème du délire</a:t>
            </a:r>
            <a:r>
              <a:rPr lang="fr-FR" dirty="0"/>
              <a:t> :trouble délirant de type érotomaniaque, mégalomaniaque ,de jalousie, de persécution et de type somatique.</a:t>
            </a: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Contexte épidémiologique:</a:t>
            </a:r>
          </a:p>
        </p:txBody>
      </p:sp>
      <p:sp>
        <p:nvSpPr>
          <p:cNvPr id="3" name="Espace réservé du contenu 2"/>
          <p:cNvSpPr>
            <a:spLocks noGrp="1"/>
          </p:cNvSpPr>
          <p:nvPr>
            <p:ph sz="quarter" idx="1"/>
          </p:nvPr>
        </p:nvSpPr>
        <p:spPr/>
        <p:txBody>
          <a:bodyPr>
            <a:normAutofit lnSpcReduction="10000"/>
          </a:bodyPr>
          <a:lstStyle/>
          <a:p>
            <a:r>
              <a:rPr lang="fr-FR" dirty="0"/>
              <a:t>-</a:t>
            </a:r>
            <a:r>
              <a:rPr lang="fr-FR" dirty="0">
                <a:solidFill>
                  <a:srgbClr val="FF0000"/>
                </a:solidFill>
              </a:rPr>
              <a:t>Prévalence </a:t>
            </a:r>
            <a:r>
              <a:rPr lang="fr-FR" dirty="0"/>
              <a:t>vie entière des troubles délirants :0.2%.</a:t>
            </a:r>
          </a:p>
          <a:p>
            <a:r>
              <a:rPr lang="fr-FR" dirty="0"/>
              <a:t>-</a:t>
            </a:r>
            <a:r>
              <a:rPr lang="fr-FR" dirty="0">
                <a:solidFill>
                  <a:srgbClr val="00B0F0"/>
                </a:solidFill>
              </a:rPr>
              <a:t>L’incidence annuelle </a:t>
            </a:r>
            <a:r>
              <a:rPr lang="fr-FR" dirty="0"/>
              <a:t>entre1 et 3 pour 100000.</a:t>
            </a:r>
          </a:p>
          <a:p>
            <a:r>
              <a:rPr lang="fr-FR" dirty="0"/>
              <a:t>-</a:t>
            </a:r>
            <a:r>
              <a:rPr lang="fr-FR" dirty="0">
                <a:solidFill>
                  <a:srgbClr val="92D050"/>
                </a:solidFill>
              </a:rPr>
              <a:t>Sex ratio </a:t>
            </a:r>
            <a:r>
              <a:rPr lang="fr-FR" dirty="0"/>
              <a:t>proche de 1 mais prédominance masculine dans le délire de jalousie.</a:t>
            </a:r>
          </a:p>
          <a:p>
            <a:r>
              <a:rPr lang="fr-FR" dirty="0"/>
              <a:t>-</a:t>
            </a:r>
            <a:r>
              <a:rPr lang="fr-FR" dirty="0">
                <a:solidFill>
                  <a:srgbClr val="FFC000"/>
                </a:solidFill>
              </a:rPr>
              <a:t>Le début </a:t>
            </a:r>
            <a:r>
              <a:rPr lang="fr-FR" dirty="0"/>
              <a:t>généralement entre 35 et 45 ans.</a:t>
            </a:r>
          </a:p>
          <a:p>
            <a:r>
              <a:rPr lang="fr-FR" dirty="0"/>
              <a:t>-Le sous type le plus fréquent est la persécution.</a:t>
            </a:r>
          </a:p>
          <a:p>
            <a:r>
              <a:rPr lang="fr-FR" dirty="0"/>
              <a:t>-</a:t>
            </a:r>
            <a:r>
              <a:rPr lang="fr-FR" dirty="0">
                <a:solidFill>
                  <a:srgbClr val="7030A0"/>
                </a:solidFill>
              </a:rPr>
              <a:t>Les facteurs de risque</a:t>
            </a:r>
            <a:r>
              <a:rPr lang="fr-FR" dirty="0"/>
              <a:t>: l’âge </a:t>
            </a:r>
            <a:r>
              <a:rPr lang="fr-FR"/>
              <a:t>avancé, </a:t>
            </a:r>
            <a:r>
              <a:rPr lang="fr-FR" dirty="0"/>
              <a:t>les déficits sensoriels, les antécédents familiaux de troubles délirants, les troubles de personnalité, l’immigration et l’isolement social.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Sémiologie psychiatrique</a:t>
            </a:r>
          </a:p>
        </p:txBody>
      </p:sp>
      <p:sp>
        <p:nvSpPr>
          <p:cNvPr id="3" name="Espace réservé du contenu 2"/>
          <p:cNvSpPr>
            <a:spLocks noGrp="1"/>
          </p:cNvSpPr>
          <p:nvPr>
            <p:ph sz="quarter" idx="1"/>
          </p:nvPr>
        </p:nvSpPr>
        <p:spPr/>
        <p:txBody>
          <a:bodyPr>
            <a:normAutofit fontScale="85000" lnSpcReduction="20000"/>
          </a:bodyPr>
          <a:lstStyle/>
          <a:p>
            <a:pPr>
              <a:buNone/>
            </a:pPr>
            <a:r>
              <a:rPr lang="fr-FR" b="1" u="sng" dirty="0">
                <a:solidFill>
                  <a:schemeClr val="tx2"/>
                </a:solidFill>
              </a:rPr>
              <a:t>1-le délire</a:t>
            </a:r>
            <a:r>
              <a:rPr lang="fr-FR" b="1" u="sng" dirty="0"/>
              <a:t> </a:t>
            </a:r>
            <a:r>
              <a:rPr lang="fr-FR" dirty="0"/>
              <a:t>: est une conviction inébranlable à une réalité fausse parfois choquante. </a:t>
            </a:r>
          </a:p>
          <a:p>
            <a:pPr>
              <a:buNone/>
            </a:pPr>
            <a:r>
              <a:rPr lang="fr-FR" b="1" u="sng" dirty="0">
                <a:solidFill>
                  <a:schemeClr val="tx2"/>
                </a:solidFill>
              </a:rPr>
              <a:t>2-Caractéristique  du délire dans le trouble délirant persistant:</a:t>
            </a:r>
            <a:endParaRPr lang="fr-FR" b="1" dirty="0"/>
          </a:p>
          <a:p>
            <a:r>
              <a:rPr lang="fr-FR" b="1" dirty="0">
                <a:solidFill>
                  <a:srgbClr val="FF0000"/>
                </a:solidFill>
              </a:rPr>
              <a:t>   </a:t>
            </a:r>
            <a:r>
              <a:rPr lang="fr-FR" b="1" u="sng" dirty="0">
                <a:solidFill>
                  <a:srgbClr val="FF0000"/>
                </a:solidFill>
              </a:rPr>
              <a:t>a-Thème</a:t>
            </a:r>
            <a:r>
              <a:rPr lang="fr-FR" dirty="0">
                <a:solidFill>
                  <a:srgbClr val="FF0000"/>
                </a:solidFill>
              </a:rPr>
              <a:t> : </a:t>
            </a:r>
            <a:r>
              <a:rPr lang="fr-FR" dirty="0"/>
              <a:t>thème de persécution, de grandeur(ou mégalomanie),érotomanie, de jalousie, et somatique.</a:t>
            </a:r>
          </a:p>
          <a:p>
            <a:r>
              <a:rPr lang="fr-FR" b="1" u="sng" dirty="0">
                <a:solidFill>
                  <a:srgbClr val="FF0000"/>
                </a:solidFill>
              </a:rPr>
              <a:t>b-Mécanisme</a:t>
            </a:r>
            <a:r>
              <a:rPr lang="fr-FR" dirty="0">
                <a:solidFill>
                  <a:srgbClr val="FF0000"/>
                </a:solidFill>
              </a:rPr>
              <a:t> </a:t>
            </a:r>
            <a:r>
              <a:rPr lang="fr-FR" dirty="0"/>
              <a:t>:rencontrés sont:</a:t>
            </a:r>
          </a:p>
          <a:p>
            <a:r>
              <a:rPr lang="fr-FR" dirty="0">
                <a:solidFill>
                  <a:srgbClr val="00B0F0"/>
                </a:solidFill>
              </a:rPr>
              <a:t> interprétatif</a:t>
            </a:r>
            <a:r>
              <a:rPr lang="fr-FR" dirty="0"/>
              <a:t> : distorsion du jugement, explication erroné d’une perception exacte.</a:t>
            </a:r>
          </a:p>
          <a:p>
            <a:r>
              <a:rPr lang="fr-FR" dirty="0"/>
              <a:t> </a:t>
            </a:r>
            <a:r>
              <a:rPr lang="fr-FR" dirty="0">
                <a:solidFill>
                  <a:srgbClr val="00B0F0"/>
                </a:solidFill>
              </a:rPr>
              <a:t>Imaginatif</a:t>
            </a:r>
            <a:r>
              <a:rPr lang="fr-FR" dirty="0"/>
              <a:t> : invention, fabulation</a:t>
            </a:r>
          </a:p>
          <a:p>
            <a:r>
              <a:rPr lang="fr-FR" dirty="0">
                <a:solidFill>
                  <a:srgbClr val="00B0F0"/>
                </a:solidFill>
              </a:rPr>
              <a:t> Intuitif </a:t>
            </a:r>
            <a:r>
              <a:rPr lang="fr-FR" dirty="0"/>
              <a:t>: idée fausse admise en dehors de toute donnée objective ou sensorielle.</a:t>
            </a:r>
          </a:p>
          <a:p>
            <a:r>
              <a:rPr lang="fr-FR" dirty="0"/>
              <a:t>, Rarement </a:t>
            </a:r>
            <a:r>
              <a:rPr lang="fr-FR" dirty="0">
                <a:solidFill>
                  <a:srgbClr val="00B0F0"/>
                </a:solidFill>
              </a:rPr>
              <a:t>hallucinatoire</a:t>
            </a:r>
            <a:r>
              <a:rPr lang="fr-FR" dirty="0"/>
              <a:t> : perception sans objet à percevoir.</a:t>
            </a:r>
          </a:p>
          <a:p>
            <a:pPr>
              <a:buNone/>
            </a:pPr>
            <a:endParaRPr lang="fr-FR" dirty="0"/>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normAutofit fontScale="92500"/>
          </a:bodyPr>
          <a:lstStyle/>
          <a:p>
            <a:r>
              <a:rPr lang="fr-FR" b="1" u="sng" dirty="0">
                <a:solidFill>
                  <a:srgbClr val="FF0000"/>
                </a:solidFill>
              </a:rPr>
              <a:t>c-la Systématisation</a:t>
            </a:r>
            <a:r>
              <a:rPr lang="fr-FR" b="1" dirty="0"/>
              <a:t> </a:t>
            </a:r>
            <a:r>
              <a:rPr lang="fr-FR" dirty="0"/>
              <a:t>:c.à.d.   le degrés de cohérence interne du délire.</a:t>
            </a:r>
          </a:p>
          <a:p>
            <a:r>
              <a:rPr lang="fr-FR" dirty="0"/>
              <a:t>le délire paranoïaque est bien systématisé cd logique, compréhensible, cohérent .Il peut entrainer l’adhésion d’autrui. Il comporte généralement un thème unique.</a:t>
            </a:r>
          </a:p>
          <a:p>
            <a:r>
              <a:rPr lang="fr-FR" b="1" u="sng" dirty="0">
                <a:solidFill>
                  <a:srgbClr val="FF0000"/>
                </a:solidFill>
              </a:rPr>
              <a:t>D- l’adhésion </a:t>
            </a:r>
            <a:r>
              <a:rPr lang="fr-FR" dirty="0"/>
              <a:t>:le sujet adhère totalement à ses idées délirantes.</a:t>
            </a:r>
          </a:p>
          <a:p>
            <a:r>
              <a:rPr lang="fr-FR" b="1" u="sng" dirty="0">
                <a:solidFill>
                  <a:srgbClr val="FF0000"/>
                </a:solidFill>
              </a:rPr>
              <a:t>E- Retentissement émotionnel et comportementa</a:t>
            </a:r>
            <a:r>
              <a:rPr lang="fr-FR" dirty="0">
                <a:solidFill>
                  <a:srgbClr val="FF0000"/>
                </a:solidFill>
              </a:rPr>
              <a:t>l</a:t>
            </a:r>
            <a:r>
              <a:rPr lang="fr-FR" dirty="0"/>
              <a:t>:</a:t>
            </a:r>
          </a:p>
          <a:p>
            <a:r>
              <a:rPr lang="fr-FR" dirty="0"/>
              <a:t>le niveau d’anxiété souvent majeur,</a:t>
            </a:r>
          </a:p>
          <a:p>
            <a:r>
              <a:rPr lang="fr-FR" dirty="0"/>
              <a:t>le risque suicidaire et le risque de passage à l’acte hétéro agressif..</a:t>
            </a:r>
          </a:p>
          <a:p>
            <a:endParaRPr lang="fr-FR" dirty="0"/>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Classification:</a:t>
            </a:r>
          </a:p>
        </p:txBody>
      </p:sp>
      <p:sp>
        <p:nvSpPr>
          <p:cNvPr id="3" name="Espace réservé du contenu 2"/>
          <p:cNvSpPr>
            <a:spLocks noGrp="1"/>
          </p:cNvSpPr>
          <p:nvPr>
            <p:ph sz="quarter" idx="1"/>
          </p:nvPr>
        </p:nvSpPr>
        <p:spPr/>
        <p:txBody>
          <a:bodyPr>
            <a:normAutofit fontScale="85000" lnSpcReduction="10000"/>
          </a:bodyPr>
          <a:lstStyle/>
          <a:p>
            <a:r>
              <a:rPr lang="fr-FR" dirty="0">
                <a:solidFill>
                  <a:srgbClr val="00B050"/>
                </a:solidFill>
              </a:rPr>
              <a:t>L’école psychiatrique française </a:t>
            </a:r>
            <a:r>
              <a:rPr lang="fr-FR" b="1" dirty="0"/>
              <a:t>les délires chroniques</a:t>
            </a:r>
            <a:r>
              <a:rPr lang="fr-FR" dirty="0"/>
              <a:t> sont classés selon leur mécanisme prévalent :</a:t>
            </a:r>
          </a:p>
          <a:p>
            <a:pPr>
              <a:buNone/>
            </a:pPr>
            <a:r>
              <a:rPr lang="fr-FR" dirty="0"/>
              <a:t>    *</a:t>
            </a:r>
            <a:r>
              <a:rPr lang="fr-FR" dirty="0">
                <a:solidFill>
                  <a:srgbClr val="FF0000"/>
                </a:solidFill>
              </a:rPr>
              <a:t>les psychoses paranoïaques</a:t>
            </a:r>
            <a:r>
              <a:rPr lang="fr-FR" dirty="0"/>
              <a:t>(mécanisme interprétatif et intuitif).</a:t>
            </a:r>
          </a:p>
          <a:p>
            <a:pPr>
              <a:buNone/>
            </a:pPr>
            <a:r>
              <a:rPr lang="fr-FR" dirty="0"/>
              <a:t>    *</a:t>
            </a:r>
            <a:r>
              <a:rPr lang="fr-FR" dirty="0">
                <a:solidFill>
                  <a:srgbClr val="00B0F0"/>
                </a:solidFill>
              </a:rPr>
              <a:t>la psychose hallucinatoire chronique</a:t>
            </a:r>
            <a:r>
              <a:rPr lang="fr-FR" dirty="0"/>
              <a:t>(mécanisme hallucinatoire).</a:t>
            </a:r>
          </a:p>
          <a:p>
            <a:pPr>
              <a:buNone/>
            </a:pPr>
            <a:r>
              <a:rPr lang="fr-FR" dirty="0"/>
              <a:t>    *</a:t>
            </a:r>
            <a:r>
              <a:rPr lang="fr-FR" dirty="0">
                <a:solidFill>
                  <a:srgbClr val="7030A0"/>
                </a:solidFill>
              </a:rPr>
              <a:t>les paraphrénies</a:t>
            </a:r>
            <a:r>
              <a:rPr lang="fr-FR" dirty="0"/>
              <a:t>(mécanisme imaginatif).</a:t>
            </a:r>
          </a:p>
          <a:p>
            <a:r>
              <a:rPr lang="fr-FR" dirty="0">
                <a:solidFill>
                  <a:srgbClr val="00B050"/>
                </a:solidFill>
              </a:rPr>
              <a:t>Les classifications </a:t>
            </a:r>
            <a:r>
              <a:rPr lang="fr-FR" dirty="0"/>
              <a:t> </a:t>
            </a:r>
            <a:r>
              <a:rPr lang="fr-FR" dirty="0">
                <a:solidFill>
                  <a:srgbClr val="00B050"/>
                </a:solidFill>
              </a:rPr>
              <a:t>internationale </a:t>
            </a:r>
            <a:r>
              <a:rPr lang="fr-FR" dirty="0"/>
              <a:t>des troubles mentaux </a:t>
            </a:r>
            <a:r>
              <a:rPr lang="fr-FR" dirty="0">
                <a:solidFill>
                  <a:srgbClr val="00B050"/>
                </a:solidFill>
              </a:rPr>
              <a:t>(DSM5 et CIM -10)</a:t>
            </a:r>
            <a:r>
              <a:rPr lang="fr-FR" dirty="0"/>
              <a:t> ces délires chroniques ne sont pas clairement</a:t>
            </a:r>
            <a:r>
              <a:rPr lang="fr-FR" dirty="0">
                <a:solidFill>
                  <a:srgbClr val="00B050"/>
                </a:solidFill>
              </a:rPr>
              <a:t> </a:t>
            </a:r>
            <a:r>
              <a:rPr lang="fr-FR" dirty="0"/>
              <a:t>individualisés. </a:t>
            </a:r>
          </a:p>
          <a:p>
            <a:pPr>
              <a:buNone/>
            </a:pPr>
            <a:r>
              <a:rPr lang="fr-FR" dirty="0"/>
              <a:t>     La psychose hallucinatoire chronique (PHC) et la paraphrénie sont intégrées au groupe des schizophrénies. </a:t>
            </a:r>
          </a:p>
          <a:p>
            <a:pPr>
              <a:buNone/>
            </a:pPr>
            <a:r>
              <a:rPr lang="fr-FR" dirty="0"/>
              <a:t>     </a:t>
            </a:r>
          </a:p>
          <a:p>
            <a:pPr>
              <a:buNone/>
            </a:pP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3132</TotalTime>
  <Words>1428</Words>
  <Application>Microsoft Office PowerPoint</Application>
  <PresentationFormat>On-screen Show (4:3)</PresentationFormat>
  <Paragraphs>149</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Capitaux</vt:lpstr>
      <vt:lpstr>Les délires chroniques</vt:lpstr>
      <vt:lpstr>Objectifs  pédagogiques</vt:lpstr>
      <vt:lpstr>Plan du cours</vt:lpstr>
      <vt:lpstr>I-Introduction:</vt:lpstr>
      <vt:lpstr>II-Définition : </vt:lpstr>
      <vt:lpstr>Contexte épidémiologique:</vt:lpstr>
      <vt:lpstr>Sémiologie psychiatrique</vt:lpstr>
      <vt:lpstr>PowerPoint Presentation</vt:lpstr>
      <vt:lpstr>Classification:</vt:lpstr>
      <vt:lpstr>PowerPoint Presentation</vt:lpstr>
      <vt:lpstr>Critères diagnostiques selon le DSM5:</vt:lpstr>
      <vt:lpstr>PowerPoint Presentation</vt:lpstr>
      <vt:lpstr>Formes Cliniques:</vt:lpstr>
      <vt:lpstr>PowerPoint Presentation</vt:lpstr>
      <vt:lpstr>PowerPoint Presentation</vt:lpstr>
      <vt:lpstr>PowerPoint Presentation</vt:lpstr>
      <vt:lpstr>Diagnostics différentiels: </vt:lpstr>
      <vt:lpstr>PowerPoint Presentation</vt:lpstr>
      <vt:lpstr>Evolution </vt:lpstr>
      <vt:lpstr>La prise en charge :</vt:lpstr>
      <vt:lpstr>PowerPoint Presentation</vt:lpstr>
      <vt:lpstr>PowerPoint Presentation</vt:lpstr>
      <vt:lpstr>Points clefs: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Les délires chroniques</dc:title>
  <dc:creator>Acer</dc:creator>
  <cp:lastModifiedBy>Unknown User</cp:lastModifiedBy>
  <cp:revision>229</cp:revision>
  <dcterms:created xsi:type="dcterms:W3CDTF">2018-11-30T21:59:29Z</dcterms:created>
  <dcterms:modified xsi:type="dcterms:W3CDTF">2021-12-14T15:38:12Z</dcterms:modified>
</cp:coreProperties>
</file>