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4"/>
  </p:notesMasterIdLst>
  <p:handoutMasterIdLst>
    <p:handoutMasterId r:id="rId35"/>
  </p:handoutMasterIdLst>
  <p:sldIdLst>
    <p:sldId id="256" r:id="rId2"/>
    <p:sldId id="305" r:id="rId3"/>
    <p:sldId id="304" r:id="rId4"/>
    <p:sldId id="257" r:id="rId5"/>
    <p:sldId id="273" r:id="rId6"/>
    <p:sldId id="275" r:id="rId7"/>
    <p:sldId id="299" r:id="rId8"/>
    <p:sldId id="276" r:id="rId9"/>
    <p:sldId id="303" r:id="rId10"/>
    <p:sldId id="262" r:id="rId11"/>
    <p:sldId id="267" r:id="rId12"/>
    <p:sldId id="268" r:id="rId13"/>
    <p:sldId id="302" r:id="rId14"/>
    <p:sldId id="272" r:id="rId15"/>
    <p:sldId id="301" r:id="rId16"/>
    <p:sldId id="277" r:id="rId17"/>
    <p:sldId id="278" r:id="rId18"/>
    <p:sldId id="279" r:id="rId19"/>
    <p:sldId id="280" r:id="rId20"/>
    <p:sldId id="282" r:id="rId21"/>
    <p:sldId id="306" r:id="rId22"/>
    <p:sldId id="285" r:id="rId23"/>
    <p:sldId id="288" r:id="rId24"/>
    <p:sldId id="290" r:id="rId25"/>
    <p:sldId id="291" r:id="rId26"/>
    <p:sldId id="289" r:id="rId27"/>
    <p:sldId id="292" r:id="rId28"/>
    <p:sldId id="293" r:id="rId29"/>
    <p:sldId id="295" r:id="rId30"/>
    <p:sldId id="296" r:id="rId31"/>
    <p:sldId id="297" r:id="rId32"/>
    <p:sldId id="298" r:id="rId33"/>
  </p:sldIdLst>
  <p:sldSz cx="9144000" cy="6858000" type="screen4x3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34" autoAdjust="0"/>
  </p:normalViewPr>
  <p:slideViewPr>
    <p:cSldViewPr>
      <p:cViewPr varScale="1">
        <p:scale>
          <a:sx n="46" d="100"/>
          <a:sy n="46" d="100"/>
        </p:scale>
        <p:origin x="-103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notesMaster" Target="notesMasters/notesMaster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handoutMaster" Target="handoutMasters/handoutMaster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7FF7B-C97D-43F9-88E9-6F8EBF170A77}" type="datetimeFigureOut">
              <a:rPr lang="fr-FR" smtClean="0"/>
              <a:pPr/>
              <a:t>10/01/2022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C2C8F-D55C-4D29-A42C-20BA7BD5FC9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137DEA8F-1E1F-4B5B-821E-71AB5E2EA5F2}" type="datetimeFigureOut">
              <a:rPr lang="fr-FR" smtClean="0"/>
              <a:pPr/>
              <a:t>10/01/2022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D936830-555A-490B-91B0-6C76CBAF27DD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36830-555A-490B-91B0-6C76CBAF27DD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74AFAE3-67A3-401D-AA4D-EAB6F48DF022}" type="datetimeFigureOut">
              <a:rPr lang="fr-FR" smtClean="0"/>
              <a:pPr/>
              <a:t>10/01/2022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856DB2E-BAA1-4102-88AF-31EA3CA19A29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FAE3-67A3-401D-AA4D-EAB6F48DF022}" type="datetimeFigureOut">
              <a:rPr lang="fr-FR" smtClean="0"/>
              <a:pPr/>
              <a:t>10/01/2022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DB2E-BAA1-4102-88AF-31EA3CA19A29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FAE3-67A3-401D-AA4D-EAB6F48DF022}" type="datetimeFigureOut">
              <a:rPr lang="fr-FR" smtClean="0"/>
              <a:pPr/>
              <a:t>10/01/2022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DB2E-BAA1-4102-88AF-31EA3CA19A29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4AFAE3-67A3-401D-AA4D-EAB6F48DF022}" type="datetimeFigureOut">
              <a:rPr lang="fr-FR" smtClean="0"/>
              <a:pPr/>
              <a:t>10/01/2022</a:t>
            </a:fld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56DB2E-BAA1-4102-88AF-31EA3CA19A2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4AFAE3-67A3-401D-AA4D-EAB6F48DF022}" type="datetimeFigureOut">
              <a:rPr lang="fr-FR" smtClean="0"/>
              <a:pPr/>
              <a:t>10/01/2022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856DB2E-BAA1-4102-88AF-31EA3CA19A29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FAE3-67A3-401D-AA4D-EAB6F48DF022}" type="datetimeFigureOut">
              <a:rPr lang="fr-FR" smtClean="0"/>
              <a:pPr/>
              <a:t>10/01/2022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DB2E-BAA1-4102-88AF-31EA3CA19A2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FAE3-67A3-401D-AA4D-EAB6F48DF022}" type="datetimeFigureOut">
              <a:rPr lang="fr-FR" smtClean="0"/>
              <a:pPr/>
              <a:t>10/01/2022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DB2E-BAA1-4102-88AF-31EA3CA19A2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4AFAE3-67A3-401D-AA4D-EAB6F48DF022}" type="datetimeFigureOut">
              <a:rPr lang="fr-FR" smtClean="0"/>
              <a:pPr/>
              <a:t>10/01/2022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56DB2E-BAA1-4102-88AF-31EA3CA19A2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FAE3-67A3-401D-AA4D-EAB6F48DF022}" type="datetimeFigureOut">
              <a:rPr lang="fr-FR" smtClean="0"/>
              <a:pPr/>
              <a:t>10/01/2022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DB2E-BAA1-4102-88AF-31EA3CA19A29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4AFAE3-67A3-401D-AA4D-EAB6F48DF022}" type="datetimeFigureOut">
              <a:rPr lang="fr-FR" smtClean="0"/>
              <a:pPr/>
              <a:t>10/01/2022</a:t>
            </a:fld>
            <a:endParaRPr lang="fr-FR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56DB2E-BAA1-4102-88AF-31EA3CA19A2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4AFAE3-67A3-401D-AA4D-EAB6F48DF022}" type="datetimeFigureOut">
              <a:rPr lang="fr-FR" smtClean="0"/>
              <a:pPr/>
              <a:t>10/01/2022</a:t>
            </a:fld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56DB2E-BAA1-4102-88AF-31EA3CA19A2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4AFAE3-67A3-401D-AA4D-EAB6F48DF022}" type="datetimeFigureOut">
              <a:rPr lang="fr-FR" smtClean="0"/>
              <a:pPr/>
              <a:t>10/01/2022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856DB2E-BAA1-4102-88AF-31EA3CA19A29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5.png" /><Relationship Id="rId4" Type="http://schemas.openxmlformats.org/officeDocument/2006/relationships/image" Target="../media/image4.png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 /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Les conduites addictives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Dr Bououden N</a:t>
            </a:r>
          </a:p>
          <a:p>
            <a:r>
              <a:rPr lang="fr-FR" dirty="0"/>
              <a:t>EHS Psychiatrique Mahmoud Belamri</a:t>
            </a:r>
          </a:p>
          <a:p>
            <a:r>
              <a:rPr lang="fr-FR" dirty="0"/>
              <a:t>Université 3 Constantine</a:t>
            </a:r>
          </a:p>
          <a:p>
            <a:r>
              <a:rPr lang="fr-FR" dirty="0"/>
              <a:t>Année Universitaire 2021-2022</a:t>
            </a:r>
          </a:p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772816"/>
            <a:ext cx="228865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124744"/>
            <a:ext cx="185241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340768"/>
            <a:ext cx="230425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476672"/>
            <a:ext cx="1944216" cy="119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VI-Critères diagnostics selon le DSM 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r-FR" b="1" dirty="0">
                <a:solidFill>
                  <a:srgbClr val="92D050"/>
                </a:solidFill>
              </a:rPr>
              <a:t>les troubles liés è l’usage d’une substance : </a:t>
            </a:r>
            <a:r>
              <a:rPr lang="fr-FR" i="1" dirty="0"/>
              <a:t>c’est l'apparition </a:t>
            </a:r>
            <a:r>
              <a:rPr lang="fr-FR" i="1" dirty="0">
                <a:solidFill>
                  <a:srgbClr val="7030A0"/>
                </a:solidFill>
              </a:rPr>
              <a:t>d'au moins deux </a:t>
            </a:r>
            <a:r>
              <a:rPr lang="fr-FR" i="1" dirty="0"/>
              <a:t>des manifestations suivantes, au cours d'une période </a:t>
            </a:r>
            <a:r>
              <a:rPr lang="fr-FR" i="1" dirty="0">
                <a:solidFill>
                  <a:srgbClr val="00B0F0"/>
                </a:solidFill>
              </a:rPr>
              <a:t>de 12 mois </a:t>
            </a:r>
            <a:r>
              <a:rPr lang="fr-FR" i="1" dirty="0"/>
              <a:t>: </a:t>
            </a:r>
          </a:p>
          <a:p>
            <a:r>
              <a:rPr lang="fr-FR" dirty="0"/>
              <a:t>1. Une consommation plus importante 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en quantité</a:t>
            </a:r>
            <a:r>
              <a:rPr lang="fr-FR" dirty="0"/>
              <a:t>, ou durant 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une période plus longue </a:t>
            </a:r>
            <a:r>
              <a:rPr lang="fr-FR" dirty="0"/>
              <a:t>que prévu </a:t>
            </a:r>
          </a:p>
          <a:p>
            <a:r>
              <a:rPr lang="fr-FR" dirty="0"/>
              <a:t>2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. Un désir persistant</a:t>
            </a:r>
            <a:r>
              <a:rPr lang="fr-FR" dirty="0"/>
              <a:t>, ou 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des efforts infructueux </a:t>
            </a:r>
            <a:r>
              <a:rPr lang="fr-FR" dirty="0"/>
              <a:t>pour réduire cette consommation  </a:t>
            </a:r>
          </a:p>
          <a:p>
            <a:r>
              <a:rPr lang="fr-FR" dirty="0"/>
              <a:t>3. 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Beaucoup de temps </a:t>
            </a:r>
            <a:r>
              <a:rPr lang="fr-FR" dirty="0"/>
              <a:t>est consacré à l'obtention, l'utilisation, et la récupération des effets de la substance </a:t>
            </a:r>
          </a:p>
          <a:p>
            <a:r>
              <a:rPr lang="fr-FR" dirty="0"/>
              <a:t>4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. Un besoin impérieux de consommation </a:t>
            </a:r>
            <a:r>
              <a:rPr lang="fr-FR" dirty="0"/>
              <a:t>(</a:t>
            </a:r>
            <a:r>
              <a:rPr lang="fr-FR" i="1" dirty="0"/>
              <a:t>craving)  </a:t>
            </a:r>
          </a:p>
          <a:p>
            <a:r>
              <a:rPr lang="fr-FR" dirty="0"/>
              <a:t>5. la 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Consommation répétée </a:t>
            </a:r>
            <a:r>
              <a:rPr lang="fr-FR" dirty="0"/>
              <a:t>conduit à l’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incapacité</a:t>
            </a:r>
            <a:r>
              <a:rPr lang="fr-FR" dirty="0"/>
              <a:t> de remplir ses 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obligations socioprofessionnelles </a:t>
            </a:r>
            <a:r>
              <a:rPr lang="fr-FR" dirty="0"/>
              <a:t>; </a:t>
            </a:r>
          </a:p>
          <a:p>
            <a:endParaRPr lang="fr-FR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 lnSpcReduction="10000"/>
          </a:bodyPr>
          <a:lstStyle/>
          <a:p>
            <a:endParaRPr lang="fr-FR" dirty="0"/>
          </a:p>
          <a:p>
            <a:r>
              <a:rPr lang="fr-FR" dirty="0"/>
              <a:t>6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. Consommation continue </a:t>
            </a:r>
            <a:r>
              <a:rPr lang="fr-FR" dirty="0"/>
              <a:t>malgré des problèmes interpersonnels et sociaux  causés </a:t>
            </a:r>
          </a:p>
          <a:p>
            <a:r>
              <a:rPr lang="fr-FR" dirty="0"/>
              <a:t>7. 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Abandon ou réduction des activités </a:t>
            </a:r>
            <a:r>
              <a:rPr lang="fr-FR" dirty="0"/>
              <a:t>socioprofessionnelles et de loisir </a:t>
            </a:r>
          </a:p>
          <a:p>
            <a:r>
              <a:rPr lang="fr-FR" dirty="0"/>
              <a:t>8. 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Consommation répétée même lorsque</a:t>
            </a:r>
            <a:r>
              <a:rPr lang="fr-FR" dirty="0"/>
              <a:t> cela peut être 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physiquement dangereux </a:t>
            </a:r>
            <a:r>
              <a:rPr lang="fr-FR" dirty="0"/>
              <a:t>; </a:t>
            </a:r>
          </a:p>
          <a:p>
            <a:r>
              <a:rPr lang="fr-FR" dirty="0"/>
              <a:t>9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. Consommation poursuivie en toute connaissance de cause </a:t>
            </a:r>
            <a:r>
              <a:rPr lang="fr-FR" dirty="0"/>
              <a:t>de problèmes  persistants ou récurrents  causés par la substance; </a:t>
            </a:r>
          </a:p>
          <a:p>
            <a:r>
              <a:rPr lang="fr-FR" dirty="0"/>
              <a:t>10. 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La tolérance </a:t>
            </a:r>
            <a:endParaRPr lang="fr-FR" dirty="0"/>
          </a:p>
          <a:p>
            <a:r>
              <a:rPr lang="fr-FR" dirty="0"/>
              <a:t>11</a:t>
            </a: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. Le sevrage</a:t>
            </a:r>
            <a:endParaRPr lang="fr-FR" dirty="0"/>
          </a:p>
          <a:p>
            <a:r>
              <a:rPr lang="fr-FR" dirty="0"/>
              <a:t>Le trouble est qualifié de léger si 2 à3 critères sont satisfaits, moyen pour 4 à 5 critères et grave pour 6 critères et plus.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VII-Classification des substances psycho-actives: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2276872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5800" dirty="0"/>
          </a:p>
          <a:p>
            <a:endParaRPr lang="fr-FR" sz="5800" dirty="0"/>
          </a:p>
          <a:p>
            <a:endParaRPr lang="fr-FR" sz="58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51520" y="1916832"/>
          <a:ext cx="864096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3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6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0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*</a:t>
                      </a:r>
                      <a:r>
                        <a:rPr lang="fr-FR" sz="1800" dirty="0"/>
                        <a:t>Hallucinogène(psychodysleptiques)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*Sédatif(psycholeptiques) 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*Stimulants(psychoanaleptiques)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/>
                        <a:t>1-Dérivés du cannabis.</a:t>
                      </a:r>
                    </a:p>
                    <a:p>
                      <a:r>
                        <a:rPr lang="fr-FR" sz="1800" dirty="0"/>
                        <a:t>2-Diéthylamide de  l’acide lysergique ou L.S.D.25</a:t>
                      </a:r>
                    </a:p>
                    <a:p>
                      <a:r>
                        <a:rPr lang="fr-FR" sz="1800" dirty="0"/>
                        <a:t>3-Dérivés de la mescaline</a:t>
                      </a:r>
                    </a:p>
                    <a:p>
                      <a:r>
                        <a:rPr lang="fr-FR" sz="1800" dirty="0"/>
                        <a:t>4-Les solvants et produits volatils. 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1-les hypnotiques et tranquillisants -Benzodiazépines-Barbituriques.</a:t>
                      </a:r>
                    </a:p>
                    <a:p>
                      <a:r>
                        <a:rPr lang="fr-FR" sz="1800" dirty="0"/>
                        <a:t>2-les opiacés : </a:t>
                      </a:r>
                    </a:p>
                    <a:p>
                      <a:r>
                        <a:rPr lang="fr-FR" sz="1800" dirty="0"/>
                        <a:t>+dérivés de l’opium : Opium- Héroïne-Morphine </a:t>
                      </a:r>
                    </a:p>
                    <a:p>
                      <a:r>
                        <a:rPr lang="fr-FR" sz="1800" dirty="0"/>
                        <a:t>3-Alcool.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1-Antiparkinsoniens : trihexyphénidyle(parkinane*).</a:t>
                      </a:r>
                    </a:p>
                    <a:p>
                      <a:r>
                        <a:rPr lang="fr-FR" sz="1800" dirty="0"/>
                        <a:t>2-Cocaïne.</a:t>
                      </a:r>
                    </a:p>
                    <a:p>
                      <a:r>
                        <a:rPr lang="fr-FR" sz="1800" dirty="0"/>
                        <a:t>3-Amphétamines.</a:t>
                      </a:r>
                    </a:p>
                    <a:p>
                      <a:r>
                        <a:rPr lang="fr-FR" sz="1800" dirty="0"/>
                        <a:t>4-Caféine.</a:t>
                      </a:r>
                    </a:p>
                    <a:p>
                      <a:r>
                        <a:rPr lang="fr-FR" sz="1800" dirty="0"/>
                        <a:t>5-Nicotine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467600" cy="1863080"/>
          </a:xfrm>
        </p:spPr>
        <p:txBody>
          <a:bodyPr>
            <a:normAutofit/>
          </a:bodyPr>
          <a:lstStyle/>
          <a:p>
            <a:r>
              <a:rPr lang="fr-FR" sz="3100" b="1" dirty="0"/>
              <a:t>VIII -Les principales substances psycho actives: </a:t>
            </a:r>
            <a:br>
              <a:rPr lang="fr-FR" sz="3100" b="1" dirty="0"/>
            </a:br>
            <a:br>
              <a:rPr lang="fr-FR" sz="2200" u="sng" dirty="0"/>
            </a:br>
            <a:endParaRPr lang="fr-FR" sz="22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395536" y="2924944"/>
            <a:ext cx="7467600" cy="8206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sz="3200" b="1" dirty="0">
                <a:solidFill>
                  <a:srgbClr val="FF0000"/>
                </a:solidFill>
              </a:rPr>
              <a:t>A- </a:t>
            </a:r>
            <a:r>
              <a:rPr lang="fr-FR" sz="3200" b="1" u="sng" dirty="0">
                <a:solidFill>
                  <a:srgbClr val="FF0000"/>
                </a:solidFill>
              </a:rPr>
              <a:t>Les hallucinogènes(psychodysleptiques)</a:t>
            </a:r>
            <a:endParaRPr lang="fr-FR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(haschich, kif, marijuana): il est tiré d’une plante le chanvre indien. Le principe actif est le delta-9-tétra-hydro-canabinol ou T.H.C.</a:t>
            </a:r>
          </a:p>
          <a:p>
            <a:pPr>
              <a:buNone/>
            </a:pPr>
            <a:r>
              <a:rPr lang="fr-FR" b="1" u="sng" dirty="0">
                <a:solidFill>
                  <a:srgbClr val="00B0F0"/>
                </a:solidFill>
              </a:rPr>
              <a:t>1-intoxication:</a:t>
            </a:r>
          </a:p>
          <a:p>
            <a:pPr>
              <a:buFontTx/>
              <a:buChar char="-"/>
            </a:pPr>
            <a:r>
              <a:rPr lang="fr-FR" dirty="0"/>
              <a:t>un état d’euphorie et de détente.</a:t>
            </a:r>
          </a:p>
          <a:p>
            <a:pPr>
              <a:buFontTx/>
              <a:buChar char="-"/>
            </a:pPr>
            <a:r>
              <a:rPr lang="fr-FR" dirty="0"/>
              <a:t>-une exaltation de l’imagination et des stimulations sensorielles.</a:t>
            </a:r>
          </a:p>
          <a:p>
            <a:pPr>
              <a:buFontTx/>
              <a:buChar char="-"/>
            </a:pPr>
            <a:r>
              <a:rPr lang="fr-FR" dirty="0"/>
              <a:t>-des phénomènes de dépersonnalisation peuvent apparaitre ainsi que des hallucinations et des troubles confusionnels.</a:t>
            </a:r>
          </a:p>
          <a:p>
            <a:r>
              <a:rPr lang="fr-FR" dirty="0"/>
              <a:t>Signes physiques associés: sécheresse de la bouche, tachycardie, injection conjonctivale, ébriété.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0"/>
            <a:ext cx="21431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1-Cannabis et ses dérivés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7931224" cy="5997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u="sng" dirty="0">
                <a:solidFill>
                  <a:srgbClr val="00B0F0"/>
                </a:solidFill>
              </a:rPr>
              <a:t>2-Complications de l’intoxication chronique: </a:t>
            </a:r>
          </a:p>
          <a:p>
            <a:pPr>
              <a:buNone/>
            </a:pPr>
            <a:r>
              <a:rPr lang="fr-FR" dirty="0"/>
              <a:t>Altération des performance scolaire ,de la mémoire à court terme et des capacités attentionnelles. Syndrome amotivationnel (apathie, apragmatisme). </a:t>
            </a:r>
          </a:p>
          <a:p>
            <a:pPr>
              <a:buNone/>
            </a:pPr>
            <a:r>
              <a:rPr lang="fr-FR" b="1" u="sng" dirty="0">
                <a:solidFill>
                  <a:srgbClr val="00B0F0"/>
                </a:solidFill>
              </a:rPr>
              <a:t>3-Dépendance:</a:t>
            </a:r>
          </a:p>
          <a:p>
            <a:r>
              <a:rPr lang="fr-FR" dirty="0"/>
              <a:t>Pas de dépendance physique ,</a:t>
            </a:r>
          </a:p>
          <a:p>
            <a:r>
              <a:rPr lang="fr-FR" dirty="0"/>
              <a:t> Une dépendance psychique existe.</a:t>
            </a:r>
          </a:p>
          <a:p>
            <a:r>
              <a:rPr lang="fr-FR" dirty="0"/>
              <a:t>La tolérance n’a pas était prouvée.</a:t>
            </a:r>
          </a:p>
          <a:p>
            <a:pPr>
              <a:buNone/>
            </a:pPr>
            <a:r>
              <a:rPr lang="fr-FR" b="1" u="sng" dirty="0">
                <a:solidFill>
                  <a:srgbClr val="00B0F0"/>
                </a:solidFill>
              </a:rPr>
              <a:t>4-trouble induit par le cannabis:</a:t>
            </a:r>
          </a:p>
          <a:p>
            <a:r>
              <a:rPr lang="fr-FR" dirty="0"/>
              <a:t>-Attaque de panique- état délirant aigu</a:t>
            </a:r>
          </a:p>
          <a:p>
            <a:r>
              <a:rPr lang="fr-FR" dirty="0"/>
              <a:t>-Abus ou dépendance à d’autres toxiques : tabac , héroïne…</a:t>
            </a:r>
          </a:p>
          <a:p>
            <a:r>
              <a:rPr lang="fr-FR" dirty="0"/>
              <a:t>- Déclenchement d’une schizophrénie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2866330"/>
          </a:xfrm>
        </p:spPr>
        <p:txBody>
          <a:bodyPr>
            <a:normAutofit/>
          </a:bodyPr>
          <a:lstStyle/>
          <a:p>
            <a:br>
              <a:rPr lang="fr-FR" sz="3200" dirty="0">
                <a:solidFill>
                  <a:srgbClr val="92D05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412776"/>
            <a:ext cx="9144000" cy="6961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-Le LSD25:dérivé de l’ergot de seigle</a:t>
            </a:r>
          </a:p>
          <a:p>
            <a:pPr>
              <a:buNone/>
            </a:pPr>
            <a:r>
              <a:rPr lang="fr-FR" dirty="0"/>
              <a:t>-La mescaline : extrait d’un cactus « Peyotl »</a:t>
            </a:r>
          </a:p>
          <a:p>
            <a:pPr>
              <a:buNone/>
            </a:pPr>
            <a:r>
              <a:rPr lang="fr-FR" dirty="0"/>
              <a:t>-La gravité de ces produits est liée à la fréquence des  réactions psychiatriques et à leur gravité.</a:t>
            </a:r>
          </a:p>
          <a:p>
            <a:pPr>
              <a:buNone/>
            </a:pPr>
            <a:r>
              <a:rPr lang="fr-FR" dirty="0"/>
              <a:t>-Le L.S.D est consommé par voie orale: liquide(sur morceau de sucre ou sur papier  buvard) ou en pilule.</a:t>
            </a:r>
          </a:p>
          <a:p>
            <a:pPr>
              <a:buNone/>
            </a:pPr>
            <a:r>
              <a:rPr lang="fr-FR" u="sng" dirty="0">
                <a:solidFill>
                  <a:srgbClr val="00B0F0"/>
                </a:solidFill>
              </a:rPr>
              <a:t>1-Intoxication</a:t>
            </a:r>
            <a:r>
              <a:rPr lang="fr-FR" dirty="0">
                <a:solidFill>
                  <a:srgbClr val="00B0F0"/>
                </a:solidFill>
              </a:rPr>
              <a:t>:</a:t>
            </a:r>
          </a:p>
          <a:p>
            <a:pPr>
              <a:buNone/>
            </a:pPr>
            <a:r>
              <a:rPr lang="fr-FR" dirty="0"/>
              <a:t>-les troubles perceptifs: distorsions sensorielles et illusions(quelques minutes à quelques heures) ,modification de l’humeur , une dépersonnalisation </a:t>
            </a:r>
          </a:p>
          <a:p>
            <a:pPr>
              <a:buNone/>
            </a:pPr>
            <a:r>
              <a:rPr lang="fr-FR" dirty="0"/>
              <a:t>-des effets non rechercher peuvent survenir : distorsions sensorielle à caractère effrayant , angoisse massive(risque de raptus anxieux),comportement auto ou hétéro agressif.</a:t>
            </a:r>
          </a:p>
        </p:txBody>
      </p:sp>
      <p:pic>
        <p:nvPicPr>
          <p:cNvPr id="6146" name="Picture 2" descr="C:\Users\Acer\Downloads\genere-par-ordinateur-l-espace-tridimensionnel-a-completer-le-modele-moleculaire-du-lsd-le-diethylamide-de-l-acide-lysergique-bdmk6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0"/>
            <a:ext cx="2915816" cy="148478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67544" y="0"/>
            <a:ext cx="57606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FR" sz="2800" b="1" dirty="0">
                <a:solidFill>
                  <a:srgbClr val="00B050"/>
                </a:solidFill>
              </a:rPr>
              <a:t>2-Diéthylamide de  l’acide lysergique ou L.S.D.25.</a:t>
            </a:r>
          </a:p>
          <a:p>
            <a:pPr>
              <a:buNone/>
            </a:pPr>
            <a:r>
              <a:rPr lang="fr-FR" sz="2800" b="1" dirty="0">
                <a:solidFill>
                  <a:srgbClr val="00B050"/>
                </a:solidFill>
              </a:rPr>
              <a:t>-la mescaline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u="sng" dirty="0">
                <a:solidFill>
                  <a:srgbClr val="FF0000"/>
                </a:solidFill>
              </a:rPr>
              <a:t>b-Substances sédatives(psycholeptiques):</a:t>
            </a:r>
            <a:br>
              <a:rPr lang="fr-FR" sz="2800" b="1" u="sng" dirty="0">
                <a:solidFill>
                  <a:srgbClr val="FF0000"/>
                </a:solidFill>
              </a:rPr>
            </a:b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fr-FR" sz="2800" dirty="0">
                <a:solidFill>
                  <a:srgbClr val="92D050"/>
                </a:solidFill>
              </a:rPr>
              <a:t>1-les hypnotiques et tranquillisants : </a:t>
            </a:r>
            <a:r>
              <a:rPr lang="fr-FR" sz="2800" dirty="0"/>
              <a:t>composés de :</a:t>
            </a:r>
          </a:p>
          <a:p>
            <a:pPr>
              <a:buNone/>
            </a:pPr>
            <a:r>
              <a:rPr lang="fr-FR" sz="2800" dirty="0"/>
              <a:t>-Benzodiazépines (diazépam : valium*, Clonazépam : rivotril*,bromazepam : lexomil*…..)</a:t>
            </a:r>
          </a:p>
          <a:p>
            <a:pPr>
              <a:buNone/>
            </a:pPr>
            <a:r>
              <a:rPr lang="fr-FR" sz="2800" dirty="0"/>
              <a:t>-et de Barbituriques.</a:t>
            </a:r>
          </a:p>
          <a:p>
            <a:pPr>
              <a:buNone/>
            </a:pPr>
            <a:r>
              <a:rPr lang="fr-FR" sz="2800" b="1" u="sng" dirty="0">
                <a:solidFill>
                  <a:srgbClr val="00B0F0"/>
                </a:solidFill>
              </a:rPr>
              <a:t>1-Effets</a:t>
            </a:r>
            <a:r>
              <a:rPr lang="fr-FR" sz="2800" u="sng" dirty="0">
                <a:solidFill>
                  <a:srgbClr val="00B0F0"/>
                </a:solidFill>
              </a:rPr>
              <a:t>:</a:t>
            </a:r>
            <a:r>
              <a:rPr lang="fr-FR" sz="2800" dirty="0"/>
              <a:t> ils entrainent un état de relaxation , d’euphorie , et de bien être.</a:t>
            </a:r>
          </a:p>
          <a:p>
            <a:pPr>
              <a:buNone/>
            </a:pPr>
            <a:r>
              <a:rPr lang="fr-FR" sz="2800" b="1" u="sng" dirty="0">
                <a:solidFill>
                  <a:srgbClr val="00B0F0"/>
                </a:solidFill>
              </a:rPr>
              <a:t>2-Intoxication </a:t>
            </a:r>
            <a:r>
              <a:rPr lang="fr-FR" sz="2800" u="sng" dirty="0">
                <a:solidFill>
                  <a:srgbClr val="00B0F0"/>
                </a:solidFill>
              </a:rPr>
              <a:t>:</a:t>
            </a:r>
            <a:r>
              <a:rPr lang="fr-FR" sz="2800" dirty="0"/>
              <a:t> </a:t>
            </a:r>
          </a:p>
          <a:p>
            <a:pPr>
              <a:buNone/>
            </a:pPr>
            <a:r>
              <a:rPr lang="fr-FR" sz="2800" dirty="0"/>
              <a:t>-Sont due au surdosages : dépression respiratoire d’origine centrale ou d’un coma, les comportements dangereux sur le lieu du travail ou la conduite des véhicules : incoordination  ,diminution des reflexes ,difficultés d’apprécier la réalité du danger , altération de la mémoire.</a:t>
            </a:r>
          </a:p>
          <a:p>
            <a:pPr>
              <a:buNone/>
            </a:pPr>
            <a:r>
              <a:rPr lang="fr-FR" sz="2800" dirty="0">
                <a:solidFill>
                  <a:srgbClr val="00B0F0"/>
                </a:solidFill>
              </a:rPr>
              <a:t>3-</a:t>
            </a:r>
            <a:r>
              <a:rPr lang="fr-FR" sz="2800" dirty="0"/>
              <a:t>Les barbituriques et certains hypnotiques entrainent  </a:t>
            </a:r>
            <a:r>
              <a:rPr lang="fr-FR" sz="2800" b="1" dirty="0"/>
              <a:t>une </a:t>
            </a:r>
            <a:r>
              <a:rPr lang="fr-FR" sz="2800" b="1" dirty="0">
                <a:solidFill>
                  <a:srgbClr val="00B0F0"/>
                </a:solidFill>
              </a:rPr>
              <a:t>tolérance</a:t>
            </a:r>
            <a:r>
              <a:rPr lang="fr-FR" sz="2800" b="1" dirty="0"/>
              <a:t> </a:t>
            </a:r>
            <a:r>
              <a:rPr lang="fr-FR" sz="2800" dirty="0"/>
              <a:t>rapide et une </a:t>
            </a:r>
            <a:r>
              <a:rPr lang="fr-FR" sz="2800" b="1" dirty="0">
                <a:solidFill>
                  <a:srgbClr val="00B0F0"/>
                </a:solidFill>
              </a:rPr>
              <a:t>dépendance  physique et psychique</a:t>
            </a:r>
            <a:r>
              <a:rPr lang="fr-FR" sz="2800" dirty="0">
                <a:solidFill>
                  <a:srgbClr val="00B0F0"/>
                </a:solidFill>
              </a:rPr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0"/>
            <a:ext cx="7457256" cy="1143000"/>
          </a:xfrm>
        </p:spPr>
        <p:txBody>
          <a:bodyPr/>
          <a:lstStyle/>
          <a:p>
            <a:r>
              <a:rPr lang="fr-FR" sz="3200" dirty="0">
                <a:solidFill>
                  <a:srgbClr val="92D050"/>
                </a:solidFill>
              </a:rPr>
              <a:t>2-les opiacés: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8748464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/>
              <a:t>-Sont  dérivées  de l’opium :un extrait du pavot.</a:t>
            </a:r>
          </a:p>
          <a:p>
            <a:pPr>
              <a:buNone/>
            </a:pPr>
            <a:r>
              <a:rPr lang="fr-FR" dirty="0"/>
              <a:t>-</a:t>
            </a:r>
            <a:r>
              <a:rPr lang="fr-FR" dirty="0">
                <a:solidFill>
                  <a:schemeClr val="accent3"/>
                </a:solidFill>
              </a:rPr>
              <a:t>L’opium:</a:t>
            </a:r>
            <a:r>
              <a:rPr lang="fr-FR" dirty="0"/>
              <a:t> est fumé, utilisé en tant que tel , ou bien ses dérivés:</a:t>
            </a:r>
          </a:p>
          <a:p>
            <a:pPr>
              <a:buNone/>
            </a:pPr>
            <a:r>
              <a:rPr lang="fr-FR" dirty="0">
                <a:solidFill>
                  <a:schemeClr val="accent3"/>
                </a:solidFill>
              </a:rPr>
              <a:t>*Héroïne </a:t>
            </a:r>
            <a:r>
              <a:rPr lang="fr-FR" dirty="0"/>
              <a:t>:la plus utilisé ,soit en sniff(par voie nasale),soit en shoot(voie IV),soit fumée.</a:t>
            </a:r>
            <a:r>
              <a:rPr lang="fr-FR" dirty="0">
                <a:solidFill>
                  <a:schemeClr val="accent3"/>
                </a:solidFill>
              </a:rPr>
              <a:t>*Méthadone.*Morphine</a:t>
            </a:r>
            <a:r>
              <a:rPr lang="fr-FR" dirty="0"/>
              <a:t>.</a:t>
            </a:r>
          </a:p>
          <a:p>
            <a:pPr>
              <a:buNone/>
            </a:pPr>
            <a:r>
              <a:rPr lang="fr-FR" dirty="0">
                <a:solidFill>
                  <a:schemeClr val="accent3"/>
                </a:solidFill>
              </a:rPr>
              <a:t>*Dérivés morphiniques : </a:t>
            </a:r>
            <a:r>
              <a:rPr lang="fr-FR" dirty="0"/>
              <a:t>codéine(NEO-CODION*), buprénorphine (TEMGESIC*). </a:t>
            </a:r>
          </a:p>
          <a:p>
            <a:pPr>
              <a:buNone/>
            </a:pPr>
            <a:r>
              <a:rPr lang="fr-FR" b="1" u="sng" dirty="0">
                <a:solidFill>
                  <a:srgbClr val="00B0F0"/>
                </a:solidFill>
              </a:rPr>
              <a:t>1-Effets :</a:t>
            </a:r>
          </a:p>
          <a:p>
            <a:pPr>
              <a:buNone/>
            </a:pPr>
            <a:r>
              <a:rPr lang="fr-FR" dirty="0">
                <a:solidFill>
                  <a:srgbClr val="FFC000"/>
                </a:solidFill>
              </a:rPr>
              <a:t>-</a:t>
            </a:r>
            <a:r>
              <a:rPr lang="fr-FR" b="1" u="sng" dirty="0">
                <a:solidFill>
                  <a:srgbClr val="FFC000"/>
                </a:solidFill>
              </a:rPr>
              <a:t>Le flash :</a:t>
            </a:r>
            <a:r>
              <a:rPr lang="fr-FR" b="1" dirty="0"/>
              <a:t> </a:t>
            </a:r>
            <a:r>
              <a:rPr lang="fr-FR" dirty="0"/>
              <a:t>sensation </a:t>
            </a:r>
            <a:r>
              <a:rPr lang="fr-FR" b="1" dirty="0"/>
              <a:t>de plaisir très intense </a:t>
            </a:r>
            <a:r>
              <a:rPr lang="fr-FR" dirty="0"/>
              <a:t>, </a:t>
            </a:r>
            <a:r>
              <a:rPr lang="fr-FR" b="1" dirty="0"/>
              <a:t>euphorie.</a:t>
            </a:r>
          </a:p>
          <a:p>
            <a:pPr>
              <a:buNone/>
            </a:pPr>
            <a:r>
              <a:rPr lang="fr-FR" b="1" dirty="0">
                <a:solidFill>
                  <a:srgbClr val="FFC000"/>
                </a:solidFill>
              </a:rPr>
              <a:t>-</a:t>
            </a:r>
            <a:r>
              <a:rPr lang="fr-FR" b="1" u="sng" dirty="0">
                <a:solidFill>
                  <a:srgbClr val="FFC000"/>
                </a:solidFill>
              </a:rPr>
              <a:t>Dans les heures suivantes</a:t>
            </a:r>
            <a:r>
              <a:rPr lang="fr-FR" u="sng" dirty="0">
                <a:solidFill>
                  <a:srgbClr val="FFC000"/>
                </a:solidFill>
              </a:rPr>
              <a:t>:</a:t>
            </a:r>
            <a:r>
              <a:rPr lang="fr-FR" b="1" dirty="0"/>
              <a:t> </a:t>
            </a:r>
            <a:r>
              <a:rPr lang="fr-FR" dirty="0"/>
              <a:t>sensation d’apaisement , de </a:t>
            </a:r>
            <a:r>
              <a:rPr lang="fr-FR" b="1" dirty="0"/>
              <a:t>bien être profond ,</a:t>
            </a:r>
            <a:r>
              <a:rPr lang="fr-FR" dirty="0"/>
              <a:t> </a:t>
            </a:r>
            <a:r>
              <a:rPr lang="fr-FR" b="1" dirty="0"/>
              <a:t>impression d’aisance intellectuelle.</a:t>
            </a:r>
          </a:p>
          <a:p>
            <a:pPr>
              <a:buNone/>
            </a:pPr>
            <a:r>
              <a:rPr lang="fr-FR" b="1" dirty="0"/>
              <a:t>-</a:t>
            </a:r>
            <a:r>
              <a:rPr lang="fr-FR" dirty="0"/>
              <a:t>Surviennent ensuite des symptômes à type de somnolence , vertiges, nausées.</a:t>
            </a:r>
          </a:p>
          <a:p>
            <a:pPr>
              <a:buNone/>
            </a:pPr>
            <a:r>
              <a:rPr lang="fr-FR" sz="2000" dirty="0"/>
              <a:t>.</a:t>
            </a:r>
          </a:p>
        </p:txBody>
      </p:sp>
      <p:pic>
        <p:nvPicPr>
          <p:cNvPr id="1027" name="Picture 3" descr="C:\Users\Acer\Desktop\gettyimages-1025471132-612x6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0"/>
            <a:ext cx="3089449" cy="1412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>
                <a:solidFill>
                  <a:schemeClr val="accent3"/>
                </a:solidFill>
              </a:rPr>
              <a:t>-</a:t>
            </a:r>
            <a:r>
              <a:rPr lang="fr-FR" sz="2800" b="1" dirty="0">
                <a:solidFill>
                  <a:schemeClr val="accent3"/>
                </a:solidFill>
              </a:rPr>
              <a:t>la dépendance </a:t>
            </a:r>
            <a:r>
              <a:rPr lang="fr-FR" sz="2800" b="1" dirty="0"/>
              <a:t>s’installe très rapidement.</a:t>
            </a:r>
          </a:p>
          <a:p>
            <a:pPr>
              <a:buNone/>
            </a:pPr>
            <a:r>
              <a:rPr lang="fr-FR" b="1" dirty="0">
                <a:solidFill>
                  <a:srgbClr val="FFC000"/>
                </a:solidFill>
              </a:rPr>
              <a:t>-I</a:t>
            </a:r>
            <a:r>
              <a:rPr lang="fr-FR" b="1" u="sng" dirty="0">
                <a:solidFill>
                  <a:srgbClr val="FFC000"/>
                </a:solidFill>
              </a:rPr>
              <a:t>mprégnation chronique:</a:t>
            </a:r>
          </a:p>
          <a:p>
            <a:pPr>
              <a:buNone/>
            </a:pPr>
            <a:r>
              <a:rPr lang="fr-FR" b="1" dirty="0"/>
              <a:t>    *Troubles du comportement</a:t>
            </a:r>
          </a:p>
          <a:p>
            <a:pPr>
              <a:buNone/>
            </a:pPr>
            <a:r>
              <a:rPr lang="fr-FR" b="1" dirty="0"/>
              <a:t>    *Agitation psychomotrice</a:t>
            </a:r>
          </a:p>
          <a:p>
            <a:pPr>
              <a:buNone/>
            </a:pPr>
            <a:r>
              <a:rPr lang="fr-FR" b="1" dirty="0"/>
              <a:t>    *Syndrome déficitaire </a:t>
            </a:r>
            <a:r>
              <a:rPr lang="fr-FR" dirty="0"/>
              <a:t>: apragmatisme , émoussement affectif</a:t>
            </a:r>
          </a:p>
          <a:p>
            <a:pPr>
              <a:buNone/>
            </a:pPr>
            <a:r>
              <a:rPr lang="fr-FR" dirty="0"/>
              <a:t>    *stigmates physiques: traces d’injection </a:t>
            </a:r>
          </a:p>
          <a:p>
            <a:pPr>
              <a:buNone/>
            </a:pPr>
            <a:r>
              <a:rPr lang="fr-FR" dirty="0"/>
              <a:t>      *la répétition des consommations entraine l’apparition assez rapide </a:t>
            </a:r>
            <a:r>
              <a:rPr lang="fr-FR" b="1" dirty="0">
                <a:solidFill>
                  <a:schemeClr val="accent3"/>
                </a:solidFill>
              </a:rPr>
              <a:t>d’un phénomène de tolérance.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2050" name="Picture 2" descr="C:\Users\Acer\Desktop\gettyimages-76217281-612x6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797152"/>
            <a:ext cx="4457601" cy="2060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Objectifs pédagogiques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Repérer ,diagnostiquer une addiction.</a:t>
            </a:r>
          </a:p>
          <a:p>
            <a:r>
              <a:rPr lang="fr-FR" sz="3200" dirty="0"/>
              <a:t>Évaluer le retentissement d’une addiction.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3-l’alcool:</a:t>
            </a:r>
            <a:br>
              <a:rPr lang="fr-FR" dirty="0">
                <a:solidFill>
                  <a:srgbClr val="00B05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Il n’existe pas de signe clinique spécifique </a:t>
            </a:r>
          </a:p>
          <a:p>
            <a:pPr>
              <a:buNone/>
            </a:pPr>
            <a:r>
              <a:rPr lang="fr-FR" dirty="0"/>
              <a:t>   d’abus ou de dépendance à l’alcool.</a:t>
            </a:r>
          </a:p>
          <a:p>
            <a:r>
              <a:rPr lang="fr-FR" dirty="0"/>
              <a:t> Le diagnostic se fait sur la présence de critère du DSM5.</a:t>
            </a:r>
          </a:p>
          <a:p>
            <a:r>
              <a:rPr lang="fr-FR" b="1" dirty="0">
                <a:solidFill>
                  <a:srgbClr val="00B0F0"/>
                </a:solidFill>
              </a:rPr>
              <a:t>a-</a:t>
            </a:r>
            <a:r>
              <a:rPr lang="fr-FR" b="1" u="sng" dirty="0">
                <a:solidFill>
                  <a:srgbClr val="00B0F0"/>
                </a:solidFill>
              </a:rPr>
              <a:t>Intoxication éthylique aigue:</a:t>
            </a:r>
          </a:p>
          <a:p>
            <a:r>
              <a:rPr lang="fr-FR" b="1" dirty="0">
                <a:solidFill>
                  <a:srgbClr val="FFC000"/>
                </a:solidFill>
              </a:rPr>
              <a:t>*Ivresse simple:</a:t>
            </a:r>
          </a:p>
          <a:p>
            <a:r>
              <a:rPr lang="fr-FR" dirty="0">
                <a:solidFill>
                  <a:srgbClr val="FF0000"/>
                </a:solidFill>
              </a:rPr>
              <a:t>-</a:t>
            </a:r>
            <a:r>
              <a:rPr lang="fr-FR" b="1" dirty="0"/>
              <a:t>euphorie,</a:t>
            </a:r>
            <a:r>
              <a:rPr lang="fr-FR" dirty="0"/>
              <a:t>- </a:t>
            </a:r>
            <a:r>
              <a:rPr lang="fr-FR" b="1" dirty="0"/>
              <a:t>désinhibition,</a:t>
            </a:r>
            <a:r>
              <a:rPr lang="fr-FR" dirty="0"/>
              <a:t> logorrhée ;i</a:t>
            </a:r>
            <a:r>
              <a:rPr lang="fr-FR" b="1" dirty="0"/>
              <a:t>ncoordination</a:t>
            </a:r>
            <a:r>
              <a:rPr lang="fr-FR" dirty="0"/>
              <a:t> motrice , troubles de l’équilibre , dysarthrie.</a:t>
            </a:r>
          </a:p>
          <a:p>
            <a:r>
              <a:rPr lang="fr-FR" b="1" dirty="0">
                <a:solidFill>
                  <a:srgbClr val="FFC000"/>
                </a:solidFill>
              </a:rPr>
              <a:t>*Ivresse pathologique:</a:t>
            </a:r>
          </a:p>
          <a:p>
            <a:r>
              <a:rPr lang="fr-FR" dirty="0"/>
              <a:t>-</a:t>
            </a:r>
            <a:r>
              <a:rPr lang="fr-FR" b="1" dirty="0"/>
              <a:t>Excitomotrice</a:t>
            </a:r>
            <a:r>
              <a:rPr lang="fr-FR" dirty="0"/>
              <a:t>: comportements impulsifs, agressifs, destructeurs</a:t>
            </a:r>
          </a:p>
          <a:p>
            <a:r>
              <a:rPr lang="fr-FR" b="1" dirty="0"/>
              <a:t>-Délirante</a:t>
            </a:r>
            <a:r>
              <a:rPr lang="fr-FR" dirty="0"/>
              <a:t>: délire interprétatif(en général à thématique de persécution ou jalousie)ou hallucinatoire.</a:t>
            </a:r>
          </a:p>
          <a:p>
            <a:r>
              <a:rPr lang="fr-FR" b="1" dirty="0"/>
              <a:t>-Convulsivante</a:t>
            </a:r>
            <a:r>
              <a:rPr lang="fr-FR" dirty="0"/>
              <a:t>: crises convulsives. </a:t>
            </a:r>
          </a:p>
        </p:txBody>
      </p:sp>
      <p:pic>
        <p:nvPicPr>
          <p:cNvPr id="4101" name="Picture 5" descr="C:\Users\Acer\Desktop\730366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0"/>
            <a:ext cx="2987824" cy="1772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>
                <a:solidFill>
                  <a:srgbClr val="FFC000"/>
                </a:solidFill>
              </a:rPr>
              <a:t>*</a:t>
            </a:r>
            <a:r>
              <a:rPr lang="fr-FR" b="1" dirty="0">
                <a:solidFill>
                  <a:srgbClr val="FFC000"/>
                </a:solidFill>
              </a:rPr>
              <a:t>Coma  éthylique </a:t>
            </a:r>
            <a:r>
              <a:rPr lang="fr-FR" b="1" dirty="0"/>
              <a:t>: </a:t>
            </a:r>
            <a:r>
              <a:rPr lang="fr-FR" dirty="0"/>
              <a:t>L’alcoolémie est en général supérieur à 3g/l.</a:t>
            </a:r>
          </a:p>
          <a:p>
            <a:r>
              <a:rPr lang="fr-FR" b="1" dirty="0"/>
              <a:t>-Coma calme ,hypotonique, sans signe de localisation</a:t>
            </a:r>
            <a:r>
              <a:rPr lang="fr-FR" dirty="0"/>
              <a:t>.</a:t>
            </a:r>
          </a:p>
          <a:p>
            <a:r>
              <a:rPr lang="fr-FR" dirty="0"/>
              <a:t>-</a:t>
            </a:r>
            <a:r>
              <a:rPr lang="fr-FR" b="1" dirty="0"/>
              <a:t>Mydriase </a:t>
            </a:r>
            <a:r>
              <a:rPr lang="fr-FR" dirty="0"/>
              <a:t>bilatérale.</a:t>
            </a:r>
          </a:p>
          <a:p>
            <a:r>
              <a:rPr lang="fr-FR" dirty="0"/>
              <a:t>-Hypothermie.</a:t>
            </a:r>
          </a:p>
          <a:p>
            <a:r>
              <a:rPr lang="fr-FR" dirty="0"/>
              <a:t>-Bradycardie, hypotension.</a:t>
            </a:r>
          </a:p>
          <a:p>
            <a:r>
              <a:rPr lang="fr-FR" dirty="0"/>
              <a:t>-Rechercher </a:t>
            </a:r>
            <a:r>
              <a:rPr lang="fr-FR" b="1" dirty="0"/>
              <a:t>systématiquement une hypoglycémie , une acidocétose , une hyponatrémie.</a:t>
            </a:r>
          </a:p>
          <a:p>
            <a:endParaRPr lang="fr-FR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lnSpcReduction="10000"/>
          </a:bodyPr>
          <a:lstStyle/>
          <a:p>
            <a:r>
              <a:rPr lang="fr-FR" b="1" u="sng" dirty="0">
                <a:solidFill>
                  <a:srgbClr val="00B0F0"/>
                </a:solidFill>
              </a:rPr>
              <a:t>2-les complications somatiques d’une consommation chronique</a:t>
            </a:r>
            <a:r>
              <a:rPr lang="fr-FR" dirty="0"/>
              <a:t>:</a:t>
            </a:r>
          </a:p>
          <a:p>
            <a:r>
              <a:rPr lang="fr-FR" b="1" dirty="0">
                <a:solidFill>
                  <a:srgbClr val="FFC000"/>
                </a:solidFill>
              </a:rPr>
              <a:t>*Neurologiques</a:t>
            </a:r>
            <a:r>
              <a:rPr lang="fr-FR" dirty="0">
                <a:solidFill>
                  <a:srgbClr val="FFC000"/>
                </a:solidFill>
              </a:rPr>
              <a:t>:</a:t>
            </a:r>
          </a:p>
          <a:p>
            <a:r>
              <a:rPr lang="fr-FR" dirty="0"/>
              <a:t>-Encéphalopathie de Gayet Wernicke ( carence en vitamine B1).</a:t>
            </a:r>
          </a:p>
          <a:p>
            <a:r>
              <a:rPr lang="fr-FR" dirty="0"/>
              <a:t>-Syndrome de Korsakoff.</a:t>
            </a:r>
          </a:p>
          <a:p>
            <a:r>
              <a:rPr lang="fr-FR" dirty="0"/>
              <a:t>-Epilepsie.</a:t>
            </a:r>
          </a:p>
          <a:p>
            <a:r>
              <a:rPr lang="fr-FR" dirty="0"/>
              <a:t>-Poly neuropathie périphérique.</a:t>
            </a:r>
          </a:p>
          <a:p>
            <a:r>
              <a:rPr lang="fr-FR" dirty="0"/>
              <a:t>-Démence alcoolique.</a:t>
            </a:r>
          </a:p>
          <a:p>
            <a:r>
              <a:rPr lang="fr-FR" b="1" dirty="0">
                <a:solidFill>
                  <a:srgbClr val="FFC000"/>
                </a:solidFill>
              </a:rPr>
              <a:t>*Hépato-gastro-entérologiques</a:t>
            </a:r>
            <a:r>
              <a:rPr lang="fr-FR" dirty="0">
                <a:solidFill>
                  <a:srgbClr val="FFC000"/>
                </a:solidFill>
              </a:rPr>
              <a:t> </a:t>
            </a:r>
            <a:r>
              <a:rPr lang="fr-FR" dirty="0"/>
              <a:t>: stéatose  et cirrhose hépatique, pancréatite, gastrite.</a:t>
            </a:r>
          </a:p>
          <a:p>
            <a:r>
              <a:rPr lang="fr-FR" b="1" dirty="0">
                <a:solidFill>
                  <a:srgbClr val="FFC000"/>
                </a:solidFill>
              </a:rPr>
              <a:t>*Oncologiques</a:t>
            </a:r>
            <a:r>
              <a:rPr lang="fr-FR" dirty="0">
                <a:solidFill>
                  <a:srgbClr val="FF0000"/>
                </a:solidFill>
              </a:rPr>
              <a:t>: </a:t>
            </a:r>
            <a:r>
              <a:rPr lang="fr-FR" dirty="0"/>
              <a:t>cancer des voies aéro-digestives supérieures  , carcinome hépatocellulaire..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C-Stimulants(psychoanaleptiques)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pPr fontAlgn="t"/>
            <a:endParaRPr lang="fr-FR" b="1" dirty="0"/>
          </a:p>
          <a:p>
            <a:pPr fontAlgn="t"/>
            <a:r>
              <a:rPr lang="fr-FR" dirty="0">
                <a:solidFill>
                  <a:srgbClr val="00B050"/>
                </a:solidFill>
              </a:rPr>
              <a:t>1-Antiparkinsoniens </a:t>
            </a:r>
            <a:r>
              <a:rPr lang="fr-FR" dirty="0"/>
              <a:t>: trihexyphénidyle(parkinane*):il est utilisé par un nombre croissant de toxicomane.</a:t>
            </a:r>
          </a:p>
          <a:p>
            <a:pPr fontAlgn="t"/>
            <a:r>
              <a:rPr lang="fr-FR" dirty="0"/>
              <a:t>Ils procurent des états d’euphorie avec </a:t>
            </a:r>
            <a:r>
              <a:rPr lang="fr-FR" dirty="0" err="1"/>
              <a:t>subexcitations</a:t>
            </a:r>
            <a:r>
              <a:rPr lang="fr-FR" dirty="0"/>
              <a:t> et peuvent induire des états </a:t>
            </a:r>
            <a:r>
              <a:rPr lang="fr-FR" dirty="0" err="1"/>
              <a:t>subconfusionnels</a:t>
            </a:r>
            <a:r>
              <a:rPr lang="fr-FR" dirty="0"/>
              <a:t> et oniroïde.</a:t>
            </a:r>
          </a:p>
          <a:p>
            <a:pPr fontAlgn="t"/>
            <a:r>
              <a:rPr lang="fr-FR" dirty="0"/>
              <a:t>Pas </a:t>
            </a:r>
            <a:r>
              <a:rPr lang="fr-FR" dirty="0">
                <a:solidFill>
                  <a:srgbClr val="00B0F0"/>
                </a:solidFill>
              </a:rPr>
              <a:t>de symptôme de sevrage </a:t>
            </a:r>
            <a:r>
              <a:rPr lang="fr-FR" dirty="0"/>
              <a:t>,</a:t>
            </a:r>
            <a:r>
              <a:rPr lang="fr-FR" dirty="0">
                <a:solidFill>
                  <a:srgbClr val="00B0F0"/>
                </a:solidFill>
              </a:rPr>
              <a:t>pas de tolérance ni de dépendance physique </a:t>
            </a:r>
            <a:r>
              <a:rPr lang="fr-FR" dirty="0"/>
              <a:t>en dehors de l’augmentation de l’anxiété.  </a:t>
            </a:r>
          </a:p>
          <a:p>
            <a:pPr fontAlgn="t"/>
            <a:endParaRPr lang="fr-FR" dirty="0"/>
          </a:p>
          <a:p>
            <a:pPr fontAlgn="t"/>
            <a:endParaRPr lang="fr-FR" dirty="0"/>
          </a:p>
          <a:p>
            <a:endParaRPr lang="fr-FR" dirty="0"/>
          </a:p>
        </p:txBody>
      </p:sp>
      <p:pic>
        <p:nvPicPr>
          <p:cNvPr id="31745" name="Picture 1" descr="C:\Users\Acer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052736"/>
            <a:ext cx="4248472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solidFill>
                  <a:srgbClr val="00B050"/>
                </a:solidFill>
              </a:rPr>
              <a:t>2-Cocaïne: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5257800"/>
          </a:xfrm>
        </p:spPr>
        <p:txBody>
          <a:bodyPr>
            <a:noAutofit/>
          </a:bodyPr>
          <a:lstStyle/>
          <a:p>
            <a:pPr fontAlgn="t"/>
            <a:r>
              <a:rPr lang="fr-FR" dirty="0"/>
              <a:t>Alcaloïde de la feuille de coca .Elle est</a:t>
            </a:r>
          </a:p>
          <a:p>
            <a:pPr fontAlgn="t">
              <a:buNone/>
            </a:pPr>
            <a:r>
              <a:rPr lang="fr-FR" dirty="0"/>
              <a:t> inhalée par les narines(snif) ,injectée par voie intraveineuse (shoot) ou par voie pulmonaire(inhalation de fumée).</a:t>
            </a:r>
          </a:p>
          <a:p>
            <a:pPr fontAlgn="t"/>
            <a:r>
              <a:rPr lang="fr-FR" dirty="0">
                <a:solidFill>
                  <a:srgbClr val="00B050"/>
                </a:solidFill>
              </a:rPr>
              <a:t>Le crack </a:t>
            </a:r>
            <a:r>
              <a:rPr lang="fr-FR" dirty="0"/>
              <a:t>est un dérivé de la cocaïne pouvant être  fumé , il a des propriété stimulante très puissante et crée </a:t>
            </a:r>
            <a:r>
              <a:rPr lang="fr-FR" dirty="0">
                <a:solidFill>
                  <a:schemeClr val="accent3"/>
                </a:solidFill>
              </a:rPr>
              <a:t>une forte dépendance.</a:t>
            </a:r>
          </a:p>
          <a:p>
            <a:pPr fontAlgn="t">
              <a:buNone/>
            </a:pPr>
            <a:r>
              <a:rPr lang="fr-FR" b="1" u="sng" dirty="0">
                <a:solidFill>
                  <a:srgbClr val="00B0F0"/>
                </a:solidFill>
              </a:rPr>
              <a:t>1-Effets:</a:t>
            </a:r>
          </a:p>
          <a:p>
            <a:pPr fontAlgn="t"/>
            <a:r>
              <a:rPr lang="fr-FR" b="1" dirty="0">
                <a:solidFill>
                  <a:srgbClr val="FFC000"/>
                </a:solidFill>
              </a:rPr>
              <a:t>+psychiques</a:t>
            </a:r>
            <a:r>
              <a:rPr lang="fr-FR" dirty="0"/>
              <a:t>: </a:t>
            </a:r>
            <a:r>
              <a:rPr lang="fr-FR" b="1" dirty="0"/>
              <a:t>au début </a:t>
            </a:r>
            <a:r>
              <a:rPr lang="fr-FR" dirty="0"/>
              <a:t>sensation de plaisir intense, euphorie  disparition de la sensation de fatigue, </a:t>
            </a:r>
            <a:r>
              <a:rPr lang="fr-FR" b="1" dirty="0"/>
              <a:t>s’ensuit</a:t>
            </a:r>
            <a:r>
              <a:rPr lang="fr-FR" dirty="0"/>
              <a:t> une phase désagréable (descente ) qui associe: anxiété ,irritabilité, symptôme d’allure dépressive.</a:t>
            </a:r>
          </a:p>
          <a:p>
            <a:pPr fontAlgn="t"/>
            <a:r>
              <a:rPr lang="fr-FR" b="1" dirty="0">
                <a:solidFill>
                  <a:srgbClr val="FFC000"/>
                </a:solidFill>
              </a:rPr>
              <a:t>+somatiques</a:t>
            </a:r>
            <a:r>
              <a:rPr lang="fr-FR" dirty="0"/>
              <a:t>:-tachycardie, hypertension artérielle ,insomnie, hyperthermie. </a:t>
            </a:r>
          </a:p>
          <a:p>
            <a:pPr fontAlgn="t">
              <a:buNone/>
            </a:pPr>
            <a:r>
              <a:rPr lang="fr-FR" sz="2000" dirty="0"/>
              <a:t>.</a:t>
            </a:r>
          </a:p>
          <a:p>
            <a:pPr fontAlgn="t"/>
            <a:endParaRPr lang="fr-FR" sz="2000" dirty="0"/>
          </a:p>
        </p:txBody>
      </p:sp>
      <p:sp>
        <p:nvSpPr>
          <p:cNvPr id="30722" name="AutoShape 2" descr="Cocaine : images, photos et images vectorielles de stock | Shutterstock"/>
          <p:cNvSpPr>
            <a:spLocks noChangeAspect="1" noChangeArrowheads="1"/>
          </p:cNvSpPr>
          <p:nvPr/>
        </p:nvSpPr>
        <p:spPr bwMode="auto">
          <a:xfrm>
            <a:off x="155575" y="-868363"/>
            <a:ext cx="2514600" cy="1819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24" name="AutoShape 4" descr="Cocaine : images, photos et images vectorielles de stock | Shutterstock"/>
          <p:cNvSpPr>
            <a:spLocks noChangeAspect="1" noChangeArrowheads="1"/>
          </p:cNvSpPr>
          <p:nvPr/>
        </p:nvSpPr>
        <p:spPr bwMode="auto">
          <a:xfrm>
            <a:off x="155575" y="-868363"/>
            <a:ext cx="2514600" cy="1819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725" name="Picture 5" descr="C:\Users\Acer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60648"/>
            <a:ext cx="2514600" cy="1819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7467600" cy="5637240"/>
          </a:xfrm>
        </p:spPr>
        <p:txBody>
          <a:bodyPr>
            <a:normAutofit lnSpcReduction="10000"/>
          </a:bodyPr>
          <a:lstStyle/>
          <a:p>
            <a:pPr fontAlgn="t">
              <a:buNone/>
            </a:pPr>
            <a:r>
              <a:rPr lang="fr-FR" b="1" u="sng" dirty="0">
                <a:solidFill>
                  <a:srgbClr val="00B0F0"/>
                </a:solidFill>
              </a:rPr>
              <a:t>2-Dépendance : </a:t>
            </a:r>
            <a:r>
              <a:rPr lang="fr-FR" dirty="0"/>
              <a:t>-La rapidité et l’intensité de l’effet euphorisant facilite la dépendance.</a:t>
            </a:r>
          </a:p>
          <a:p>
            <a:pPr fontAlgn="t">
              <a:buNone/>
            </a:pPr>
            <a:r>
              <a:rPr lang="fr-FR" dirty="0">
                <a:solidFill>
                  <a:schemeClr val="accent3"/>
                </a:solidFill>
              </a:rPr>
              <a:t>- Craving très important </a:t>
            </a:r>
          </a:p>
          <a:p>
            <a:pPr fontAlgn="t">
              <a:buNone/>
            </a:pPr>
            <a:r>
              <a:rPr lang="fr-FR" b="1" u="sng" dirty="0">
                <a:solidFill>
                  <a:srgbClr val="00B0F0"/>
                </a:solidFill>
              </a:rPr>
              <a:t>3-Complications</a:t>
            </a:r>
            <a:r>
              <a:rPr lang="fr-FR" b="1" u="sng" dirty="0">
                <a:solidFill>
                  <a:srgbClr val="00B050"/>
                </a:solidFill>
              </a:rPr>
              <a:t>:</a:t>
            </a:r>
          </a:p>
          <a:p>
            <a:r>
              <a:rPr lang="fr-FR" dirty="0">
                <a:solidFill>
                  <a:srgbClr val="FFC000"/>
                </a:solidFill>
              </a:rPr>
              <a:t>+Somatiques</a:t>
            </a:r>
            <a:r>
              <a:rPr lang="fr-FR" dirty="0">
                <a:solidFill>
                  <a:srgbClr val="00B0F0"/>
                </a:solidFill>
              </a:rPr>
              <a:t>: </a:t>
            </a:r>
          </a:p>
          <a:p>
            <a:pPr>
              <a:buNone/>
            </a:pPr>
            <a:r>
              <a:rPr lang="fr-FR" dirty="0"/>
              <a:t>    - traumatisme de la muqueuse nasale , infections (HIV  , hépatite C ou B) </a:t>
            </a:r>
          </a:p>
          <a:p>
            <a:pPr>
              <a:buNone/>
            </a:pPr>
            <a:r>
              <a:rPr lang="fr-FR" dirty="0"/>
              <a:t>    -</a:t>
            </a:r>
            <a:r>
              <a:rPr lang="fr-FR" b="1" dirty="0"/>
              <a:t>du produit :</a:t>
            </a:r>
          </a:p>
          <a:p>
            <a:pPr>
              <a:buNone/>
            </a:pPr>
            <a:r>
              <a:rPr lang="fr-FR" dirty="0"/>
              <a:t>    *HTA , angor , IDM, AVC.,mort subite.</a:t>
            </a:r>
          </a:p>
          <a:p>
            <a:pPr>
              <a:buNone/>
            </a:pPr>
            <a:r>
              <a:rPr lang="fr-FR" dirty="0"/>
              <a:t>    * Epilepsie, acouphènes.</a:t>
            </a:r>
          </a:p>
          <a:p>
            <a:r>
              <a:rPr lang="fr-FR" dirty="0">
                <a:solidFill>
                  <a:srgbClr val="FFC000"/>
                </a:solidFill>
              </a:rPr>
              <a:t>+psychiatriques</a:t>
            </a:r>
            <a:r>
              <a:rPr lang="fr-FR" dirty="0">
                <a:solidFill>
                  <a:srgbClr val="00B0F0"/>
                </a:solidFill>
              </a:rPr>
              <a:t>: </a:t>
            </a:r>
            <a:r>
              <a:rPr lang="fr-FR" dirty="0"/>
              <a:t>pharmaco psychose, troubles du comportement, attaque de panique.</a:t>
            </a:r>
          </a:p>
          <a:p>
            <a:r>
              <a:rPr lang="fr-FR" dirty="0">
                <a:solidFill>
                  <a:srgbClr val="FFC000"/>
                </a:solidFill>
              </a:rPr>
              <a:t>+socioprofessionnelle </a:t>
            </a:r>
            <a:r>
              <a:rPr lang="fr-FR" dirty="0">
                <a:solidFill>
                  <a:srgbClr val="00B0F0"/>
                </a:solidFill>
              </a:rPr>
              <a:t>: </a:t>
            </a:r>
            <a:r>
              <a:rPr lang="fr-FR" dirty="0"/>
              <a:t>endettement, désinsertion socioprofessionnelle.</a:t>
            </a:r>
          </a:p>
          <a:p>
            <a:endParaRPr lang="fr-FR" dirty="0"/>
          </a:p>
        </p:txBody>
      </p:sp>
      <p:pic>
        <p:nvPicPr>
          <p:cNvPr id="1027" name="Picture 3" descr="C:\Users\Acer\Desktop\gettyimages-996475782-612x6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5517232"/>
            <a:ext cx="3161457" cy="1340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3-Amphétamines: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7467600" cy="4873752"/>
          </a:xfrm>
        </p:spPr>
        <p:txBody>
          <a:bodyPr>
            <a:normAutofit/>
          </a:bodyPr>
          <a:lstStyle/>
          <a:p>
            <a:pPr fontAlgn="t"/>
            <a:r>
              <a:rPr lang="fr-FR" dirty="0"/>
              <a:t>sont des drogues de synthèse</a:t>
            </a:r>
          </a:p>
          <a:p>
            <a:pPr fontAlgn="t"/>
            <a:r>
              <a:rPr lang="fr-FR" dirty="0"/>
              <a:t> le principal est le MDMA: méthylène </a:t>
            </a:r>
            <a:r>
              <a:rPr lang="fr-FR" dirty="0" err="1"/>
              <a:t>dioxy</a:t>
            </a:r>
            <a:r>
              <a:rPr lang="fr-FR" dirty="0"/>
              <a:t> </a:t>
            </a:r>
            <a:r>
              <a:rPr lang="fr-FR" dirty="0" err="1"/>
              <a:t>métamphétamine</a:t>
            </a:r>
            <a:r>
              <a:rPr lang="fr-FR" dirty="0"/>
              <a:t>  appelé </a:t>
            </a:r>
            <a:r>
              <a:rPr lang="fr-FR" b="1" dirty="0">
                <a:solidFill>
                  <a:schemeClr val="accent3"/>
                </a:solidFill>
              </a:rPr>
              <a:t>:ecstasy </a:t>
            </a:r>
            <a:r>
              <a:rPr lang="fr-FR" dirty="0"/>
              <a:t>(comprimé).</a:t>
            </a:r>
          </a:p>
          <a:p>
            <a:pPr fontAlgn="t">
              <a:buNone/>
            </a:pPr>
            <a:r>
              <a:rPr lang="fr-FR" u="sng" dirty="0">
                <a:solidFill>
                  <a:srgbClr val="00B0F0"/>
                </a:solidFill>
              </a:rPr>
              <a:t>1-Effets</a:t>
            </a:r>
            <a:r>
              <a:rPr lang="fr-FR" dirty="0">
                <a:solidFill>
                  <a:srgbClr val="00B0F0"/>
                </a:solidFill>
              </a:rPr>
              <a:t>:</a:t>
            </a:r>
            <a:r>
              <a:rPr lang="fr-FR" dirty="0"/>
              <a:t> </a:t>
            </a:r>
          </a:p>
          <a:p>
            <a:pPr fontAlgn="t">
              <a:buNone/>
            </a:pPr>
            <a:r>
              <a:rPr lang="fr-FR" dirty="0"/>
              <a:t>-Euphorie ,une accélération psychomotrice , une hyper vigilance . </a:t>
            </a:r>
          </a:p>
          <a:p>
            <a:pPr fontAlgn="t">
              <a:buNone/>
            </a:pPr>
            <a:r>
              <a:rPr lang="fr-FR" dirty="0"/>
              <a:t>-Suivit par une phase de descente très désagréable qui associe anxiété sentiment de dépression, sensation d’épuisement .</a:t>
            </a:r>
          </a:p>
          <a:p>
            <a:pPr fontAlgn="t">
              <a:buNone/>
            </a:pPr>
            <a:r>
              <a:rPr lang="fr-FR" dirty="0"/>
              <a:t>-A long terme : un syndrome délirant à thématique persécutive à mécanisme essentiellement interprétatif , avec risque hétéro agressif.</a:t>
            </a:r>
          </a:p>
          <a:p>
            <a:endParaRPr lang="fr-FR" dirty="0"/>
          </a:p>
        </p:txBody>
      </p:sp>
      <p:pic>
        <p:nvPicPr>
          <p:cNvPr id="28673" name="Picture 1" descr="C:\Users\Acer\Desktop\gettyimages-72737952-2048x20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0"/>
            <a:ext cx="3851920" cy="19168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4-Le tabac </a:t>
            </a:r>
            <a:r>
              <a:rPr lang="fr-FR" dirty="0"/>
              <a:t>: La  substance inductrice de dépendance  est la nicotine . </a:t>
            </a:r>
          </a:p>
          <a:p>
            <a:r>
              <a:rPr lang="fr-FR" dirty="0"/>
              <a:t>En dehors des critères habituels de dépendance , il n’existe pas de signe clinique spécifique au tabac.les symptômes visibles(dyspnée , toux , sécheresse cutanée…) témoignent de complications somatiques. </a:t>
            </a:r>
          </a:p>
          <a:p>
            <a:r>
              <a:rPr lang="fr-FR" u="sng" dirty="0">
                <a:solidFill>
                  <a:srgbClr val="00B0F0"/>
                </a:solidFill>
              </a:rPr>
              <a:t>1-Complications:</a:t>
            </a:r>
          </a:p>
          <a:p>
            <a:pPr>
              <a:buNone/>
            </a:pPr>
            <a:r>
              <a:rPr lang="fr-FR" dirty="0">
                <a:solidFill>
                  <a:srgbClr val="FFC000"/>
                </a:solidFill>
              </a:rPr>
              <a:t> -Oncologiques : </a:t>
            </a:r>
            <a:r>
              <a:rPr lang="fr-FR" dirty="0"/>
              <a:t>cancer broncho pulmonaire , des voies aéro-digestives supérieures , de l’œsophage , de la vessie.</a:t>
            </a:r>
          </a:p>
          <a:p>
            <a:endParaRPr lang="fr-FR" dirty="0"/>
          </a:p>
        </p:txBody>
      </p:sp>
      <p:pic>
        <p:nvPicPr>
          <p:cNvPr id="4098" name="Picture 2" descr="C:\Users\Acer\Desktop\taba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0104" y="0"/>
            <a:ext cx="2873896" cy="1484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-respiratoires: </a:t>
            </a:r>
            <a:r>
              <a:rPr lang="fr-FR" dirty="0"/>
              <a:t>bronchite chronique , emphysème ,broncho pneumopathie chronique obstructive, insuffisance respiratoire chronique.</a:t>
            </a:r>
          </a:p>
          <a:p>
            <a:r>
              <a:rPr lang="fr-FR" dirty="0">
                <a:solidFill>
                  <a:srgbClr val="FFC000"/>
                </a:solidFill>
              </a:rPr>
              <a:t>-cardio-vasculaires: </a:t>
            </a:r>
            <a:r>
              <a:rPr lang="fr-FR" dirty="0"/>
              <a:t>HTA,  artériopathie oblitérante des membres inférieures, insuffisance coronarienne.</a:t>
            </a:r>
          </a:p>
          <a:p>
            <a:r>
              <a:rPr lang="fr-FR" dirty="0">
                <a:solidFill>
                  <a:srgbClr val="FFC000"/>
                </a:solidFill>
              </a:rPr>
              <a:t>-gynéco obstétricales: </a:t>
            </a:r>
            <a:r>
              <a:rPr lang="fr-FR" dirty="0"/>
              <a:t>grossesse extra utérine, interruption spontanée de grossesse, accouchement prématuré, retard de croissance intra utérin, mort fœtal in utéro, mort subite du nourrisson. 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IX-Les addictions comportementales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Les addictions comportementales s’apparentent aux addictions à une substance par l’existence:</a:t>
            </a:r>
          </a:p>
          <a:p>
            <a:pPr>
              <a:buNone/>
            </a:pPr>
            <a:r>
              <a:rPr lang="fr-FR" dirty="0"/>
              <a:t>  -D’un besoin impérieux avant l’action</a:t>
            </a:r>
            <a:r>
              <a:rPr lang="fr-FR" dirty="0">
                <a:solidFill>
                  <a:srgbClr val="FF0000"/>
                </a:solidFill>
              </a:rPr>
              <a:t>.(craving)</a:t>
            </a:r>
          </a:p>
          <a:p>
            <a:pPr>
              <a:buNone/>
            </a:pPr>
            <a:r>
              <a:rPr lang="fr-FR" dirty="0"/>
              <a:t>  -D’une contrainte à la poursuite du comportement malgré des conséquences psychosociales négatives </a:t>
            </a:r>
            <a:r>
              <a:rPr lang="fr-FR" dirty="0">
                <a:solidFill>
                  <a:srgbClr val="FF0000"/>
                </a:solidFill>
              </a:rPr>
              <a:t>: perte de contrôle.</a:t>
            </a:r>
          </a:p>
          <a:p>
            <a:pPr>
              <a:buNone/>
            </a:pPr>
            <a:r>
              <a:rPr lang="fr-FR" dirty="0"/>
              <a:t>  -</a:t>
            </a:r>
            <a:r>
              <a:rPr lang="fr-FR" dirty="0">
                <a:solidFill>
                  <a:srgbClr val="FF0000"/>
                </a:solidFill>
              </a:rPr>
              <a:t>D’une activation des mêmes aires cérébrales</a:t>
            </a:r>
            <a:r>
              <a:rPr lang="fr-FR" dirty="0"/>
              <a:t>(circuit de la récompense)que celles impliquées dans les addictions aux substances psycho actives.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DU COURS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I-Introduction</a:t>
            </a:r>
          </a:p>
          <a:p>
            <a:r>
              <a:rPr lang="fr-FR" dirty="0"/>
              <a:t>II-Définitions</a:t>
            </a:r>
          </a:p>
          <a:p>
            <a:r>
              <a:rPr lang="fr-FR" dirty="0"/>
              <a:t>III-Epidémiologie</a:t>
            </a:r>
          </a:p>
          <a:p>
            <a:r>
              <a:rPr lang="fr-FR" dirty="0"/>
              <a:t>IV-Mécanisme d’action </a:t>
            </a:r>
          </a:p>
          <a:p>
            <a:r>
              <a:rPr lang="fr-FR" dirty="0"/>
              <a:t>V-Facteurs de risque</a:t>
            </a:r>
          </a:p>
          <a:p>
            <a:r>
              <a:rPr lang="fr-FR" dirty="0"/>
              <a:t>VI-Diagnostic selon le DSM5</a:t>
            </a:r>
          </a:p>
          <a:p>
            <a:r>
              <a:rPr lang="fr-FR" dirty="0"/>
              <a:t>VII-Classification des substances psycho actives.</a:t>
            </a:r>
          </a:p>
          <a:p>
            <a:r>
              <a:rPr lang="fr-FR" dirty="0"/>
              <a:t>VIII-Les principales substances psycho actives.</a:t>
            </a:r>
          </a:p>
          <a:p>
            <a:r>
              <a:rPr lang="fr-FR" dirty="0"/>
              <a:t>IX-Les addictions comportementales.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1-le jeu pathologique:</a:t>
            </a:r>
          </a:p>
          <a:p>
            <a:r>
              <a:rPr lang="fr-FR" dirty="0"/>
              <a:t>-Deux notions sont systématiquement présentes dans ces addictions : </a:t>
            </a:r>
            <a:r>
              <a:rPr lang="fr-FR" dirty="0">
                <a:solidFill>
                  <a:schemeClr val="accent3"/>
                </a:solidFill>
              </a:rPr>
              <a:t>l’argent mis en jeu </a:t>
            </a:r>
            <a:r>
              <a:rPr lang="fr-FR" dirty="0"/>
              <a:t>et </a:t>
            </a:r>
            <a:r>
              <a:rPr lang="fr-FR" dirty="0">
                <a:solidFill>
                  <a:schemeClr val="accent3"/>
                </a:solidFill>
              </a:rPr>
              <a:t>la notion du hasard</a:t>
            </a:r>
            <a:r>
              <a:rPr lang="fr-FR" dirty="0"/>
              <a:t> dans le résultat du jeu.</a:t>
            </a:r>
          </a:p>
          <a:p>
            <a:r>
              <a:rPr lang="fr-FR" dirty="0"/>
              <a:t>Pratique inadaptée et répétée du jeu , qui devient une préoccupation permanente , met en jeu des sommes de plus en plus importantes ,et entraine des conséquences sociales , affectives ,professionnelles voir judiciaires. </a:t>
            </a:r>
          </a:p>
          <a:p>
            <a:r>
              <a:rPr lang="fr-FR" dirty="0">
                <a:solidFill>
                  <a:srgbClr val="00B0F0"/>
                </a:solidFill>
              </a:rPr>
              <a:t>Complications :</a:t>
            </a:r>
            <a:r>
              <a:rPr lang="fr-FR" dirty="0"/>
              <a:t> alcoolisme , conduites suicidaires.</a:t>
            </a:r>
          </a:p>
        </p:txBody>
      </p:sp>
      <p:pic>
        <p:nvPicPr>
          <p:cNvPr id="3074" name="Picture 2" descr="C:\Users\Acer\Desktop\2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9584" y="0"/>
            <a:ext cx="3744416" cy="2060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2-Addictions au sport </a:t>
            </a:r>
            <a:r>
              <a:rPr lang="fr-FR" dirty="0"/>
              <a:t>:activités sportives intensives : surinvestissement d’une pratique sportive , ayant un retentissement social ou professionnel.</a:t>
            </a:r>
          </a:p>
          <a:p>
            <a:r>
              <a:rPr lang="fr-FR" dirty="0"/>
              <a:t>Elle peut s’intégrer à des troubles du comportement alimentaires.</a:t>
            </a:r>
          </a:p>
          <a:p>
            <a:r>
              <a:rPr lang="fr-FR" dirty="0">
                <a:solidFill>
                  <a:srgbClr val="00B0F0"/>
                </a:solidFill>
              </a:rPr>
              <a:t>-Symptômes de sevrage: </a:t>
            </a:r>
            <a:r>
              <a:rPr lang="fr-FR" dirty="0"/>
              <a:t>anxiété, irritabilité, tristesse…</a:t>
            </a:r>
          </a:p>
          <a:p>
            <a:r>
              <a:rPr lang="fr-FR" dirty="0">
                <a:solidFill>
                  <a:srgbClr val="00B050"/>
                </a:solidFill>
              </a:rPr>
              <a:t>3-Addiction au sexe </a:t>
            </a:r>
            <a:r>
              <a:rPr lang="fr-FR" dirty="0"/>
              <a:t>: comportements sexuels répétés ,irrépressibles , compulsifs ,entrainant une souffrance morale . Comorbidités fréquentes avec la dépression et les troubles anxieux.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984248"/>
            <a:ext cx="7467600" cy="4873752"/>
          </a:xfrm>
        </p:spPr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4-Achats compulsifs: </a:t>
            </a:r>
            <a:r>
              <a:rPr lang="fr-FR" dirty="0"/>
              <a:t>répétitions d’achats inadaptés, ayant des conséquences dommageables au plan financier, socioprofessionnel ou familial. Comorbidités fréquente avec les troubles de l’humeur , les troubles anxieux et d’autres addictions.</a:t>
            </a:r>
          </a:p>
          <a:p>
            <a:r>
              <a:rPr lang="fr-FR" dirty="0">
                <a:solidFill>
                  <a:srgbClr val="00B050"/>
                </a:solidFill>
              </a:rPr>
              <a:t>5-Addiction à l’internet ou cyberaddiction</a:t>
            </a:r>
            <a:r>
              <a:rPr lang="fr-FR" dirty="0"/>
              <a:t>: l’usage pathologique fréquent d’internet ,ayant des conséquences familiales ,sociales et professionnelles négatives.</a:t>
            </a:r>
          </a:p>
        </p:txBody>
      </p:sp>
      <p:pic>
        <p:nvPicPr>
          <p:cNvPr id="5122" name="Picture 2" descr="C:\Users\Acer\Desktop\98745698746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6412" y="0"/>
            <a:ext cx="2887588" cy="1844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fr-FR" dirty="0"/>
              <a:t>I-Introduction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L’addiction est un processus par lequel un comportement , pouvant permettre à la fois </a:t>
            </a:r>
            <a:r>
              <a:rPr lang="fr-FR" b="1" dirty="0">
                <a:solidFill>
                  <a:srgbClr val="FF0000"/>
                </a:solidFill>
              </a:rPr>
              <a:t>une production de plaisir </a:t>
            </a:r>
            <a:r>
              <a:rPr lang="fr-FR" dirty="0"/>
              <a:t>et d’écarter ou </a:t>
            </a:r>
            <a:r>
              <a:rPr lang="fr-FR" b="1" dirty="0">
                <a:solidFill>
                  <a:srgbClr val="FF0000"/>
                </a:solidFill>
              </a:rPr>
              <a:t>d’atténuer une sensation de malaise interne </a:t>
            </a:r>
            <a:r>
              <a:rPr lang="fr-FR" dirty="0">
                <a:solidFill>
                  <a:srgbClr val="FF0000"/>
                </a:solidFill>
              </a:rPr>
              <a:t>.</a:t>
            </a:r>
          </a:p>
          <a:p>
            <a:r>
              <a:rPr lang="fr-FR" dirty="0"/>
              <a:t>Caractérisée par </a:t>
            </a:r>
            <a:r>
              <a:rPr lang="fr-FR" b="1" dirty="0">
                <a:solidFill>
                  <a:srgbClr val="00B050"/>
                </a:solidFill>
              </a:rPr>
              <a:t>l’impossibilité répétée de contrôler ce comportement et sa poursuite en dépit  de la connaissance de ses conséquences négatives.</a:t>
            </a:r>
          </a:p>
          <a:p>
            <a:r>
              <a:rPr lang="fr-FR" dirty="0"/>
              <a:t>Le comportement peut être: :</a:t>
            </a:r>
          </a:p>
          <a:p>
            <a:pPr>
              <a:buNone/>
            </a:pPr>
            <a:r>
              <a:rPr lang="fr-FR" b="1" dirty="0">
                <a:solidFill>
                  <a:srgbClr val="00B0F0"/>
                </a:solidFill>
              </a:rPr>
              <a:t>    * La consommation de substances psycho actives </a:t>
            </a:r>
          </a:p>
          <a:p>
            <a:pPr>
              <a:buNone/>
            </a:pPr>
            <a:r>
              <a:rPr lang="fr-FR" b="1" dirty="0">
                <a:solidFill>
                  <a:srgbClr val="00B0F0"/>
                </a:solidFill>
              </a:rPr>
              <a:t>    * Des addictions sans substances :</a:t>
            </a:r>
            <a:r>
              <a:rPr lang="fr-FR" dirty="0">
                <a:solidFill>
                  <a:srgbClr val="00B0F0"/>
                </a:solidFill>
              </a:rPr>
              <a:t> </a:t>
            </a:r>
            <a:r>
              <a:rPr lang="fr-FR" b="1" dirty="0">
                <a:solidFill>
                  <a:srgbClr val="00B0F0"/>
                </a:solidFill>
              </a:rPr>
              <a:t>addictions comportementales </a:t>
            </a:r>
            <a:r>
              <a:rPr lang="fr-FR" dirty="0">
                <a:solidFill>
                  <a:schemeClr val="accent1"/>
                </a:solidFill>
              </a:rPr>
              <a:t>.</a:t>
            </a:r>
          </a:p>
          <a:p>
            <a:r>
              <a:rPr lang="fr-FR" b="1" dirty="0">
                <a:solidFill>
                  <a:srgbClr val="7030A0"/>
                </a:solidFill>
              </a:rPr>
              <a:t>Des répercussions durables et importantes</a:t>
            </a:r>
            <a:r>
              <a:rPr lang="fr-FR" dirty="0">
                <a:solidFill>
                  <a:srgbClr val="7030A0"/>
                </a:solidFill>
              </a:rPr>
              <a:t>, </a:t>
            </a:r>
            <a:r>
              <a:rPr lang="fr-FR" dirty="0"/>
              <a:t>en particulier sur le plan social ,sont apparues .</a:t>
            </a:r>
          </a:p>
          <a:p>
            <a:r>
              <a:rPr lang="fr-FR" dirty="0"/>
              <a:t>Les classifications distinguent:</a:t>
            </a:r>
          </a:p>
          <a:p>
            <a:pPr>
              <a:buNone/>
            </a:pPr>
            <a:r>
              <a:rPr lang="fr-FR" b="1" dirty="0">
                <a:solidFill>
                  <a:srgbClr val="FFC000"/>
                </a:solidFill>
              </a:rPr>
              <a:t>          *La dépendance(l’addiction).</a:t>
            </a:r>
          </a:p>
          <a:p>
            <a:pPr>
              <a:buNone/>
            </a:pPr>
            <a:r>
              <a:rPr lang="fr-FR" b="1" dirty="0">
                <a:solidFill>
                  <a:srgbClr val="FFC000"/>
                </a:solidFill>
              </a:rPr>
              <a:t>          *Et l’usage nocif ou l’abus de substance.</a:t>
            </a:r>
          </a:p>
          <a:p>
            <a:pPr>
              <a:buFont typeface="Arial" charset="0"/>
              <a:buChar char="•"/>
            </a:pPr>
            <a:endParaRPr lang="fr-FR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II-définitions: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229600" cy="458986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r-FR" sz="4500" b="1" u="sng" dirty="0">
                <a:solidFill>
                  <a:srgbClr val="00B050"/>
                </a:solidFill>
              </a:rPr>
              <a:t>1-Intoxication:</a:t>
            </a:r>
          </a:p>
          <a:p>
            <a:pPr>
              <a:buNone/>
            </a:pPr>
            <a:r>
              <a:rPr lang="fr-FR" sz="4500" dirty="0"/>
              <a:t>Comportement inadapté associé à une prise récente de drogue . Les effets de l’intoxication sont variables d’un sujet à l’autre et dépendent de certains facteurs tels que la dose ,les circonstances de la prise….</a:t>
            </a:r>
          </a:p>
          <a:p>
            <a:pPr>
              <a:buNone/>
            </a:pPr>
            <a:r>
              <a:rPr lang="fr-FR" b="1" u="sng" dirty="0">
                <a:solidFill>
                  <a:srgbClr val="00B0F0"/>
                </a:solidFill>
              </a:rPr>
              <a:t> </a:t>
            </a:r>
            <a:r>
              <a:rPr lang="fr-FR" sz="5100" b="1" u="sng" dirty="0">
                <a:solidFill>
                  <a:srgbClr val="00B0F0"/>
                </a:solidFill>
              </a:rPr>
              <a:t>2-Sevrage:</a:t>
            </a:r>
          </a:p>
          <a:p>
            <a:pPr>
              <a:buNone/>
            </a:pPr>
            <a:r>
              <a:rPr lang="fr-FR" sz="5100" dirty="0"/>
              <a:t>Syndrome spécifique survenant après l’arrêt de l’utilisation régulière  et massive d’une substance psycho-active .</a:t>
            </a:r>
          </a:p>
          <a:p>
            <a:pPr>
              <a:buNone/>
            </a:pPr>
            <a:endParaRPr lang="fr-FR" sz="4500" dirty="0"/>
          </a:p>
          <a:p>
            <a:pPr>
              <a:buNone/>
            </a:pPr>
            <a:r>
              <a:rPr lang="fr-FR" sz="4500" b="1" u="sng" dirty="0">
                <a:solidFill>
                  <a:srgbClr val="FF0000"/>
                </a:solidFill>
              </a:rPr>
              <a:t>3-Tolérance:</a:t>
            </a:r>
          </a:p>
          <a:p>
            <a:pPr>
              <a:buNone/>
            </a:pPr>
            <a:r>
              <a:rPr lang="fr-FR" sz="4500" dirty="0"/>
              <a:t>Nécessité d’augmenter les doses pour produire l’intoxication(ou trouver des effets identiques),ou désigne une diminution des effets en cas d’utilisation continue de la même quantité de substance.</a:t>
            </a:r>
          </a:p>
          <a:p>
            <a:pPr>
              <a:buNone/>
            </a:pPr>
            <a:r>
              <a:rPr lang="fr-FR" sz="4500" u="sng" dirty="0">
                <a:solidFill>
                  <a:srgbClr val="FFC000"/>
                </a:solidFill>
              </a:rPr>
              <a:t> </a:t>
            </a:r>
            <a:endParaRPr lang="fr-FR" sz="4500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0"/>
            <a:ext cx="27527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229600" cy="52718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b="1" u="sng" dirty="0">
                <a:solidFill>
                  <a:srgbClr val="FFC000"/>
                </a:solidFill>
              </a:rPr>
              <a:t>4-Abus:</a:t>
            </a:r>
          </a:p>
          <a:p>
            <a:r>
              <a:rPr lang="fr-FR" dirty="0"/>
              <a:t> Mode d’utilisation inadapté d’une substance se traduisant par des problèmes répétitifs  et des conséquences graves sur la santé physique , psychique ou sur le plan social mais  qui ne sont pas en nombre suffisant pour remplir les critères de dépendance</a:t>
            </a:r>
          </a:p>
          <a:p>
            <a:r>
              <a:rPr lang="fr-FR" dirty="0"/>
              <a:t> </a:t>
            </a:r>
            <a:r>
              <a:rPr lang="fr-FR" b="1" u="sng" dirty="0">
                <a:solidFill>
                  <a:srgbClr val="7030A0"/>
                </a:solidFill>
              </a:rPr>
              <a:t>4-Dépendance:</a:t>
            </a:r>
          </a:p>
          <a:p>
            <a:pPr>
              <a:buNone/>
            </a:pPr>
            <a:r>
              <a:rPr lang="fr-FR" dirty="0"/>
              <a:t>Se définit comme le besoin physique ou psychologique de consommer la substance . Elle peut être physique ou psychologique ou les 2.</a:t>
            </a:r>
          </a:p>
          <a:p>
            <a:pPr>
              <a:buNone/>
            </a:pPr>
            <a:r>
              <a:rPr lang="fr-FR" b="1" dirty="0">
                <a:solidFill>
                  <a:schemeClr val="bg1">
                    <a:lumMod val="65000"/>
                  </a:schemeClr>
                </a:solidFill>
              </a:rPr>
              <a:t>*La dépendance psychologique ou accoutumance : </a:t>
            </a:r>
            <a:r>
              <a:rPr lang="fr-FR" dirty="0"/>
              <a:t>est un besoin impérieux ,permanent ou non de la substance.</a:t>
            </a:r>
          </a:p>
          <a:p>
            <a:pPr>
              <a:buNone/>
            </a:pPr>
            <a:r>
              <a:rPr lang="fr-FR" b="1" dirty="0">
                <a:solidFill>
                  <a:schemeClr val="bg1">
                    <a:lumMod val="65000"/>
                  </a:schemeClr>
                </a:solidFill>
              </a:rPr>
              <a:t>*La dépendance physiologique(physique):</a:t>
            </a:r>
            <a:r>
              <a:rPr lang="fr-FR" dirty="0"/>
              <a:t>est caractérisé par: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b="1" dirty="0"/>
              <a:t>la tolérance ,</a:t>
            </a:r>
            <a:r>
              <a:rPr lang="fr-FR" dirty="0"/>
              <a:t>le besoin de consommer la substance pour éviter la survenue d’un syndrome de sevrage.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III-Épidémiologie: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Les rapports entre l’homme  et les substances psycho actives ont existé dans toutes les cultures et toutes les époques , mais ils ont  toujours été contenues dans des limites sociales acceptables.</a:t>
            </a:r>
          </a:p>
          <a:p>
            <a:r>
              <a:rPr lang="fr-FR" dirty="0"/>
              <a:t>Cet équilibre s’est détérioré dans tous les pays développés </a:t>
            </a:r>
            <a:r>
              <a:rPr lang="fr-FR" dirty="0">
                <a:solidFill>
                  <a:srgbClr val="FF0000"/>
                </a:solidFill>
              </a:rPr>
              <a:t>à partir des années 60</a:t>
            </a:r>
            <a:r>
              <a:rPr lang="fr-FR" dirty="0"/>
              <a:t>.</a:t>
            </a:r>
          </a:p>
          <a:p>
            <a:r>
              <a:rPr lang="fr-FR" u="sng" dirty="0"/>
              <a:t>Notre pays c</a:t>
            </a:r>
            <a:r>
              <a:rPr lang="fr-FR" dirty="0"/>
              <a:t>onnait depuis les années 85,une extension impressionnante de la consommation </a:t>
            </a:r>
            <a:r>
              <a:rPr lang="fr-FR" dirty="0">
                <a:solidFill>
                  <a:schemeClr val="accent3"/>
                </a:solidFill>
              </a:rPr>
              <a:t>du cannabis et de tranquillisants</a:t>
            </a:r>
            <a:r>
              <a:rPr lang="fr-FR" dirty="0"/>
              <a:t> souvent mélangés à de l’alcool.</a:t>
            </a:r>
          </a:p>
          <a:p>
            <a:r>
              <a:rPr lang="fr-FR" dirty="0"/>
              <a:t>Plus récemment </a:t>
            </a:r>
            <a:r>
              <a:rPr lang="fr-FR" dirty="0">
                <a:solidFill>
                  <a:srgbClr val="00B050"/>
                </a:solidFill>
              </a:rPr>
              <a:t>l’héroïne et la cocaïne </a:t>
            </a:r>
            <a:r>
              <a:rPr lang="fr-FR" dirty="0"/>
              <a:t>ont fait leur apparition, ainsi qu’un  médicament </a:t>
            </a:r>
            <a:r>
              <a:rPr lang="fr-FR" dirty="0">
                <a:solidFill>
                  <a:srgbClr val="00B050"/>
                </a:solidFill>
              </a:rPr>
              <a:t>appelé </a:t>
            </a:r>
            <a:r>
              <a:rPr lang="fr-FR" dirty="0" err="1">
                <a:solidFill>
                  <a:srgbClr val="00B050"/>
                </a:solidFill>
              </a:rPr>
              <a:t>lyrica</a:t>
            </a:r>
            <a:r>
              <a:rPr lang="fr-FR" dirty="0">
                <a:solidFill>
                  <a:srgbClr val="00B050"/>
                </a:solidFill>
              </a:rPr>
              <a:t>*. </a:t>
            </a:r>
          </a:p>
          <a:p>
            <a:r>
              <a:rPr lang="fr-FR" dirty="0"/>
              <a:t> Elle touche la population jeune surtout les adolescents.</a:t>
            </a:r>
          </a:p>
          <a:p>
            <a:r>
              <a:rPr lang="fr-FR" dirty="0"/>
              <a:t>Actuellement Ils sont plus de </a:t>
            </a:r>
            <a:r>
              <a:rPr lang="fr-FR" dirty="0">
                <a:solidFill>
                  <a:srgbClr val="00B0F0"/>
                </a:solidFill>
              </a:rPr>
              <a:t>250.000 </a:t>
            </a:r>
            <a:r>
              <a:rPr lang="fr-FR" dirty="0"/>
              <a:t>à consommer régulièrement ces substances illicites en Algérie.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0"/>
            <a:ext cx="7467600" cy="1143000"/>
          </a:xfrm>
        </p:spPr>
        <p:txBody>
          <a:bodyPr/>
          <a:lstStyle/>
          <a:p>
            <a:r>
              <a:rPr lang="fr-FR" dirty="0"/>
              <a:t>IV-Mode d’action des drogues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7467600" cy="48737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/>
              <a:t>  </a:t>
            </a:r>
          </a:p>
          <a:p>
            <a:pPr>
              <a:buNone/>
            </a:pPr>
            <a:r>
              <a:rPr lang="fr-FR" dirty="0"/>
              <a:t>* Les addictions activent </a:t>
            </a:r>
            <a:r>
              <a:rPr lang="fr-FR" dirty="0">
                <a:solidFill>
                  <a:srgbClr val="00B050"/>
                </a:solidFill>
              </a:rPr>
              <a:t>les systèmes de récompense </a:t>
            </a:r>
            <a:r>
              <a:rPr lang="fr-FR" dirty="0"/>
              <a:t>cérébraux( composé du noyau</a:t>
            </a:r>
          </a:p>
          <a:p>
            <a:pPr>
              <a:buNone/>
            </a:pPr>
            <a:r>
              <a:rPr lang="fr-FR" dirty="0"/>
              <a:t> accumbens et de neurones dopaminergiques).</a:t>
            </a:r>
          </a:p>
          <a:p>
            <a:r>
              <a:rPr lang="fr-FR" dirty="0">
                <a:solidFill>
                  <a:schemeClr val="accent3"/>
                </a:solidFill>
              </a:rPr>
              <a:t>La dopamine </a:t>
            </a:r>
            <a:r>
              <a:rPr lang="fr-FR" dirty="0"/>
              <a:t>est le neurotransmetteur clé du système de récompense, dont la</a:t>
            </a:r>
          </a:p>
          <a:p>
            <a:pPr>
              <a:buNone/>
            </a:pPr>
            <a:r>
              <a:rPr lang="fr-FR" dirty="0"/>
              <a:t>    stimulation permettrait les sensations   de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>
                <a:solidFill>
                  <a:srgbClr val="00B0F0"/>
                </a:solidFill>
              </a:rPr>
              <a:t>« satisfaction cérébrale ».</a:t>
            </a:r>
          </a:p>
          <a:p>
            <a:pPr>
              <a:buNone/>
            </a:pPr>
            <a:r>
              <a:rPr lang="fr-FR" dirty="0"/>
              <a:t>*Toutes les substances psycho actives</a:t>
            </a:r>
          </a:p>
          <a:p>
            <a:pPr>
              <a:buNone/>
            </a:pPr>
            <a:r>
              <a:rPr lang="fr-FR" dirty="0"/>
              <a:t> susceptibles d’entrainer une dépendance</a:t>
            </a:r>
          </a:p>
          <a:p>
            <a:pPr>
              <a:buNone/>
            </a:pPr>
            <a:r>
              <a:rPr lang="fr-FR" dirty="0"/>
              <a:t> entrainent </a:t>
            </a:r>
            <a:r>
              <a:rPr lang="fr-FR" dirty="0">
                <a:solidFill>
                  <a:srgbClr val="FF0000"/>
                </a:solidFill>
              </a:rPr>
              <a:t>une hyper dopaminergie.</a:t>
            </a:r>
          </a:p>
          <a:p>
            <a:pPr>
              <a:buNone/>
            </a:pPr>
            <a:endParaRPr lang="fr-FR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/>
              <a:t>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1700" y="3861048"/>
            <a:ext cx="31623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V-Facteurs de risque: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La survenue d’une addiction repose sur 3 éléments : l’individu, le produit et l’environnement:</a:t>
            </a:r>
          </a:p>
          <a:p>
            <a:r>
              <a:rPr lang="fr-FR" dirty="0">
                <a:solidFill>
                  <a:srgbClr val="FF0000"/>
                </a:solidFill>
              </a:rPr>
              <a:t>Vulnérabilité génétique </a:t>
            </a:r>
            <a:r>
              <a:rPr lang="fr-FR" dirty="0"/>
              <a:t>aux pathologies addictives.</a:t>
            </a:r>
          </a:p>
          <a:p>
            <a:r>
              <a:rPr lang="fr-FR" dirty="0">
                <a:solidFill>
                  <a:srgbClr val="00B0F0"/>
                </a:solidFill>
              </a:rPr>
              <a:t>Une sensibilité spécifique individuelle aux effets des produits </a:t>
            </a:r>
            <a:r>
              <a:rPr lang="fr-FR" dirty="0"/>
              <a:t>: une variabilité des effets ressentis par chacun face à une drogue.</a:t>
            </a:r>
          </a:p>
          <a:p>
            <a:r>
              <a:rPr lang="fr-FR" dirty="0">
                <a:solidFill>
                  <a:srgbClr val="00B050"/>
                </a:solidFill>
              </a:rPr>
              <a:t>Des facteurs psychopathologiques</a:t>
            </a:r>
            <a:r>
              <a:rPr lang="fr-FR" dirty="0"/>
              <a:t> : certains facteurs de personnalité(impulsivité, recherche de sensations , recherche de nouveauté), certains troubles mentaux (phobie sociale , trouble bipolaire , trouble panique).</a:t>
            </a:r>
          </a:p>
          <a:p>
            <a:r>
              <a:rPr lang="fr-FR" dirty="0">
                <a:solidFill>
                  <a:srgbClr val="FFC000"/>
                </a:solidFill>
              </a:rPr>
              <a:t>Des facteurs socio environnementaux </a:t>
            </a:r>
            <a:r>
              <a:rPr lang="fr-FR" dirty="0"/>
              <a:t>:la disponibilité du produit , événement perturbant dans l’enfance…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Oriel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1722</TotalTime>
  <Words>2374</Words>
  <Application>Microsoft Office PowerPoint</Application>
  <PresentationFormat>On-screen Show (4:3)</PresentationFormat>
  <Paragraphs>240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Oriel</vt:lpstr>
      <vt:lpstr>Les conduites addictives</vt:lpstr>
      <vt:lpstr>Objectifs pédagogiques</vt:lpstr>
      <vt:lpstr>PLAN DU COURS</vt:lpstr>
      <vt:lpstr>I-Introduction :</vt:lpstr>
      <vt:lpstr>II-définitions:</vt:lpstr>
      <vt:lpstr>PowerPoint Presentation</vt:lpstr>
      <vt:lpstr>III-Épidémiologie:</vt:lpstr>
      <vt:lpstr>IV-Mode d’action des drogues</vt:lpstr>
      <vt:lpstr>V-Facteurs de risque:</vt:lpstr>
      <vt:lpstr>VI-Critères diagnostics selon le DSM 5</vt:lpstr>
      <vt:lpstr>PowerPoint Presentation</vt:lpstr>
      <vt:lpstr>VII-Classification des substances psycho-actives:</vt:lpstr>
      <vt:lpstr>VIII -Les principales substances psycho actives:   </vt:lpstr>
      <vt:lpstr>1-Cannabis et ses dérivés</vt:lpstr>
      <vt:lpstr>PowerPoint Presentation</vt:lpstr>
      <vt:lpstr> </vt:lpstr>
      <vt:lpstr>b-Substances sédatives(psycholeptiques): </vt:lpstr>
      <vt:lpstr>2-les opiacés:</vt:lpstr>
      <vt:lpstr>PowerPoint Presentation</vt:lpstr>
      <vt:lpstr>3-l’alcool: </vt:lpstr>
      <vt:lpstr>PowerPoint Presentation</vt:lpstr>
      <vt:lpstr>PowerPoint Presentation</vt:lpstr>
      <vt:lpstr>C-Stimulants(psychoanaleptiques)</vt:lpstr>
      <vt:lpstr>2-Cocaïne:</vt:lpstr>
      <vt:lpstr>PowerPoint Presentation</vt:lpstr>
      <vt:lpstr>3-Amphétamines:</vt:lpstr>
      <vt:lpstr>PowerPoint Presentation</vt:lpstr>
      <vt:lpstr>PowerPoint Presentation</vt:lpstr>
      <vt:lpstr>IX-Les addictions comportementales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conduites addictives</dc:title>
  <dc:creator>Acer</dc:creator>
  <cp:lastModifiedBy>Maroua Lahmaza</cp:lastModifiedBy>
  <cp:revision>253</cp:revision>
  <dcterms:created xsi:type="dcterms:W3CDTF">2021-11-20T18:00:50Z</dcterms:created>
  <dcterms:modified xsi:type="dcterms:W3CDTF">2022-01-10T15:21:49Z</dcterms:modified>
</cp:coreProperties>
</file>