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64" r:id="rId7"/>
    <p:sldId id="265" r:id="rId8"/>
    <p:sldId id="266" r:id="rId9"/>
    <p:sldId id="258" r:id="rId10"/>
    <p:sldId id="272" r:id="rId11"/>
    <p:sldId id="267" r:id="rId12"/>
    <p:sldId id="268" r:id="rId13"/>
    <p:sldId id="269" r:id="rId14"/>
    <p:sldId id="259" r:id="rId15"/>
    <p:sldId id="270" r:id="rId16"/>
    <p:sldId id="271" r:id="rId17"/>
    <p:sldId id="260"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CEE6034-635C-4183-B09D-64A13E192A6A}" type="datetimeFigureOut">
              <a:rPr lang="fr-FR" smtClean="0"/>
              <a:pPr/>
              <a:t>03/12/2022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6E4859C-97EC-4ADA-8A04-C49F38D79BA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E6034-635C-4183-B09D-64A13E192A6A}" type="datetimeFigureOut">
              <a:rPr lang="fr-FR" smtClean="0"/>
              <a:pPr/>
              <a:t>03/12/2022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4859C-97EC-4ADA-8A04-C49F38D79BA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268760"/>
            <a:ext cx="7772400" cy="1728192"/>
          </a:xfrm>
        </p:spPr>
        <p:txBody>
          <a:bodyPr>
            <a:normAutofit/>
          </a:bodyPr>
          <a:lstStyle/>
          <a:p>
            <a:r>
              <a:rPr lang="fr-FR" b="1" dirty="0" smtClean="0"/>
              <a:t>ASPECTS MEDICO-LEGAUX ET ORGANISATION DES SOINS</a:t>
            </a:r>
            <a:endParaRPr lang="fr-FR" b="1" dirty="0"/>
          </a:p>
        </p:txBody>
      </p:sp>
      <p:sp>
        <p:nvSpPr>
          <p:cNvPr id="3" name="Sous-titre 2"/>
          <p:cNvSpPr>
            <a:spLocks noGrp="1"/>
          </p:cNvSpPr>
          <p:nvPr>
            <p:ph type="subTitle" idx="1"/>
          </p:nvPr>
        </p:nvSpPr>
        <p:spPr/>
        <p:txBody>
          <a:bodyPr/>
          <a:lstStyle/>
          <a:p>
            <a:pPr algn="r"/>
            <a:r>
              <a:rPr lang="fr-FR" b="1" i="1" dirty="0" smtClean="0">
                <a:solidFill>
                  <a:srgbClr val="FF0000"/>
                </a:solidFill>
              </a:rPr>
              <a:t>Pr. M.BENABBAS</a:t>
            </a:r>
          </a:p>
          <a:p>
            <a:pPr algn="r"/>
            <a:r>
              <a:rPr lang="fr-FR" dirty="0" smtClean="0">
                <a:solidFill>
                  <a:srgbClr val="FF0000"/>
                </a:solidFill>
              </a:rPr>
              <a:t>HMRUC</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HOSPITALISATION</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sz="3000" u="sng" dirty="0" smtClean="0">
                <a:solidFill>
                  <a:srgbClr val="FF0000"/>
                </a:solidFill>
              </a:rPr>
              <a:t>ASSEOIR UN DIAGNOSTIC (</a:t>
            </a:r>
            <a:r>
              <a:rPr lang="fr-FR" sz="2800" dirty="0" smtClean="0"/>
              <a:t>obligation de moyens )</a:t>
            </a:r>
            <a:endParaRPr lang="fr-FR" sz="3000" u="sng" dirty="0" smtClean="0">
              <a:solidFill>
                <a:srgbClr val="FF0000"/>
              </a:solidFill>
            </a:endParaRPr>
          </a:p>
          <a:p>
            <a:pPr>
              <a:buNone/>
            </a:pPr>
            <a:r>
              <a:rPr lang="fr-FR" sz="3500" dirty="0" smtClean="0"/>
              <a:t>Une fois l’hospitalisation décidée, un diagnostic doit être posé, néanmoins l’urgence n’est pas immédiatement donner le type de trouble, mais se concerter et voir les différentes possibilités de diagnostics pouvant être évoquées et ceci peut parfois prendre des jours pour asseoir un traitement efficace </a:t>
            </a:r>
          </a:p>
          <a:p>
            <a:pPr>
              <a:buNone/>
            </a:pPr>
            <a:r>
              <a:rPr lang="fr-FR" sz="3500" dirty="0" smtClean="0"/>
              <a:t>Seulement on peut prescrire un traitement </a:t>
            </a:r>
            <a:r>
              <a:rPr lang="fr-FR" sz="3500" b="1" dirty="0" smtClean="0"/>
              <a:t>symptomatique</a:t>
            </a:r>
            <a:r>
              <a:rPr lang="fr-FR" sz="3500" dirty="0" smtClean="0"/>
              <a:t> pour juguler l’urgence </a:t>
            </a:r>
          </a:p>
          <a:p>
            <a:pPr>
              <a:buNone/>
            </a:pPr>
            <a:endParaRPr lang="fr-FR" dirty="0" smtClean="0"/>
          </a:p>
          <a:p>
            <a:pPr>
              <a:buFont typeface="Wingdings" pitchFamily="2" charset="2"/>
              <a:buChar char="q"/>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HOSPITALISATION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sz="2800" u="sng" dirty="0" smtClean="0">
                <a:solidFill>
                  <a:srgbClr val="FF0000"/>
                </a:solidFill>
              </a:rPr>
              <a:t>CHOISIR LA THERAPEUTIQUE</a:t>
            </a:r>
          </a:p>
          <a:p>
            <a:pPr>
              <a:buNone/>
            </a:pPr>
            <a:r>
              <a:rPr lang="fr-FR" sz="3500" dirty="0" smtClean="0"/>
              <a:t>Une fois le diagnostic psychiatrique posé, le traitement entrepris sera choisi en fonction des effets secondaires, en fonction de la tolerabilité du malade, et de la disponibilité du produit</a:t>
            </a:r>
          </a:p>
          <a:p>
            <a:pPr>
              <a:buNone/>
            </a:pPr>
            <a:endParaRPr lang="fr-FR" dirty="0" smtClean="0"/>
          </a:p>
          <a:p>
            <a:pPr>
              <a:buFont typeface="Wingdings" pitchFamily="2" charset="2"/>
              <a:buChar char="q"/>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lstStyle/>
          <a:p>
            <a:r>
              <a:rPr lang="fr-FR" b="1" dirty="0" smtClean="0">
                <a:solidFill>
                  <a:srgbClr val="FF0000"/>
                </a:solidFill>
              </a:rPr>
              <a:t>HOSPITALISATION</a:t>
            </a:r>
            <a:endParaRPr lang="fr-FR" b="1" dirty="0">
              <a:solidFill>
                <a:srgbClr val="FF0000"/>
              </a:solidFill>
            </a:endParaRPr>
          </a:p>
        </p:txBody>
      </p:sp>
      <p:sp>
        <p:nvSpPr>
          <p:cNvPr id="3" name="Espace réservé du contenu 2"/>
          <p:cNvSpPr>
            <a:spLocks noGrp="1"/>
          </p:cNvSpPr>
          <p:nvPr>
            <p:ph idx="1"/>
          </p:nvPr>
        </p:nvSpPr>
        <p:spPr>
          <a:xfrm>
            <a:off x="457200" y="1071546"/>
            <a:ext cx="8229600" cy="5054617"/>
          </a:xfrm>
        </p:spPr>
        <p:txBody>
          <a:bodyPr>
            <a:normAutofit fontScale="77500" lnSpcReduction="20000"/>
          </a:bodyPr>
          <a:lstStyle/>
          <a:p>
            <a:r>
              <a:rPr lang="fr-FR" sz="2600" u="sng" dirty="0" smtClean="0">
                <a:solidFill>
                  <a:srgbClr val="FF0000"/>
                </a:solidFill>
              </a:rPr>
              <a:t>SURVEILLANCE  DU MALADE</a:t>
            </a:r>
          </a:p>
          <a:p>
            <a:pPr>
              <a:buNone/>
            </a:pPr>
            <a:r>
              <a:rPr lang="fr-FR" dirty="0" smtClean="0"/>
              <a:t>Un bilan paraclinique sera demandé en vue d’</a:t>
            </a:r>
            <a:r>
              <a:rPr lang="fr-FR" dirty="0" err="1" smtClean="0"/>
              <a:t>eliminer</a:t>
            </a:r>
            <a:r>
              <a:rPr lang="fr-FR" dirty="0" smtClean="0"/>
              <a:t> d’</a:t>
            </a:r>
            <a:r>
              <a:rPr lang="fr-FR" dirty="0" err="1" smtClean="0"/>
              <a:t>eventuelles</a:t>
            </a:r>
            <a:r>
              <a:rPr lang="fr-FR" dirty="0" smtClean="0"/>
              <a:t> contre-indications des médicaments avant de les prescrire</a:t>
            </a:r>
          </a:p>
          <a:p>
            <a:pPr>
              <a:buNone/>
            </a:pPr>
            <a:r>
              <a:rPr lang="fr-FR" dirty="0" smtClean="0"/>
              <a:t>Choisir celui qui est démuni d’effets secondaire et préserver la </a:t>
            </a:r>
            <a:r>
              <a:rPr lang="fr-FR" b="1" dirty="0" smtClean="0"/>
              <a:t>qualité de vie </a:t>
            </a:r>
            <a:r>
              <a:rPr lang="fr-FR" dirty="0" smtClean="0"/>
              <a:t>du malade.</a:t>
            </a:r>
          </a:p>
          <a:p>
            <a:pPr>
              <a:buNone/>
            </a:pPr>
            <a:r>
              <a:rPr lang="fr-FR" dirty="0" smtClean="0"/>
              <a:t> on devrait prévenir le malade ou sa famille de l’éventualité d’apparition de ces effets secondaires à moyen ou long terme si la maladie est chronique ( troubles neurologiques)</a:t>
            </a:r>
          </a:p>
          <a:p>
            <a:pPr>
              <a:buNone/>
            </a:pPr>
            <a:r>
              <a:rPr lang="fr-FR" dirty="0" smtClean="0"/>
              <a:t>La probabilité de survenue d’un </a:t>
            </a:r>
            <a:r>
              <a:rPr lang="fr-FR" b="1" dirty="0" smtClean="0"/>
              <a:t>syndrome malin </a:t>
            </a:r>
            <a:r>
              <a:rPr lang="fr-FR" dirty="0" smtClean="0"/>
              <a:t>est non nulle et la surveillance de toute élévation de température, sueurs profuses, tremblements et troubles confusionnels  chez un malade sous psychotropes devra conduire à l’</a:t>
            </a:r>
            <a:r>
              <a:rPr lang="fr-FR" dirty="0" err="1" smtClean="0"/>
              <a:t>arret</a:t>
            </a:r>
            <a:r>
              <a:rPr lang="fr-FR" dirty="0" smtClean="0"/>
              <a:t> immédiat du traitement et/ou avertir d’urgence la réanimation</a:t>
            </a:r>
          </a:p>
          <a:p>
            <a:pPr>
              <a:buFont typeface="Wingdings" pitchFamily="2" charset="2"/>
              <a:buChar char="q"/>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500066"/>
          </a:xfrm>
        </p:spPr>
        <p:txBody>
          <a:bodyPr>
            <a:normAutofit fontScale="90000"/>
          </a:bodyPr>
          <a:lstStyle/>
          <a:p>
            <a:r>
              <a:rPr lang="fr-FR" b="1" dirty="0" smtClean="0">
                <a:solidFill>
                  <a:srgbClr val="FF0000"/>
                </a:solidFill>
              </a:rPr>
              <a:t>HOSPITALISATION</a:t>
            </a:r>
            <a:endParaRPr lang="fr-FR" b="1" dirty="0">
              <a:solidFill>
                <a:srgbClr val="FF0000"/>
              </a:solidFill>
            </a:endParaRPr>
          </a:p>
        </p:txBody>
      </p:sp>
      <p:sp>
        <p:nvSpPr>
          <p:cNvPr id="3" name="Espace réservé du contenu 2"/>
          <p:cNvSpPr>
            <a:spLocks noGrp="1"/>
          </p:cNvSpPr>
          <p:nvPr>
            <p:ph idx="1"/>
          </p:nvPr>
        </p:nvSpPr>
        <p:spPr>
          <a:xfrm>
            <a:off x="457200" y="714356"/>
            <a:ext cx="8229600" cy="5715040"/>
          </a:xfrm>
        </p:spPr>
        <p:txBody>
          <a:bodyPr>
            <a:normAutofit fontScale="77500" lnSpcReduction="20000"/>
          </a:bodyPr>
          <a:lstStyle/>
          <a:p>
            <a:pPr>
              <a:buClr>
                <a:srgbClr val="FF0000"/>
              </a:buClr>
              <a:buFont typeface="Wingdings" pitchFamily="2" charset="2"/>
              <a:buChar char="q"/>
            </a:pPr>
            <a:r>
              <a:rPr lang="fr-FR" dirty="0" smtClean="0"/>
              <a:t>En cas d’Evasion du malade la responsabilité incombe à l’équipe de garde surtout si le comportement du malade incite à doubler de vigilance et ceci doit être mentionner sur le dossier du malade.</a:t>
            </a:r>
          </a:p>
          <a:p>
            <a:pPr>
              <a:buFont typeface="Wingdings" pitchFamily="2" charset="2"/>
              <a:buChar char="q"/>
            </a:pPr>
            <a:r>
              <a:rPr lang="fr-FR" dirty="0" smtClean="0"/>
              <a:t>Entreprendre des recherches par le personnel de l’établissement  dans son enceinte dés que la disparition est constatée et prévenir immédiatement  la famille du malade,  il s’agit de l’application </a:t>
            </a:r>
            <a:r>
              <a:rPr lang="fr-FR" b="1" dirty="0" smtClean="0"/>
              <a:t>de l’obligation de surveillance</a:t>
            </a:r>
            <a:r>
              <a:rPr lang="fr-FR" dirty="0" smtClean="0"/>
              <a:t> imposées aux établissements publics </a:t>
            </a:r>
          </a:p>
          <a:p>
            <a:pPr>
              <a:buClr>
                <a:srgbClr val="FF0000"/>
              </a:buClr>
              <a:buFont typeface="Wingdings" pitchFamily="2" charset="2"/>
              <a:buChar char="q"/>
            </a:pPr>
            <a:r>
              <a:rPr lang="fr-FR" dirty="0" smtClean="0"/>
              <a:t>En cas de Suicide la problématique est complexe surtout si le risque de cette conduite suicidaire n’est pas mentionner sur le dossier du malade et la responsabilité est engagée</a:t>
            </a:r>
          </a:p>
          <a:p>
            <a:pPr>
              <a:buClr>
                <a:srgbClr val="FF0000"/>
              </a:buClr>
              <a:buFont typeface="Wingdings" pitchFamily="2" charset="2"/>
              <a:buChar char="q"/>
            </a:pPr>
            <a:r>
              <a:rPr lang="fr-FR" dirty="0" smtClean="0"/>
              <a:t>En cas de Décès à l’</a:t>
            </a:r>
            <a:r>
              <a:rPr lang="fr-FR" dirty="0" err="1" smtClean="0"/>
              <a:t>hopital</a:t>
            </a:r>
            <a:r>
              <a:rPr lang="fr-FR" dirty="0" smtClean="0"/>
              <a:t>, une autopsie est demandée automatiquement surtout si mort suspecte</a:t>
            </a:r>
          </a:p>
          <a:p>
            <a:pPr>
              <a:buClr>
                <a:srgbClr val="FF0000"/>
              </a:buClr>
              <a:buFont typeface="Wingdings" pitchFamily="2" charset="2"/>
              <a:buChar char="q"/>
            </a:pPr>
            <a:r>
              <a:rPr lang="fr-FR" dirty="0" smtClean="0"/>
              <a:t>En cas de traitement par sismothérapie, la famille doit être au courant et signer </a:t>
            </a:r>
            <a:r>
              <a:rPr lang="fr-FR" smtClean="0"/>
              <a:t>un formulaire </a:t>
            </a:r>
            <a:r>
              <a:rPr lang="fr-FR" dirty="0" smtClean="0"/>
              <a:t>d’acceptation, dans le cas contraire il faut s’abstenir de </a:t>
            </a:r>
            <a:r>
              <a:rPr lang="fr-FR" smtClean="0"/>
              <a:t>la pratiquer.</a:t>
            </a:r>
            <a:endParaRPr lang="fr-FR" dirty="0" smtClean="0"/>
          </a:p>
          <a:p>
            <a:pPr>
              <a:buNone/>
            </a:pPr>
            <a:endParaRPr lang="fr-FR" dirty="0" smtClean="0"/>
          </a:p>
          <a:p>
            <a:pPr>
              <a:buFont typeface="Wingdings" pitchFamily="2" charset="2"/>
              <a:buChar char="q"/>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76"/>
            <a:ext cx="8229600" cy="1143000"/>
          </a:xfrm>
        </p:spPr>
        <p:txBody>
          <a:bodyPr>
            <a:normAutofit/>
          </a:bodyPr>
          <a:lstStyle/>
          <a:p>
            <a:r>
              <a:rPr lang="fr-FR" sz="4800" b="1" dirty="0" smtClean="0">
                <a:solidFill>
                  <a:srgbClr val="FF0000"/>
                </a:solidFill>
              </a:rPr>
              <a:t>LA SORTIE</a:t>
            </a:r>
            <a:endParaRPr lang="fr-FR" sz="4800" b="1" dirty="0">
              <a:solidFill>
                <a:srgbClr val="FF0000"/>
              </a:solidFill>
            </a:endParaRPr>
          </a:p>
        </p:txBody>
      </p:sp>
      <p:sp>
        <p:nvSpPr>
          <p:cNvPr id="3" name="Espace réservé du contenu 2"/>
          <p:cNvSpPr>
            <a:spLocks noGrp="1"/>
          </p:cNvSpPr>
          <p:nvPr>
            <p:ph idx="1"/>
          </p:nvPr>
        </p:nvSpPr>
        <p:spPr>
          <a:xfrm>
            <a:off x="457200" y="714356"/>
            <a:ext cx="8229600" cy="5126055"/>
          </a:xfrm>
        </p:spPr>
        <p:txBody>
          <a:bodyPr>
            <a:normAutofit fontScale="92500" lnSpcReduction="20000"/>
          </a:bodyPr>
          <a:lstStyle/>
          <a:p>
            <a:pPr lvl="0"/>
            <a:r>
              <a:rPr lang="fr-FR" sz="2800" dirty="0" smtClean="0"/>
              <a:t>Sorties définitives accordées par le médecin</a:t>
            </a:r>
          </a:p>
          <a:p>
            <a:r>
              <a:rPr lang="fr-FR" sz="2800" dirty="0" smtClean="0"/>
              <a:t>Cette sortie doit s’accompagner d’une information très  précise  du patient  et de ses proches visant à limiter la dangerosité et à favoriser la continuité des soins qui est une nécessité déontologique.</a:t>
            </a:r>
          </a:p>
          <a:p>
            <a:r>
              <a:rPr lang="fr-FR" sz="2800" dirty="0" smtClean="0"/>
              <a:t>Le risque d’engagement de la responsabilité d’un médecin ou d’un établissement après la sortie est constituée  par la survenue d’un acte suicidaire ou homicide dans les jours qui suivent immédiatement cette sortie</a:t>
            </a:r>
          </a:p>
          <a:p>
            <a:r>
              <a:rPr lang="fr-FR" sz="2800" dirty="0" smtClean="0">
                <a:solidFill>
                  <a:srgbClr val="FF0000"/>
                </a:solidFill>
              </a:rPr>
              <a:t>Le délai entre l’acte en cause et la décision de sortie est un point important</a:t>
            </a:r>
            <a:r>
              <a:rPr lang="fr-FR" sz="2800" dirty="0" smtClean="0"/>
              <a:t>.</a:t>
            </a:r>
          </a:p>
          <a:p>
            <a:r>
              <a:rPr lang="fr-FR" sz="2800" dirty="0" smtClean="0"/>
              <a:t>Plus le délai entre l’acte et la sortie </a:t>
            </a:r>
            <a:r>
              <a:rPr lang="fr-FR" sz="2800" b="1" dirty="0" smtClean="0"/>
              <a:t>est long moins il sera facile d’engager la responsabilité de l’hôpital</a:t>
            </a:r>
          </a:p>
          <a:p>
            <a:endParaRPr lang="fr-FR" sz="2800"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a:bodyPr>
          <a:lstStyle/>
          <a:p>
            <a:r>
              <a:rPr lang="fr-FR" sz="4800" b="1" dirty="0" smtClean="0">
                <a:solidFill>
                  <a:srgbClr val="FF0000"/>
                </a:solidFill>
              </a:rPr>
              <a:t>LA SORTIE</a:t>
            </a:r>
            <a:endParaRPr lang="fr-FR" sz="4800" b="1" dirty="0">
              <a:solidFill>
                <a:srgbClr val="FF0000"/>
              </a:solidFill>
            </a:endParaRPr>
          </a:p>
        </p:txBody>
      </p:sp>
      <p:sp>
        <p:nvSpPr>
          <p:cNvPr id="3" name="Espace réservé du contenu 2"/>
          <p:cNvSpPr>
            <a:spLocks noGrp="1"/>
          </p:cNvSpPr>
          <p:nvPr>
            <p:ph idx="1"/>
          </p:nvPr>
        </p:nvSpPr>
        <p:spPr>
          <a:xfrm>
            <a:off x="457200" y="1046177"/>
            <a:ext cx="8229600" cy="4525963"/>
          </a:xfrm>
        </p:spPr>
        <p:txBody>
          <a:bodyPr>
            <a:normAutofit fontScale="77500" lnSpcReduction="20000"/>
          </a:bodyPr>
          <a:lstStyle/>
          <a:p>
            <a:r>
              <a:rPr lang="fr-FR" sz="3600" dirty="0" smtClean="0"/>
              <a:t>Pour les sorties à l’occasion des hospitalisations d’office, la responsabilité est partagée  entre l’hôpital psychiatrique d’une part et l’état  d’autre part, car une telle sortie ne peut </a:t>
            </a:r>
            <a:r>
              <a:rPr lang="fr-FR" sz="3600" dirty="0" err="1" smtClean="0"/>
              <a:t>etre</a:t>
            </a:r>
            <a:r>
              <a:rPr lang="fr-FR" sz="3600" dirty="0" smtClean="0"/>
              <a:t> envisagée que sur proposition du médecin(hôpital) et </a:t>
            </a:r>
            <a:r>
              <a:rPr lang="fr-FR" sz="3600" dirty="0" err="1" smtClean="0"/>
              <a:t>apres</a:t>
            </a:r>
            <a:r>
              <a:rPr lang="fr-FR" sz="3600" dirty="0" smtClean="0"/>
              <a:t> décision du préfet.</a:t>
            </a:r>
          </a:p>
          <a:p>
            <a:pPr lvl="0"/>
            <a:r>
              <a:rPr lang="fr-FR" sz="3600" dirty="0" smtClean="0"/>
              <a:t>Sorties contre avis médical : il est utile de donner une information très précise au patient et à ses proches sur les risques éventuels liés à cette sortie</a:t>
            </a:r>
          </a:p>
          <a:p>
            <a:r>
              <a:rPr lang="fr-FR" sz="3600" dirty="0" smtClean="0"/>
              <a:t>Il est recommandé que cette information soit donnée par écrit</a:t>
            </a:r>
          </a:p>
          <a:p>
            <a:endParaRPr lang="fr-FR" sz="36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a:bodyPr>
          <a:lstStyle/>
          <a:p>
            <a:r>
              <a:rPr lang="fr-FR" sz="4800" b="1" dirty="0" smtClean="0">
                <a:solidFill>
                  <a:srgbClr val="FF0000"/>
                </a:solidFill>
              </a:rPr>
              <a:t>LA SORTIE</a:t>
            </a:r>
            <a:endParaRPr lang="fr-FR" sz="4800" b="1" dirty="0">
              <a:solidFill>
                <a:srgbClr val="FF0000"/>
              </a:solidFill>
            </a:endParaRPr>
          </a:p>
        </p:txBody>
      </p:sp>
      <p:sp>
        <p:nvSpPr>
          <p:cNvPr id="3" name="Espace réservé du contenu 2"/>
          <p:cNvSpPr>
            <a:spLocks noGrp="1"/>
          </p:cNvSpPr>
          <p:nvPr>
            <p:ph idx="1"/>
          </p:nvPr>
        </p:nvSpPr>
        <p:spPr>
          <a:xfrm>
            <a:off x="457200" y="1142984"/>
            <a:ext cx="8229600" cy="4525963"/>
          </a:xfrm>
        </p:spPr>
        <p:txBody>
          <a:bodyPr>
            <a:normAutofit fontScale="77500" lnSpcReduction="20000"/>
          </a:bodyPr>
          <a:lstStyle/>
          <a:p>
            <a:pPr>
              <a:buNone/>
            </a:pPr>
            <a:r>
              <a:rPr lang="fr-FR" sz="3100" u="sng" dirty="0" smtClean="0">
                <a:solidFill>
                  <a:srgbClr val="FF0000"/>
                </a:solidFill>
              </a:rPr>
              <a:t>REGIMES DE PROTECTION</a:t>
            </a:r>
          </a:p>
          <a:p>
            <a:pPr>
              <a:buNone/>
            </a:pPr>
            <a:r>
              <a:rPr lang="fr-FR" sz="3600" dirty="0" smtClean="0"/>
              <a:t>A la sortie un certificat descriptif est rédigé décrivant le type de pathologie psychiatrique et la nécessite de mise sous un régime de protection des biens des malades mentaux et envoyé aux juges des tutelles concernés et une copie remise à la famille du malade</a:t>
            </a:r>
          </a:p>
          <a:p>
            <a:pPr>
              <a:buNone/>
            </a:pPr>
            <a:r>
              <a:rPr lang="fr-FR" sz="3600" dirty="0" smtClean="0"/>
              <a:t>Il ya 03 types de régimes de protection</a:t>
            </a:r>
          </a:p>
          <a:p>
            <a:pPr>
              <a:buFont typeface="Wingdings" pitchFamily="2" charset="2"/>
              <a:buChar char="v"/>
            </a:pPr>
            <a:r>
              <a:rPr lang="fr-FR" sz="3600" dirty="0" smtClean="0"/>
              <a:t>La </a:t>
            </a:r>
            <a:r>
              <a:rPr lang="fr-FR" sz="3600" dirty="0" smtClean="0"/>
              <a:t>sauvegarde de justice</a:t>
            </a:r>
          </a:p>
          <a:p>
            <a:pPr>
              <a:buFont typeface="Wingdings" pitchFamily="2" charset="2"/>
              <a:buChar char="v"/>
            </a:pPr>
            <a:r>
              <a:rPr lang="fr-FR" sz="3600" dirty="0" smtClean="0"/>
              <a:t>La curatelle</a:t>
            </a:r>
          </a:p>
          <a:p>
            <a:pPr>
              <a:buFont typeface="Wingdings" pitchFamily="2" charset="2"/>
              <a:buChar char="v"/>
            </a:pPr>
            <a:r>
              <a:rPr lang="fr-FR" sz="3600" dirty="0" smtClean="0"/>
              <a:t>La tutelle</a:t>
            </a:r>
            <a:endParaRPr lang="fr-FR" sz="3600" dirty="0" smtClean="0"/>
          </a:p>
          <a:p>
            <a:pPr>
              <a:buNone/>
            </a:pPr>
            <a:r>
              <a:rPr lang="fr-FR" sz="3600" dirty="0" smtClean="0"/>
              <a:t>La </a:t>
            </a:r>
            <a:r>
              <a:rPr lang="fr-FR" sz="3600" dirty="0" smtClean="0"/>
              <a:t>question de son application demeure aléatoire.</a:t>
            </a:r>
          </a:p>
          <a:p>
            <a:endParaRPr lang="fr-FR" sz="3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14338"/>
            <a:ext cx="8229600" cy="1143000"/>
          </a:xfrm>
        </p:spPr>
        <p:txBody>
          <a:bodyPr>
            <a:normAutofit/>
          </a:bodyPr>
          <a:lstStyle/>
          <a:p>
            <a:r>
              <a:rPr lang="fr-FR" sz="4800" b="1" dirty="0" smtClean="0">
                <a:solidFill>
                  <a:srgbClr val="FF0000"/>
                </a:solidFill>
              </a:rPr>
              <a:t>LES EXPERTISES</a:t>
            </a:r>
            <a:endParaRPr lang="fr-FR" sz="4800" b="1" dirty="0">
              <a:solidFill>
                <a:srgbClr val="FF0000"/>
              </a:solidFill>
            </a:endParaRPr>
          </a:p>
        </p:txBody>
      </p:sp>
      <p:sp>
        <p:nvSpPr>
          <p:cNvPr id="3" name="Espace réservé du contenu 2"/>
          <p:cNvSpPr>
            <a:spLocks noGrp="1"/>
          </p:cNvSpPr>
          <p:nvPr>
            <p:ph idx="1"/>
          </p:nvPr>
        </p:nvSpPr>
        <p:spPr>
          <a:xfrm>
            <a:off x="457200" y="928670"/>
            <a:ext cx="8229600" cy="5572164"/>
          </a:xfrm>
        </p:spPr>
        <p:txBody>
          <a:bodyPr>
            <a:normAutofit fontScale="47500" lnSpcReduction="20000"/>
          </a:bodyPr>
          <a:lstStyle/>
          <a:p>
            <a:r>
              <a:rPr lang="fr-FR" sz="5400" dirty="0" smtClean="0"/>
              <a:t>Le médecin  expert ne peut pas être médecin  traitant du malade, il doit se </a:t>
            </a:r>
            <a:r>
              <a:rPr lang="fr-FR" sz="5400" b="1" dirty="0" smtClean="0"/>
              <a:t>récuser</a:t>
            </a:r>
            <a:r>
              <a:rPr lang="fr-FR" sz="5400" dirty="0" smtClean="0"/>
              <a:t>  si ses propres intérêts  sont en jeu ou encore ceux d’un patient d’un de ses proches d’un de ses amis ou d’un employeur.</a:t>
            </a:r>
          </a:p>
          <a:p>
            <a:endParaRPr lang="fr-FR" sz="5400" dirty="0" smtClean="0"/>
          </a:p>
          <a:p>
            <a:r>
              <a:rPr lang="fr-FR" sz="5400" dirty="0" smtClean="0"/>
              <a:t>Il a pour obligation d’informer la personne sur sa qualité, sur sa mission et le cadre juridique dans lequel un avis lui est demandé.</a:t>
            </a:r>
          </a:p>
          <a:p>
            <a:r>
              <a:rPr lang="fr-FR" sz="5400" dirty="0" smtClean="0"/>
              <a:t>Le titre  d’expert ne peut </a:t>
            </a:r>
            <a:r>
              <a:rPr lang="fr-FR" sz="5400" dirty="0" err="1" smtClean="0"/>
              <a:t>etre</a:t>
            </a:r>
            <a:r>
              <a:rPr lang="fr-FR" sz="5400" dirty="0" smtClean="0"/>
              <a:t> utilisé que pour </a:t>
            </a:r>
            <a:r>
              <a:rPr lang="fr-FR" sz="5400" dirty="0" err="1" smtClean="0"/>
              <a:t>lesmédecins</a:t>
            </a:r>
            <a:r>
              <a:rPr lang="fr-FR" sz="5400" dirty="0" smtClean="0"/>
              <a:t>  inscrits sur une liste d’une cours d’appel ou de la cour de cassation.</a:t>
            </a:r>
          </a:p>
          <a:p>
            <a:pPr>
              <a:buNone/>
            </a:pPr>
            <a:endParaRPr lang="fr-FR" sz="5400" dirty="0" smtClean="0"/>
          </a:p>
          <a:p>
            <a:r>
              <a:rPr lang="fr-FR" sz="5400" dirty="0" smtClean="0"/>
              <a:t>Le rapport d’expertise devient la propriété de son mandant, l’expert </a:t>
            </a:r>
            <a:r>
              <a:rPr lang="fr-FR" sz="5400" b="1" dirty="0" smtClean="0"/>
              <a:t>ne peut pas en disposer à sa guise</a:t>
            </a:r>
            <a:r>
              <a:rPr lang="fr-FR" sz="5400" dirty="0" smtClean="0"/>
              <a:t>, s’il le faisait il commettrait une faute susceptible d’engager sa responsabilité</a:t>
            </a:r>
          </a:p>
          <a:p>
            <a:endParaRPr lang="fr-FR" sz="5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ACTIVITES DES INTERNES</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L’interne n’agit que par délégation et sous la responsabilité d’un praticien dont il relevé, il reste sous la responsabilité de son chef de service.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introduction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lstStyle/>
          <a:p>
            <a:r>
              <a:rPr lang="fr-FR" dirty="0" smtClean="0"/>
              <a:t>La responsabilité dont l’étymologie provient du   latin « </a:t>
            </a:r>
            <a:r>
              <a:rPr lang="fr-FR" dirty="0" err="1" smtClean="0"/>
              <a:t>respondere</a:t>
            </a:r>
            <a:r>
              <a:rPr lang="fr-FR" dirty="0" smtClean="0"/>
              <a:t> » se rapproche de la formule « ‘ répondre de », pour certains, la psychiatrie est loin d’être la spécialité la plus exposée aux risques juridiques, en revanche le psychiatre est le plus souvent confronté à des questions juridiques dans sa pratique quotidienne</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  LA CONSULTATION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normAutofit/>
          </a:bodyPr>
          <a:lstStyle/>
          <a:p>
            <a:r>
              <a:rPr lang="fr-FR" u="sng" dirty="0" smtClean="0">
                <a:solidFill>
                  <a:srgbClr val="FF0000"/>
                </a:solidFill>
              </a:rPr>
              <a:t>SEUL OU ACCOMPAGNE</a:t>
            </a:r>
          </a:p>
          <a:p>
            <a:r>
              <a:rPr lang="fr-FR" sz="4000" dirty="0" smtClean="0"/>
              <a:t>le fait de se présenter à la consultation seul ou accompagné peut avoir une idée sur l’</a:t>
            </a:r>
            <a:r>
              <a:rPr lang="fr-FR" sz="4000" dirty="0" err="1" smtClean="0"/>
              <a:t>etat</a:t>
            </a:r>
            <a:r>
              <a:rPr lang="fr-FR" sz="4000" dirty="0" smtClean="0"/>
              <a:t> mental du sujet</a:t>
            </a:r>
          </a:p>
          <a:p>
            <a:r>
              <a:rPr lang="fr-FR" sz="4000" dirty="0" smtClean="0"/>
              <a:t>Un niveau de conscience de la maladie conservé ( bon </a:t>
            </a:r>
            <a:r>
              <a:rPr lang="fr-FR" sz="4000" dirty="0" err="1" smtClean="0"/>
              <a:t>insignt</a:t>
            </a:r>
            <a:r>
              <a:rPr lang="fr-FR" sz="4000" dirty="0" smtClean="0"/>
              <a:t>) prédit du type de prise en charge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 LA CONSULTATION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normAutofit lnSpcReduction="10000"/>
          </a:bodyPr>
          <a:lstStyle/>
          <a:p>
            <a:r>
              <a:rPr lang="fr-FR" sz="2800" u="sng" dirty="0" smtClean="0">
                <a:solidFill>
                  <a:srgbClr val="FF0000"/>
                </a:solidFill>
              </a:rPr>
              <a:t>SEUL OU ACCOMPAGNE</a:t>
            </a:r>
          </a:p>
          <a:p>
            <a:r>
              <a:rPr lang="fr-FR" sz="3600" dirty="0" smtClean="0"/>
              <a:t>Un malade accompagné ou se présentant sous la force publique ou  des accompagnateurs nous donne une idée sur la gravité ou de la dangerosité du patient</a:t>
            </a:r>
          </a:p>
          <a:p>
            <a:r>
              <a:rPr lang="fr-FR" sz="3600" dirty="0" smtClean="0"/>
              <a:t>Ces deux critères sont importants à prendre en compte lors de la présentation du malade à la consultation.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LA CONSULTATION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normAutofit/>
          </a:bodyPr>
          <a:lstStyle/>
          <a:p>
            <a:pPr>
              <a:buNone/>
            </a:pPr>
            <a:r>
              <a:rPr lang="fr-FR" u="sng" dirty="0" smtClean="0">
                <a:solidFill>
                  <a:srgbClr val="FF0000"/>
                </a:solidFill>
              </a:rPr>
              <a:t>DELIVRER UNE ORDONNANCE</a:t>
            </a:r>
          </a:p>
          <a:p>
            <a:pPr>
              <a:buNone/>
            </a:pPr>
            <a:r>
              <a:rPr lang="fr-FR" sz="2400" dirty="0" smtClean="0"/>
              <a:t>Délivrer une ordonnance est un acte </a:t>
            </a:r>
            <a:r>
              <a:rPr lang="fr-FR" sz="2400" dirty="0" err="1" smtClean="0"/>
              <a:t>medical</a:t>
            </a:r>
            <a:r>
              <a:rPr lang="fr-FR" sz="2400" dirty="0" smtClean="0"/>
              <a:t> et il est </a:t>
            </a:r>
            <a:r>
              <a:rPr lang="fr-FR" sz="2400" dirty="0" err="1" smtClean="0"/>
              <a:t>necessaire</a:t>
            </a:r>
            <a:r>
              <a:rPr lang="fr-FR" sz="2400" dirty="0" smtClean="0"/>
              <a:t> d’avoir une idée générale sur les psychotropes et les types diagnostics possibles</a:t>
            </a:r>
          </a:p>
          <a:p>
            <a:pPr>
              <a:buNone/>
            </a:pPr>
            <a:r>
              <a:rPr lang="fr-FR" sz="2400" dirty="0" smtClean="0"/>
              <a:t>On n’est pas obligé de prescrire des le premier entretien des psychotropes en cas de doute concernant des données anamnestiques du malade ou de diagnostic et on reporte l’entrevue ou s’aider de l’avis d’un collègue senior pour plus de conseil</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p:spPr>
        <p:txBody>
          <a:bodyPr>
            <a:normAutofit/>
          </a:bodyPr>
          <a:lstStyle/>
          <a:p>
            <a:r>
              <a:rPr lang="fr-FR" sz="4800" b="1" dirty="0" smtClean="0">
                <a:solidFill>
                  <a:srgbClr val="FF0000"/>
                </a:solidFill>
              </a:rPr>
              <a:t>LA CONSULTATION</a:t>
            </a:r>
            <a:endParaRPr lang="fr-FR" sz="4800" b="1" dirty="0">
              <a:solidFill>
                <a:srgbClr val="FF0000"/>
              </a:solidFill>
            </a:endParaRPr>
          </a:p>
        </p:txBody>
      </p:sp>
      <p:sp>
        <p:nvSpPr>
          <p:cNvPr id="3" name="Espace réservé du contenu 2"/>
          <p:cNvSpPr>
            <a:spLocks noGrp="1"/>
          </p:cNvSpPr>
          <p:nvPr>
            <p:ph idx="1"/>
          </p:nvPr>
        </p:nvSpPr>
        <p:spPr>
          <a:xfrm>
            <a:off x="179512" y="1285860"/>
            <a:ext cx="8856984" cy="4525963"/>
          </a:xfrm>
        </p:spPr>
        <p:txBody>
          <a:bodyPr>
            <a:normAutofit fontScale="92500" lnSpcReduction="10000"/>
          </a:bodyPr>
          <a:lstStyle/>
          <a:p>
            <a:pPr>
              <a:buNone/>
            </a:pPr>
            <a:r>
              <a:rPr lang="fr-FR" u="sng" dirty="0" smtClean="0">
                <a:solidFill>
                  <a:srgbClr val="FF0000"/>
                </a:solidFill>
              </a:rPr>
              <a:t>DELIVRER UN CERTIFICAT.</a:t>
            </a:r>
          </a:p>
          <a:p>
            <a:pPr>
              <a:buNone/>
            </a:pPr>
            <a:r>
              <a:rPr lang="fr-FR" dirty="0" smtClean="0"/>
              <a:t>Délivrer un certificat descriptif de l’</a:t>
            </a:r>
            <a:r>
              <a:rPr lang="fr-FR" dirty="0" err="1" smtClean="0"/>
              <a:t>etat</a:t>
            </a:r>
            <a:r>
              <a:rPr lang="fr-FR" dirty="0" smtClean="0"/>
              <a:t> mental nécessite une expérience et une formation suffisante en psychiatrie (certificat de bonne sante mentale ou d’incapacité pour éventuelle mise sous tutelle)</a:t>
            </a:r>
          </a:p>
          <a:p>
            <a:pPr>
              <a:buNone/>
            </a:pPr>
            <a:r>
              <a:rPr lang="fr-FR" dirty="0" smtClean="0"/>
              <a:t>Ce qui est primordial est de ne délivrer ce genre de certificat qu’en </a:t>
            </a:r>
            <a:r>
              <a:rPr lang="fr-FR" b="1" dirty="0" smtClean="0"/>
              <a:t>présence de l’</a:t>
            </a:r>
            <a:r>
              <a:rPr lang="fr-FR" b="1" dirty="0" err="1" smtClean="0"/>
              <a:t>interessé</a:t>
            </a:r>
            <a:r>
              <a:rPr lang="fr-FR" b="1" dirty="0" smtClean="0"/>
              <a:t> </a:t>
            </a:r>
            <a:r>
              <a:rPr lang="fr-FR" dirty="0" smtClean="0"/>
              <a:t>et non pas à travers une tierce personne.</a:t>
            </a:r>
          </a:p>
          <a:p>
            <a:pPr>
              <a:buNone/>
            </a:pPr>
            <a:r>
              <a:rPr lang="fr-FR" dirty="0" smtClean="0"/>
              <a:t>Formuler ce certificat avec toute la clarté possible, signé et daté.</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LA CONSULTATION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normAutofit fontScale="92500" lnSpcReduction="20000"/>
          </a:bodyPr>
          <a:lstStyle/>
          <a:p>
            <a:pPr>
              <a:buNone/>
            </a:pPr>
            <a:r>
              <a:rPr lang="fr-FR" sz="3500" u="sng" dirty="0" smtClean="0">
                <a:solidFill>
                  <a:srgbClr val="FF0000"/>
                </a:solidFill>
              </a:rPr>
              <a:t>DECIDER DE L’HOSPITALISATION</a:t>
            </a:r>
          </a:p>
          <a:p>
            <a:pPr>
              <a:buNone/>
            </a:pPr>
            <a:r>
              <a:rPr lang="fr-FR" sz="3500" dirty="0" smtClean="0"/>
              <a:t>Il faut savoir que la </a:t>
            </a:r>
            <a:r>
              <a:rPr lang="fr-FR" sz="3500" dirty="0" err="1" smtClean="0"/>
              <a:t>decision</a:t>
            </a:r>
            <a:r>
              <a:rPr lang="fr-FR" sz="3500" dirty="0" smtClean="0"/>
              <a:t> d’une hospitalisation ne se fait pas seulement pour des agitation psychomotrice ou pathologies bruyante.</a:t>
            </a:r>
          </a:p>
          <a:p>
            <a:pPr>
              <a:buNone/>
            </a:pPr>
            <a:r>
              <a:rPr lang="fr-FR" sz="3500" dirty="0" smtClean="0"/>
              <a:t>Mais aussi lors des situations de dépression marquée ou le risque suicidaire est </a:t>
            </a:r>
            <a:r>
              <a:rPr lang="fr-FR" sz="3500" dirty="0" err="1" smtClean="0"/>
              <a:t>present</a:t>
            </a:r>
            <a:r>
              <a:rPr lang="fr-FR" sz="3500" dirty="0" smtClean="0"/>
              <a:t> ( sans agitation associée) et aussi lors des cas ou une conduite de dangerosité est imminente</a:t>
            </a:r>
          </a:p>
          <a:p>
            <a:pPr>
              <a:buNone/>
            </a:pPr>
            <a:r>
              <a:rPr lang="fr-FR" sz="3500" dirty="0" smtClean="0"/>
              <a:t>Au total il faut considérer la </a:t>
            </a:r>
            <a:r>
              <a:rPr lang="fr-FR" sz="3500" i="1" dirty="0" smtClean="0"/>
              <a:t>conduite manifestée « comme l’acte d’une personne totale en situation »</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solidFill>
                  <a:srgbClr val="FF0000"/>
                </a:solidFill>
              </a:rPr>
              <a:t>LA CONSULTATION</a:t>
            </a:r>
            <a:endParaRPr lang="fr-FR" sz="4800" b="1" dirty="0">
              <a:solidFill>
                <a:srgbClr val="FF0000"/>
              </a:solidFill>
            </a:endParaRPr>
          </a:p>
        </p:txBody>
      </p:sp>
      <p:sp>
        <p:nvSpPr>
          <p:cNvPr id="3" name="Espace réservé du contenu 2"/>
          <p:cNvSpPr>
            <a:spLocks noGrp="1"/>
          </p:cNvSpPr>
          <p:nvPr>
            <p:ph idx="1"/>
          </p:nvPr>
        </p:nvSpPr>
        <p:spPr>
          <a:xfrm>
            <a:off x="179512" y="1600200"/>
            <a:ext cx="8856984" cy="4525963"/>
          </a:xfrm>
        </p:spPr>
        <p:txBody>
          <a:bodyPr/>
          <a:lstStyle/>
          <a:p>
            <a:pPr>
              <a:buNone/>
            </a:pPr>
            <a:r>
              <a:rPr lang="fr-FR" u="sng" dirty="0" smtClean="0">
                <a:solidFill>
                  <a:srgbClr val="FF0000"/>
                </a:solidFill>
              </a:rPr>
              <a:t>ET SI  DANGEROSITE</a:t>
            </a:r>
            <a:r>
              <a:rPr lang="fr-FR" sz="2400" u="sng" dirty="0" smtClean="0">
                <a:solidFill>
                  <a:srgbClr val="FF0000"/>
                </a:solidFill>
              </a:rPr>
              <a:t> </a:t>
            </a:r>
            <a:r>
              <a:rPr lang="fr-FR" sz="2800" u="sng" dirty="0" smtClean="0">
                <a:solidFill>
                  <a:srgbClr val="FF0000"/>
                </a:solidFill>
              </a:rPr>
              <a:t>?</a:t>
            </a:r>
            <a:r>
              <a:rPr lang="fr-FR" sz="2400" u="sng" dirty="0" smtClean="0">
                <a:solidFill>
                  <a:srgbClr val="FF0000"/>
                </a:solidFill>
              </a:rPr>
              <a:t>………</a:t>
            </a:r>
          </a:p>
          <a:p>
            <a:pPr>
              <a:buNone/>
            </a:pPr>
            <a:r>
              <a:rPr lang="fr-FR" dirty="0" smtClean="0"/>
              <a:t>Lors de la constatation de présence d’</a:t>
            </a:r>
            <a:r>
              <a:rPr lang="fr-FR" dirty="0" err="1" smtClean="0"/>
              <a:t>élements</a:t>
            </a:r>
            <a:r>
              <a:rPr lang="fr-FR" dirty="0" smtClean="0"/>
              <a:t> de dangerosité ou imminence de se produire, la rédaction d’un </a:t>
            </a:r>
            <a:r>
              <a:rPr lang="fr-FR" b="1" dirty="0" smtClean="0"/>
              <a:t>certificat de dangerosité ( internement) </a:t>
            </a:r>
            <a:r>
              <a:rPr lang="fr-FR" dirty="0" smtClean="0"/>
              <a:t>précisant le type de trouble psychique ( surtout trouble délirant) et l’</a:t>
            </a:r>
            <a:r>
              <a:rPr lang="fr-FR" dirty="0" err="1" smtClean="0"/>
              <a:t>eventualité</a:t>
            </a:r>
            <a:r>
              <a:rPr lang="fr-FR" dirty="0" smtClean="0"/>
              <a:t> de sa mise sous placement d’office est obligatoire et nécessaire.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HOSPITALISATION</a:t>
            </a:r>
            <a:endParaRPr lang="fr-FR" b="1" dirty="0">
              <a:solidFill>
                <a:srgbClr val="FF0000"/>
              </a:solidFill>
            </a:endParaRPr>
          </a:p>
        </p:txBody>
      </p:sp>
      <p:sp>
        <p:nvSpPr>
          <p:cNvPr id="3" name="Espace réservé du contenu 2"/>
          <p:cNvSpPr>
            <a:spLocks noGrp="1"/>
          </p:cNvSpPr>
          <p:nvPr>
            <p:ph idx="1"/>
          </p:nvPr>
        </p:nvSpPr>
        <p:spPr>
          <a:xfrm>
            <a:off x="457200" y="1285860"/>
            <a:ext cx="8229600" cy="4840303"/>
          </a:xfrm>
        </p:spPr>
        <p:txBody>
          <a:bodyPr>
            <a:normAutofit fontScale="70000" lnSpcReduction="20000"/>
          </a:bodyPr>
          <a:lstStyle/>
          <a:p>
            <a:r>
              <a:rPr lang="fr-FR" sz="3600" dirty="0" smtClean="0"/>
              <a:t>Les fautes spécifiques à l’hospitalisation en milieu psychiatrique ont trait à un aspect particulier : la </a:t>
            </a:r>
            <a:r>
              <a:rPr lang="fr-FR" sz="3600" b="1" dirty="0" smtClean="0"/>
              <a:t>surveillance</a:t>
            </a:r>
            <a:r>
              <a:rPr lang="fr-FR" sz="3600" dirty="0" smtClean="0"/>
              <a:t>. </a:t>
            </a:r>
          </a:p>
          <a:p>
            <a:r>
              <a:rPr lang="fr-FR" sz="3600" dirty="0" smtClean="0"/>
              <a:t>Et cela dépend de plusieurs critères</a:t>
            </a:r>
          </a:p>
          <a:p>
            <a:pPr lvl="0"/>
            <a:r>
              <a:rPr lang="fr-FR" sz="3600" dirty="0" smtClean="0"/>
              <a:t>Le caractère prévisible ou imprévisible du comportement du malade</a:t>
            </a:r>
          </a:p>
          <a:p>
            <a:pPr lvl="0"/>
            <a:r>
              <a:rPr lang="fr-FR" sz="3600" dirty="0" smtClean="0"/>
              <a:t>La connaissance précise de la pathologie</a:t>
            </a:r>
          </a:p>
          <a:p>
            <a:pPr lvl="0"/>
            <a:r>
              <a:rPr lang="fr-FR" sz="3600" dirty="0" smtClean="0"/>
              <a:t>L’existence ou non d’antécédents de dangerosité  contre soi-même ou contre les autres.</a:t>
            </a:r>
          </a:p>
          <a:p>
            <a:r>
              <a:rPr lang="fr-FR" sz="3600" dirty="0" smtClean="0"/>
              <a:t>La qualité de la surveillance mise en œuvre tient compte des qualités des consignes données par le corps médical attestés par les écrits présents dans le dossier et de leur respect ou non par le personnel soignant</a:t>
            </a:r>
          </a:p>
          <a:p>
            <a:pPr>
              <a:buNone/>
            </a:pPr>
            <a:r>
              <a:rPr lang="fr-FR" sz="3500" dirty="0" smtClean="0"/>
              <a:t> </a:t>
            </a:r>
          </a:p>
          <a:p>
            <a:pPr>
              <a:buNone/>
            </a:pPr>
            <a:endParaRPr lang="fr-FR" dirty="0" smtClean="0"/>
          </a:p>
          <a:p>
            <a:pPr>
              <a:buFont typeface="Wingdings" pitchFamily="2" charset="2"/>
              <a:buChar char="q"/>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1140</Words>
  <Application>Microsoft Office PowerPoint</Application>
  <PresentationFormat>Affichage à l'écran (4:3)</PresentationFormat>
  <Paragraphs>84</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ASPECTS MEDICO-LEGAUX ET ORGANISATION DES SOINS</vt:lpstr>
      <vt:lpstr>introduction</vt:lpstr>
      <vt:lpstr>  LA CONSULTATION</vt:lpstr>
      <vt:lpstr> LA CONSULTATION</vt:lpstr>
      <vt:lpstr>LA CONSULTATION</vt:lpstr>
      <vt:lpstr>LA CONSULTATION</vt:lpstr>
      <vt:lpstr>LA CONSULTATION</vt:lpstr>
      <vt:lpstr>LA CONSULTATION</vt:lpstr>
      <vt:lpstr>HOSPITALISATION</vt:lpstr>
      <vt:lpstr>HOSPITALISATION</vt:lpstr>
      <vt:lpstr>HOSPITALISATION</vt:lpstr>
      <vt:lpstr>HOSPITALISATION</vt:lpstr>
      <vt:lpstr>HOSPITALISATION</vt:lpstr>
      <vt:lpstr>LA SORTIE</vt:lpstr>
      <vt:lpstr>LA SORTIE</vt:lpstr>
      <vt:lpstr>LA SORTIE</vt:lpstr>
      <vt:lpstr>LES EXPERTISES</vt:lpstr>
      <vt:lpstr>ACTIVITES DES INTERNES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 LA PSYCHIATRIE MEDICO-LEGALE</dc:title>
  <dc:creator>TOSHIBA</dc:creator>
  <cp:lastModifiedBy>pc</cp:lastModifiedBy>
  <cp:revision>44</cp:revision>
  <dcterms:created xsi:type="dcterms:W3CDTF">2020-01-09T09:59:58Z</dcterms:created>
  <dcterms:modified xsi:type="dcterms:W3CDTF">2022-12-03T12:40:27Z</dcterms:modified>
</cp:coreProperties>
</file>