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CDA27-4965-944E-BCF0-D6705018C910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01BB-AE52-F24D-A37D-3104BF4C9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01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3A4F7D-C325-B247-97C7-DC1E45410C55}" type="slidenum">
              <a:rPr lang="fr-FR" sz="1200">
                <a:latin typeface="Calibri" charset="0"/>
                <a:cs typeface="Arial" charset="0"/>
              </a:rPr>
              <a:pPr eaLnBrk="1" hangingPunct="1"/>
              <a:t>1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F57E6E-83EA-8A49-B04F-64679ACC86E7}" type="slidenum">
              <a:rPr lang="fr-FR" sz="1200">
                <a:latin typeface="Calibri" charset="0"/>
                <a:cs typeface="Arial" charset="0"/>
              </a:rPr>
              <a:pPr eaLnBrk="1" hangingPunct="1"/>
              <a:t>12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CD76A5-4191-1642-A8B0-F2D13AFF6BD3}" type="slidenum">
              <a:rPr lang="fr-FR" sz="1200">
                <a:latin typeface="Calibri" charset="0"/>
                <a:cs typeface="Arial" charset="0"/>
              </a:rPr>
              <a:pPr eaLnBrk="1" hangingPunct="1"/>
              <a:t>14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9DD9BB-6D57-374E-BBA5-594D56B4C63F}" type="slidenum">
              <a:rPr lang="fr-FR" sz="1200">
                <a:latin typeface="Calibri" charset="0"/>
                <a:cs typeface="Arial" charset="0"/>
              </a:rPr>
              <a:pPr eaLnBrk="1" hangingPunct="1"/>
              <a:t>15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75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9D9212-85F3-CE40-AA4A-71C0A6A58D65}" type="slidenum">
              <a:rPr lang="fr-FR" sz="1200">
                <a:latin typeface="Calibri" charset="0"/>
                <a:cs typeface="Arial" charset="0"/>
              </a:rPr>
              <a:pPr eaLnBrk="1" hangingPunct="1"/>
              <a:t>16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96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F823A4-F9C9-C643-AE01-420056AA6561}" type="slidenum">
              <a:rPr lang="fr-FR" sz="1200">
                <a:latin typeface="Calibri" charset="0"/>
                <a:cs typeface="Arial" charset="0"/>
              </a:rPr>
              <a:pPr eaLnBrk="1" hangingPunct="1"/>
              <a:t>17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1B20AC-B079-FC47-BBFA-D7AD5433FB94}" type="slidenum">
              <a:rPr lang="fr-FR" sz="1200">
                <a:latin typeface="Calibri" charset="0"/>
                <a:cs typeface="Arial" charset="0"/>
              </a:rPr>
              <a:pPr eaLnBrk="1" hangingPunct="1"/>
              <a:t>18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98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B316B8-20F3-AE45-9AC8-17265A352D11}" type="slidenum">
              <a:rPr lang="fr-FR" sz="1200">
                <a:latin typeface="Calibri" charset="0"/>
                <a:cs typeface="Arial" charset="0"/>
              </a:rPr>
              <a:pPr eaLnBrk="1" hangingPunct="1"/>
              <a:t>19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11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ECAFDD-81CB-5748-8474-A24B7F3AAA2A}" type="slidenum">
              <a:rPr lang="fr-FR" sz="1200">
                <a:latin typeface="Calibri" charset="0"/>
                <a:cs typeface="Arial" charset="0"/>
              </a:rPr>
              <a:pPr eaLnBrk="1" hangingPunct="1"/>
              <a:t>21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31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7C4F11-DF1C-264B-9119-1BB5E54CBA2D}" type="slidenum">
              <a:rPr lang="fr-FR" sz="1200">
                <a:latin typeface="Calibri" charset="0"/>
                <a:cs typeface="Arial" charset="0"/>
              </a:rPr>
              <a:pPr eaLnBrk="1" hangingPunct="1"/>
              <a:t>22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2B3B9-58F4-B544-BF89-3D6356FFD779}" type="slidenum">
              <a:rPr lang="fr-FR" sz="1200">
                <a:latin typeface="Calibri" charset="0"/>
                <a:cs typeface="Arial" charset="0"/>
              </a:rPr>
              <a:pPr eaLnBrk="1" hangingPunct="1"/>
              <a:t>3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8EA076-6B7D-CE42-8FC1-BFB7298D3571}" type="slidenum">
              <a:rPr lang="fr-FR" sz="1200">
                <a:latin typeface="Calibri" charset="0"/>
                <a:cs typeface="Arial" charset="0"/>
              </a:rPr>
              <a:pPr eaLnBrk="1" hangingPunct="1"/>
              <a:t>4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E1B6E2-B059-844B-9219-6F24F6951F4A}" type="slidenum">
              <a:rPr lang="fr-FR" sz="1200">
                <a:latin typeface="Calibri" charset="0"/>
                <a:cs typeface="Arial" charset="0"/>
              </a:rPr>
              <a:pPr eaLnBrk="1" hangingPunct="1"/>
              <a:t>5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5A1EDE-FC47-874E-ADEB-9267419C8A47}" type="slidenum">
              <a:rPr lang="fr-FR" sz="1200">
                <a:latin typeface="Calibri" charset="0"/>
                <a:cs typeface="Arial" charset="0"/>
              </a:rPr>
              <a:pPr eaLnBrk="1" hangingPunct="1"/>
              <a:t>6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DE780-5827-9F42-8E08-DE58635C1D4A}" type="slidenum">
              <a:rPr lang="fr-FR" sz="1200">
                <a:latin typeface="Calibri" charset="0"/>
                <a:cs typeface="Arial" charset="0"/>
              </a:rPr>
              <a:pPr eaLnBrk="1" hangingPunct="1"/>
              <a:t>7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418C7A-4BA4-2A4A-AF12-17E68350670C}" type="slidenum">
              <a:rPr lang="fr-FR" sz="1200">
                <a:latin typeface="Calibri" charset="0"/>
                <a:cs typeface="Arial" charset="0"/>
              </a:rPr>
              <a:pPr eaLnBrk="1" hangingPunct="1"/>
              <a:t>8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0C7530-BC8C-9A42-BAF5-6200490D8DBB}" type="slidenum">
              <a:rPr lang="fr-FR" sz="1200">
                <a:latin typeface="Calibri" charset="0"/>
                <a:cs typeface="Arial" charset="0"/>
              </a:rPr>
              <a:pPr eaLnBrk="1" hangingPunct="1"/>
              <a:t>9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59529D-1732-0F42-9E6B-15BBE64B0F6F}" type="slidenum">
              <a:rPr lang="fr-FR" sz="1200">
                <a:latin typeface="Calibri" charset="0"/>
                <a:cs typeface="Arial" charset="0"/>
              </a:rPr>
              <a:pPr eaLnBrk="1" hangingPunct="1"/>
              <a:t>10</a:t>
            </a:fld>
            <a:endParaRPr lang="fr-FR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5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9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30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8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87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1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0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67B2-6BC5-9546-8F97-A445A24FC3A5}" type="datetimeFigureOut">
              <a:rPr lang="en-US" smtClean="0"/>
              <a:t>08/10/2014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117C-CD95-DD4D-A93D-5EB649A57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file://localhost/%5C%5Chttp%5Cpathhsw5m54.ucsf.edu%5Ccase27%5Cimages27%5Cipf5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ous-titre 2"/>
          <p:cNvSpPr>
            <a:spLocks noGrp="1"/>
          </p:cNvSpPr>
          <p:nvPr>
            <p:ph type="subTitle" idx="1"/>
          </p:nvPr>
        </p:nvSpPr>
        <p:spPr>
          <a:xfrm>
            <a:off x="250825" y="4797425"/>
            <a:ext cx="6400800" cy="17526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fr-FR" sz="2400">
                <a:latin typeface="Perpetua" charset="0"/>
              </a:rPr>
              <a:t>Dr  K.Benabaddou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fr-FR" sz="2400">
                <a:latin typeface="Perpetua" charset="0"/>
              </a:rPr>
              <a:t>Département de pathologie 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fr-FR" sz="2400">
                <a:latin typeface="Perpetua" charset="0"/>
              </a:rPr>
              <a:t>EHS Daksi</a:t>
            </a:r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fr-FR">
                <a:latin typeface="Franklin Gothic Book" charset="0"/>
              </a:rPr>
              <a:t>DYSTROPHIES  </a:t>
            </a:r>
            <a:br>
              <a:rPr lang="fr-FR">
                <a:latin typeface="Franklin Gothic Book" charset="0"/>
              </a:rPr>
            </a:br>
            <a:r>
              <a:rPr lang="fr-FR">
                <a:latin typeface="Franklin Gothic Book" charset="0"/>
              </a:rPr>
              <a:t>BRONCHO-PULMONAIRES</a:t>
            </a:r>
          </a:p>
        </p:txBody>
      </p:sp>
    </p:spTree>
    <p:extLst>
      <p:ext uri="{BB962C8B-B14F-4D97-AF65-F5344CB8AC3E}">
        <p14:creationId xmlns:p14="http://schemas.microsoft.com/office/powerpoint/2010/main" val="329577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ous-titre 1"/>
          <p:cNvSpPr>
            <a:spLocks noGrp="1"/>
          </p:cNvSpPr>
          <p:nvPr>
            <p:ph type="subTitle" idx="1"/>
          </p:nvPr>
        </p:nvSpPr>
        <p:spPr>
          <a:xfrm>
            <a:off x="611188" y="3200400"/>
            <a:ext cx="8208962" cy="2605088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chemeClr val="tx1"/>
                </a:solidFill>
                <a:latin typeface="Calibri" charset="0"/>
              </a:rPr>
              <a:t>Autres</a:t>
            </a:r>
            <a:r>
              <a:rPr lang="en-US" sz="3200" b="1" dirty="0" smtClean="0">
                <a:solidFill>
                  <a:schemeClr val="tx1"/>
                </a:solidFill>
                <a:latin typeface="Calibri" charset="0"/>
              </a:rPr>
              <a:t> dystrophies </a:t>
            </a:r>
            <a:r>
              <a:rPr lang="en-US" sz="3200" b="1" dirty="0" err="1" smtClean="0">
                <a:solidFill>
                  <a:schemeClr val="tx1"/>
                </a:solidFill>
                <a:latin typeface="Calibri" charset="0"/>
              </a:rPr>
              <a:t>Bronchiques</a:t>
            </a:r>
            <a:endParaRPr lang="en-US" sz="3200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III-  </a:t>
            </a:r>
            <a:r>
              <a:rPr lang="fr-FR" b="1" u="sng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AUTRES DYSTROPHIES BRONCHIQUES:</a:t>
            </a:r>
            <a:r>
              <a:rPr lang="fr-FR" b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fr-FR" b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</a:br>
            <a:endParaRPr lang="fr-FR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725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latin typeface="Franklin Gothic Book" charset="0"/>
              </a:rPr>
              <a:t>trachéomalacie</a:t>
            </a:r>
          </a:p>
        </p:txBody>
      </p:sp>
      <p:pic>
        <p:nvPicPr>
          <p:cNvPr id="98306" name="Content Placeholder 3" descr="trache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" r="-1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395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sp>
        <p:nvSpPr>
          <p:cNvPr id="53250" name="Titr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fr-FR">
                <a:latin typeface="Franklin Gothic Book" charset="0"/>
              </a:rPr>
              <a:t>DYSTROPHIES PULMONAIRES</a:t>
            </a:r>
          </a:p>
        </p:txBody>
      </p:sp>
    </p:spTree>
    <p:extLst>
      <p:ext uri="{BB962C8B-B14F-4D97-AF65-F5344CB8AC3E}">
        <p14:creationId xmlns:p14="http://schemas.microsoft.com/office/powerpoint/2010/main" val="388403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Franklin Gothic Book" charset="0"/>
              </a:rPr>
              <a:t>Emphyseme</a:t>
            </a:r>
            <a:endParaRPr lang="fr-FR" dirty="0">
              <a:latin typeface="Franklin Gothic Book" charset="0"/>
            </a:endParaRPr>
          </a:p>
        </p:txBody>
      </p:sp>
      <p:pic>
        <p:nvPicPr>
          <p:cNvPr id="61442" name="Content Placeholder 3" descr="schema_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10" r="-24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389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87313" y="3068638"/>
            <a:ext cx="23050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200"/>
              <a:t>Bronchioles</a:t>
            </a:r>
          </a:p>
          <a:p>
            <a:pPr eaLnBrk="1" hangingPunct="1"/>
            <a:r>
              <a:rPr lang="fr-CH" sz="3200"/>
              <a:t>et</a:t>
            </a:r>
          </a:p>
          <a:p>
            <a:pPr eaLnBrk="1" hangingPunct="1"/>
            <a:r>
              <a:rPr lang="fr-CH" sz="3200"/>
              <a:t>lobules 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58750" y="679450"/>
            <a:ext cx="18923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4400"/>
              <a:t>Etat</a:t>
            </a:r>
          </a:p>
          <a:p>
            <a:pPr eaLnBrk="1" hangingPunct="1"/>
            <a:r>
              <a:rPr lang="fr-CH" sz="4400"/>
              <a:t>normal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"/>
            <a:ext cx="5534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152400" y="2286000"/>
            <a:ext cx="24479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200"/>
              <a:t>Emphysème</a:t>
            </a:r>
          </a:p>
          <a:p>
            <a:pPr eaLnBrk="1" hangingPunct="1"/>
            <a:r>
              <a:rPr lang="fr-CH" sz="3200"/>
              <a:t>centro-</a:t>
            </a:r>
          </a:p>
          <a:p>
            <a:pPr eaLnBrk="1" hangingPunct="1"/>
            <a:r>
              <a:rPr lang="fr-CH" sz="3200"/>
              <a:t>acinaire</a:t>
            </a:r>
          </a:p>
        </p:txBody>
      </p:sp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1000"/>
            <a:ext cx="6019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3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158750" y="1979613"/>
            <a:ext cx="2439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3200"/>
              <a:t>Emphysème</a:t>
            </a:r>
          </a:p>
          <a:p>
            <a:pPr eaLnBrk="1" hangingPunct="1"/>
            <a:r>
              <a:rPr lang="fr-CH" sz="3200"/>
              <a:t>panacinaire</a:t>
            </a:r>
          </a:p>
        </p:txBody>
      </p:sp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4800"/>
            <a:ext cx="57626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12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33400" y="2514600"/>
            <a:ext cx="35941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4400"/>
              <a:t>Emphysème</a:t>
            </a:r>
          </a:p>
          <a:p>
            <a:pPr eaLnBrk="1" hangingPunct="1"/>
            <a:r>
              <a:rPr lang="fr-CH" sz="4400"/>
              <a:t>panacinaire</a:t>
            </a: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0"/>
            <a:ext cx="452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3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http://library.med.utah.edu/WebPath/jpeg1/LUNG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0"/>
            <a:ext cx="452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ZoneTexte 2"/>
          <p:cNvSpPr txBox="1">
            <a:spLocks noChangeArrowheads="1"/>
          </p:cNvSpPr>
          <p:nvPr/>
        </p:nvSpPr>
        <p:spPr bwMode="auto">
          <a:xfrm>
            <a:off x="395288" y="1196975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>
                <a:latin typeface="Calibri" charset="0"/>
              </a:rPr>
              <a:t>para septal</a:t>
            </a:r>
          </a:p>
        </p:txBody>
      </p:sp>
    </p:spTree>
    <p:extLst>
      <p:ext uri="{BB962C8B-B14F-4D97-AF65-F5344CB8AC3E}">
        <p14:creationId xmlns:p14="http://schemas.microsoft.com/office/powerpoint/2010/main" val="30157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400">
                <a:latin typeface="Franklin Gothic Book" charset="0"/>
              </a:rPr>
              <a:t>Emphysème</a:t>
            </a: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3" y="1935163"/>
            <a:ext cx="5641975" cy="4389437"/>
          </a:xfrm>
        </p:spPr>
      </p:pic>
    </p:spTree>
    <p:extLst>
      <p:ext uri="{BB962C8B-B14F-4D97-AF65-F5344CB8AC3E}">
        <p14:creationId xmlns:p14="http://schemas.microsoft.com/office/powerpoint/2010/main" val="93850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Perpetua" charset="0"/>
            </a:endParaRPr>
          </a:p>
        </p:txBody>
      </p:sp>
      <p:sp>
        <p:nvSpPr>
          <p:cNvPr id="16386" name="Titr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fr-FR">
                <a:latin typeface="Franklin Gothic Book" charset="0"/>
              </a:rPr>
              <a:t>Dystrophies Bronchiques</a:t>
            </a:r>
          </a:p>
        </p:txBody>
      </p:sp>
    </p:spTree>
    <p:extLst>
      <p:ext uri="{BB962C8B-B14F-4D97-AF65-F5344CB8AC3E}">
        <p14:creationId xmlns:p14="http://schemas.microsoft.com/office/powerpoint/2010/main" val="306833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Book" charset="0"/>
              </a:rPr>
              <a:t>F</a:t>
            </a:r>
            <a:r>
              <a:rPr lang="fr-FR" dirty="0" err="1" smtClean="0">
                <a:latin typeface="Franklin Gothic Book" charset="0"/>
              </a:rPr>
              <a:t>ibrose</a:t>
            </a:r>
            <a:r>
              <a:rPr lang="fr-FR" dirty="0" smtClean="0">
                <a:latin typeface="Franklin Gothic Book" charset="0"/>
              </a:rPr>
              <a:t> pulmonaire : aspect lardacé</a:t>
            </a:r>
            <a:endParaRPr lang="fr-FR" dirty="0">
              <a:latin typeface="Franklin Gothic Book" charset="0"/>
            </a:endParaRPr>
          </a:p>
        </p:txBody>
      </p:sp>
      <p:pic>
        <p:nvPicPr>
          <p:cNvPr id="87042" name="Content Placeholder 3" descr="lard-jpg_recette_cat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99" b="-31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18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fr-FR">
                <a:latin typeface="Franklin Gothic Book" charset="0"/>
              </a:rPr>
              <a:t>Fibrose interstitielle</a:t>
            </a:r>
          </a:p>
        </p:txBody>
      </p:sp>
      <p:pic>
        <p:nvPicPr>
          <p:cNvPr id="90114" name="Picture 3" descr="http://pathhsw5m54.ucsf.edu/case27/images27/ipf5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03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>
                <a:latin typeface="Franklin Gothic Book" charset="0"/>
              </a:rPr>
              <a:t>FIBROSE</a:t>
            </a:r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285875"/>
            <a:ext cx="8001000" cy="5070475"/>
          </a:xfrm>
        </p:spPr>
      </p:pic>
    </p:spTree>
    <p:extLst>
      <p:ext uri="{BB962C8B-B14F-4D97-AF65-F5344CB8AC3E}">
        <p14:creationId xmlns:p14="http://schemas.microsoft.com/office/powerpoint/2010/main" val="391988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>
            <a:off x="3048000" y="1143000"/>
            <a:ext cx="2743200" cy="914400"/>
          </a:xfrm>
          <a:prstGeom prst="flowChart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fr-FR" sz="2400" b="1">
                <a:latin typeface="Times New Roman" charset="0"/>
                <a:cs typeface="Times New Roman" charset="0"/>
              </a:rPr>
              <a:t>Charge Bactérienne</a:t>
            </a:r>
            <a:r>
              <a:rPr lang="fr-FR" sz="24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6019800" y="2895600"/>
            <a:ext cx="2514600" cy="990600"/>
          </a:xfrm>
          <a:prstGeom prst="flowChart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fr-FR" sz="2400" b="1">
                <a:latin typeface="Times New Roman" charset="0"/>
                <a:cs typeface="Times New Roman" charset="0"/>
              </a:rPr>
              <a:t>Inflammation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3048000" y="5029200"/>
            <a:ext cx="2514600" cy="990600"/>
          </a:xfrm>
          <a:prstGeom prst="flowChart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fr-FR" sz="2400" b="1">
                <a:latin typeface="Times New Roman" charset="0"/>
                <a:cs typeface="Times New Roman" charset="0"/>
              </a:rPr>
              <a:t>Dommages </a:t>
            </a:r>
          </a:p>
          <a:p>
            <a:r>
              <a:rPr lang="fr-FR" sz="2400" b="1">
                <a:latin typeface="Times New Roman" charset="0"/>
                <a:cs typeface="Times New Roman" charset="0"/>
              </a:rPr>
              <a:t>Tissulaires</a:t>
            </a:r>
            <a:r>
              <a:rPr lang="fr-FR" sz="24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381000" y="3200400"/>
            <a:ext cx="2514600" cy="990600"/>
          </a:xfrm>
          <a:prstGeom prst="flowChart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fr-FR" sz="2400" b="1">
                <a:latin typeface="Times New Roman" charset="0"/>
                <a:cs typeface="Times New Roman" charset="0"/>
              </a:rPr>
              <a:t>Altération</a:t>
            </a:r>
          </a:p>
          <a:p>
            <a:r>
              <a:rPr lang="fr-FR" sz="2400" b="1">
                <a:latin typeface="Times New Roman" charset="0"/>
                <a:cs typeface="Times New Roman" charset="0"/>
              </a:rPr>
              <a:t> mucociliaire </a:t>
            </a: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4114800" y="2362200"/>
            <a:ext cx="381000" cy="2514600"/>
          </a:xfrm>
          <a:prstGeom prst="downArrow">
            <a:avLst>
              <a:gd name="adj1" fmla="val 50000"/>
              <a:gd name="adj2" fmla="val 165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Perpetua" charset="0"/>
            </a:endParaRP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5867400" y="1600200"/>
            <a:ext cx="1828800" cy="12192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5715000" y="4114800"/>
            <a:ext cx="1905000" cy="15240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 flipV="1">
            <a:off x="1143000" y="4343400"/>
            <a:ext cx="1600200" cy="13716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1371600" y="1600200"/>
            <a:ext cx="1524000" cy="15240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627313" y="6237288"/>
            <a:ext cx="3048000" cy="3810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fr-FR" sz="2400" b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Cercle vicieux de Cole</a:t>
            </a:r>
            <a:r>
              <a:rPr lang="fr-FR" sz="24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7478" y="407003"/>
            <a:ext cx="47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bronchectasies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61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u="sng" dirty="0" smtClean="0">
                <a:solidFill>
                  <a:srgbClr val="FF3300"/>
                </a:solidFill>
                <a:latin typeface="Calibri" charset="0"/>
              </a:rPr>
              <a:t>Bronchectasies :Aspect </a:t>
            </a:r>
            <a:r>
              <a:rPr lang="fr-FR" b="1" u="sng" dirty="0">
                <a:solidFill>
                  <a:srgbClr val="FF3300"/>
                </a:solidFill>
                <a:latin typeface="Calibri" charset="0"/>
              </a:rPr>
              <a:t>macro </a:t>
            </a:r>
            <a:r>
              <a:rPr lang="fr-FR" b="1" dirty="0">
                <a:latin typeface="Calibri" charset="0"/>
              </a:rPr>
              <a:t> :</a:t>
            </a:r>
            <a:endParaRPr lang="fr-FR" dirty="0">
              <a:latin typeface="Franklin Gothic Book" charset="0"/>
            </a:endParaRPr>
          </a:p>
        </p:txBody>
      </p:sp>
      <p:sp>
        <p:nvSpPr>
          <p:cNvPr id="2355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fr-FR" sz="2800" b="1" u="sng">
                <a:solidFill>
                  <a:srgbClr val="0070C0"/>
                </a:solidFill>
                <a:latin typeface="Calibri" charset="0"/>
              </a:rPr>
              <a:t>Formes généralisées  </a:t>
            </a:r>
            <a:r>
              <a:rPr lang="fr-FR" sz="2800">
                <a:latin typeface="Calibri" charset="0"/>
              </a:rPr>
              <a:t>→ poumon de batracien ou éponge ou pierre meulière.</a:t>
            </a:r>
          </a:p>
          <a:p>
            <a:pPr eaLnBrk="1" hangingPunct="1"/>
            <a:endParaRPr lang="fr-FR">
              <a:latin typeface="Perpetua" charset="0"/>
            </a:endParaRPr>
          </a:p>
        </p:txBody>
      </p:sp>
      <p:pic>
        <p:nvPicPr>
          <p:cNvPr id="23555" name="Espace réservé du contenu 4" descr="meuliere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860800"/>
            <a:ext cx="3048000" cy="2286000"/>
          </a:xfrm>
        </p:spPr>
      </p:pic>
      <p:pic>
        <p:nvPicPr>
          <p:cNvPr id="23556" name="Picture 2" descr="http://www.google.com/url?source=imgres&amp;ct=img&amp;q=http://nsm05.casimages.com/img/2010/12/07//1012071007251225837270006.jpg&amp;sa=X&amp;ei=SDDdTsDjIoy6sAbkjvCUAg&amp;ved=0CAQQ8wc4Cg&amp;usg=AFQjCNH0AVPL1ZqN_rJaf5ZO-uzKeqoT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95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t0.gstatic.com/images?q=tbn:ANd9GcRST9T2zLngx3zlt4NLc0CjflVKlDcksszI0yMnEgAvvnrjRIy4wpy5Q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28" y="1127860"/>
            <a:ext cx="272256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4" descr="http://t2.gstatic.com/images?q=tbn:ANd9GcQ9MvQ4RNLQGF8U2W9YarfxaCnRyhsCm5SHAcYO32zYZyaNtQVD-5Ca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37" y="1000860"/>
            <a:ext cx="285273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http://t2.gstatic.com/images?q=tbn:ANd9GcTP-lw4VgO5V7nPUPRdOThC4OuVEnOHhUjPSGlhvnmQpS9boUxhAchEo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7942"/>
            <a:ext cx="2641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468313" y="3141663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Perpetua" charset="0"/>
              </a:rPr>
              <a:t>ampullaire</a:t>
            </a:r>
          </a:p>
        </p:txBody>
      </p:sp>
      <p:sp>
        <p:nvSpPr>
          <p:cNvPr id="31749" name="ZoneTexte 5"/>
          <p:cNvSpPr txBox="1">
            <a:spLocks noChangeArrowheads="1"/>
          </p:cNvSpPr>
          <p:nvPr/>
        </p:nvSpPr>
        <p:spPr bwMode="auto">
          <a:xfrm>
            <a:off x="7596188" y="3213100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Perpetua" charset="0"/>
              </a:rPr>
              <a:t>cylindrique</a:t>
            </a:r>
          </a:p>
        </p:txBody>
      </p:sp>
      <p:sp>
        <p:nvSpPr>
          <p:cNvPr id="31750" name="ZoneTexte 6"/>
          <p:cNvSpPr txBox="1">
            <a:spLocks noChangeArrowheads="1"/>
          </p:cNvSpPr>
          <p:nvPr/>
        </p:nvSpPr>
        <p:spPr bwMode="auto">
          <a:xfrm>
            <a:off x="5795963" y="537368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Perpetua" charset="0"/>
              </a:rPr>
              <a:t>kystique</a:t>
            </a:r>
          </a:p>
        </p:txBody>
      </p:sp>
    </p:spTree>
    <p:extLst>
      <p:ext uri="{BB962C8B-B14F-4D97-AF65-F5344CB8AC3E}">
        <p14:creationId xmlns:p14="http://schemas.microsoft.com/office/powerpoint/2010/main" val="19202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52400"/>
            <a:ext cx="495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2590800"/>
            <a:ext cx="274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2800"/>
              <a:t>Bronchiectasies</a:t>
            </a:r>
          </a:p>
          <a:p>
            <a:pPr eaLnBrk="1" hangingPunct="1"/>
            <a:r>
              <a:rPr lang="fr-CH" sz="2800"/>
              <a:t>du lobe</a:t>
            </a:r>
          </a:p>
          <a:p>
            <a:pPr eaLnBrk="1" hangingPunct="1"/>
            <a:r>
              <a:rPr lang="fr-CH" sz="2800"/>
              <a:t>moyen droit</a:t>
            </a: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2743200" y="2895600"/>
            <a:ext cx="2133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9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library.med.utah.edu/WebPath/jpeg1/LUNG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 descr="http://library.med.utah.edu/WebPath/jpeg1/LUNG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http://library.med.utah.edu/WebPath/jpeg1/LUNG0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5003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>
          <a:xfrm>
            <a:off x="-2212938" y="304800"/>
            <a:ext cx="8229600" cy="1143000"/>
          </a:xfrm>
        </p:spPr>
        <p:txBody>
          <a:bodyPr/>
          <a:lstStyle/>
          <a:p>
            <a:pPr eaLnBrk="1" hangingPunct="1"/>
            <a:r>
              <a:rPr lang="fr-FR" b="1" u="sng" dirty="0">
                <a:solidFill>
                  <a:srgbClr val="FF0000"/>
                </a:solidFill>
                <a:latin typeface="Calibri" charset="0"/>
              </a:rPr>
              <a:t>3- microscopie</a:t>
            </a:r>
            <a:endParaRPr lang="fr-FR" dirty="0">
              <a:latin typeface="Franklin Gothic Book" charset="0"/>
            </a:endParaRPr>
          </a:p>
        </p:txBody>
      </p:sp>
      <p:sp>
        <p:nvSpPr>
          <p:cNvPr id="3993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Ø"/>
            </a:pPr>
            <a:r>
              <a:rPr lang="fr-FR" sz="2000" b="1" u="sng" dirty="0">
                <a:solidFill>
                  <a:srgbClr val="704A3D"/>
                </a:solidFill>
                <a:latin typeface="Calibri" charset="0"/>
              </a:rPr>
              <a:t>Paroi bronchique: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>
                <a:latin typeface="Calibri" charset="0"/>
              </a:rPr>
              <a:t>Le revêtement épithélial est le plus souvent remplacé par un tissu de granulation inflammatoire riche en PN et en petits vaisseaux. Parfois cette muqueuse est hyperplasique réalisant des aspects « </a:t>
            </a:r>
            <a:r>
              <a:rPr lang="fr-FR" sz="2000" dirty="0" err="1">
                <a:latin typeface="Calibri" charset="0"/>
              </a:rPr>
              <a:t>polypoïdes</a:t>
            </a:r>
            <a:r>
              <a:rPr lang="fr-FR" sz="2000" dirty="0">
                <a:latin typeface="Calibri" charset="0"/>
              </a:rPr>
              <a:t> » </a:t>
            </a:r>
            <a:r>
              <a:rPr lang="fr-FR" sz="2000" dirty="0" err="1">
                <a:latin typeface="Calibri" charset="0"/>
              </a:rPr>
              <a:t>endo</a:t>
            </a:r>
            <a:r>
              <a:rPr lang="fr-FR" sz="2000" dirty="0">
                <a:latin typeface="Calibri" charset="0"/>
              </a:rPr>
              <a:t>-bronchiques.   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>
                <a:latin typeface="Calibri" charset="0"/>
              </a:rPr>
              <a:t>Le chorion est œdémateux, parfois scléreux. 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>
                <a:latin typeface="Calibri" charset="0"/>
              </a:rPr>
              <a:t>Les glandes : dans l</a:t>
            </a:r>
            <a:r>
              <a:rPr lang="ja-JP" altLang="fr-FR" sz="2000" dirty="0">
                <a:latin typeface="Calibri" charset="0"/>
              </a:rPr>
              <a:t>’</a:t>
            </a:r>
            <a:r>
              <a:rPr lang="fr-FR" altLang="ja-JP" sz="2000" dirty="0">
                <a:latin typeface="Calibri" charset="0"/>
              </a:rPr>
              <a:t>ensemble, sont hypertrophiques, hyper-</a:t>
            </a:r>
            <a:r>
              <a:rPr lang="fr-FR" altLang="ja-JP" sz="2000" dirty="0" err="1">
                <a:latin typeface="Calibri" charset="0"/>
              </a:rPr>
              <a:t>sécrétantes</a:t>
            </a:r>
            <a:r>
              <a:rPr lang="fr-FR" altLang="ja-JP" sz="2000" dirty="0">
                <a:latin typeface="Calibri" charset="0"/>
              </a:rPr>
              <a:t> parfois </a:t>
            </a:r>
            <a:r>
              <a:rPr lang="fr-FR" altLang="ja-JP" sz="2000" dirty="0" err="1">
                <a:latin typeface="Calibri" charset="0"/>
              </a:rPr>
              <a:t>adénomateuses</a:t>
            </a:r>
            <a:r>
              <a:rPr lang="fr-FR" altLang="ja-JP" sz="2000" dirty="0">
                <a:latin typeface="Calibri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fr-FR" sz="2000" dirty="0">
              <a:latin typeface="Perpetua" charset="0"/>
            </a:endParaRPr>
          </a:p>
        </p:txBody>
      </p:sp>
      <p:pic>
        <p:nvPicPr>
          <p:cNvPr id="39939" name="Picture 4" descr="http://www.microscopyu.com/staticgallery/pathology/images/bronchiectasis10x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260350"/>
            <a:ext cx="4400550" cy="3168650"/>
          </a:xfrm>
        </p:spPr>
      </p:pic>
      <p:pic>
        <p:nvPicPr>
          <p:cNvPr id="39940" name="Picture 2" descr="http://library.med.utah.edu/WebPath/jpeg1/LUNG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573463"/>
            <a:ext cx="43291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0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library.med.utah.edu/WebPath/jpeg1/LUNG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4" descr="http://www.microscopyu.com/staticgallery/pathology/images/bronchiectasis10x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85933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 descr="http://www.microscopyu.com/staticgallery/pathology/images/bronchiectasis20x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80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139</Words>
  <Application>Microsoft Macintosh PowerPoint</Application>
  <PresentationFormat>On-screen Show (4:3)</PresentationFormat>
  <Paragraphs>66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DYSTROPHIES   BRONCHO-PULMONAIRES</vt:lpstr>
      <vt:lpstr>Dystrophies Bronchiques</vt:lpstr>
      <vt:lpstr>PowerPoint Presentation</vt:lpstr>
      <vt:lpstr>Bronchectasies :Aspect macro  :</vt:lpstr>
      <vt:lpstr>PowerPoint Presentation</vt:lpstr>
      <vt:lpstr>PowerPoint Presentation</vt:lpstr>
      <vt:lpstr>PowerPoint Presentation</vt:lpstr>
      <vt:lpstr>3- microscopie</vt:lpstr>
      <vt:lpstr>PowerPoint Presentation</vt:lpstr>
      <vt:lpstr>III-  AUTRES DYSTROPHIES BRONCHIQUES: </vt:lpstr>
      <vt:lpstr>trachéomalacie</vt:lpstr>
      <vt:lpstr>DYSTROPHIES PULMONAIRES</vt:lpstr>
      <vt:lpstr>Emphyseme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Emphysème</vt:lpstr>
      <vt:lpstr>Fibrose pulmonaire : aspect lardacé</vt:lpstr>
      <vt:lpstr>Fibrose interstitielle</vt:lpstr>
      <vt:lpstr>FIBROSE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DYSTROPHIES   BRONCHO-PULMONAIRES</dc:title>
  <dc:creator>Karima</dc:creator>
  <cp:lastModifiedBy>Karima</cp:lastModifiedBy>
  <cp:revision>14</cp:revision>
  <dcterms:created xsi:type="dcterms:W3CDTF">2014-10-08T11:30:48Z</dcterms:created>
  <dcterms:modified xsi:type="dcterms:W3CDTF">2014-10-08T11:46:49Z</dcterms:modified>
</cp:coreProperties>
</file>