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660" r:id="rId1"/>
  </p:sldMasterIdLst>
  <p:notesMasterIdLst>
    <p:notesMasterId r:id="rId43"/>
  </p:notesMasterIdLst>
  <p:sldIdLst>
    <p:sldId id="264" r:id="rId2"/>
    <p:sldId id="266" r:id="rId3"/>
    <p:sldId id="305" r:id="rId4"/>
    <p:sldId id="324" r:id="rId5"/>
    <p:sldId id="268" r:id="rId6"/>
    <p:sldId id="307" r:id="rId7"/>
    <p:sldId id="308" r:id="rId8"/>
    <p:sldId id="270" r:id="rId9"/>
    <p:sldId id="309" r:id="rId10"/>
    <p:sldId id="310" r:id="rId11"/>
    <p:sldId id="311" r:id="rId12"/>
    <p:sldId id="285" r:id="rId13"/>
    <p:sldId id="312" r:id="rId14"/>
    <p:sldId id="313" r:id="rId15"/>
    <p:sldId id="286" r:id="rId16"/>
    <p:sldId id="287" r:id="rId17"/>
    <p:sldId id="314" r:id="rId18"/>
    <p:sldId id="315" r:id="rId19"/>
    <p:sldId id="316" r:id="rId20"/>
    <p:sldId id="317" r:id="rId21"/>
    <p:sldId id="325" r:id="rId22"/>
    <p:sldId id="318" r:id="rId23"/>
    <p:sldId id="326" r:id="rId24"/>
    <p:sldId id="319" r:id="rId25"/>
    <p:sldId id="327" r:id="rId26"/>
    <p:sldId id="320" r:id="rId27"/>
    <p:sldId id="321" r:id="rId28"/>
    <p:sldId id="322" r:id="rId29"/>
    <p:sldId id="323" r:id="rId30"/>
    <p:sldId id="288" r:id="rId31"/>
    <p:sldId id="273" r:id="rId32"/>
    <p:sldId id="301" r:id="rId33"/>
    <p:sldId id="306" r:id="rId34"/>
    <p:sldId id="275" r:id="rId35"/>
    <p:sldId id="279" r:id="rId36"/>
    <p:sldId id="291" r:id="rId37"/>
    <p:sldId id="297" r:id="rId38"/>
    <p:sldId id="298" r:id="rId39"/>
    <p:sldId id="299" r:id="rId40"/>
    <p:sldId id="300" r:id="rId41"/>
    <p:sldId id="281"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4392C-8198-408C-BC53-540973E376C8}" type="datetimeFigureOut">
              <a:rPr lang="fr-FR" smtClean="0"/>
              <a:pPr/>
              <a:t>14/10/2015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59C58-806C-45F1-B739-74A6BA17638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9F59C58-806C-45F1-B739-74A6BA176389}" type="slidenum">
              <a:rPr lang="fr-FR" smtClean="0"/>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749E34F-CF1E-494B-AD04-D1B80C41CFE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49E34F-CF1E-494B-AD04-D1B80C41CFE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49E34F-CF1E-494B-AD04-D1B80C41CFE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82DCA13-CCC6-487A-A6E4-DABC4D384FF7}" type="datetimeFigureOut">
              <a:rPr lang="fr-FR" smtClean="0"/>
              <a:pPr/>
              <a:t>14/10/2015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749E34F-CF1E-494B-AD04-D1B80C41CFE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2DCA13-CCC6-487A-A6E4-DABC4D384FF7}" type="datetimeFigureOut">
              <a:rPr lang="fr-FR" smtClean="0"/>
              <a:pPr/>
              <a:t>14/10/2015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49E34F-CF1E-494B-AD04-D1B80C41CFE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4414" y="0"/>
            <a:ext cx="8229600" cy="5681682"/>
          </a:xfrm>
        </p:spPr>
        <p:txBody>
          <a:bodyPr>
            <a:normAutofit/>
          </a:bodyPr>
          <a:lstStyle/>
          <a:p>
            <a:pPr algn="ctr">
              <a:buNone/>
            </a:pPr>
            <a:endParaRPr lang="fr-FR" sz="2800" dirty="0" smtClean="0">
              <a:latin typeface="Algerian" pitchFamily="82" charset="0"/>
            </a:endParaRPr>
          </a:p>
          <a:p>
            <a:pPr algn="ctr">
              <a:buNone/>
            </a:pPr>
            <a:endParaRPr lang="fr-FR" sz="2800" dirty="0" smtClean="0">
              <a:latin typeface="Algerian" pitchFamily="82" charset="0"/>
            </a:endParaRPr>
          </a:p>
          <a:p>
            <a:pPr algn="ctr">
              <a:buNone/>
            </a:pPr>
            <a:endParaRPr lang="fr-FR" sz="2800" dirty="0" smtClean="0">
              <a:latin typeface="Algerian" pitchFamily="82" charset="0"/>
            </a:endParaRPr>
          </a:p>
          <a:p>
            <a:pPr algn="ctr">
              <a:buNone/>
            </a:pPr>
            <a:r>
              <a:rPr lang="fr-FR" sz="2800" dirty="0" smtClean="0">
                <a:latin typeface="Algerian" pitchFamily="82" charset="0"/>
              </a:rPr>
              <a:t>Diagnostic microbiologique des Pneumopathies </a:t>
            </a:r>
          </a:p>
          <a:p>
            <a:pPr algn="ctr">
              <a:buNone/>
            </a:pPr>
            <a:r>
              <a:rPr lang="fr-FR" sz="2800" dirty="0" smtClean="0">
                <a:latin typeface="Algerian" pitchFamily="82" charset="0"/>
              </a:rPr>
              <a:t>DR. L .BECHIR</a:t>
            </a:r>
          </a:p>
          <a:p>
            <a:pPr algn="ctr">
              <a:buNone/>
            </a:pPr>
            <a:r>
              <a:rPr lang="fr-FR" sz="2800" dirty="0" smtClean="0">
                <a:latin typeface="Algerian" pitchFamily="82" charset="0"/>
              </a:rPr>
              <a:t>Laboratoire de Bactériologie</a:t>
            </a:r>
          </a:p>
          <a:p>
            <a:pPr algn="ctr">
              <a:buNone/>
            </a:pPr>
            <a:r>
              <a:rPr lang="fr-FR" sz="2800" dirty="0" smtClean="0">
                <a:latin typeface="Algerian" pitchFamily="82" charset="0"/>
              </a:rPr>
              <a:t>Faculté de Médecine de CONSTANTINE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www.microbes-edu.org/etudiant/imgstaf/coagu.jpg"/>
          <p:cNvPicPr>
            <a:picLocks noChangeAspect="1" noChangeArrowheads="1"/>
          </p:cNvPicPr>
          <p:nvPr/>
        </p:nvPicPr>
        <p:blipFill>
          <a:blip r:embed="rId2"/>
          <a:srcRect/>
          <a:stretch>
            <a:fillRect/>
          </a:stretch>
        </p:blipFill>
        <p:spPr bwMode="auto">
          <a:xfrm>
            <a:off x="928662" y="1428736"/>
            <a:ext cx="5214974" cy="270511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www.microbes-edu.org/etudiant/imgstaf/ide2.jpg"/>
          <p:cNvPicPr>
            <a:picLocks noChangeAspect="1" noChangeArrowheads="1"/>
          </p:cNvPicPr>
          <p:nvPr/>
        </p:nvPicPr>
        <p:blipFill>
          <a:blip r:embed="rId2"/>
          <a:srcRect/>
          <a:stretch>
            <a:fillRect/>
          </a:stretch>
        </p:blipFill>
        <p:spPr bwMode="auto">
          <a:xfrm>
            <a:off x="2071670" y="2643182"/>
            <a:ext cx="3333750" cy="885825"/>
          </a:xfrm>
          <a:prstGeom prst="rect">
            <a:avLst/>
          </a:prstGeom>
          <a:noFill/>
        </p:spPr>
      </p:pic>
      <p:pic>
        <p:nvPicPr>
          <p:cNvPr id="41988" name="Picture 4" descr="http://www.microbes-edu.org/etudiant/imgstaf/ide1.jpg"/>
          <p:cNvPicPr>
            <a:picLocks noChangeAspect="1" noChangeArrowheads="1"/>
          </p:cNvPicPr>
          <p:nvPr/>
        </p:nvPicPr>
        <p:blipFill>
          <a:blip r:embed="rId3"/>
          <a:srcRect/>
          <a:stretch>
            <a:fillRect/>
          </a:stretch>
        </p:blipFill>
        <p:spPr bwMode="auto">
          <a:xfrm>
            <a:off x="2071670" y="1714488"/>
            <a:ext cx="3333750" cy="928689"/>
          </a:xfrm>
          <a:prstGeom prst="rect">
            <a:avLst/>
          </a:prstGeom>
          <a:noFill/>
        </p:spPr>
      </p:pic>
      <p:pic>
        <p:nvPicPr>
          <p:cNvPr id="41990" name="Picture 6" descr="http://www.microbes-edu.org/etudiant/imgstaf/saab2.jpg"/>
          <p:cNvPicPr>
            <a:picLocks noChangeAspect="1" noChangeArrowheads="1"/>
          </p:cNvPicPr>
          <p:nvPr/>
        </p:nvPicPr>
        <p:blipFill>
          <a:blip r:embed="rId4"/>
          <a:srcRect/>
          <a:stretch>
            <a:fillRect/>
          </a:stretch>
        </p:blipFill>
        <p:spPr bwMode="auto">
          <a:xfrm>
            <a:off x="2214546" y="4286256"/>
            <a:ext cx="3524250" cy="9525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1428736"/>
            <a:ext cx="9193542"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pneumopathie à </a:t>
            </a:r>
            <a:r>
              <a:rPr kumimoji="0" lang="fr-FR" sz="2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hémophilus</a:t>
            </a: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influenzae</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(Gram-) se présente sous la forme d'une</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pneumopathie</a:t>
            </a: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systématisée</a:t>
            </a:r>
            <a:endPar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hémophilus</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influenzae</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capsulé)</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bronchopneumonique</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hémophilus</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influenzae</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non-capsulé)</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tabac est un facteur favorisant puisqu'elle est </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fréquente chez le fumeur et le bronchitique chronique.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http://t1.gstatic.com/images?q=tbn:ANd9GcThD9nAkKK3X9dN02aq1dCfwSHPxZf0G4SKV4IySedLSddzuBJ8uBD2FkA"/>
          <p:cNvPicPr>
            <a:picLocks noChangeAspect="1" noChangeArrowheads="1"/>
          </p:cNvPicPr>
          <p:nvPr/>
        </p:nvPicPr>
        <p:blipFill>
          <a:blip r:embed="rId2"/>
          <a:srcRect/>
          <a:stretch>
            <a:fillRect/>
          </a:stretch>
        </p:blipFill>
        <p:spPr bwMode="auto">
          <a:xfrm>
            <a:off x="1214414" y="1142984"/>
            <a:ext cx="6572295" cy="54292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microbes-edu.org/etudiant/imghaemo/frais.jpg"/>
          <p:cNvPicPr>
            <a:picLocks noChangeAspect="1" noChangeArrowheads="1"/>
          </p:cNvPicPr>
          <p:nvPr/>
        </p:nvPicPr>
        <p:blipFill>
          <a:blip r:embed="rId2"/>
          <a:srcRect/>
          <a:stretch>
            <a:fillRect/>
          </a:stretch>
        </p:blipFill>
        <p:spPr bwMode="auto">
          <a:xfrm>
            <a:off x="1571604" y="1142984"/>
            <a:ext cx="5053034" cy="340043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1571612"/>
            <a:ext cx="9748181"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ce qui concerne </a:t>
            </a:r>
            <a:r>
              <a:rPr kumimoji="0" lang="fr-FR" sz="2800" b="0" i="0" u="none" strike="noStrike" cap="none" normalizeH="0" baseline="0" dirty="0" smtClean="0">
                <a:ln>
                  <a:noFill/>
                </a:ln>
                <a:effectLst/>
                <a:latin typeface="Arial" pitchFamily="34" charset="0"/>
                <a:ea typeface="Times New Roman" pitchFamily="18" charset="0"/>
                <a:cs typeface="Arial" pitchFamily="34" charset="0"/>
              </a:rPr>
              <a:t>les entérobactéries</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 s'agit surtout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a:t>
            </a:r>
            <a:r>
              <a:rPr kumimoji="0" lang="fr-FR"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Klebsiella</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pneumoniae</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(Gram-) et accessoirement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a:t>
            </a:r>
            <a:r>
              <a:rPr kumimoji="0" lang="fr-F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Coli ou de </a:t>
            </a:r>
            <a:r>
              <a:rPr kumimoji="0" lang="fr-FR"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Proteus</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terrain est débilité par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 éthylisme ou une pathologie chronique.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a:t>
            </a:r>
            <a:r>
              <a:rPr kumimoji="0" lang="fr-F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pneumopathieest</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très exsudative </a:t>
            </a:r>
            <a:r>
              <a:rPr lang="fr-FR" sz="2800" dirty="0" smtClean="0">
                <a:latin typeface="Arial" pitchFamily="34" charset="0"/>
                <a:ea typeface="Times New Roman" pitchFamily="18"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fontAlgn="base">
              <a:spcBef>
                <a:spcPct val="0"/>
              </a:spcBef>
              <a:spcAft>
                <a:spcPct val="0"/>
              </a:spcAft>
              <a:buFont typeface="Arial" pitchFamily="34" charset="0"/>
              <a:buChar char="•"/>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et le tableau de bronchopneumonie est fréquent.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071546"/>
            <a:ext cx="8143932" cy="3539430"/>
          </a:xfrm>
          <a:prstGeom prst="rect">
            <a:avLst/>
          </a:prstGeom>
        </p:spPr>
        <p:txBody>
          <a:bodyPr wrap="square">
            <a:spAutoFit/>
          </a:bodyPr>
          <a:lstStyle/>
          <a:p>
            <a:r>
              <a:rPr lang="fr-FR" sz="2800" dirty="0" smtClean="0"/>
              <a:t>* Les pneumopathies à anaérobies sont la conséquence d'un </a:t>
            </a:r>
            <a:r>
              <a:rPr lang="fr-FR" sz="2800" i="1" dirty="0" smtClean="0"/>
              <a:t>mauvais état dentaire</a:t>
            </a:r>
            <a:r>
              <a:rPr lang="fr-FR" sz="2800" dirty="0" smtClean="0"/>
              <a:t> et d'une </a:t>
            </a:r>
            <a:r>
              <a:rPr lang="fr-FR" sz="2800" i="1" dirty="0" smtClean="0"/>
              <a:t>cause favorisant l'aspiration</a:t>
            </a:r>
            <a:r>
              <a:rPr lang="fr-FR" sz="2800" dirty="0" smtClean="0"/>
              <a:t> de germe vers les poumons (maladie neurologique, coma, alcoolisme aigu). Les agents sont principalement les </a:t>
            </a:r>
            <a:r>
              <a:rPr lang="fr-FR" sz="2800" i="1" dirty="0" err="1" smtClean="0"/>
              <a:t>pepto</a:t>
            </a:r>
            <a:r>
              <a:rPr lang="fr-FR" sz="2800" i="1" dirty="0" smtClean="0"/>
              <a:t>-streptocoques</a:t>
            </a:r>
            <a:r>
              <a:rPr lang="fr-FR" sz="2800" b="1" dirty="0" smtClean="0"/>
              <a:t>, les </a:t>
            </a:r>
            <a:r>
              <a:rPr lang="fr-FR" sz="2800" b="1" i="1" dirty="0" err="1" smtClean="0"/>
              <a:t>fusobacteriums</a:t>
            </a:r>
            <a:r>
              <a:rPr lang="fr-FR" sz="2800" b="1" dirty="0" smtClean="0"/>
              <a:t> et les </a:t>
            </a:r>
            <a:r>
              <a:rPr lang="fr-FR" sz="2800" b="1" i="1" dirty="0" err="1" smtClean="0"/>
              <a:t>bactéroïdes</a:t>
            </a:r>
            <a:r>
              <a:rPr lang="fr-FR" sz="2800" b="1" dirty="0" smtClean="0"/>
              <a:t>. Les lésions prédominent sur les parties </a:t>
            </a:r>
            <a:r>
              <a:rPr lang="fr-FR" sz="2800" b="1" u="sng" dirty="0" smtClean="0"/>
              <a:t>déclives</a:t>
            </a:r>
            <a:endParaRPr lang="fr-F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Documents and Settings\hamoudi allag\Bureau\viewer(27)"/>
          <p:cNvPicPr>
            <a:picLocks noGrp="1" noChangeAspect="1" noChangeArrowheads="1"/>
          </p:cNvPicPr>
          <p:nvPr>
            <p:ph idx="1"/>
          </p:nvPr>
        </p:nvPicPr>
        <p:blipFill>
          <a:blip r:embed="rId2"/>
          <a:srcRect/>
          <a:stretch>
            <a:fillRect/>
          </a:stretch>
        </p:blipFill>
        <p:spPr>
          <a:xfrm>
            <a:off x="0" y="214290"/>
            <a:ext cx="7929563" cy="5929312"/>
          </a:xfrm>
          <a:noFill/>
        </p:spPr>
      </p:pic>
      <p:sp>
        <p:nvSpPr>
          <p:cNvPr id="3" name="Espace réservé du numéro de diapositive 2"/>
          <p:cNvSpPr>
            <a:spLocks noGrp="1"/>
          </p:cNvSpPr>
          <p:nvPr>
            <p:ph type="sldNum" sz="quarter" idx="12"/>
          </p:nvPr>
        </p:nvSpPr>
        <p:spPr/>
        <p:txBody>
          <a:bodyPr/>
          <a:lstStyle/>
          <a:p>
            <a:pPr>
              <a:defRPr/>
            </a:pPr>
            <a:fld id="{0C5507C9-CB52-4DAF-B607-E583EDB39C2B}" type="slidenum">
              <a:rPr lang="fr-FR"/>
              <a:pPr>
                <a:defRPr/>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Documents and Settings\hamoudi allag\Bureau\viewer(28)"/>
          <p:cNvPicPr>
            <a:picLocks noGrp="1" noChangeAspect="1" noChangeArrowheads="1"/>
          </p:cNvPicPr>
          <p:nvPr>
            <p:ph idx="1"/>
          </p:nvPr>
        </p:nvPicPr>
        <p:blipFill>
          <a:blip r:embed="rId2"/>
          <a:srcRect/>
          <a:stretch>
            <a:fillRect/>
          </a:stretch>
        </p:blipFill>
        <p:spPr>
          <a:xfrm>
            <a:off x="500063" y="642938"/>
            <a:ext cx="8143875" cy="5786437"/>
          </a:xfrm>
          <a:noFill/>
        </p:spPr>
      </p:pic>
      <p:sp>
        <p:nvSpPr>
          <p:cNvPr id="3" name="Espace réservé du numéro de diapositive 2"/>
          <p:cNvSpPr>
            <a:spLocks noGrp="1"/>
          </p:cNvSpPr>
          <p:nvPr>
            <p:ph type="sldNum" sz="quarter" idx="12"/>
          </p:nvPr>
        </p:nvSpPr>
        <p:spPr/>
        <p:txBody>
          <a:bodyPr/>
          <a:lstStyle/>
          <a:p>
            <a:pPr>
              <a:defRPr/>
            </a:pPr>
            <a:fld id="{C525568F-6587-429F-A28F-9579E1395482}" type="slidenum">
              <a:rPr lang="fr-FR"/>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Documents and Settings\hamoudi allag\Bureau\viewer(29)"/>
          <p:cNvPicPr>
            <a:picLocks noGrp="1" noChangeAspect="1" noChangeArrowheads="1"/>
          </p:cNvPicPr>
          <p:nvPr>
            <p:ph idx="1"/>
          </p:nvPr>
        </p:nvPicPr>
        <p:blipFill>
          <a:blip r:embed="rId2"/>
          <a:srcRect/>
          <a:stretch>
            <a:fillRect/>
          </a:stretch>
        </p:blipFill>
        <p:spPr>
          <a:xfrm>
            <a:off x="0" y="357166"/>
            <a:ext cx="8072438" cy="6143625"/>
          </a:xfrm>
          <a:noFill/>
        </p:spPr>
      </p:pic>
      <p:sp>
        <p:nvSpPr>
          <p:cNvPr id="3" name="Espace réservé du numéro de diapositive 2"/>
          <p:cNvSpPr>
            <a:spLocks noGrp="1"/>
          </p:cNvSpPr>
          <p:nvPr>
            <p:ph type="sldNum" sz="quarter" idx="12"/>
          </p:nvPr>
        </p:nvSpPr>
        <p:spPr/>
        <p:txBody>
          <a:bodyPr/>
          <a:lstStyle/>
          <a:p>
            <a:pPr>
              <a:defRPr/>
            </a:pPr>
            <a:fld id="{6BA7F4F6-5A98-47F9-8452-A7FD665EFA53}" type="slidenum">
              <a:rPr lang="fr-FR"/>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500063"/>
            <a:ext cx="8229600" cy="5824537"/>
          </a:xfrm>
        </p:spPr>
        <p:txBody>
          <a:bodyPr>
            <a:normAutofit/>
          </a:bodyPr>
          <a:lstStyle/>
          <a:p>
            <a:pPr algn="ctr">
              <a:buNone/>
            </a:pPr>
            <a:r>
              <a:rPr lang="fr-FR" dirty="0" err="1" smtClean="0">
                <a:solidFill>
                  <a:srgbClr val="FF0000"/>
                </a:solidFill>
                <a:latin typeface="Algerian" pitchFamily="82" charset="0"/>
              </a:rPr>
              <a:t>genralites</a:t>
            </a:r>
            <a:endParaRPr lang="fr-FR" dirty="0" smtClean="0">
              <a:solidFill>
                <a:srgbClr val="FF0000"/>
              </a:solidFill>
              <a:latin typeface="Algerian" pitchFamily="82" charset="0"/>
            </a:endParaRPr>
          </a:p>
          <a:p>
            <a:r>
              <a:rPr lang="fr-FR" dirty="0" smtClean="0"/>
              <a:t> 80 à 90% des pneumopathies infectieuses sont dues à 5 agents </a:t>
            </a:r>
            <a:r>
              <a:rPr lang="fr-FR" dirty="0" err="1" smtClean="0"/>
              <a:t>pathogenes</a:t>
            </a:r>
            <a:r>
              <a:rPr lang="fr-FR" dirty="0" smtClean="0"/>
              <a:t>: </a:t>
            </a:r>
            <a:r>
              <a:rPr lang="fr-FR" b="1" dirty="0" smtClean="0"/>
              <a:t>le pneumocoque+++, </a:t>
            </a:r>
            <a:r>
              <a:rPr lang="fr-FR" b="1" dirty="0" err="1" smtClean="0"/>
              <a:t>Mycoplasma</a:t>
            </a:r>
            <a:r>
              <a:rPr lang="fr-FR" b="1" dirty="0" smtClean="0"/>
              <a:t> </a:t>
            </a:r>
            <a:r>
              <a:rPr lang="fr-FR" b="1" dirty="0" err="1" smtClean="0"/>
              <a:t>pneumoniae</a:t>
            </a:r>
            <a:r>
              <a:rPr lang="fr-FR" b="1" dirty="0" smtClean="0"/>
              <a:t>, HI, et plus accessoirement les virus de la grippe et </a:t>
            </a:r>
            <a:r>
              <a:rPr lang="fr-FR" b="1" dirty="0" err="1" smtClean="0"/>
              <a:t>Legionella</a:t>
            </a:r>
            <a:r>
              <a:rPr lang="fr-FR" b="1" dirty="0" smtClean="0"/>
              <a:t> </a:t>
            </a:r>
            <a:r>
              <a:rPr lang="fr-FR" b="1" dirty="0" err="1" smtClean="0"/>
              <a:t>pneumophila</a:t>
            </a:r>
            <a:r>
              <a:rPr lang="fr-FR" dirty="0" smtClean="0"/>
              <a:t>. </a:t>
            </a:r>
          </a:p>
          <a:p>
            <a:r>
              <a:rPr lang="fr-FR" i="1" dirty="0" smtClean="0"/>
              <a:t> le Staphylocoque</a:t>
            </a:r>
            <a:r>
              <a:rPr lang="fr-FR" dirty="0" smtClean="0"/>
              <a:t> et les </a:t>
            </a:r>
            <a:r>
              <a:rPr lang="fr-FR" i="1" u="sng" dirty="0" smtClean="0"/>
              <a:t>entérobactéries</a:t>
            </a:r>
            <a:r>
              <a:rPr lang="fr-FR" dirty="0" smtClean="0"/>
              <a:t> forment moins de 10% des étiologies. La fréquence des </a:t>
            </a:r>
            <a:r>
              <a:rPr lang="fr-FR" i="1" dirty="0" smtClean="0"/>
              <a:t>anaérobies</a:t>
            </a:r>
            <a:r>
              <a:rPr lang="fr-FR" dirty="0" smtClean="0"/>
              <a:t> est probablement sous-estimée.</a:t>
            </a:r>
          </a:p>
          <a:p>
            <a:r>
              <a:rPr lang="fr-FR" dirty="0" smtClean="0"/>
              <a:t>Le </a:t>
            </a:r>
            <a:r>
              <a:rPr lang="fr-FR" b="1" i="1" dirty="0" smtClean="0"/>
              <a:t>terrain</a:t>
            </a:r>
            <a:r>
              <a:rPr lang="fr-FR" dirty="0" smtClean="0"/>
              <a:t> favorise un germe plutôt qu'un autre (le pneumocoque est toujours prédominant!):</a:t>
            </a:r>
          </a:p>
          <a:p>
            <a:r>
              <a:rPr lang="fr-FR" dirty="0" smtClean="0"/>
              <a:t>Chez l'enfant de moins de 2ans, les virus prédominent</a:t>
            </a:r>
            <a:br>
              <a:rPr lang="fr-FR" dirty="0" smtClean="0"/>
            </a:br>
            <a:endParaRPr lang="fr-FR" dirty="0"/>
          </a:p>
        </p:txBody>
      </p:sp>
      <p:sp>
        <p:nvSpPr>
          <p:cNvPr id="26625" name="Rectangle 1"/>
          <p:cNvSpPr>
            <a:spLocks noChangeArrowheads="1"/>
          </p:cNvSpPr>
          <p:nvPr/>
        </p:nvSpPr>
        <p:spPr bwMode="auto">
          <a:xfrm>
            <a:off x="0" y="0"/>
            <a:ext cx="184731"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0" y="0"/>
            <a:ext cx="184731"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88" y="642938"/>
          <a:ext cx="7858180" cy="5500722"/>
        </p:xfrm>
        <a:graphic>
          <a:graphicData uri="http://schemas.openxmlformats.org/drawingml/2006/table">
            <a:tbl>
              <a:tblPr/>
              <a:tblGrid>
                <a:gridCol w="1122597"/>
                <a:gridCol w="2245194"/>
                <a:gridCol w="1870995"/>
                <a:gridCol w="2619394"/>
              </a:tblGrid>
              <a:tr h="916787">
                <a:tc>
                  <a:txBody>
                    <a:bodyPr/>
                    <a:lstStyle/>
                    <a:p>
                      <a:pPr algn="ctr">
                        <a:lnSpc>
                          <a:spcPct val="105000"/>
                        </a:lnSpc>
                        <a:spcAft>
                          <a:spcPts val="0"/>
                        </a:spcAft>
                      </a:pPr>
                      <a:r>
                        <a:rPr lang="fr-FR" sz="1600" b="1" dirty="0">
                          <a:latin typeface="Calibri" pitchFamily="34" charset="0"/>
                          <a:ea typeface="Times New Roman"/>
                          <a:cs typeface="Times New Roman"/>
                        </a:rPr>
                        <a:t>Classe</a:t>
                      </a:r>
                      <a:endParaRPr lang="fr-FR" sz="1600" dirty="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Cellules épithéliales</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Leucocytes</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Interprétation</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7">
                <a:tc>
                  <a:txBody>
                    <a:bodyPr/>
                    <a:lstStyle/>
                    <a:p>
                      <a:pPr algn="ctr">
                        <a:lnSpc>
                          <a:spcPct val="105000"/>
                        </a:lnSpc>
                        <a:spcAft>
                          <a:spcPts val="0"/>
                        </a:spcAft>
                      </a:pPr>
                      <a:r>
                        <a:rPr lang="fr-FR" sz="1600" b="1">
                          <a:latin typeface="Calibri" pitchFamily="34" charset="0"/>
                          <a:ea typeface="Times New Roman"/>
                          <a:cs typeface="Times New Roman"/>
                        </a:rPr>
                        <a:t>1</a:t>
                      </a:r>
                      <a:endParaRPr lang="fr-FR" sz="160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&gt; 25</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&lt;10</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Salivaire</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7">
                <a:tc>
                  <a:txBody>
                    <a:bodyPr/>
                    <a:lstStyle/>
                    <a:p>
                      <a:pPr algn="ctr">
                        <a:lnSpc>
                          <a:spcPct val="105000"/>
                        </a:lnSpc>
                        <a:spcAft>
                          <a:spcPts val="0"/>
                        </a:spcAft>
                      </a:pPr>
                      <a:r>
                        <a:rPr lang="fr-FR" sz="1600" b="1">
                          <a:latin typeface="Calibri" pitchFamily="34" charset="0"/>
                          <a:ea typeface="Times New Roman"/>
                          <a:cs typeface="Times New Roman"/>
                        </a:rPr>
                        <a:t>2</a:t>
                      </a:r>
                      <a:endParaRPr lang="fr-FR" sz="160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a:latin typeface="Calibri" pitchFamily="34" charset="0"/>
                          <a:ea typeface="Times New Roman"/>
                          <a:cs typeface="Times New Roman"/>
                        </a:rPr>
                        <a:t>&gt;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a:latin typeface="Calibri" pitchFamily="34" charset="0"/>
                          <a:ea typeface="Times New Roman"/>
                          <a:cs typeface="Times New Roman"/>
                        </a:rPr>
                        <a:t>10 - 25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Salivaire</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7">
                <a:tc>
                  <a:txBody>
                    <a:bodyPr/>
                    <a:lstStyle/>
                    <a:p>
                      <a:pPr algn="ctr">
                        <a:lnSpc>
                          <a:spcPct val="105000"/>
                        </a:lnSpc>
                        <a:spcAft>
                          <a:spcPts val="0"/>
                        </a:spcAft>
                      </a:pPr>
                      <a:r>
                        <a:rPr lang="fr-FR" sz="1600" b="1">
                          <a:latin typeface="Calibri" pitchFamily="34" charset="0"/>
                          <a:ea typeface="Times New Roman"/>
                          <a:cs typeface="Times New Roman"/>
                        </a:rPr>
                        <a:t>3</a:t>
                      </a:r>
                      <a:endParaRPr lang="fr-FR" sz="160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&gt; 25</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a:latin typeface="Calibri" pitchFamily="34" charset="0"/>
                          <a:ea typeface="Times New Roman"/>
                          <a:cs typeface="Times New Roman"/>
                        </a:rPr>
                        <a:t>&gt;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0"/>
                        </a:spcAft>
                      </a:pPr>
                      <a:r>
                        <a:rPr lang="fr-FR" sz="1600" b="1" dirty="0">
                          <a:latin typeface="Calibri" pitchFamily="34" charset="0"/>
                          <a:ea typeface="Times New Roman"/>
                          <a:cs typeface="Times New Roman"/>
                        </a:rPr>
                        <a:t>Douteux</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87">
                <a:tc>
                  <a:txBody>
                    <a:bodyPr/>
                    <a:lstStyle/>
                    <a:p>
                      <a:pPr algn="ctr">
                        <a:lnSpc>
                          <a:spcPct val="105000"/>
                        </a:lnSpc>
                        <a:spcAft>
                          <a:spcPts val="0"/>
                        </a:spcAft>
                      </a:pPr>
                      <a:r>
                        <a:rPr lang="fr-FR" sz="1600" b="1">
                          <a:latin typeface="Calibri" pitchFamily="34" charset="0"/>
                          <a:ea typeface="Times New Roman"/>
                          <a:cs typeface="Times New Roman"/>
                        </a:rPr>
                        <a:t>4</a:t>
                      </a:r>
                      <a:endParaRPr lang="fr-FR" sz="160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a:latin typeface="Calibri" pitchFamily="34" charset="0"/>
                          <a:ea typeface="Times New Roman"/>
                          <a:cs typeface="Times New Roman"/>
                        </a:rPr>
                        <a:t>1 - 25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a:latin typeface="Calibri" pitchFamily="34" charset="0"/>
                          <a:ea typeface="Times New Roman"/>
                          <a:cs typeface="Times New Roman"/>
                        </a:rPr>
                        <a:t>&gt;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dirty="0">
                          <a:latin typeface="Calibri" pitchFamily="34" charset="0"/>
                          <a:ea typeface="Times New Roman"/>
                          <a:cs typeface="Times New Roman"/>
                        </a:rPr>
                        <a:t>Douteux</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r>
              <a:tr h="916787">
                <a:tc>
                  <a:txBody>
                    <a:bodyPr/>
                    <a:lstStyle/>
                    <a:p>
                      <a:pPr algn="ctr">
                        <a:lnSpc>
                          <a:spcPct val="105000"/>
                        </a:lnSpc>
                        <a:spcAft>
                          <a:spcPts val="0"/>
                        </a:spcAft>
                      </a:pPr>
                      <a:r>
                        <a:rPr lang="fr-FR" sz="1600" b="1">
                          <a:latin typeface="Calibri" pitchFamily="34" charset="0"/>
                          <a:ea typeface="Times New Roman"/>
                          <a:cs typeface="Times New Roman"/>
                        </a:rPr>
                        <a:t>5</a:t>
                      </a:r>
                      <a:endParaRPr lang="fr-FR" sz="1600">
                        <a:latin typeface="Calibri" pitchFamily="34" charset="0"/>
                        <a:ea typeface="Calibri"/>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a:latin typeface="Calibri" pitchFamily="34" charset="0"/>
                          <a:ea typeface="Times New Roman"/>
                          <a:cs typeface="Times New Roman"/>
                        </a:rPr>
                        <a:t>&lt; 10</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a:latin typeface="Calibri" pitchFamily="34" charset="0"/>
                          <a:ea typeface="Times New Roman"/>
                          <a:cs typeface="Times New Roman"/>
                        </a:rPr>
                        <a:t>&gt; 25</a:t>
                      </a:r>
                      <a:endParaRPr lang="fr-FR" sz="160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BE0E3"/>
                    </a:solidFill>
                  </a:tcPr>
                </a:tc>
                <a:tc>
                  <a:txBody>
                    <a:bodyPr/>
                    <a:lstStyle/>
                    <a:p>
                      <a:pPr algn="ctr">
                        <a:lnSpc>
                          <a:spcPct val="105000"/>
                        </a:lnSpc>
                        <a:spcAft>
                          <a:spcPts val="0"/>
                        </a:spcAft>
                      </a:pPr>
                      <a:r>
                        <a:rPr lang="fr-FR" sz="1600" b="1" dirty="0">
                          <a:latin typeface="Calibri" pitchFamily="34" charset="0"/>
                          <a:ea typeface="Times New Roman"/>
                          <a:cs typeface="Times New Roman"/>
                        </a:rPr>
                        <a:t>Purulent</a:t>
                      </a:r>
                      <a:endParaRPr lang="fr-FR" sz="1600" dirty="0">
                        <a:latin typeface="Calibri" pitchFamily="34"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BE0E3"/>
                    </a:solidFill>
                  </a:tcPr>
                </a:tc>
              </a:tr>
            </a:tbl>
          </a:graphicData>
        </a:graphic>
      </p:graphicFrame>
      <p:sp>
        <p:nvSpPr>
          <p:cNvPr id="3" name="Espace réservé du numéro de diapositive 2"/>
          <p:cNvSpPr>
            <a:spLocks noGrp="1"/>
          </p:cNvSpPr>
          <p:nvPr>
            <p:ph type="sldNum" sz="quarter" idx="12"/>
          </p:nvPr>
        </p:nvSpPr>
        <p:spPr/>
        <p:txBody>
          <a:bodyPr/>
          <a:lstStyle/>
          <a:p>
            <a:pPr>
              <a:defRPr/>
            </a:pPr>
            <a:fld id="{B0B7C1FA-4329-4583-B7D9-7BF0AEC7AC73}" type="slidenum">
              <a:rPr lang="fr-FR"/>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389120"/>
          </a:xfrm>
        </p:spPr>
        <p:txBody>
          <a:bodyPr>
            <a:normAutofit/>
          </a:bodyPr>
          <a:lstStyle/>
          <a:p>
            <a:r>
              <a:rPr lang="fr-FR" b="1" dirty="0" smtClean="0">
                <a:solidFill>
                  <a:srgbClr val="FF0000"/>
                </a:solidFill>
              </a:rPr>
              <a:t>-</a:t>
            </a:r>
            <a:r>
              <a:rPr lang="fr-FR" dirty="0" smtClean="0"/>
              <a:t>– </a:t>
            </a:r>
            <a:r>
              <a:rPr lang="fr-FR" b="1" dirty="0" smtClean="0"/>
              <a:t>Interprétation valide si:</a:t>
            </a:r>
            <a:endParaRPr lang="fr-FR" dirty="0" smtClean="0"/>
          </a:p>
          <a:p>
            <a:r>
              <a:rPr lang="fr-FR" dirty="0" smtClean="0"/>
              <a:t>• </a:t>
            </a:r>
            <a:r>
              <a:rPr lang="fr-FR" b="1" dirty="0" smtClean="0"/>
              <a:t>PNN &gt; 25/champ </a:t>
            </a:r>
            <a:r>
              <a:rPr lang="fr-FR" dirty="0" smtClean="0"/>
              <a:t>(microscope objectif X10)</a:t>
            </a:r>
          </a:p>
          <a:p>
            <a:r>
              <a:rPr lang="fr-FR" dirty="0" smtClean="0"/>
              <a:t>• </a:t>
            </a:r>
            <a:r>
              <a:rPr lang="fr-FR" b="1" dirty="0" smtClean="0"/>
              <a:t>Cellules épithéliales &lt; 10/champ </a:t>
            </a:r>
            <a:r>
              <a:rPr lang="fr-FR" dirty="0" smtClean="0"/>
              <a:t>(microscope objectif X10)</a:t>
            </a:r>
          </a:p>
          <a:p>
            <a:r>
              <a:rPr lang="fr-FR" dirty="0" smtClean="0"/>
              <a:t>• </a:t>
            </a:r>
            <a:r>
              <a:rPr lang="fr-FR" b="1" dirty="0" smtClean="0"/>
              <a:t>Flore dominante à examen direct +++</a:t>
            </a:r>
            <a:endParaRPr lang="fr-FR" dirty="0" smtClean="0"/>
          </a:p>
          <a:p>
            <a:pPr marL="274320" lvl="1" indent="-274320">
              <a:buClr>
                <a:schemeClr val="accent3"/>
              </a:buClr>
              <a:buSzPct val="95000"/>
            </a:pPr>
            <a:r>
              <a:rPr lang="fr-FR" dirty="0" smtClean="0"/>
              <a:t>• </a:t>
            </a:r>
            <a:r>
              <a:rPr lang="fr-FR" b="1" dirty="0" smtClean="0"/>
              <a:t>Culture: Flore monomorphe </a:t>
            </a:r>
            <a:r>
              <a:rPr lang="fr-FR" b="1" dirty="0" smtClean="0"/>
              <a:t>&gt; </a:t>
            </a:r>
            <a:r>
              <a:rPr lang="fr-FR" b="1" dirty="0" smtClean="0">
                <a:solidFill>
                  <a:srgbClr val="FF0000"/>
                </a:solidFill>
              </a:rPr>
              <a:t>10</a:t>
            </a:r>
            <a:r>
              <a:rPr lang="fr-FR" b="1" baseline="30000" dirty="0" smtClean="0">
                <a:solidFill>
                  <a:srgbClr val="FF0000"/>
                </a:solidFill>
              </a:rPr>
              <a:t>7</a:t>
            </a:r>
            <a:r>
              <a:rPr lang="fr-FR" b="1" dirty="0" smtClean="0">
                <a:solidFill>
                  <a:srgbClr val="FF0000"/>
                </a:solidFill>
              </a:rPr>
              <a:t> </a:t>
            </a:r>
            <a:r>
              <a:rPr lang="fr-FR" b="1" dirty="0" smtClean="0">
                <a:solidFill>
                  <a:srgbClr val="FF0000"/>
                </a:solidFill>
              </a:rPr>
              <a:t>UFC/ml</a:t>
            </a:r>
            <a:endParaRPr lang="fr-FR" dirty="0" smtClean="0"/>
          </a:p>
          <a:p>
            <a:r>
              <a:rPr lang="fr-FR" b="1" dirty="0" smtClean="0"/>
              <a:t> </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Documents and Settings\hamoudi allag\Bureau\viewer(30)"/>
          <p:cNvPicPr>
            <a:picLocks noGrp="1" noChangeAspect="1" noChangeArrowheads="1"/>
          </p:cNvPicPr>
          <p:nvPr>
            <p:ph idx="1"/>
          </p:nvPr>
        </p:nvPicPr>
        <p:blipFill>
          <a:blip r:embed="rId2"/>
          <a:srcRect/>
          <a:stretch>
            <a:fillRect/>
          </a:stretch>
        </p:blipFill>
        <p:spPr>
          <a:xfrm>
            <a:off x="0" y="428625"/>
            <a:ext cx="8858250" cy="6429375"/>
          </a:xfrm>
          <a:noFill/>
        </p:spPr>
      </p:pic>
      <p:sp>
        <p:nvSpPr>
          <p:cNvPr id="3" name="Espace réservé du numéro de diapositive 2"/>
          <p:cNvSpPr>
            <a:spLocks noGrp="1"/>
          </p:cNvSpPr>
          <p:nvPr>
            <p:ph type="sldNum" sz="quarter" idx="12"/>
          </p:nvPr>
        </p:nvSpPr>
        <p:spPr/>
        <p:txBody>
          <a:bodyPr/>
          <a:lstStyle/>
          <a:p>
            <a:pPr>
              <a:defRPr/>
            </a:pPr>
            <a:fld id="{349D6848-EC6C-4556-B428-1B3959259F0B}" type="slidenum">
              <a:rPr lang="fr-FR"/>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normAutofit/>
          </a:bodyPr>
          <a:lstStyle/>
          <a:p>
            <a:endParaRPr lang="fr-FR" b="1" dirty="0" smtClean="0"/>
          </a:p>
          <a:p>
            <a:pPr>
              <a:buNone/>
            </a:pPr>
            <a:endParaRPr lang="fr-FR" b="1" dirty="0" smtClean="0"/>
          </a:p>
          <a:p>
            <a:r>
              <a:rPr lang="fr-FR" dirty="0" smtClean="0"/>
              <a:t>– </a:t>
            </a:r>
            <a:r>
              <a:rPr lang="fr-FR" b="1" dirty="0" smtClean="0"/>
              <a:t>Interprétation valide si:</a:t>
            </a:r>
          </a:p>
          <a:p>
            <a:r>
              <a:rPr lang="fr-FR" dirty="0" smtClean="0"/>
              <a:t>• </a:t>
            </a:r>
            <a:r>
              <a:rPr lang="fr-FR" b="1" dirty="0" smtClean="0"/>
              <a:t>PNN nombreux</a:t>
            </a:r>
          </a:p>
          <a:p>
            <a:r>
              <a:rPr lang="fr-FR" dirty="0" smtClean="0"/>
              <a:t>• </a:t>
            </a:r>
            <a:r>
              <a:rPr lang="fr-FR" b="1" dirty="0" smtClean="0"/>
              <a:t>Cellules épithéliales &lt; 10/champ</a:t>
            </a:r>
          </a:p>
          <a:p>
            <a:r>
              <a:rPr lang="fr-FR" dirty="0" smtClean="0"/>
              <a:t>• </a:t>
            </a:r>
            <a:r>
              <a:rPr lang="fr-FR" b="1" dirty="0" smtClean="0"/>
              <a:t>Flore dominante à examen direct</a:t>
            </a:r>
            <a:endParaRPr lang="pl-PL" dirty="0" smtClean="0"/>
          </a:p>
          <a:p>
            <a:r>
              <a:rPr lang="fr-FR" dirty="0" smtClean="0"/>
              <a:t>• </a:t>
            </a:r>
            <a:r>
              <a:rPr lang="fr-FR" b="1" dirty="0" smtClean="0"/>
              <a:t>Culture: Flore monomorphe &gt; </a:t>
            </a:r>
            <a:r>
              <a:rPr lang="fr-FR" b="1" dirty="0" smtClean="0">
                <a:solidFill>
                  <a:srgbClr val="FF0000"/>
                </a:solidFill>
              </a:rPr>
              <a:t> </a:t>
            </a:r>
            <a:r>
              <a:rPr lang="fr-FR" b="1" dirty="0" smtClean="0">
                <a:solidFill>
                  <a:srgbClr val="FF0000"/>
                </a:solidFill>
              </a:rPr>
              <a:t>10</a:t>
            </a:r>
            <a:r>
              <a:rPr lang="fr-FR" b="1" baseline="30000" dirty="0" smtClean="0">
                <a:solidFill>
                  <a:srgbClr val="FF0000"/>
                </a:solidFill>
              </a:rPr>
              <a:t>7</a:t>
            </a:r>
            <a:r>
              <a:rPr lang="fr-FR" b="1" dirty="0" smtClean="0">
                <a:solidFill>
                  <a:srgbClr val="FF0000"/>
                </a:solidFill>
              </a:rPr>
              <a:t> UFC/ml</a:t>
            </a:r>
            <a:r>
              <a:rPr lang="fr-FR" b="1" dirty="0" smtClean="0"/>
              <a:t> </a:t>
            </a:r>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Documents and Settings\hamoudi allag\Bureau\viewer(31)"/>
          <p:cNvPicPr>
            <a:picLocks noGrp="1" noChangeAspect="1" noChangeArrowheads="1"/>
          </p:cNvPicPr>
          <p:nvPr>
            <p:ph idx="1"/>
          </p:nvPr>
        </p:nvPicPr>
        <p:blipFill>
          <a:blip r:embed="rId2"/>
          <a:srcRect/>
          <a:stretch>
            <a:fillRect/>
          </a:stretch>
        </p:blipFill>
        <p:spPr>
          <a:xfrm>
            <a:off x="285750" y="285750"/>
            <a:ext cx="8858250" cy="6143625"/>
          </a:xfrm>
          <a:noFill/>
        </p:spPr>
      </p:pic>
      <p:sp>
        <p:nvSpPr>
          <p:cNvPr id="3" name="Espace réservé du numéro de diapositive 2"/>
          <p:cNvSpPr>
            <a:spLocks noGrp="1"/>
          </p:cNvSpPr>
          <p:nvPr>
            <p:ph type="sldNum" sz="quarter" idx="12"/>
          </p:nvPr>
        </p:nvSpPr>
        <p:spPr/>
        <p:txBody>
          <a:bodyPr/>
          <a:lstStyle/>
          <a:p>
            <a:pPr>
              <a:defRPr/>
            </a:pPr>
            <a:fld id="{C0462DD2-14DD-4082-B443-348A1F540B2F}" type="slidenum">
              <a:rPr lang="fr-FR"/>
              <a:pPr>
                <a:defRPr/>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Documents and Settings\hamoudi allag\Bureau\viewer(32)"/>
          <p:cNvPicPr>
            <a:picLocks noGrp="1" noChangeAspect="1" noChangeArrowheads="1"/>
          </p:cNvPicPr>
          <p:nvPr>
            <p:ph idx="1"/>
          </p:nvPr>
        </p:nvPicPr>
        <p:blipFill>
          <a:blip r:embed="rId2"/>
          <a:srcRect/>
          <a:stretch>
            <a:fillRect/>
          </a:stretch>
        </p:blipFill>
        <p:spPr>
          <a:xfrm>
            <a:off x="285750" y="285750"/>
            <a:ext cx="8286750" cy="6072188"/>
          </a:xfrm>
          <a:noFill/>
        </p:spPr>
      </p:pic>
      <p:sp>
        <p:nvSpPr>
          <p:cNvPr id="3" name="Espace réservé du numéro de diapositive 2"/>
          <p:cNvSpPr>
            <a:spLocks noGrp="1"/>
          </p:cNvSpPr>
          <p:nvPr>
            <p:ph type="sldNum" sz="quarter" idx="12"/>
          </p:nvPr>
        </p:nvSpPr>
        <p:spPr/>
        <p:txBody>
          <a:bodyPr/>
          <a:lstStyle/>
          <a:p>
            <a:pPr>
              <a:defRPr/>
            </a:pPr>
            <a:fld id="{34D5207F-7C56-4878-9DDD-23EB1A36A8A6}" type="slidenum">
              <a:rPr lang="fr-FR"/>
              <a:pPr>
                <a:defRPr/>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Documents and Settings\hamoudi allag\Bureau\viewer(33) (1)"/>
          <p:cNvPicPr>
            <a:picLocks noGrp="1" noChangeAspect="1" noChangeArrowheads="1"/>
          </p:cNvPicPr>
          <p:nvPr>
            <p:ph idx="1"/>
          </p:nvPr>
        </p:nvPicPr>
        <p:blipFill>
          <a:blip r:embed="rId2"/>
          <a:srcRect/>
          <a:stretch>
            <a:fillRect/>
          </a:stretch>
        </p:blipFill>
        <p:spPr>
          <a:xfrm>
            <a:off x="500063" y="857250"/>
            <a:ext cx="8072437" cy="5429250"/>
          </a:xfrm>
          <a:noFill/>
        </p:spPr>
      </p:pic>
      <p:sp>
        <p:nvSpPr>
          <p:cNvPr id="3" name="Espace réservé du numéro de diapositive 2"/>
          <p:cNvSpPr>
            <a:spLocks noGrp="1"/>
          </p:cNvSpPr>
          <p:nvPr>
            <p:ph type="sldNum" sz="quarter" idx="12"/>
          </p:nvPr>
        </p:nvSpPr>
        <p:spPr/>
        <p:txBody>
          <a:bodyPr/>
          <a:lstStyle/>
          <a:p>
            <a:pPr>
              <a:defRPr/>
            </a:pPr>
            <a:fld id="{B89978BE-CC3F-4AB6-AFF9-CBF723696685}" type="slidenum">
              <a:rPr lang="fr-FR"/>
              <a:pPr>
                <a:defRPr/>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 2" descr="http://sites.google.com/site/coursbvhlyonsud/_/rsrc/1293021311517/cours-bacteriologie/bacteriologie-des-infections-respiratoires/tableau%20interpr%C3%A9tation.png?height=224&amp;width=723"/>
          <p:cNvPicPr>
            <a:picLocks noChangeAspect="1" noChangeArrowheads="1"/>
          </p:cNvPicPr>
          <p:nvPr/>
        </p:nvPicPr>
        <p:blipFill>
          <a:blip r:embed="rId2"/>
          <a:srcRect/>
          <a:stretch>
            <a:fillRect/>
          </a:stretch>
        </p:blipFill>
        <p:spPr bwMode="auto">
          <a:xfrm>
            <a:off x="0" y="857250"/>
            <a:ext cx="8858250" cy="4572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pPr>
              <a:defRPr/>
            </a:pPr>
            <a:fld id="{D73831BF-CA71-46A4-99CA-04934A19005A}" type="slidenum">
              <a:rPr lang="fr-FR"/>
              <a:pPr>
                <a:defRPr/>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D:\Documents and Settings\hamoudi allag\Bureau\viewer(34)"/>
          <p:cNvPicPr>
            <a:picLocks noGrp="1" noChangeAspect="1" noChangeArrowheads="1"/>
          </p:cNvPicPr>
          <p:nvPr>
            <p:ph idx="1"/>
          </p:nvPr>
        </p:nvPicPr>
        <p:blipFill>
          <a:blip r:embed="rId2"/>
          <a:srcRect/>
          <a:stretch>
            <a:fillRect/>
          </a:stretch>
        </p:blipFill>
        <p:spPr>
          <a:xfrm>
            <a:off x="642938" y="357188"/>
            <a:ext cx="7786687" cy="6143625"/>
          </a:xfrm>
          <a:noFill/>
        </p:spPr>
      </p:pic>
      <p:sp>
        <p:nvSpPr>
          <p:cNvPr id="3" name="Espace réservé du numéro de diapositive 2"/>
          <p:cNvSpPr>
            <a:spLocks noGrp="1"/>
          </p:cNvSpPr>
          <p:nvPr>
            <p:ph type="sldNum" sz="quarter" idx="12"/>
          </p:nvPr>
        </p:nvSpPr>
        <p:spPr/>
        <p:txBody>
          <a:bodyPr/>
          <a:lstStyle/>
          <a:p>
            <a:pPr>
              <a:defRPr/>
            </a:pPr>
            <a:fld id="{49C52E0F-4A02-4A08-AE5A-0272E8C7C9A8}" type="slidenum">
              <a:rPr lang="fr-FR"/>
              <a:pPr>
                <a:defRPr/>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2"/>
          <p:cNvSpPr>
            <a:spLocks noGrp="1"/>
          </p:cNvSpPr>
          <p:nvPr>
            <p:ph idx="1"/>
          </p:nvPr>
        </p:nvSpPr>
        <p:spPr/>
        <p:txBody>
          <a:bodyPr/>
          <a:lstStyle/>
          <a:p>
            <a:pPr eaLnBrk="1" hangingPunct="1"/>
            <a:endParaRPr lang="fr-FR" smtClean="0"/>
          </a:p>
        </p:txBody>
      </p:sp>
      <p:pic>
        <p:nvPicPr>
          <p:cNvPr id="20483" name="Picture 2" descr="D:\Documents and Settings\hamoudi allag\Bureau\viewer(35)"/>
          <p:cNvPicPr>
            <a:picLocks noChangeAspect="1" noChangeArrowheads="1"/>
          </p:cNvPicPr>
          <p:nvPr/>
        </p:nvPicPr>
        <p:blipFill>
          <a:blip r:embed="rId2"/>
          <a:srcRect/>
          <a:stretch>
            <a:fillRect/>
          </a:stretch>
        </p:blipFill>
        <p:spPr bwMode="auto">
          <a:xfrm>
            <a:off x="357188" y="428625"/>
            <a:ext cx="8143875" cy="5786438"/>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pPr>
              <a:defRPr/>
            </a:pPr>
            <a:fld id="{E7290A8D-2549-42BD-AC8E-24B0712A07B2}" type="slidenum">
              <a:rPr lang="fr-FR"/>
              <a:pPr>
                <a:defRPr/>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buNone/>
            </a:pPr>
            <a:r>
              <a:rPr lang="fr-FR" dirty="0" smtClean="0"/>
              <a:t>Chez l'adolescent et adultes jeunes, on observe une fréquence accrue de </a:t>
            </a:r>
            <a:r>
              <a:rPr lang="fr-FR" dirty="0" err="1" smtClean="0"/>
              <a:t>Mycoplasma</a:t>
            </a:r>
            <a:r>
              <a:rPr lang="fr-FR" dirty="0" smtClean="0"/>
              <a:t> </a:t>
            </a:r>
            <a:r>
              <a:rPr lang="fr-FR" dirty="0" err="1" smtClean="0"/>
              <a:t>pneumoniae</a:t>
            </a:r>
            <a:r>
              <a:rPr lang="fr-FR" dirty="0" smtClean="0"/>
              <a:t/>
            </a:r>
            <a:br>
              <a:rPr lang="fr-FR" dirty="0" smtClean="0"/>
            </a:br>
            <a:r>
              <a:rPr lang="fr-FR" dirty="0" smtClean="0"/>
              <a:t>- Chez les sujets âgés, entérobactéries et staphylocoque doré</a:t>
            </a:r>
            <a:br>
              <a:rPr lang="fr-FR" dirty="0" smtClean="0"/>
            </a:br>
            <a:r>
              <a:rPr lang="fr-FR" dirty="0" smtClean="0"/>
              <a:t>- Chez l'éthylique, les anaérobies et </a:t>
            </a:r>
            <a:r>
              <a:rPr lang="fr-FR" dirty="0" err="1" smtClean="0"/>
              <a:t>Klebsiella</a:t>
            </a:r>
            <a:r>
              <a:rPr lang="fr-FR" dirty="0" smtClean="0"/>
              <a:t> </a:t>
            </a:r>
            <a:r>
              <a:rPr lang="fr-FR" dirty="0" err="1" smtClean="0"/>
              <a:t>pneumoniae</a:t>
            </a:r>
            <a:r>
              <a:rPr lang="fr-FR" dirty="0" smtClean="0"/>
              <a:t/>
            </a:r>
            <a:br>
              <a:rPr lang="fr-FR" dirty="0" smtClean="0"/>
            </a:br>
            <a:r>
              <a:rPr lang="fr-FR" dirty="0" smtClean="0"/>
              <a:t>- Chez le diabétique, le staphylocoque doré</a:t>
            </a:r>
            <a:br>
              <a:rPr lang="fr-FR" dirty="0" smtClean="0"/>
            </a:br>
            <a:endParaRPr lang="fr-FR" dirty="0" smtClean="0"/>
          </a:p>
          <a:p>
            <a:r>
              <a:rPr lang="fr-FR" b="1" i="1" dirty="0" smtClean="0"/>
              <a:t>Les associations sont possibles mais rares, en dehors de la fréquente surinfection bactérienne d'une pneumopathie virale: </a:t>
            </a:r>
            <a:br>
              <a:rPr lang="fr-FR" b="1" i="1" dirty="0" smtClean="0"/>
            </a:br>
            <a:r>
              <a:rPr lang="fr-FR" b="1" i="1" dirty="0" smtClean="0"/>
              <a:t>pneumocoques + </a:t>
            </a:r>
            <a:r>
              <a:rPr lang="fr-FR" b="1" i="1" dirty="0" err="1" smtClean="0"/>
              <a:t>hémophilus</a:t>
            </a:r>
            <a:r>
              <a:rPr lang="fr-FR" b="1" i="1" dirty="0" smtClean="0"/>
              <a:t>-</a:t>
            </a:r>
            <a:r>
              <a:rPr lang="fr-FR" b="1" i="1" dirty="0" err="1" smtClean="0"/>
              <a:t>influenzae</a:t>
            </a:r>
            <a:r>
              <a:rPr lang="fr-FR" b="1" i="1" dirty="0" smtClean="0"/>
              <a:t> .</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305800" cy="642942"/>
          </a:xfrm>
        </p:spPr>
        <p:txBody>
          <a:bodyPr>
            <a:normAutofit/>
          </a:bodyPr>
          <a:lstStyle/>
          <a:p>
            <a:r>
              <a:rPr lang="fr-FR" sz="3600" dirty="0" smtClean="0">
                <a:solidFill>
                  <a:srgbClr val="FF0000"/>
                </a:solidFill>
                <a:latin typeface="Algerian" pitchFamily="82" charset="0"/>
              </a:rPr>
              <a:t>2- PNEUMOPATHIES ATYPIQUES</a:t>
            </a:r>
            <a:endParaRPr lang="fr-FR" sz="3600" dirty="0">
              <a:solidFill>
                <a:srgbClr val="FF0000"/>
              </a:solidFill>
              <a:latin typeface="Algerian" pitchFamily="82" charset="0"/>
            </a:endParaRPr>
          </a:p>
        </p:txBody>
      </p:sp>
      <p:sp>
        <p:nvSpPr>
          <p:cNvPr id="47105" name="Rectangle 1"/>
          <p:cNvSpPr>
            <a:spLocks noChangeArrowheads="1"/>
          </p:cNvSpPr>
          <p:nvPr/>
        </p:nvSpPr>
        <p:spPr bwMode="auto">
          <a:xfrm>
            <a:off x="0" y="1285860"/>
            <a:ext cx="90733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sont le fait des germes intracellulaires dont le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diagnostic est souvent sérologique</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Leur point commun est une possibilité de diagnostic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sérologique tardif:</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Mycoplasma</a:t>
            </a: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pneumoniae</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 parfois responsable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épidémies</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dans les collectivités d'adultes jeunes.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observe parfois la présence d'</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agglutinines froides</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dans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sérum. La </a:t>
            </a:r>
            <a:r>
              <a:rPr kumimoji="0" lang="fr-FR"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séroconversion</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signe le diagnostic.</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Chlamydia </a:t>
            </a:r>
            <a:r>
              <a:rPr kumimoji="0" lang="fr-FR" sz="2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psittaci</a:t>
            </a: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provient des oiseaux,</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principalement pigeons et perroquets.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contamination interhumaine est possible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diagnostic est sérologique.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pPr>
              <a:buNone/>
            </a:pPr>
            <a:r>
              <a:rPr lang="fr-FR" dirty="0" smtClean="0"/>
              <a:t>* </a:t>
            </a:r>
            <a:r>
              <a:rPr lang="fr-FR" b="1" dirty="0" err="1" smtClean="0"/>
              <a:t>Legionella</a:t>
            </a:r>
            <a:r>
              <a:rPr lang="fr-FR" b="1" dirty="0" smtClean="0"/>
              <a:t> </a:t>
            </a:r>
            <a:r>
              <a:rPr lang="fr-FR" b="1" dirty="0" err="1" smtClean="0"/>
              <a:t>pneumophila</a:t>
            </a:r>
            <a:r>
              <a:rPr lang="fr-FR" dirty="0" smtClean="0"/>
              <a:t> (Gram-) se développe préférentiellement chez l'</a:t>
            </a:r>
            <a:r>
              <a:rPr lang="fr-FR" i="1" dirty="0" smtClean="0"/>
              <a:t>homme de 50ans fumeur atteint d'une pathologie chronique</a:t>
            </a:r>
            <a:r>
              <a:rPr lang="fr-FR" dirty="0" smtClean="0"/>
              <a:t>. Des </a:t>
            </a:r>
            <a:r>
              <a:rPr lang="fr-FR" i="1" dirty="0" smtClean="0"/>
              <a:t>facteurs favorisants extrinsèques</a:t>
            </a:r>
            <a:r>
              <a:rPr lang="fr-FR" dirty="0" smtClean="0"/>
              <a:t> sont un milieu hydrique de proximité, un circuit de climatisation défectueux ou un site de construction. La symptomatologie progressive  avec une fièvre élevée. Une bradycardie, des signes digestifs ou neurologiques, une insuffisance rénale, ou une hyponatrémie fréquente caractérisent la P. La </a:t>
            </a:r>
            <a:r>
              <a:rPr lang="fr-FR" i="1" dirty="0" smtClean="0"/>
              <a:t>séroconversion</a:t>
            </a:r>
            <a:r>
              <a:rPr lang="fr-FR" dirty="0" smtClean="0"/>
              <a:t> (en 4 à 8semaines), l'examen direct en </a:t>
            </a:r>
            <a:r>
              <a:rPr lang="fr-FR" i="1" dirty="0" err="1" smtClean="0"/>
              <a:t>immuno-fluorescence</a:t>
            </a:r>
            <a:r>
              <a:rPr lang="fr-FR" i="1" dirty="0" smtClean="0"/>
              <a:t> directe </a:t>
            </a:r>
            <a:r>
              <a:rPr lang="fr-FR" dirty="0" smtClean="0"/>
              <a:t>(faux - fréquents), et surtout la </a:t>
            </a:r>
            <a:r>
              <a:rPr lang="fr-FR" i="1" dirty="0" smtClean="0"/>
              <a:t>culture</a:t>
            </a:r>
            <a:r>
              <a:rPr lang="fr-FR" dirty="0" smtClean="0"/>
              <a:t> (positive en 3 à 8j) permettent le diagnostic.</a:t>
            </a:r>
          </a:p>
          <a:p>
            <a:pPr>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Méthodes de diagnostic:</a:t>
            </a:r>
          </a:p>
          <a:p>
            <a:r>
              <a:rPr lang="fr-FR" dirty="0" smtClean="0"/>
              <a:t>– </a:t>
            </a:r>
            <a:r>
              <a:rPr lang="fr-FR" b="1" dirty="0" smtClean="0"/>
              <a:t>Direct: Mise en évidence du pathogène:</a:t>
            </a:r>
            <a:endParaRPr lang="fr-FR" dirty="0" smtClean="0"/>
          </a:p>
          <a:p>
            <a:r>
              <a:rPr lang="fr-FR" dirty="0" smtClean="0"/>
              <a:t>• </a:t>
            </a:r>
            <a:r>
              <a:rPr lang="fr-FR" b="1" dirty="0" smtClean="0"/>
              <a:t>Culture</a:t>
            </a:r>
            <a:endParaRPr lang="fr-FR" dirty="0" smtClean="0"/>
          </a:p>
          <a:p>
            <a:r>
              <a:rPr lang="fr-FR" dirty="0" smtClean="0"/>
              <a:t>• </a:t>
            </a:r>
            <a:r>
              <a:rPr lang="fr-FR" b="1" dirty="0" smtClean="0"/>
              <a:t>Techniques moléculaires</a:t>
            </a:r>
            <a:endParaRPr lang="fr-FR" dirty="0" smtClean="0"/>
          </a:p>
          <a:p>
            <a:r>
              <a:rPr lang="fr-FR" dirty="0" smtClean="0"/>
              <a:t>• </a:t>
            </a:r>
            <a:r>
              <a:rPr lang="fr-FR" b="1" dirty="0" smtClean="0"/>
              <a:t>Recherche d’Ag de </a:t>
            </a:r>
            <a:r>
              <a:rPr lang="fr-FR" b="1" i="1" dirty="0" err="1" smtClean="0"/>
              <a:t>Legionella</a:t>
            </a:r>
            <a:r>
              <a:rPr lang="fr-FR" b="1" i="1" dirty="0" smtClean="0"/>
              <a:t> </a:t>
            </a:r>
            <a:r>
              <a:rPr lang="fr-FR" b="1" dirty="0" smtClean="0"/>
              <a:t>dans les urines</a:t>
            </a:r>
            <a:endParaRPr lang="fr-FR" dirty="0" smtClean="0"/>
          </a:p>
          <a:p>
            <a:r>
              <a:rPr lang="fr-FR" dirty="0" smtClean="0"/>
              <a:t>– </a:t>
            </a:r>
            <a:r>
              <a:rPr lang="fr-FR" b="1" dirty="0" smtClean="0"/>
              <a:t>Indirect: Sérologie</a:t>
            </a:r>
            <a:endParaRPr lang="fr-FR" dirty="0" smtClean="0"/>
          </a:p>
          <a:p>
            <a:r>
              <a:rPr lang="fr-FR" dirty="0" smtClean="0"/>
              <a:t>– </a:t>
            </a:r>
            <a:r>
              <a:rPr lang="fr-FR" b="1" dirty="0" smtClean="0">
                <a:solidFill>
                  <a:srgbClr val="FF0000"/>
                </a:solidFill>
              </a:rPr>
              <a:t>Maladie à déclaration obligatoire +++</a:t>
            </a:r>
            <a:endParaRPr lang="fr-FR"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419" y="2028445"/>
            <a:ext cx="3395215" cy="2318057"/>
            <a:chOff x="-231" y="2549"/>
            <a:chExt cx="2195" cy="2841"/>
          </a:xfrm>
        </p:grpSpPr>
        <p:sp>
          <p:nvSpPr>
            <p:cNvPr id="3" name="Rectangle 9"/>
            <p:cNvSpPr>
              <a:spLocks noChangeArrowheads="1"/>
            </p:cNvSpPr>
            <p:nvPr/>
          </p:nvSpPr>
          <p:spPr bwMode="auto">
            <a:xfrm>
              <a:off x="-231" y="3565"/>
              <a:ext cx="1338" cy="1825"/>
            </a:xfrm>
            <a:prstGeom prst="rect">
              <a:avLst/>
            </a:prstGeom>
            <a:noFill/>
            <a:ln w="12700">
              <a:noFill/>
              <a:miter lim="800000"/>
              <a:headEnd/>
              <a:tailEnd/>
            </a:ln>
            <a:effectLst/>
          </p:spPr>
          <p:txBody>
            <a:bodyPr wrap="none" lIns="90488" tIns="44450" rIns="90488" bIns="44450" anchor="ctr">
              <a:spAutoFit/>
            </a:bodyPr>
            <a:lstStyle/>
            <a:p>
              <a:pPr eaLnBrk="0" hangingPunct="0"/>
              <a:r>
                <a:rPr lang="fr-FR" altLang="fr-FR" sz="2000" b="1" dirty="0"/>
                <a:t>antigène</a:t>
              </a:r>
            </a:p>
            <a:p>
              <a:pPr eaLnBrk="0" hangingPunct="0"/>
              <a:r>
                <a:rPr lang="fr-FR" altLang="fr-FR" sz="2000" b="1" dirty="0"/>
                <a:t>soluble urinaire</a:t>
              </a:r>
            </a:p>
            <a:p>
              <a:pPr eaLnBrk="0" hangingPunct="0"/>
              <a:r>
                <a:rPr lang="fr-FR" altLang="fr-FR" sz="2000" b="1" i="1" dirty="0">
                  <a:solidFill>
                    <a:srgbClr val="F963F9"/>
                  </a:solidFill>
                </a:rPr>
                <a:t>rapide, précoce</a:t>
              </a:r>
            </a:p>
            <a:p>
              <a:pPr eaLnBrk="0" hangingPunct="0"/>
              <a:r>
                <a:rPr lang="fr-FR" altLang="fr-FR" sz="2000" b="1" i="1" dirty="0">
                  <a:solidFill>
                    <a:srgbClr val="F963F9"/>
                  </a:solidFill>
                </a:rPr>
                <a:t> limite : Lp1</a:t>
              </a:r>
              <a:endParaRPr lang="fr-FR" altLang="fr-FR" sz="2000" b="1" dirty="0">
                <a:solidFill>
                  <a:srgbClr val="F963F9"/>
                </a:solidFill>
                <a:latin typeface="Times New Roman" pitchFamily="18" charset="0"/>
              </a:endParaRPr>
            </a:p>
            <a:p>
              <a:pPr eaLnBrk="0" hangingPunct="0"/>
              <a:endParaRPr lang="fr-FR" altLang="fr-FR" sz="2000" b="1" dirty="0">
                <a:solidFill>
                  <a:srgbClr val="F963F9"/>
                </a:solidFill>
              </a:endParaRPr>
            </a:p>
            <a:p>
              <a:pPr eaLnBrk="0" hangingPunct="0"/>
              <a:endParaRPr lang="fr-FR" altLang="fr-FR" sz="2000" b="1" dirty="0">
                <a:solidFill>
                  <a:srgbClr val="F963F9"/>
                </a:solidFill>
              </a:endParaRPr>
            </a:p>
          </p:txBody>
        </p:sp>
        <p:sp>
          <p:nvSpPr>
            <p:cNvPr id="4" name="Line 10"/>
            <p:cNvSpPr>
              <a:spLocks noChangeShapeType="1"/>
            </p:cNvSpPr>
            <p:nvPr/>
          </p:nvSpPr>
          <p:spPr bwMode="auto">
            <a:xfrm>
              <a:off x="1441" y="2549"/>
              <a:ext cx="523" cy="587"/>
            </a:xfrm>
            <a:prstGeom prst="line">
              <a:avLst/>
            </a:prstGeom>
            <a:noFill/>
            <a:ln w="12700">
              <a:solidFill>
                <a:srgbClr val="FFFFFF"/>
              </a:solidFill>
              <a:round/>
              <a:headEnd/>
              <a:tailEnd type="triangle" w="med" len="med"/>
            </a:ln>
            <a:effectLst/>
          </p:spPr>
          <p:txBody>
            <a:bodyPr wrap="none" anchor="ctr"/>
            <a:lstStyle/>
            <a:p>
              <a:endParaRPr lang="fr-FR"/>
            </a:p>
          </p:txBody>
        </p:sp>
      </p:grpSp>
      <p:grpSp>
        <p:nvGrpSpPr>
          <p:cNvPr id="8" name="Group 5"/>
          <p:cNvGrpSpPr>
            <a:grpSpLocks/>
          </p:cNvGrpSpPr>
          <p:nvPr/>
        </p:nvGrpSpPr>
        <p:grpSpPr bwMode="auto">
          <a:xfrm>
            <a:off x="2214546" y="2428868"/>
            <a:ext cx="4887913" cy="3289300"/>
            <a:chOff x="1536" y="1648"/>
            <a:chExt cx="3464" cy="2072"/>
          </a:xfrm>
        </p:grpSpPr>
        <p:pic>
          <p:nvPicPr>
            <p:cNvPr id="9" name="Picture 6"/>
            <p:cNvPicPr>
              <a:picLocks noChangeArrowheads="1"/>
            </p:cNvPicPr>
            <p:nvPr/>
          </p:nvPicPr>
          <p:blipFill>
            <a:blip r:embed="rId2"/>
            <a:srcRect/>
            <a:stretch>
              <a:fillRect/>
            </a:stretch>
          </p:blipFill>
          <p:spPr bwMode="auto">
            <a:xfrm>
              <a:off x="1536" y="1648"/>
              <a:ext cx="3464" cy="2072"/>
            </a:xfrm>
            <a:prstGeom prst="rect">
              <a:avLst/>
            </a:prstGeom>
            <a:noFill/>
            <a:ln w="12700">
              <a:noFill/>
              <a:miter lim="800000"/>
              <a:headEnd/>
              <a:tailEnd/>
            </a:ln>
            <a:effectLst/>
          </p:spPr>
        </p:pic>
        <p:pic>
          <p:nvPicPr>
            <p:cNvPr id="10" name="Picture 7"/>
            <p:cNvPicPr>
              <a:picLocks noChangeArrowheads="1"/>
            </p:cNvPicPr>
            <p:nvPr/>
          </p:nvPicPr>
          <p:blipFill>
            <a:blip r:embed="rId3"/>
            <a:srcRect/>
            <a:stretch>
              <a:fillRect/>
            </a:stretch>
          </p:blipFill>
          <p:spPr bwMode="auto">
            <a:xfrm>
              <a:off x="2816" y="1704"/>
              <a:ext cx="1024" cy="1032"/>
            </a:xfrm>
            <a:prstGeom prst="rect">
              <a:avLst/>
            </a:prstGeom>
            <a:noFill/>
            <a:ln w="12700">
              <a:noFill/>
              <a:miter lim="800000"/>
              <a:headEnd/>
              <a:tailEnd/>
            </a:ln>
            <a:effectLst/>
          </p:spPr>
        </p:pic>
      </p:grpSp>
      <p:grpSp>
        <p:nvGrpSpPr>
          <p:cNvPr id="11" name="Group 14"/>
          <p:cNvGrpSpPr>
            <a:grpSpLocks/>
          </p:cNvGrpSpPr>
          <p:nvPr/>
        </p:nvGrpSpPr>
        <p:grpSpPr bwMode="auto">
          <a:xfrm>
            <a:off x="2614613" y="1447800"/>
            <a:ext cx="4664075" cy="1211263"/>
            <a:chOff x="1767" y="1141"/>
            <a:chExt cx="3304" cy="871"/>
          </a:xfrm>
        </p:grpSpPr>
        <p:sp>
          <p:nvSpPr>
            <p:cNvPr id="12" name="Rectangle 15"/>
            <p:cNvSpPr>
              <a:spLocks noChangeArrowheads="1"/>
            </p:cNvSpPr>
            <p:nvPr/>
          </p:nvSpPr>
          <p:spPr bwMode="auto">
            <a:xfrm>
              <a:off x="1767" y="1141"/>
              <a:ext cx="3304" cy="502"/>
            </a:xfrm>
            <a:prstGeom prst="rect">
              <a:avLst/>
            </a:prstGeom>
            <a:noFill/>
            <a:ln w="12700">
              <a:noFill/>
              <a:miter lim="800000"/>
              <a:headEnd/>
              <a:tailEnd/>
            </a:ln>
            <a:effectLst/>
          </p:spPr>
          <p:txBody>
            <a:bodyPr wrap="none" lIns="90488" tIns="44450" rIns="90488" bIns="44450" anchor="ctr">
              <a:spAutoFit/>
            </a:bodyPr>
            <a:lstStyle/>
            <a:p>
              <a:pPr algn="ctr" eaLnBrk="0" hangingPunct="0"/>
              <a:r>
                <a:rPr lang="fr-FR" altLang="fr-FR" sz="2000" b="1" dirty="0"/>
                <a:t>immunofluorescence directe</a:t>
              </a:r>
            </a:p>
            <a:p>
              <a:pPr algn="ctr" eaLnBrk="0" hangingPunct="0"/>
              <a:r>
                <a:rPr lang="fr-FR" altLang="fr-FR" sz="2000" b="1" dirty="0">
                  <a:solidFill>
                    <a:srgbClr val="F963F9"/>
                  </a:solidFill>
                </a:rPr>
                <a:t>rapide, spécifique mais peu sensible</a:t>
              </a:r>
              <a:r>
                <a:rPr lang="fr-FR" altLang="fr-FR" sz="2000" b="1" dirty="0">
                  <a:solidFill>
                    <a:srgbClr val="FFFFFF"/>
                  </a:solidFill>
                </a:rPr>
                <a:t> </a:t>
              </a:r>
            </a:p>
          </p:txBody>
        </p:sp>
        <p:sp>
          <p:nvSpPr>
            <p:cNvPr id="13" name="Line 16"/>
            <p:cNvSpPr>
              <a:spLocks noChangeShapeType="1"/>
            </p:cNvSpPr>
            <p:nvPr/>
          </p:nvSpPr>
          <p:spPr bwMode="auto">
            <a:xfrm>
              <a:off x="3125" y="1522"/>
              <a:ext cx="279" cy="490"/>
            </a:xfrm>
            <a:prstGeom prst="line">
              <a:avLst/>
            </a:prstGeom>
            <a:noFill/>
            <a:ln w="12700">
              <a:solidFill>
                <a:srgbClr val="FFFFFF"/>
              </a:solidFill>
              <a:round/>
              <a:headEnd/>
              <a:tailEnd type="triangle" w="med" len="med"/>
            </a:ln>
            <a:effectLst/>
          </p:spPr>
          <p:txBody>
            <a:bodyPr wrap="none" anchor="ctr"/>
            <a:lstStyle/>
            <a:p>
              <a:endParaRPr lang="fr-FR"/>
            </a:p>
          </p:txBody>
        </p:sp>
      </p:grpSp>
      <p:sp>
        <p:nvSpPr>
          <p:cNvPr id="14" name="Text Box 18"/>
          <p:cNvSpPr txBox="1">
            <a:spLocks noChangeArrowheads="1"/>
          </p:cNvSpPr>
          <p:nvPr/>
        </p:nvSpPr>
        <p:spPr bwMode="auto">
          <a:xfrm>
            <a:off x="6934200" y="3286124"/>
            <a:ext cx="2209800" cy="1661993"/>
          </a:xfrm>
          <a:prstGeom prst="rect">
            <a:avLst/>
          </a:prstGeom>
          <a:noFill/>
          <a:ln w="9525">
            <a:noFill/>
            <a:miter lim="800000"/>
            <a:headEnd/>
            <a:tailEnd/>
          </a:ln>
          <a:effectLst/>
        </p:spPr>
        <p:txBody>
          <a:bodyPr wrap="square">
            <a:spAutoFit/>
          </a:bodyPr>
          <a:lstStyle/>
          <a:p>
            <a:pPr eaLnBrk="0" hangingPunct="0">
              <a:spcBef>
                <a:spcPct val="50000"/>
              </a:spcBef>
            </a:pPr>
            <a:r>
              <a:rPr lang="fr-FR" sz="2000" b="1" dirty="0"/>
              <a:t>séroconversion </a:t>
            </a:r>
          </a:p>
          <a:p>
            <a:pPr eaLnBrk="0" hangingPunct="0"/>
            <a:r>
              <a:rPr lang="fr-FR" altLang="fr-FR" sz="2000" dirty="0">
                <a:solidFill>
                  <a:srgbClr val="FFFFFF"/>
                </a:solidFill>
              </a:rPr>
              <a:t>   </a:t>
            </a:r>
            <a:r>
              <a:rPr lang="fr-FR" altLang="fr-FR" sz="2000" b="1" dirty="0">
                <a:solidFill>
                  <a:srgbClr val="F963F9"/>
                </a:solidFill>
              </a:rPr>
              <a:t>tardif et limite </a:t>
            </a:r>
            <a:r>
              <a:rPr lang="fr-FR" altLang="fr-FR" sz="1600" b="1" dirty="0">
                <a:solidFill>
                  <a:srgbClr val="F963F9"/>
                </a:solidFill>
              </a:rPr>
              <a:t>nombreux antigènes   réactions  croisées</a:t>
            </a:r>
          </a:p>
          <a:p>
            <a:pPr eaLnBrk="0" hangingPunct="0">
              <a:spcBef>
                <a:spcPct val="50000"/>
              </a:spcBef>
            </a:pPr>
            <a:endParaRPr lang="fr-FR" sz="2000" b="1" dirty="0"/>
          </a:p>
        </p:txBody>
      </p:sp>
      <p:grpSp>
        <p:nvGrpSpPr>
          <p:cNvPr id="15" name="Group 11"/>
          <p:cNvGrpSpPr>
            <a:grpSpLocks/>
          </p:cNvGrpSpPr>
          <p:nvPr/>
        </p:nvGrpSpPr>
        <p:grpSpPr bwMode="auto">
          <a:xfrm>
            <a:off x="1643235" y="5410200"/>
            <a:ext cx="6778453" cy="1117600"/>
            <a:chOff x="1245" y="3548"/>
            <a:chExt cx="4803" cy="704"/>
          </a:xfrm>
        </p:grpSpPr>
        <p:sp>
          <p:nvSpPr>
            <p:cNvPr id="16" name="Rectangle 12"/>
            <p:cNvSpPr>
              <a:spLocks noChangeArrowheads="1"/>
            </p:cNvSpPr>
            <p:nvPr/>
          </p:nvSpPr>
          <p:spPr bwMode="auto">
            <a:xfrm>
              <a:off x="1245" y="3812"/>
              <a:ext cx="4803" cy="440"/>
            </a:xfrm>
            <a:prstGeom prst="rect">
              <a:avLst/>
            </a:prstGeom>
            <a:noFill/>
            <a:ln w="12700">
              <a:noFill/>
              <a:miter lim="800000"/>
              <a:headEnd/>
              <a:tailEnd/>
            </a:ln>
            <a:effectLst/>
          </p:spPr>
          <p:txBody>
            <a:bodyPr wrap="square" lIns="90488" tIns="44450" rIns="90488" bIns="44450" anchor="ctr">
              <a:spAutoFit/>
            </a:bodyPr>
            <a:lstStyle/>
            <a:p>
              <a:pPr eaLnBrk="0" hangingPunct="0"/>
              <a:r>
                <a:rPr lang="fr-FR" altLang="fr-FR" sz="2000" b="1" dirty="0"/>
                <a:t>isolement de </a:t>
              </a:r>
              <a:r>
                <a:rPr lang="fr-FR" altLang="fr-FR" sz="2000" b="1" dirty="0" err="1"/>
                <a:t>légionelles</a:t>
              </a:r>
              <a:r>
                <a:rPr lang="fr-FR" altLang="fr-FR" sz="2000" b="1" dirty="0"/>
                <a:t> dans un prélèvement clinique</a:t>
              </a:r>
            </a:p>
            <a:p>
              <a:pPr eaLnBrk="0" hangingPunct="0"/>
              <a:r>
                <a:rPr lang="fr-FR" altLang="fr-FR" sz="2000" b="1" dirty="0">
                  <a:solidFill>
                    <a:srgbClr val="F963F9"/>
                  </a:solidFill>
                </a:rPr>
                <a:t>avant antibiothérapie et limite : lente, difficile</a:t>
              </a:r>
            </a:p>
          </p:txBody>
        </p:sp>
        <p:sp>
          <p:nvSpPr>
            <p:cNvPr id="17" name="Line 13"/>
            <p:cNvSpPr>
              <a:spLocks noChangeShapeType="1"/>
            </p:cNvSpPr>
            <p:nvPr/>
          </p:nvSpPr>
          <p:spPr bwMode="auto">
            <a:xfrm flipV="1">
              <a:off x="2179" y="3548"/>
              <a:ext cx="936" cy="362"/>
            </a:xfrm>
            <a:prstGeom prst="line">
              <a:avLst/>
            </a:prstGeom>
            <a:noFill/>
            <a:ln w="12700">
              <a:solidFill>
                <a:srgbClr val="FFFFFF"/>
              </a:solidFill>
              <a:round/>
              <a:headEnd/>
              <a:tailEnd type="triangle" w="med" len="med"/>
            </a:ln>
            <a:effectLst/>
          </p:spPr>
          <p:txBody>
            <a:bodyPr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967302"/>
          </a:xfrm>
        </p:spPr>
        <p:txBody>
          <a:bodyPr/>
          <a:lstStyle/>
          <a:p>
            <a:r>
              <a:rPr lang="fr-FR" dirty="0" smtClean="0"/>
              <a:t>* </a:t>
            </a:r>
            <a:r>
              <a:rPr lang="fr-FR" b="1" dirty="0" err="1" smtClean="0"/>
              <a:t>Coxiella</a:t>
            </a:r>
            <a:r>
              <a:rPr lang="fr-FR" b="1" dirty="0" smtClean="0"/>
              <a:t> </a:t>
            </a:r>
            <a:r>
              <a:rPr lang="fr-FR" b="1" dirty="0" err="1" smtClean="0"/>
              <a:t>burnetti</a:t>
            </a:r>
            <a:r>
              <a:rPr lang="fr-FR" dirty="0" smtClean="0"/>
              <a:t>, agent de la fièvre Q, la transmission se fait par les insectes, les rongeurs ou les animaux domestiques. A la différence des autres rickettsioses, il n'y a pas de signes cutanés. Le diagnostic est sérologique.</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785818"/>
          </a:xfrm>
        </p:spPr>
        <p:txBody>
          <a:bodyPr>
            <a:normAutofit fontScale="90000"/>
          </a:bodyPr>
          <a:lstStyle/>
          <a:p>
            <a:pPr algn="ctr"/>
            <a:r>
              <a:rPr lang="fr-FR" dirty="0" smtClean="0">
                <a:solidFill>
                  <a:srgbClr val="FF0000"/>
                </a:solidFill>
                <a:latin typeface="Algerian" pitchFamily="82" charset="0"/>
              </a:rPr>
              <a:t>PNEMOPATHIES VIRALES</a:t>
            </a:r>
            <a:endParaRPr lang="fr-FR" dirty="0">
              <a:solidFill>
                <a:srgbClr val="FF0000"/>
              </a:solidFill>
              <a:latin typeface="Algerian" pitchFamily="82" charset="0"/>
            </a:endParaRPr>
          </a:p>
        </p:txBody>
      </p:sp>
      <p:sp>
        <p:nvSpPr>
          <p:cNvPr id="3" name="Espace réservé du contenu 2"/>
          <p:cNvSpPr>
            <a:spLocks noGrp="1"/>
          </p:cNvSpPr>
          <p:nvPr>
            <p:ph idx="1"/>
          </p:nvPr>
        </p:nvSpPr>
        <p:spPr>
          <a:xfrm>
            <a:off x="457200" y="1071546"/>
            <a:ext cx="8229600" cy="5253054"/>
          </a:xfrm>
        </p:spPr>
        <p:txBody>
          <a:bodyPr>
            <a:normAutofit/>
          </a:bodyPr>
          <a:lstStyle/>
          <a:p>
            <a:r>
              <a:rPr lang="fr-FR" b="1" dirty="0" smtClean="0"/>
              <a:t>réalisent aussi un tableau de pneumopathie atypique</a:t>
            </a:r>
            <a:endParaRPr lang="fr-FR" dirty="0" smtClean="0"/>
          </a:p>
          <a:p>
            <a:r>
              <a:rPr lang="fr-FR" dirty="0" smtClean="0"/>
              <a:t>Les virus principalement impliqués sont les </a:t>
            </a:r>
            <a:r>
              <a:rPr lang="fr-FR" i="1" dirty="0" smtClean="0"/>
              <a:t>virus de la grippe (</a:t>
            </a:r>
            <a:r>
              <a:rPr lang="fr-FR" i="1" dirty="0" err="1" smtClean="0"/>
              <a:t>Myxovirus</a:t>
            </a:r>
            <a:r>
              <a:rPr lang="fr-FR" i="1" dirty="0" smtClean="0"/>
              <a:t> </a:t>
            </a:r>
            <a:r>
              <a:rPr lang="fr-FR" i="1" dirty="0" err="1" smtClean="0"/>
              <a:t>influenzae</a:t>
            </a:r>
            <a:r>
              <a:rPr lang="fr-FR" i="1" dirty="0" smtClean="0"/>
              <a:t> A, B et C), les </a:t>
            </a:r>
            <a:r>
              <a:rPr lang="fr-FR" i="1" dirty="0" err="1" smtClean="0"/>
              <a:t>Myxovirus</a:t>
            </a:r>
            <a:r>
              <a:rPr lang="fr-FR" i="1" dirty="0" smtClean="0"/>
              <a:t> </a:t>
            </a:r>
            <a:r>
              <a:rPr lang="fr-FR" i="1" dirty="0" err="1" smtClean="0"/>
              <a:t>parainfluenzae</a:t>
            </a:r>
            <a:r>
              <a:rPr lang="fr-FR" i="1" dirty="0" smtClean="0"/>
              <a:t> I, II, III et IV, les Adénovirus et le </a:t>
            </a:r>
            <a:r>
              <a:rPr lang="fr-FR" i="1" u="sng" dirty="0" smtClean="0"/>
              <a:t>VRS</a:t>
            </a:r>
            <a:r>
              <a:rPr lang="fr-FR" dirty="0" smtClean="0"/>
              <a:t>. De nombreux autres virus peuvent être impliqués occasionnellement. </a:t>
            </a:r>
            <a:r>
              <a:rPr lang="fr-FR" sz="2800" dirty="0" smtClean="0">
                <a:solidFill>
                  <a:srgbClr val="FF0000"/>
                </a:solidFill>
              </a:rPr>
              <a:t>Les méthodes de mise en évidence ne sont pas d'usage courant et le dg est </a:t>
            </a:r>
            <a:r>
              <a:rPr lang="fr-FR" sz="2800" dirty="0" err="1" smtClean="0">
                <a:solidFill>
                  <a:srgbClr val="FF0000"/>
                </a:solidFill>
              </a:rPr>
              <a:t>serorologique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1357298"/>
            <a:ext cx="7572428" cy="3539430"/>
          </a:xfrm>
          <a:prstGeom prst="rect">
            <a:avLst/>
          </a:prstGeom>
        </p:spPr>
        <p:txBody>
          <a:bodyPr wrap="square">
            <a:spAutoFit/>
          </a:bodyPr>
          <a:lstStyle/>
          <a:p>
            <a:r>
              <a:rPr lang="fr-FR" sz="3200" dirty="0" smtClean="0"/>
              <a:t>Fréquentes, elles sont le plus souvent bénignes. </a:t>
            </a:r>
          </a:p>
          <a:p>
            <a:r>
              <a:rPr lang="fr-FR" sz="3200" dirty="0" smtClean="0"/>
              <a:t>Elles peuvent être graves chez l'immunodéprimé voire même chez l'adulte sain si elles sont source d'un </a:t>
            </a:r>
            <a:r>
              <a:rPr lang="fr-FR" sz="3200" dirty="0" err="1" smtClean="0"/>
              <a:t>oedème</a:t>
            </a:r>
            <a:r>
              <a:rPr lang="fr-FR" sz="3200" dirty="0" smtClean="0"/>
              <a:t> lésionnel; cela peut être le cas pour la grippe, dans certaines épidémies</a:t>
            </a:r>
            <a:endParaRPr lang="fr-FR"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857232"/>
            <a:ext cx="8305800" cy="4572032"/>
          </a:xfrm>
        </p:spPr>
        <p:txBody>
          <a:bodyPr>
            <a:normAutofit/>
          </a:bodyPr>
          <a:lstStyle/>
          <a:p>
            <a:r>
              <a:rPr lang="fr-FR" sz="2800" b="1" dirty="0" smtClean="0">
                <a:solidFill>
                  <a:schemeClr val="tx1"/>
                </a:solidFill>
              </a:rPr>
              <a:t>Les virus en causes </a:t>
            </a:r>
            <a:r>
              <a:rPr lang="fr-FR" sz="2800" dirty="0" smtClean="0">
                <a:solidFill>
                  <a:schemeClr val="tx1"/>
                </a:solidFill>
              </a:rPr>
              <a:t/>
            </a:r>
            <a:br>
              <a:rPr lang="fr-FR" sz="2800" dirty="0" smtClean="0">
                <a:solidFill>
                  <a:schemeClr val="tx1"/>
                </a:solidFill>
              </a:rPr>
            </a:br>
            <a:r>
              <a:rPr lang="fr-FR" sz="2800" i="1" dirty="0" smtClean="0">
                <a:solidFill>
                  <a:schemeClr val="tx1"/>
                </a:solidFill>
              </a:rPr>
              <a:t>1 - </a:t>
            </a:r>
            <a:r>
              <a:rPr lang="fr-FR" sz="2800" i="1" dirty="0" err="1" smtClean="0">
                <a:solidFill>
                  <a:schemeClr val="tx1"/>
                </a:solidFill>
              </a:rPr>
              <a:t>Myxovirus</a:t>
            </a:r>
            <a:r>
              <a:rPr lang="fr-FR" sz="2800" i="1" dirty="0" smtClean="0">
                <a:solidFill>
                  <a:schemeClr val="tx1"/>
                </a:solidFill>
              </a:rPr>
              <a:t> et paramyxovirus </a:t>
            </a:r>
            <a:r>
              <a:rPr lang="fr-FR" sz="2800" dirty="0" smtClean="0">
                <a:solidFill>
                  <a:schemeClr val="tx1"/>
                </a:solidFill>
              </a:rPr>
              <a:t/>
            </a:r>
            <a:br>
              <a:rPr lang="fr-FR" sz="2800" dirty="0" smtClean="0">
                <a:solidFill>
                  <a:schemeClr val="tx1"/>
                </a:solidFill>
              </a:rPr>
            </a:br>
            <a:r>
              <a:rPr lang="fr-FR" sz="2800" i="1" dirty="0" smtClean="0">
                <a:solidFill>
                  <a:schemeClr val="tx1"/>
                </a:solidFill>
              </a:rPr>
              <a:t>La grippe</a:t>
            </a:r>
            <a:r>
              <a:rPr lang="fr-FR" sz="2800" dirty="0" smtClean="0">
                <a:solidFill>
                  <a:schemeClr val="tx1"/>
                </a:solidFill>
              </a:rPr>
              <a:t> est due à un </a:t>
            </a:r>
            <a:r>
              <a:rPr lang="fr-FR" sz="2800" dirty="0" err="1" smtClean="0">
                <a:solidFill>
                  <a:schemeClr val="tx1"/>
                </a:solidFill>
              </a:rPr>
              <a:t>Myxovirus</a:t>
            </a:r>
            <a:r>
              <a:rPr lang="fr-FR" sz="2800" dirty="0" smtClean="0">
                <a:solidFill>
                  <a:schemeClr val="tx1"/>
                </a:solidFill>
              </a:rPr>
              <a:t> </a:t>
            </a:r>
            <a:r>
              <a:rPr lang="fr-FR" sz="2800" dirty="0" err="1" smtClean="0">
                <a:solidFill>
                  <a:schemeClr val="tx1"/>
                </a:solidFill>
              </a:rPr>
              <a:t>influenzae</a:t>
            </a:r>
            <a:r>
              <a:rPr lang="fr-FR" sz="2800" dirty="0" smtClean="0">
                <a:solidFill>
                  <a:schemeClr val="tx1"/>
                </a:solidFill>
              </a:rPr>
              <a:t>.</a:t>
            </a:r>
            <a:br>
              <a:rPr lang="fr-FR" sz="2800" dirty="0" smtClean="0">
                <a:solidFill>
                  <a:schemeClr val="tx1"/>
                </a:solidFill>
              </a:rPr>
            </a:br>
            <a:r>
              <a:rPr lang="fr-FR" sz="2800" dirty="0" smtClean="0">
                <a:solidFill>
                  <a:schemeClr val="tx1"/>
                </a:solidFill>
              </a:rPr>
              <a:t> Elle entraîne rarement, par rapport à sa fréquence, une</a:t>
            </a:r>
            <a:br>
              <a:rPr lang="fr-FR" sz="2800" dirty="0" smtClean="0">
                <a:solidFill>
                  <a:schemeClr val="tx1"/>
                </a:solidFill>
              </a:rPr>
            </a:br>
            <a:r>
              <a:rPr lang="fr-FR" sz="2800" dirty="0" smtClean="0">
                <a:solidFill>
                  <a:schemeClr val="tx1"/>
                </a:solidFill>
              </a:rPr>
              <a:t> broncho-pneumonie avec atteinte interstitielle pure, guérissant en 8 à 20 jours. Exceptionnellement, elle est source d'une </a:t>
            </a:r>
            <a:r>
              <a:rPr lang="fr-FR" sz="2800" dirty="0" err="1" smtClean="0">
                <a:solidFill>
                  <a:schemeClr val="tx1"/>
                </a:solidFill>
              </a:rPr>
              <a:t>oedème</a:t>
            </a:r>
            <a:r>
              <a:rPr lang="fr-FR" sz="2800" dirty="0" smtClean="0">
                <a:solidFill>
                  <a:schemeClr val="tx1"/>
                </a:solidFill>
              </a:rPr>
              <a:t> alvéolaire lésionnel diffus mortel. Les surinfections sont toujours possibles, en particulier à </a:t>
            </a:r>
            <a:r>
              <a:rPr lang="fr-FR" sz="2800" dirty="0" err="1" smtClean="0">
                <a:solidFill>
                  <a:schemeClr val="tx1"/>
                </a:solidFill>
              </a:rPr>
              <a:t>Hémophilus</a:t>
            </a:r>
            <a:r>
              <a:rPr lang="fr-FR" sz="2800" dirty="0" smtClean="0">
                <a:solidFill>
                  <a:schemeClr val="tx1"/>
                </a:solidFill>
              </a:rPr>
              <a:t>. </a:t>
            </a:r>
            <a:br>
              <a:rPr lang="fr-FR" sz="2800" dirty="0" smtClean="0">
                <a:solidFill>
                  <a:schemeClr val="tx1"/>
                </a:solidFill>
              </a:rPr>
            </a:b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81682"/>
          </a:xfrm>
        </p:spPr>
        <p:txBody>
          <a:bodyPr/>
          <a:lstStyle/>
          <a:p>
            <a:r>
              <a:rPr lang="fr-FR" i="1" dirty="0" err="1" smtClean="0"/>
              <a:t>Myxovirus</a:t>
            </a:r>
            <a:r>
              <a:rPr lang="fr-FR" i="1" dirty="0" smtClean="0"/>
              <a:t> para </a:t>
            </a:r>
            <a:r>
              <a:rPr lang="fr-FR" i="1" dirty="0" err="1" smtClean="0"/>
              <a:t>influenzae</a:t>
            </a:r>
            <a:r>
              <a:rPr lang="fr-FR" dirty="0" smtClean="0"/>
              <a:t> est source d'une pneumopathie proche de la grippe. </a:t>
            </a:r>
          </a:p>
          <a:p>
            <a:r>
              <a:rPr lang="fr-FR" i="1" dirty="0" smtClean="0"/>
              <a:t>La rougeole</a:t>
            </a:r>
            <a:r>
              <a:rPr lang="fr-FR" dirty="0" smtClean="0"/>
              <a:t> (paramyxovirus) et </a:t>
            </a:r>
            <a:r>
              <a:rPr lang="fr-FR" i="1" dirty="0" smtClean="0"/>
              <a:t>les oreillons</a:t>
            </a:r>
            <a:r>
              <a:rPr lang="fr-FR" dirty="0" smtClean="0"/>
              <a:t> (</a:t>
            </a:r>
            <a:r>
              <a:rPr lang="fr-FR" dirty="0" err="1" smtClean="0"/>
              <a:t>Myxovirus</a:t>
            </a:r>
            <a:r>
              <a:rPr lang="fr-FR" dirty="0" smtClean="0"/>
              <a:t>) sont responsables des séquelles bronchiques à type de dilatations bronchiques. </a:t>
            </a:r>
          </a:p>
          <a:p>
            <a:r>
              <a:rPr lang="fr-FR" i="1" dirty="0" smtClean="0"/>
              <a:t>Le VRS, virus respiratoire </a:t>
            </a:r>
            <a:r>
              <a:rPr lang="fr-FR" i="1" dirty="0" err="1" smtClean="0"/>
              <a:t>syncytial</a:t>
            </a:r>
            <a:r>
              <a:rPr lang="fr-FR" dirty="0" smtClean="0"/>
              <a:t> (paramyxovirus) est responsable de bronchites et de broncho-pneumonies chez l'enfant et le </a:t>
            </a:r>
            <a:r>
              <a:rPr lang="fr-FR" dirty="0" err="1" smtClean="0"/>
              <a:t>nourisson</a:t>
            </a:r>
            <a:r>
              <a:rPr lang="fr-FR" dirty="0" smtClean="0"/>
              <a:t>. Un risque vital et en jeu.</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a:bodyPr>
          <a:lstStyle/>
          <a:p>
            <a:r>
              <a:rPr lang="fr-FR" sz="2800" i="1" dirty="0" smtClean="0"/>
              <a:t>2 - Les adénovirus</a:t>
            </a:r>
            <a:r>
              <a:rPr lang="fr-FR" sz="2800" dirty="0" smtClean="0"/>
              <a:t> sont rarement responsables de broncho-pneumonie</a:t>
            </a:r>
          </a:p>
          <a:p>
            <a:r>
              <a:rPr lang="fr-FR" sz="2800" i="1" dirty="0" smtClean="0"/>
              <a:t>3 - Herpès virus (HV)</a:t>
            </a:r>
            <a:endParaRPr lang="fr-FR" sz="2800" dirty="0" smtClean="0"/>
          </a:p>
          <a:p>
            <a:r>
              <a:rPr lang="fr-FR" sz="2800" i="1" dirty="0" smtClean="0"/>
              <a:t>La varicelle </a:t>
            </a:r>
            <a:r>
              <a:rPr lang="fr-FR" sz="2800" dirty="0" smtClean="0"/>
              <a:t>(HV </a:t>
            </a:r>
            <a:r>
              <a:rPr lang="fr-FR" sz="2800" dirty="0" err="1" smtClean="0"/>
              <a:t>varicellae</a:t>
            </a:r>
            <a:r>
              <a:rPr lang="fr-FR" sz="2800" dirty="0" smtClean="0"/>
              <a:t>) entraîne rarement de problème chez l'enfant sauf s'il est immunodéprimé. Chez l'adulte, elle est source dans 75% des cas d'une atteinte pulmonaire par voie hématogène responsable d'image des </a:t>
            </a:r>
            <a:r>
              <a:rPr lang="fr-FR" sz="2800" dirty="0" err="1" smtClean="0"/>
              <a:t>microcalcifications</a:t>
            </a:r>
            <a:r>
              <a:rPr lang="fr-FR" sz="2800" dirty="0" smtClean="0"/>
              <a:t> parenchymateuses. </a:t>
            </a: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Documents and Settings\hamoudi allag\Bureau\viewer(21)"/>
          <p:cNvPicPr>
            <a:picLocks noGrp="1" noChangeAspect="1" noChangeArrowheads="1"/>
          </p:cNvPicPr>
          <p:nvPr>
            <p:ph idx="1"/>
          </p:nvPr>
        </p:nvPicPr>
        <p:blipFill>
          <a:blip r:embed="rId2"/>
          <a:srcRect/>
          <a:stretch>
            <a:fillRect/>
          </a:stretch>
        </p:blipFill>
        <p:spPr>
          <a:xfrm>
            <a:off x="285720" y="571480"/>
            <a:ext cx="8572500" cy="5929312"/>
          </a:xfrm>
          <a:noFill/>
        </p:spPr>
      </p:pic>
      <p:sp>
        <p:nvSpPr>
          <p:cNvPr id="3" name="Espace réservé du numéro de diapositive 2"/>
          <p:cNvSpPr>
            <a:spLocks noGrp="1"/>
          </p:cNvSpPr>
          <p:nvPr>
            <p:ph type="sldNum" sz="quarter" idx="12"/>
          </p:nvPr>
        </p:nvSpPr>
        <p:spPr/>
        <p:txBody>
          <a:bodyPr/>
          <a:lstStyle/>
          <a:p>
            <a:pPr>
              <a:defRPr/>
            </a:pPr>
            <a:fld id="{3B391A26-CAD3-4C9A-8D39-AA938113872C}" type="slidenum">
              <a:rPr lang="fr-FR"/>
              <a:pPr>
                <a:defRPr/>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r>
              <a:rPr lang="fr-FR" i="1" dirty="0" smtClean="0"/>
              <a:t>Cytomégalovirus (CMV)</a:t>
            </a:r>
            <a:r>
              <a:rPr lang="fr-FR" dirty="0" smtClean="0"/>
              <a:t> est responsable, chez l'immunodéprimé et en particulier chez le greffé de moelle osseuse, d'une pneumopathie interstitielle diffuse grave, à type d'</a:t>
            </a:r>
            <a:r>
              <a:rPr lang="fr-FR" dirty="0" err="1" smtClean="0"/>
              <a:t>oedème</a:t>
            </a:r>
            <a:r>
              <a:rPr lang="fr-FR" dirty="0" smtClean="0"/>
              <a:t> lésionnel. L'aspect est celui d'images alvéolaires diffuses et bilatérales. </a:t>
            </a:r>
          </a:p>
          <a:p>
            <a:r>
              <a:rPr lang="fr-FR" i="1" dirty="0" smtClean="0"/>
              <a:t>Epstein Barr Virus (EBV) </a:t>
            </a:r>
            <a:r>
              <a:rPr lang="fr-FR" dirty="0" smtClean="0"/>
              <a:t>responsable de la mononucléose infectieuse, peut être source chez l'adulte jeune d'adénopathies hilaires et </a:t>
            </a:r>
            <a:r>
              <a:rPr lang="fr-FR" dirty="0" err="1" smtClean="0"/>
              <a:t>médiastinales</a:t>
            </a:r>
            <a:r>
              <a:rPr lang="fr-FR" dirty="0" smtClean="0"/>
              <a:t>. Chez l'immunodéprimé, on pourrait observer une pneumopathie grave</a:t>
            </a:r>
          </a:p>
          <a:p>
            <a:endParaRPr lang="fr-FR" dirty="0" smtClean="0"/>
          </a:p>
          <a:p>
            <a:r>
              <a:rPr lang="fr-FR" dirty="0" smtClean="0"/>
              <a:t>Coronavirus; sars-virus très virulent émergeant</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pPr>
              <a:buNone/>
            </a:pPr>
            <a:endParaRPr lang="fr-FR" dirty="0" smtClean="0"/>
          </a:p>
          <a:p>
            <a:pPr>
              <a:buNone/>
            </a:pPr>
            <a:endParaRPr lang="fr-FR" dirty="0" smtClean="0"/>
          </a:p>
          <a:p>
            <a:pPr>
              <a:buNone/>
            </a:pPr>
            <a:endParaRPr lang="fr-FR" dirty="0" smtClean="0"/>
          </a:p>
          <a:p>
            <a:pPr algn="ctr">
              <a:buNone/>
            </a:pPr>
            <a:r>
              <a:rPr lang="fr-FR" sz="8000" dirty="0" smtClean="0">
                <a:latin typeface="Algerian" pitchFamily="82" charset="0"/>
              </a:rPr>
              <a:t>MERCI</a:t>
            </a:r>
            <a:endParaRPr lang="fr-FR" sz="8000" dirty="0">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143000"/>
          </a:xfrm>
        </p:spPr>
        <p:txBody>
          <a:bodyPr>
            <a:normAutofit/>
          </a:bodyPr>
          <a:lstStyle/>
          <a:p>
            <a:pPr algn="ctr"/>
            <a:r>
              <a:rPr lang="fr-FR" sz="3600" dirty="0" smtClean="0">
                <a:solidFill>
                  <a:srgbClr val="FF0000"/>
                </a:solidFill>
                <a:latin typeface="Algerian" pitchFamily="82" charset="0"/>
              </a:rPr>
              <a:t>PNEMOPATHIES BACTERIENNES</a:t>
            </a:r>
            <a:endParaRPr lang="fr-FR" sz="3600" dirty="0">
              <a:solidFill>
                <a:srgbClr val="FF0000"/>
              </a:solidFill>
              <a:latin typeface="Algerian" pitchFamily="82" charset="0"/>
            </a:endParaRPr>
          </a:p>
        </p:txBody>
      </p:sp>
      <p:sp>
        <p:nvSpPr>
          <p:cNvPr id="3" name="Espace réservé du contenu 2"/>
          <p:cNvSpPr>
            <a:spLocks noGrp="1"/>
          </p:cNvSpPr>
          <p:nvPr>
            <p:ph idx="1"/>
          </p:nvPr>
        </p:nvSpPr>
        <p:spPr>
          <a:xfrm>
            <a:off x="571472" y="2285992"/>
            <a:ext cx="8229600" cy="3967170"/>
          </a:xfrm>
        </p:spPr>
        <p:txBody>
          <a:bodyPr>
            <a:normAutofit fontScale="92500" lnSpcReduction="20000"/>
          </a:bodyPr>
          <a:lstStyle/>
          <a:p>
            <a:r>
              <a:rPr lang="fr-FR" dirty="0" smtClean="0"/>
              <a:t>Le </a:t>
            </a:r>
            <a:r>
              <a:rPr lang="fr-FR" b="1" dirty="0" smtClean="0"/>
              <a:t>pneumocoque </a:t>
            </a:r>
            <a:r>
              <a:rPr lang="fr-FR" dirty="0" smtClean="0"/>
              <a:t>(Gram+) réalise la forme typique de la pneumonie franche lobaire aiguë, mais les formes frustes, atypiques sont nombreuses. Une</a:t>
            </a:r>
            <a:r>
              <a:rPr lang="fr-FR" i="1" dirty="0" smtClean="0"/>
              <a:t> récurrence d'herpès labial </a:t>
            </a:r>
            <a:r>
              <a:rPr lang="fr-FR" dirty="0" smtClean="0"/>
              <a:t>concomitante est en faveur d'une </a:t>
            </a:r>
            <a:r>
              <a:rPr lang="fr-FR" dirty="0" err="1" smtClean="0"/>
              <a:t>pneumococcie</a:t>
            </a:r>
            <a:r>
              <a:rPr lang="fr-FR" dirty="0" smtClean="0"/>
              <a:t>. Les sujets âgés, alcooliques et les splénectomisés sont particulièrement exposés</a:t>
            </a:r>
          </a:p>
          <a:p>
            <a:r>
              <a:rPr lang="fr-FR" dirty="0" smtClean="0"/>
              <a:t>Dg –mise en </a:t>
            </a:r>
            <a:r>
              <a:rPr lang="fr-FR" dirty="0" err="1" smtClean="0"/>
              <a:t>evidence</a:t>
            </a:r>
            <a:r>
              <a:rPr lang="fr-FR" dirty="0" smtClean="0"/>
              <a:t> a partir des prélèvement par culture sur milieu sensible.</a:t>
            </a:r>
          </a:p>
          <a:p>
            <a:r>
              <a:rPr lang="fr-FR" dirty="0" err="1" smtClean="0"/>
              <a:t>Sensibilite</a:t>
            </a:r>
            <a:r>
              <a:rPr lang="fr-FR" dirty="0" smtClean="0"/>
              <a:t> à l’</a:t>
            </a:r>
            <a:r>
              <a:rPr lang="fr-FR" dirty="0" err="1" smtClean="0"/>
              <a:t>optochine</a:t>
            </a:r>
            <a:r>
              <a:rPr lang="fr-FR" dirty="0" smtClean="0"/>
              <a:t>.</a:t>
            </a:r>
          </a:p>
          <a:p>
            <a:r>
              <a:rPr lang="fr-FR" dirty="0" smtClean="0"/>
              <a:t>ag solubles.</a:t>
            </a:r>
          </a:p>
          <a:p>
            <a:r>
              <a:rPr lang="fr-FR" dirty="0" err="1" smtClean="0"/>
              <a:t>Hemolyse</a:t>
            </a:r>
            <a:r>
              <a:rPr lang="fr-FR" dirty="0" smtClean="0"/>
              <a:t> type alpha.</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microbes-edu.org/etudiant/imagestrep/aggl.jpg"/>
          <p:cNvPicPr>
            <a:picLocks noChangeAspect="1" noChangeArrowheads="1"/>
          </p:cNvPicPr>
          <p:nvPr/>
        </p:nvPicPr>
        <p:blipFill>
          <a:blip r:embed="rId2"/>
          <a:srcRect/>
          <a:stretch>
            <a:fillRect/>
          </a:stretch>
        </p:blipFill>
        <p:spPr bwMode="auto">
          <a:xfrm>
            <a:off x="2714612" y="4071942"/>
            <a:ext cx="3390900" cy="1524001"/>
          </a:xfrm>
          <a:prstGeom prst="rect">
            <a:avLst/>
          </a:prstGeom>
          <a:noFill/>
        </p:spPr>
      </p:pic>
      <p:pic>
        <p:nvPicPr>
          <p:cNvPr id="1030" name="Picture 6" descr="http://www.microbes-edu.org/etudiant/imagestrep/alpha.jpg"/>
          <p:cNvPicPr>
            <a:picLocks noChangeAspect="1" noChangeArrowheads="1"/>
          </p:cNvPicPr>
          <p:nvPr/>
        </p:nvPicPr>
        <p:blipFill>
          <a:blip r:embed="rId3"/>
          <a:srcRect/>
          <a:stretch>
            <a:fillRect/>
          </a:stretch>
        </p:blipFill>
        <p:spPr bwMode="auto">
          <a:xfrm>
            <a:off x="4714876" y="1071546"/>
            <a:ext cx="1905000" cy="1819276"/>
          </a:xfrm>
          <a:prstGeom prst="rect">
            <a:avLst/>
          </a:prstGeom>
          <a:noFill/>
        </p:spPr>
      </p:pic>
      <p:pic>
        <p:nvPicPr>
          <p:cNvPr id="1032" name="Picture 8" descr="http://www.microbes-edu.org/etudiant/imagestrep/pneum.jpg"/>
          <p:cNvPicPr>
            <a:picLocks noChangeAspect="1" noChangeArrowheads="1"/>
          </p:cNvPicPr>
          <p:nvPr/>
        </p:nvPicPr>
        <p:blipFill>
          <a:blip r:embed="rId4"/>
          <a:srcRect/>
          <a:stretch>
            <a:fillRect/>
          </a:stretch>
        </p:blipFill>
        <p:spPr bwMode="auto">
          <a:xfrm>
            <a:off x="1142976" y="1071547"/>
            <a:ext cx="2381250" cy="21431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microbes-edu.org/etudiant/imagestrep/opt.jpg"/>
          <p:cNvPicPr>
            <a:picLocks noChangeAspect="1" noChangeArrowheads="1"/>
          </p:cNvPicPr>
          <p:nvPr/>
        </p:nvPicPr>
        <p:blipFill>
          <a:blip r:embed="rId2"/>
          <a:srcRect/>
          <a:stretch>
            <a:fillRect/>
          </a:stretch>
        </p:blipFill>
        <p:spPr bwMode="auto">
          <a:xfrm>
            <a:off x="4714876" y="2928934"/>
            <a:ext cx="3643338" cy="2571768"/>
          </a:xfrm>
          <a:prstGeom prst="rect">
            <a:avLst/>
          </a:prstGeom>
          <a:noFill/>
        </p:spPr>
      </p:pic>
      <p:pic>
        <p:nvPicPr>
          <p:cNvPr id="37892" name="Picture 4" descr="http://www.microbes-edu.org/etudiant/imagestrep/pneumoaer.jpg"/>
          <p:cNvPicPr>
            <a:picLocks noChangeAspect="1" noChangeArrowheads="1"/>
          </p:cNvPicPr>
          <p:nvPr/>
        </p:nvPicPr>
        <p:blipFill>
          <a:blip r:embed="rId3"/>
          <a:srcRect/>
          <a:stretch>
            <a:fillRect/>
          </a:stretch>
        </p:blipFill>
        <p:spPr bwMode="auto">
          <a:xfrm>
            <a:off x="928662" y="928670"/>
            <a:ext cx="3381386" cy="314326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pPr>
              <a:buFont typeface="Arial" pitchFamily="34" charset="0"/>
              <a:buChar char="•"/>
            </a:pPr>
            <a:r>
              <a:rPr lang="fr-FR" dirty="0" smtClean="0"/>
              <a:t>Le </a:t>
            </a:r>
            <a:r>
              <a:rPr lang="fr-FR" b="1" dirty="0" smtClean="0"/>
              <a:t>Staphylocoque doré</a:t>
            </a:r>
            <a:r>
              <a:rPr lang="fr-FR" dirty="0" smtClean="0"/>
              <a:t> (Gram+) se présente sous un tableau de </a:t>
            </a:r>
            <a:r>
              <a:rPr lang="fr-FR" i="1" dirty="0" err="1" smtClean="0"/>
              <a:t>bronchoalvéolite</a:t>
            </a:r>
            <a:r>
              <a:rPr lang="fr-FR" i="1" dirty="0" smtClean="0"/>
              <a:t> à foyers multiples</a:t>
            </a:r>
            <a:r>
              <a:rPr lang="fr-FR" dirty="0" smtClean="0"/>
              <a:t>, extensive et nécrosante, avec possibilité de </a:t>
            </a:r>
            <a:r>
              <a:rPr lang="fr-FR" i="1" dirty="0" smtClean="0"/>
              <a:t>bulles chez le nourrisson ou le jeune enfant</a:t>
            </a:r>
            <a:r>
              <a:rPr lang="fr-FR" dirty="0" smtClean="0"/>
              <a:t>. Ces bulles sont parfois compressives. Le diabétique, le sujet âgé  sont plus exposés que le reste de la population.</a:t>
            </a:r>
          </a:p>
          <a:p>
            <a:pPr>
              <a:buFont typeface="Arial" pitchFamily="34" charset="0"/>
              <a:buChar char="•"/>
            </a:pPr>
            <a:r>
              <a:rPr lang="fr-FR" dirty="0" smtClean="0"/>
              <a:t>Dg –mise en évidence a partir des prélèvements par culture sur milieu Chapman hyper salé</a:t>
            </a:r>
          </a:p>
          <a:p>
            <a:pPr>
              <a:buFont typeface="Arial" pitchFamily="34" charset="0"/>
              <a:buChar char="•"/>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microbes-edu.org/etudiant/imgstaf/ed.jpg"/>
          <p:cNvPicPr>
            <a:picLocks noChangeAspect="1" noChangeArrowheads="1"/>
          </p:cNvPicPr>
          <p:nvPr/>
        </p:nvPicPr>
        <p:blipFill>
          <a:blip r:embed="rId2"/>
          <a:srcRect/>
          <a:stretch>
            <a:fillRect/>
          </a:stretch>
        </p:blipFill>
        <p:spPr bwMode="auto">
          <a:xfrm>
            <a:off x="2285984" y="2000240"/>
            <a:ext cx="3209925" cy="2085976"/>
          </a:xfrm>
          <a:prstGeom prst="rect">
            <a:avLst/>
          </a:prstGeom>
          <a:noFill/>
        </p:spPr>
      </p:pic>
      <p:pic>
        <p:nvPicPr>
          <p:cNvPr id="38916" name="Picture 4" descr="http://www.microbes-edu.org/etudiant/imgstaf/cul1.jpg"/>
          <p:cNvPicPr>
            <a:picLocks noChangeAspect="1" noChangeArrowheads="1"/>
          </p:cNvPicPr>
          <p:nvPr/>
        </p:nvPicPr>
        <p:blipFill>
          <a:blip r:embed="rId3"/>
          <a:srcRect/>
          <a:stretch>
            <a:fillRect/>
          </a:stretch>
        </p:blipFill>
        <p:spPr bwMode="auto">
          <a:xfrm>
            <a:off x="2928926" y="4214818"/>
            <a:ext cx="1733550" cy="131445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TotalTime>
  <Words>1143</Words>
  <Application>Microsoft Office PowerPoint</Application>
  <PresentationFormat>Affichage à l'écran (4:3)</PresentationFormat>
  <Paragraphs>142</Paragraphs>
  <Slides>41</Slides>
  <Notes>1</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Débit</vt:lpstr>
      <vt:lpstr>Diapositive 1</vt:lpstr>
      <vt:lpstr>Diapositive 2</vt:lpstr>
      <vt:lpstr>Diapositive 3</vt:lpstr>
      <vt:lpstr>Diapositive 4</vt:lpstr>
      <vt:lpstr>PNEMOPATHIES BACTERIENNES</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2- PNEUMOPATHIES ATYPIQUES</vt:lpstr>
      <vt:lpstr>Diapositive 31</vt:lpstr>
      <vt:lpstr>Diapositive 32</vt:lpstr>
      <vt:lpstr>Diapositive 33</vt:lpstr>
      <vt:lpstr>Diapositive 34</vt:lpstr>
      <vt:lpstr>PNEMOPATHIES VIRALES</vt:lpstr>
      <vt:lpstr>Diapositive 36</vt:lpstr>
      <vt:lpstr>Les virus en causes  1 - Myxovirus et paramyxovirus  La grippe est due à un Myxovirus influenzae.  Elle entraîne rarement, par rapport à sa fréquence, une  broncho-pneumonie avec atteinte interstitielle pure, guérissant en 8 à 20 jours. Exceptionnellement, elle est source d'une oedème alvéolaire lésionnel diffus mortel. Les surinfections sont toujours possibles, en particulier à Hémophilus.  </vt:lpstr>
      <vt:lpstr>Diapositive 38</vt:lpstr>
      <vt:lpstr>Diapositive 39</vt:lpstr>
      <vt:lpstr>Diapositive 40</vt:lpstr>
      <vt:lpstr>Diapositive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Mycobactéries atypiques</dc:title>
  <dc:creator>ency-education.com</dc:creator>
  <cp:lastModifiedBy>DOCTEUR</cp:lastModifiedBy>
  <cp:revision>99</cp:revision>
  <dcterms:created xsi:type="dcterms:W3CDTF">2012-10-03T18:12:08Z</dcterms:created>
  <dcterms:modified xsi:type="dcterms:W3CDTF">2015-10-14T13:28:08Z</dcterms:modified>
</cp:coreProperties>
</file>