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0" r:id="rId5"/>
    <p:sldId id="265" r:id="rId6"/>
    <p:sldId id="266" r:id="rId7"/>
    <p:sldId id="267" r:id="rId8"/>
    <p:sldId id="260" r:id="rId9"/>
    <p:sldId id="275" r:id="rId10"/>
    <p:sldId id="276" r:id="rId11"/>
    <p:sldId id="279" r:id="rId12"/>
    <p:sldId id="277" r:id="rId13"/>
    <p:sldId id="281" r:id="rId14"/>
    <p:sldId id="282" r:id="rId15"/>
    <p:sldId id="261" r:id="rId16"/>
    <p:sldId id="262" r:id="rId17"/>
    <p:sldId id="287" r:id="rId18"/>
    <p:sldId id="288" r:id="rId19"/>
    <p:sldId id="289" r:id="rId20"/>
    <p:sldId id="263" r:id="rId21"/>
    <p:sldId id="290" r:id="rId22"/>
    <p:sldId id="264" r:id="rId23"/>
    <p:sldId id="286" r:id="rId24"/>
    <p:sldId id="273" r:id="rId25"/>
    <p:sldId id="258" r:id="rId26"/>
    <p:sldId id="284" r:id="rId27"/>
    <p:sldId id="278" r:id="rId28"/>
    <p:sldId id="268" r:id="rId29"/>
    <p:sldId id="269" r:id="rId30"/>
    <p:sldId id="270" r:id="rId31"/>
    <p:sldId id="271" r:id="rId32"/>
    <p:sldId id="272" r:id="rId33"/>
    <p:sldId id="283" r:id="rId34"/>
    <p:sldId id="285" r:id="rId35"/>
    <p:sldId id="274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AC3-2D15-420D-B07B-6D56C70EE3CA}" type="datetimeFigureOut">
              <a:rPr lang="fr-FR" smtClean="0"/>
              <a:pPr/>
              <a:t>06/04/2015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BEC-20A3-40E8-8E95-3557B1114A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AC3-2D15-420D-B07B-6D56C70EE3CA}" type="datetimeFigureOut">
              <a:rPr lang="fr-FR" smtClean="0"/>
              <a:pPr/>
              <a:t>06/04/2015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BEC-20A3-40E8-8E95-3557B1114A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AC3-2D15-420D-B07B-6D56C70EE3CA}" type="datetimeFigureOut">
              <a:rPr lang="fr-FR" smtClean="0"/>
              <a:pPr/>
              <a:t>06/04/2015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BEC-20A3-40E8-8E95-3557B1114A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AC3-2D15-420D-B07B-6D56C70EE3CA}" type="datetimeFigureOut">
              <a:rPr lang="fr-FR" smtClean="0"/>
              <a:pPr/>
              <a:t>06/04/2015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BEC-20A3-40E8-8E95-3557B1114A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AC3-2D15-420D-B07B-6D56C70EE3CA}" type="datetimeFigureOut">
              <a:rPr lang="fr-FR" smtClean="0"/>
              <a:pPr/>
              <a:t>06/04/2015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BEC-20A3-40E8-8E95-3557B1114A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AC3-2D15-420D-B07B-6D56C70EE3CA}" type="datetimeFigureOut">
              <a:rPr lang="fr-FR" smtClean="0"/>
              <a:pPr/>
              <a:t>06/04/2015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BEC-20A3-40E8-8E95-3557B1114A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AC3-2D15-420D-B07B-6D56C70EE3CA}" type="datetimeFigureOut">
              <a:rPr lang="fr-FR" smtClean="0"/>
              <a:pPr/>
              <a:t>06/04/2015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BEC-20A3-40E8-8E95-3557B1114A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AC3-2D15-420D-B07B-6D56C70EE3CA}" type="datetimeFigureOut">
              <a:rPr lang="fr-FR" smtClean="0"/>
              <a:pPr/>
              <a:t>06/04/2015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BEC-20A3-40E8-8E95-3557B1114A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AC3-2D15-420D-B07B-6D56C70EE3CA}" type="datetimeFigureOut">
              <a:rPr lang="fr-FR" smtClean="0"/>
              <a:pPr/>
              <a:t>06/04/2015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BEC-20A3-40E8-8E95-3557B1114A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AC3-2D15-420D-B07B-6D56C70EE3CA}" type="datetimeFigureOut">
              <a:rPr lang="fr-FR" smtClean="0"/>
              <a:pPr/>
              <a:t>06/04/2015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BEC-20A3-40E8-8E95-3557B1114A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AC3-2D15-420D-B07B-6D56C70EE3CA}" type="datetimeFigureOut">
              <a:rPr lang="fr-FR" smtClean="0"/>
              <a:pPr/>
              <a:t>06/04/2015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6BEC-20A3-40E8-8E95-3557B1114A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9AC3-2D15-420D-B07B-6D56C70EE3CA}" type="datetimeFigureOut">
              <a:rPr lang="fr-FR" smtClean="0"/>
              <a:pPr/>
              <a:t>06/04/2015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6BEC-20A3-40E8-8E95-3557B1114A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872208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1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/>
            </a:r>
            <a:br>
              <a:rPr lang="fr-FR" sz="31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</a:br>
            <a:r>
              <a:rPr lang="fr-FR" sz="4000" b="1" dirty="0">
                <a:solidFill>
                  <a:srgbClr val="FF0000"/>
                </a:solidFill>
                <a:latin typeface="Tw Cen MT" pitchFamily="34" charset="0"/>
              </a:rPr>
              <a:t>LES CANCERS </a:t>
            </a:r>
            <a:r>
              <a:rPr lang="fr-FR" sz="4000" b="1" dirty="0" smtClean="0">
                <a:solidFill>
                  <a:srgbClr val="FF0000"/>
                </a:solidFill>
                <a:latin typeface="Tw Cen MT" pitchFamily="34" charset="0"/>
              </a:rPr>
              <a:t>SECONDAIRES OU METASTATIQUES</a:t>
            </a:r>
            <a:r>
              <a:rPr lang="fr-FR" sz="4000" b="1" dirty="0">
                <a:solidFill>
                  <a:srgbClr val="FF0000"/>
                </a:solidFill>
                <a:latin typeface="Tw Cen MT" pitchFamily="34" charset="0"/>
              </a:rPr>
              <a:t/>
            </a:r>
            <a:br>
              <a:rPr lang="fr-FR" sz="4000" b="1" dirty="0">
                <a:solidFill>
                  <a:srgbClr val="FF0000"/>
                </a:solidFill>
                <a:latin typeface="Tw Cen MT" pitchFamily="34" charset="0"/>
              </a:rPr>
            </a:br>
            <a:r>
              <a:rPr lang="fr-FR" sz="4000" b="1" dirty="0" smtClean="0">
                <a:solidFill>
                  <a:srgbClr val="FF0000"/>
                </a:solidFill>
                <a:latin typeface="Tw Cen MT" pitchFamily="34" charset="0"/>
              </a:rPr>
              <a:t> DU </a:t>
            </a:r>
            <a:r>
              <a:rPr lang="fr-FR" sz="4000" b="1" dirty="0">
                <a:solidFill>
                  <a:srgbClr val="FF0000"/>
                </a:solidFill>
                <a:latin typeface="Tw Cen MT" pitchFamily="34" charset="0"/>
              </a:rPr>
              <a:t>POUMON 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3768" y="3886200"/>
            <a:ext cx="3528392" cy="622920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Tw Cen MT" pitchFamily="34" charset="0"/>
              </a:rPr>
              <a:t>DR KHERBI</a:t>
            </a:r>
            <a:endParaRPr lang="fr-FR" b="1" dirty="0">
              <a:solidFill>
                <a:srgbClr val="FF0000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628800"/>
            <a:ext cx="8533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 smtClean="0">
              <a:latin typeface="Garamond" pitchFamily="18" charset="0"/>
            </a:endParaRPr>
          </a:p>
          <a:p>
            <a:pPr algn="just"/>
            <a:r>
              <a:rPr lang="fr-FR" sz="2800" b="1" dirty="0" smtClean="0">
                <a:latin typeface="Garamond" pitchFamily="18" charset="0"/>
              </a:rPr>
              <a:t>3</a:t>
            </a:r>
            <a:r>
              <a:rPr lang="fr-FR" sz="2800" dirty="0" smtClean="0">
                <a:latin typeface="Garamond" pitchFamily="18" charset="0"/>
              </a:rPr>
              <a:t>. </a:t>
            </a:r>
            <a:r>
              <a:rPr lang="fr-FR" sz="2800" b="1" dirty="0" smtClean="0">
                <a:latin typeface="Tw Cen MT" pitchFamily="34" charset="0"/>
              </a:rPr>
              <a:t>Dans le cadre du bilan d'une altération de l'état général (asthénie, amaigrissement) ou d'une fièvre au long cours</a:t>
            </a:r>
          </a:p>
          <a:p>
            <a:pPr algn="just"/>
            <a:endParaRPr lang="fr-FR" sz="2800" b="1" dirty="0" smtClean="0">
              <a:latin typeface="Tw Cen MT" pitchFamily="34" charset="0"/>
            </a:endParaRPr>
          </a:p>
          <a:p>
            <a:pPr algn="just"/>
            <a:r>
              <a:rPr lang="fr-FR" sz="2800" b="1" dirty="0" smtClean="0">
                <a:latin typeface="Tw Cen MT" pitchFamily="34" charset="0"/>
              </a:rPr>
              <a:t>4. Dans le cadre du bilan d'une affection déjà connue (tumeur maligne, traumatisme)</a:t>
            </a:r>
          </a:p>
          <a:p>
            <a:pPr algn="just"/>
            <a:endParaRPr lang="fr-FR" sz="2800" b="1" dirty="0" smtClean="0">
              <a:latin typeface="Tw Cen MT" pitchFamily="34" charset="0"/>
            </a:endParaRPr>
          </a:p>
          <a:p>
            <a:pPr algn="just"/>
            <a:r>
              <a:rPr lang="fr-FR" sz="2800" b="1" dirty="0" smtClean="0">
                <a:latin typeface="Tw Cen MT" pitchFamily="34" charset="0"/>
              </a:rPr>
              <a:t>5. Devant des signes extra-thoraciques (</a:t>
            </a:r>
            <a:r>
              <a:rPr lang="fr-FR" sz="2800" b="1" dirty="0" err="1" smtClean="0">
                <a:latin typeface="Tw Cen MT" pitchFamily="34" charset="0"/>
              </a:rPr>
              <a:t>dysthyroïdie</a:t>
            </a:r>
            <a:r>
              <a:rPr lang="fr-FR" sz="2800" b="1" dirty="0" smtClean="0">
                <a:latin typeface="Tw Cen MT" pitchFamily="34" charset="0"/>
              </a:rPr>
              <a:t>, hypertension artérielle...)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404664"/>
            <a:ext cx="7992888" cy="5847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Tw Cen MT" pitchFamily="34" charset="0"/>
              </a:rPr>
              <a:t>CIRCONSTANCES DU DIAGNOSTIC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w Cen MT" pitchFamily="34" charset="0"/>
              </a:rPr>
              <a:t>PRELEVEMENT A VISEE ETIOLOGIQUE</a:t>
            </a:r>
            <a:endParaRPr lang="fr-FR" sz="32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84576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>
                <a:latin typeface="Tw Cen MT" pitchFamily="34" charset="0"/>
              </a:rPr>
              <a:t>Cytologie dans l'expectoration</a:t>
            </a:r>
          </a:p>
          <a:p>
            <a:endParaRPr lang="fr-FR" b="1" dirty="0" smtClean="0">
              <a:latin typeface="Tw Cen MT" pitchFamily="34" charset="0"/>
            </a:endParaRPr>
          </a:p>
          <a:p>
            <a:r>
              <a:rPr lang="fr-FR" b="1" dirty="0" smtClean="0">
                <a:latin typeface="Tw Cen MT" pitchFamily="34" charset="0"/>
              </a:rPr>
              <a:t>Examen endoscopique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latin typeface="Tw Cen MT" pitchFamily="34" charset="0"/>
              </a:rPr>
              <a:t>Biopsies bronchiques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latin typeface="Tw Cen MT" pitchFamily="34" charset="0"/>
              </a:rPr>
              <a:t>Biopsies transbronchiques</a:t>
            </a:r>
          </a:p>
          <a:p>
            <a:pPr marL="514350" indent="-514350">
              <a:buFont typeface="+mj-lt"/>
              <a:buAutoNum type="arabicPeriod"/>
            </a:pPr>
            <a:endParaRPr lang="fr-FR" b="1" dirty="0" smtClean="0">
              <a:latin typeface="Tw Cen MT" pitchFamily="34" charset="0"/>
            </a:endParaRPr>
          </a:p>
          <a:p>
            <a:pPr marL="514350" indent="-514350"/>
            <a:r>
              <a:rPr lang="fr-FR" b="1" dirty="0" smtClean="0">
                <a:latin typeface="Tw Cen MT" pitchFamily="34" charset="0"/>
              </a:rPr>
              <a:t>Ponction transpariétale</a:t>
            </a:r>
          </a:p>
          <a:p>
            <a:pPr marL="514350" indent="-514350"/>
            <a:endParaRPr lang="fr-FR" b="1" dirty="0" smtClean="0">
              <a:latin typeface="Tw Cen MT" pitchFamily="34" charset="0"/>
            </a:endParaRPr>
          </a:p>
          <a:p>
            <a:pPr marL="514350" indent="-514350"/>
            <a:r>
              <a:rPr lang="fr-FR" b="1" dirty="0" smtClean="0">
                <a:latin typeface="Tw Cen MT" pitchFamily="34" charset="0"/>
              </a:rPr>
              <a:t>Biopsie de plèvre </a:t>
            </a:r>
          </a:p>
          <a:p>
            <a:pPr marL="514350" indent="-514350">
              <a:buFontTx/>
              <a:buChar char="-"/>
            </a:pPr>
            <a:r>
              <a:rPr lang="fr-FR" b="1" dirty="0" smtClean="0">
                <a:latin typeface="Tw Cen MT" pitchFamily="34" charset="0"/>
              </a:rPr>
              <a:t>à l'aiguille </a:t>
            </a:r>
          </a:p>
          <a:p>
            <a:pPr marL="514350" indent="-514350">
              <a:buFontTx/>
              <a:buChar char="-"/>
            </a:pPr>
            <a:r>
              <a:rPr lang="fr-FR" b="1" dirty="0" smtClean="0">
                <a:latin typeface="Tw Cen MT" pitchFamily="34" charset="0"/>
              </a:rPr>
              <a:t>sous </a:t>
            </a:r>
            <a:r>
              <a:rPr lang="fr-FR" b="1" dirty="0" err="1" smtClean="0">
                <a:latin typeface="Tw Cen MT" pitchFamily="34" charset="0"/>
              </a:rPr>
              <a:t>thoracoscopie</a:t>
            </a:r>
            <a:endParaRPr lang="fr-FR" b="1" dirty="0" smtClean="0">
              <a:latin typeface="Tw Cen MT" pitchFamily="34" charset="0"/>
            </a:endParaRPr>
          </a:p>
          <a:p>
            <a:pPr marL="514350" indent="-514350">
              <a:buFontTx/>
              <a:buChar char="-"/>
            </a:pPr>
            <a:endParaRPr lang="fr-FR" b="1" dirty="0" smtClean="0">
              <a:latin typeface="Tw Cen MT" pitchFamily="34" charset="0"/>
            </a:endParaRPr>
          </a:p>
          <a:p>
            <a:pPr marL="514350" indent="-514350"/>
            <a:r>
              <a:rPr lang="fr-FR" b="1" dirty="0" smtClean="0">
                <a:latin typeface="Tw Cen MT" pitchFamily="34" charset="0"/>
              </a:rPr>
              <a:t>Thoracotomie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696744" cy="476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412776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dirty="0" smtClean="0">
                <a:latin typeface="Tw Cen MT" pitchFamily="34" charset="0"/>
              </a:rPr>
              <a:t>La traduction radiologique en est très polymorphe.</a:t>
            </a:r>
          </a:p>
          <a:p>
            <a:endParaRPr lang="fr-FR" sz="2800" b="1" dirty="0" smtClean="0">
              <a:latin typeface="Tw Cen MT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sz="2800" b="1" dirty="0" smtClean="0">
                <a:latin typeface="Tw Cen MT" pitchFamily="34" charset="0"/>
              </a:rPr>
              <a:t>Les différents aspects qui peuvent être observés sont :</a:t>
            </a:r>
          </a:p>
          <a:p>
            <a:pPr>
              <a:buFont typeface="Arial" pitchFamily="34" charset="0"/>
              <a:buChar char="•"/>
            </a:pPr>
            <a:endParaRPr lang="fr-FR" sz="2800" b="1" dirty="0" smtClean="0">
              <a:latin typeface="Tw Cen MT" pitchFamily="34" charset="0"/>
            </a:endParaRPr>
          </a:p>
          <a:p>
            <a:r>
              <a:rPr lang="fr-FR" sz="2800" dirty="0" smtClean="0">
                <a:latin typeface="Tw Cen MT" pitchFamily="34" charset="0"/>
              </a:rPr>
              <a:t>–  </a:t>
            </a:r>
            <a:r>
              <a:rPr lang="fr-FR" sz="2800" b="1" dirty="0" smtClean="0">
                <a:latin typeface="Tw Cen MT" pitchFamily="34" charset="0"/>
              </a:rPr>
              <a:t>Opacité ronde unique.</a:t>
            </a:r>
          </a:p>
          <a:p>
            <a:r>
              <a:rPr lang="fr-FR" sz="2800" dirty="0" smtClean="0">
                <a:latin typeface="Tw Cen MT" pitchFamily="34" charset="0"/>
              </a:rPr>
              <a:t>–  </a:t>
            </a:r>
            <a:r>
              <a:rPr lang="fr-FR" sz="2800" b="1" dirty="0" smtClean="0">
                <a:latin typeface="Tw Cen MT" pitchFamily="34" charset="0"/>
              </a:rPr>
              <a:t>Opacités rondes multiples : c'est le "lâcher de ballons".</a:t>
            </a:r>
          </a:p>
          <a:p>
            <a:r>
              <a:rPr lang="fr-FR" sz="2800" dirty="0" smtClean="0">
                <a:latin typeface="Tw Cen MT" pitchFamily="34" charset="0"/>
              </a:rPr>
              <a:t>–  </a:t>
            </a:r>
            <a:r>
              <a:rPr lang="fr-FR" sz="2800" b="1" dirty="0" smtClean="0">
                <a:latin typeface="Tw Cen MT" pitchFamily="34" charset="0"/>
              </a:rPr>
              <a:t>Aspect </a:t>
            </a:r>
            <a:r>
              <a:rPr lang="fr-FR" sz="2800" b="1" dirty="0" err="1" smtClean="0">
                <a:latin typeface="Tw Cen MT" pitchFamily="34" charset="0"/>
              </a:rPr>
              <a:t>réticulo</a:t>
            </a:r>
            <a:r>
              <a:rPr lang="fr-FR" sz="2800" b="1" dirty="0" smtClean="0">
                <a:latin typeface="Tw Cen MT" pitchFamily="34" charset="0"/>
              </a:rPr>
              <a:t>-nodulaire peigné </a:t>
            </a:r>
            <a:r>
              <a:rPr lang="fr-FR" sz="2800" b="1" dirty="0" err="1" smtClean="0">
                <a:latin typeface="Tw Cen MT" pitchFamily="34" charset="0"/>
              </a:rPr>
              <a:t>hilifuge</a:t>
            </a:r>
            <a:r>
              <a:rPr lang="fr-FR" sz="2800" b="1" dirty="0" smtClean="0">
                <a:latin typeface="Tw Cen MT" pitchFamily="34" charset="0"/>
              </a:rPr>
              <a:t>, propre aux lymphangites,</a:t>
            </a:r>
          </a:p>
          <a:p>
            <a:r>
              <a:rPr lang="fr-FR" sz="2800" dirty="0" smtClean="0">
                <a:latin typeface="Tw Cen MT" pitchFamily="34" charset="0"/>
              </a:rPr>
              <a:t>–  </a:t>
            </a:r>
            <a:r>
              <a:rPr lang="fr-FR" sz="2800" b="1" dirty="0" smtClean="0">
                <a:latin typeface="Tw Cen MT" pitchFamily="34" charset="0"/>
              </a:rPr>
              <a:t>Aspect miliaire à gros grains ("en confetti"), </a:t>
            </a:r>
            <a:endParaRPr lang="fr-FR" sz="2800" dirty="0" smtClean="0">
              <a:latin typeface="Tw Cen MT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74085"/>
            <a:ext cx="8229600" cy="523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Tw Cen MT" pitchFamily="34" charset="0"/>
              </a:rPr>
              <a:t>RADIOLOGIE DES MÉTASTASES THORACIQUES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260648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Garamond" pitchFamily="18" charset="0"/>
            </a:endParaRPr>
          </a:p>
          <a:p>
            <a:r>
              <a:rPr lang="fr-FR" sz="2800" dirty="0" smtClean="0">
                <a:latin typeface="Garamond" pitchFamily="18" charset="0"/>
              </a:rPr>
              <a:t>– </a:t>
            </a:r>
            <a:r>
              <a:rPr lang="fr-FR" sz="2800" b="1" dirty="0" smtClean="0">
                <a:latin typeface="Tw Cen MT" pitchFamily="34" charset="0"/>
              </a:rPr>
              <a:t>Images cavitaires (métastases rondes excavées).</a:t>
            </a:r>
          </a:p>
          <a:p>
            <a:endParaRPr lang="fr-FR" sz="2800" b="1" dirty="0" smtClean="0">
              <a:latin typeface="Tw Cen MT" pitchFamily="34" charset="0"/>
            </a:endParaRPr>
          </a:p>
          <a:p>
            <a:r>
              <a:rPr lang="fr-FR" sz="2800" dirty="0" smtClean="0">
                <a:latin typeface="Tw Cen MT" pitchFamily="34" charset="0"/>
              </a:rPr>
              <a:t>– </a:t>
            </a:r>
            <a:r>
              <a:rPr lang="fr-FR" sz="2800" b="1" dirty="0" smtClean="0">
                <a:latin typeface="Tw Cen MT" pitchFamily="34" charset="0"/>
              </a:rPr>
              <a:t>Plus rarement plages de comblement alvéolaire.</a:t>
            </a:r>
          </a:p>
          <a:p>
            <a:endParaRPr lang="fr-FR" sz="2800" b="1" dirty="0" smtClean="0">
              <a:latin typeface="Tw Cen MT" pitchFamily="34" charset="0"/>
            </a:endParaRPr>
          </a:p>
          <a:p>
            <a:pPr algn="just"/>
            <a:r>
              <a:rPr lang="fr-FR" sz="2800" dirty="0" smtClean="0">
                <a:latin typeface="Tw Cen MT" pitchFamily="34" charset="0"/>
              </a:rPr>
              <a:t>– </a:t>
            </a:r>
            <a:r>
              <a:rPr lang="fr-FR" sz="2800" b="1" dirty="0" smtClean="0">
                <a:latin typeface="Tw Cen MT" pitchFamily="34" charset="0"/>
              </a:rPr>
              <a:t>Épanchements pleuraux liquidiens, </a:t>
            </a:r>
            <a:r>
              <a:rPr lang="fr-FR" sz="2800" b="1" dirty="0" err="1" smtClean="0">
                <a:latin typeface="Tw Cen MT" pitchFamily="34" charset="0"/>
              </a:rPr>
              <a:t>séro</a:t>
            </a:r>
            <a:r>
              <a:rPr lang="fr-FR" sz="2800" b="1" dirty="0" smtClean="0">
                <a:latin typeface="Tw Cen MT" pitchFamily="34" charset="0"/>
              </a:rPr>
              <a:t>-fibrineux ou  </a:t>
            </a:r>
          </a:p>
          <a:p>
            <a:pPr algn="just"/>
            <a:r>
              <a:rPr lang="fr-FR" sz="2800" b="1" dirty="0" smtClean="0">
                <a:latin typeface="Tw Cen MT" pitchFamily="34" charset="0"/>
              </a:rPr>
              <a:t>   hémorragiques, plus rarement gazeux ( cas des     </a:t>
            </a:r>
          </a:p>
          <a:p>
            <a:pPr algn="just"/>
            <a:r>
              <a:rPr lang="fr-FR" sz="2800" b="1" dirty="0" smtClean="0">
                <a:latin typeface="Tw Cen MT" pitchFamily="34" charset="0"/>
              </a:rPr>
              <a:t>   pneumothorax  dits " malins " observés au cours des </a:t>
            </a:r>
          </a:p>
          <a:p>
            <a:pPr algn="just"/>
            <a:r>
              <a:rPr lang="fr-FR" sz="2800" b="1" dirty="0">
                <a:latin typeface="Tw Cen MT" pitchFamily="34" charset="0"/>
              </a:rPr>
              <a:t> </a:t>
            </a:r>
            <a:r>
              <a:rPr lang="fr-FR" sz="2800" b="1" dirty="0" smtClean="0">
                <a:latin typeface="Tw Cen MT" pitchFamily="34" charset="0"/>
              </a:rPr>
              <a:t>  ostéosarcomes ).</a:t>
            </a:r>
          </a:p>
          <a:p>
            <a:endParaRPr lang="fr-FR" sz="2800" b="1" dirty="0" smtClean="0">
              <a:latin typeface="Tw Cen MT" pitchFamily="34" charset="0"/>
            </a:endParaRPr>
          </a:p>
          <a:p>
            <a:r>
              <a:rPr lang="fr-FR" sz="2800" dirty="0" smtClean="0">
                <a:latin typeface="Tw Cen MT" pitchFamily="34" charset="0"/>
              </a:rPr>
              <a:t>– </a:t>
            </a:r>
            <a:r>
              <a:rPr lang="fr-FR" sz="2800" b="1" dirty="0" smtClean="0">
                <a:latin typeface="Tw Cen MT" pitchFamily="34" charset="0"/>
              </a:rPr>
              <a:t>Adénopathies, plus ou moins volumineuses, </a:t>
            </a:r>
            <a:r>
              <a:rPr lang="fr-FR" sz="2800" b="1" dirty="0" err="1" smtClean="0">
                <a:latin typeface="Tw Cen MT" pitchFamily="34" charset="0"/>
              </a:rPr>
              <a:t>hilo</a:t>
            </a:r>
            <a:r>
              <a:rPr lang="fr-FR" sz="2800" b="1" dirty="0" smtClean="0">
                <a:latin typeface="Tw Cen MT" pitchFamily="34" charset="0"/>
              </a:rPr>
              <a:t>-</a:t>
            </a:r>
          </a:p>
          <a:p>
            <a:r>
              <a:rPr lang="fr-FR" sz="2800" b="1" dirty="0">
                <a:latin typeface="Tw Cen MT" pitchFamily="34" charset="0"/>
              </a:rPr>
              <a:t> </a:t>
            </a:r>
            <a:r>
              <a:rPr lang="fr-FR" sz="2800" b="1" dirty="0" smtClean="0">
                <a:latin typeface="Tw Cen MT" pitchFamily="34" charset="0"/>
              </a:rPr>
              <a:t>  </a:t>
            </a:r>
            <a:r>
              <a:rPr lang="fr-FR" sz="2800" b="1" dirty="0" err="1" smtClean="0">
                <a:latin typeface="Tw Cen MT" pitchFamily="34" charset="0"/>
              </a:rPr>
              <a:t>médiastinales</a:t>
            </a:r>
            <a:r>
              <a:rPr lang="fr-FR" sz="2800" b="1" dirty="0" smtClean="0">
                <a:latin typeface="Tw Cen MT" pitchFamily="34" charset="0"/>
              </a:rPr>
              <a:t>.</a:t>
            </a:r>
          </a:p>
          <a:p>
            <a:endParaRPr lang="fr-FR" sz="2800" b="1" dirty="0" smtClean="0">
              <a:latin typeface="Tw Cen MT" pitchFamily="34" charset="0"/>
            </a:endParaRPr>
          </a:p>
          <a:p>
            <a:r>
              <a:rPr lang="fr-FR" sz="2800" dirty="0" smtClean="0">
                <a:latin typeface="Tw Cen MT" pitchFamily="34" charset="0"/>
              </a:rPr>
              <a:t>– </a:t>
            </a:r>
            <a:r>
              <a:rPr lang="fr-FR" sz="2800" b="1" dirty="0" smtClean="0">
                <a:latin typeface="Tw Cen MT" pitchFamily="34" charset="0"/>
              </a:rPr>
              <a:t>Métastases costales, lytiques ou </a:t>
            </a:r>
            <a:r>
              <a:rPr lang="fr-FR" sz="2800" b="1" dirty="0" err="1" smtClean="0">
                <a:latin typeface="Tw Cen MT" pitchFamily="34" charset="0"/>
              </a:rPr>
              <a:t>condensantes</a:t>
            </a:r>
            <a:r>
              <a:rPr lang="fr-FR" sz="2800" b="1" dirty="0" smtClean="0">
                <a:latin typeface="Tw Cen MT" pitchFamily="34" charset="0"/>
              </a:rPr>
              <a:t>, (sein).</a:t>
            </a:r>
          </a:p>
          <a:p>
            <a:endParaRPr lang="fr-FR" sz="2800" dirty="0" smtClean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05767" y="838649"/>
            <a:ext cx="533246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71600" y="260648"/>
            <a:ext cx="7200800" cy="95410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Tw Cen MT" pitchFamily="34" charset="0"/>
              </a:rPr>
              <a:t>DIFFÉRENTS TYPES DE MÉTASTASES THORACIQUES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4462" y="1601445"/>
            <a:ext cx="31642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4725144"/>
            <a:ext cx="2664296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Garamond" pitchFamily="18" charset="0"/>
              </a:rPr>
              <a:t>Métastase </a:t>
            </a:r>
            <a:r>
              <a:rPr lang="fr-FR" b="1" dirty="0">
                <a:latin typeface="Garamond" pitchFamily="18" charset="0"/>
              </a:rPr>
              <a:t>ronde unique </a:t>
            </a:r>
            <a:endParaRPr lang="fr-FR" b="1" dirty="0" smtClean="0">
              <a:latin typeface="Garamond" pitchFamily="18" charset="0"/>
            </a:endParaRPr>
          </a:p>
          <a:p>
            <a:pPr algn="ctr"/>
            <a:r>
              <a:rPr lang="fr-FR" b="1" dirty="0" smtClean="0">
                <a:latin typeface="Garamond" pitchFamily="18" charset="0"/>
              </a:rPr>
              <a:t>du </a:t>
            </a:r>
            <a:r>
              <a:rPr lang="fr-FR" b="1" dirty="0">
                <a:latin typeface="Garamond" pitchFamily="18" charset="0"/>
              </a:rPr>
              <a:t>lobe supérieur droit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94647" y="1361937"/>
            <a:ext cx="3214863" cy="302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27984" y="4797152"/>
            <a:ext cx="3096344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Garamond" pitchFamily="18" charset="0"/>
              </a:rPr>
              <a:t>«lâcher de ballons</a:t>
            </a:r>
            <a:r>
              <a:rPr lang="fr-FR" b="1" dirty="0" smtClean="0">
                <a:latin typeface="Garamond" pitchFamily="18" charset="0"/>
              </a:rPr>
              <a:t>» </a:t>
            </a:r>
            <a:endParaRPr lang="fr-FR" b="1" dirty="0">
              <a:latin typeface="Garamond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78833" y="1546101"/>
            <a:ext cx="3218979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4922734" cy="36752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987441"/>
            <a:ext cx="3781972" cy="396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8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87" y="1700808"/>
            <a:ext cx="6503825" cy="433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328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21" y="1225007"/>
            <a:ext cx="5284358" cy="440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46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5259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b="1" dirty="0" smtClean="0">
                <a:latin typeface="Garamond" pitchFamily="18" charset="0"/>
              </a:rPr>
              <a:t> </a:t>
            </a:r>
            <a:r>
              <a:rPr lang="fr-FR" b="1" dirty="0" smtClean="0">
                <a:latin typeface="Tw Cen MT" pitchFamily="34" charset="0"/>
              </a:rPr>
              <a:t>Pathologie fréquente : </a:t>
            </a:r>
          </a:p>
          <a:p>
            <a:pPr algn="just">
              <a:buNone/>
            </a:pPr>
            <a:r>
              <a:rPr lang="fr-FR" b="1" dirty="0">
                <a:latin typeface="Tw Cen MT" pitchFamily="34" charset="0"/>
              </a:rPr>
              <a:t> </a:t>
            </a:r>
            <a:r>
              <a:rPr lang="fr-FR" b="1" dirty="0" smtClean="0">
                <a:latin typeface="Tw Cen MT" pitchFamily="34" charset="0"/>
              </a:rPr>
              <a:t>  selon WILLIS ; 500 autopsies de tumeurs malignes de toute origine, mettait en évidence dans 30% des cas un envahissement thoracique pleuro-pulmonaire.</a:t>
            </a:r>
          </a:p>
          <a:p>
            <a:pPr algn="just">
              <a:buNone/>
            </a:pPr>
            <a:endParaRPr lang="fr-FR" b="1" dirty="0" smtClean="0">
              <a:latin typeface="Tw Cen MT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b="1" dirty="0" smtClean="0">
                <a:latin typeface="Tw Cen MT" pitchFamily="34" charset="0"/>
              </a:rPr>
              <a:t>Touche tous </a:t>
            </a:r>
            <a:r>
              <a:rPr lang="fr-FR" b="1" dirty="0">
                <a:latin typeface="Tw Cen MT" pitchFamily="34" charset="0"/>
              </a:rPr>
              <a:t>les âges, </a:t>
            </a:r>
            <a:endParaRPr lang="fr-FR" b="1" dirty="0" smtClean="0">
              <a:latin typeface="Tw Cen MT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fr-FR" b="1" dirty="0" smtClean="0">
              <a:latin typeface="Tw Cen MT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b="1" dirty="0" smtClean="0">
                <a:latin typeface="Tw Cen MT" pitchFamily="34" charset="0"/>
              </a:rPr>
              <a:t>Les </a:t>
            </a:r>
            <a:r>
              <a:rPr lang="fr-FR" b="1" dirty="0">
                <a:latin typeface="Tw Cen MT" pitchFamily="34" charset="0"/>
              </a:rPr>
              <a:t>deux sexes. </a:t>
            </a:r>
            <a:endParaRPr lang="fr-FR" b="1" dirty="0" smtClean="0">
              <a:latin typeface="Tw Cen MT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fr-FR" b="1" dirty="0" smtClean="0">
              <a:latin typeface="Tw Cen MT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b="1" dirty="0">
                <a:latin typeface="Tw Cen MT" pitchFamily="34" charset="0"/>
              </a:rPr>
              <a:t>Poumon: 30 à 50% des localisations </a:t>
            </a:r>
            <a:r>
              <a:rPr lang="fr-FR" b="1" dirty="0" smtClean="0">
                <a:latin typeface="Tw Cen MT" pitchFamily="34" charset="0"/>
              </a:rPr>
              <a:t>secondaires,</a:t>
            </a:r>
            <a:endParaRPr lang="fr-FR" b="1" dirty="0">
              <a:latin typeface="Tw Cen MT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fr-FR" dirty="0">
              <a:latin typeface="Tw Cen MT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w Cen MT" pitchFamily="34" charset="0"/>
              </a:rPr>
              <a:t>INTRODUCTION</a:t>
            </a:r>
            <a:endParaRPr lang="fr-FR" sz="3200" b="1" dirty="0">
              <a:solidFill>
                <a:srgbClr val="FF0000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2571" y="595621"/>
            <a:ext cx="405432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4581128"/>
            <a:ext cx="4104456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«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Lâcher de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ballons» excavé observé au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cours de métastases pulmonaires d’un cancer de type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épidermoïde d’origine ORL</a:t>
            </a:r>
            <a:endParaRPr lang="fr-FR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34071" y="414599"/>
            <a:ext cx="4124327" cy="396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44008" y="4725144"/>
            <a:ext cx="4104456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Carcinomatose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miliaire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typique,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à prédominance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basale liée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à un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cancer de l’estomac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7351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3499" y="880717"/>
            <a:ext cx="448049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512" y="5380672"/>
            <a:ext cx="432048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Garamond" pitchFamily="18" charset="0"/>
              </a:rPr>
              <a:t>Lymphangite </a:t>
            </a:r>
            <a:r>
              <a:rPr lang="fr-FR" b="1" dirty="0">
                <a:latin typeface="Garamond" pitchFamily="18" charset="0"/>
              </a:rPr>
              <a:t>pulmonaire métastatique d’origine </a:t>
            </a:r>
            <a:r>
              <a:rPr lang="fr-FR" b="1" dirty="0" smtClean="0">
                <a:latin typeface="Garamond" pitchFamily="18" charset="0"/>
              </a:rPr>
              <a:t>gastrique</a:t>
            </a:r>
            <a:endParaRPr lang="fr-FR" b="1" dirty="0">
              <a:latin typeface="Garamond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49887" y="1102842"/>
            <a:ext cx="45053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0" y="5373216"/>
            <a:ext cx="4572000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Atélectasie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totale du poumon gauche liée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à une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métastase </a:t>
            </a:r>
            <a:r>
              <a:rPr lang="fr-FR" b="1" dirty="0" err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endo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-bronchique du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tronc souche gauche d’origine thyroïdienne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Garamond" pitchFamily="18" charset="0"/>
              </a:rPr>
              <a:t>Atélectasie LSD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97360"/>
            <a:ext cx="4444801" cy="40527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377" y="1700808"/>
            <a:ext cx="2540557" cy="25787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8064" y="4725144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H 59 a Hémoptysie supérieur droit</a:t>
            </a:r>
          </a:p>
          <a:p>
            <a:r>
              <a:rPr lang="fr-FR" b="1" dirty="0"/>
              <a:t>Tabac = 40 paquets-années</a:t>
            </a:r>
          </a:p>
          <a:p>
            <a:r>
              <a:rPr lang="fr-FR" b="1" dirty="0"/>
              <a:t>BAAR crachats x 3 négatif</a:t>
            </a:r>
          </a:p>
        </p:txBody>
      </p:sp>
    </p:spTree>
    <p:extLst>
      <p:ext uri="{BB962C8B-B14F-4D97-AF65-F5344CB8AC3E}">
        <p14:creationId xmlns:p14="http://schemas.microsoft.com/office/powerpoint/2010/main" xmlns="" val="1751525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85362"/>
            <a:ext cx="4176464" cy="50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99592" y="260648"/>
            <a:ext cx="7387688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Tw Cen MT" pitchFamily="34" charset="0"/>
              </a:rPr>
              <a:t>ORIGINE DES MÉTASTASES PLEURO-PULMONAIRES</a:t>
            </a:r>
            <a:endParaRPr lang="fr-FR" b="1" dirty="0">
              <a:latin typeface="Tw Cen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623731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Garamond" pitchFamily="18" charset="0"/>
              </a:rPr>
              <a:t>Lebeau B., </a:t>
            </a:r>
            <a:r>
              <a:rPr lang="fr-FR" dirty="0" err="1">
                <a:latin typeface="Garamond" pitchFamily="18" charset="0"/>
              </a:rPr>
              <a:t>Brechot</a:t>
            </a:r>
            <a:r>
              <a:rPr lang="fr-FR" dirty="0">
                <a:latin typeface="Garamond" pitchFamily="18" charset="0"/>
              </a:rPr>
              <a:t> J.M</a:t>
            </a:r>
            <a:r>
              <a:rPr lang="fr-FR" dirty="0" smtClean="0">
                <a:latin typeface="Garamond" pitchFamily="18" charset="0"/>
              </a:rPr>
              <a:t>., Rochemaure </a:t>
            </a:r>
            <a:r>
              <a:rPr lang="fr-FR" dirty="0">
                <a:latin typeface="Garamond" pitchFamily="18" charset="0"/>
              </a:rPr>
              <a:t>J. - EMC 6002 G70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w Cen MT" pitchFamily="34" charset="0"/>
              </a:rPr>
              <a:t>Fréquence des métastases selon la tumeur primitive</a:t>
            </a:r>
            <a:endParaRPr lang="fr-FR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637112"/>
          </a:xfrm>
        </p:spPr>
        <p:txBody>
          <a:bodyPr>
            <a:normAutofit fontScale="85000" lnSpcReduction="20000"/>
          </a:bodyPr>
          <a:lstStyle/>
          <a:p>
            <a:endParaRPr lang="fr-FR" dirty="0"/>
          </a:p>
          <a:p>
            <a:r>
              <a:rPr lang="fr-FR" b="1" dirty="0" smtClean="0">
                <a:latin typeface="Tw Cen MT" pitchFamily="34" charset="0"/>
              </a:rPr>
              <a:t>75</a:t>
            </a:r>
            <a:r>
              <a:rPr lang="fr-FR" b="1" dirty="0">
                <a:latin typeface="Tw Cen MT" pitchFamily="34" charset="0"/>
              </a:rPr>
              <a:t>% des tumeurs </a:t>
            </a:r>
            <a:r>
              <a:rPr lang="fr-FR" b="1" dirty="0" smtClean="0">
                <a:latin typeface="Tw Cen MT" pitchFamily="34" charset="0"/>
              </a:rPr>
              <a:t>: </a:t>
            </a:r>
            <a:r>
              <a:rPr lang="fr-FR" b="1" dirty="0">
                <a:latin typeface="Tw Cen MT" pitchFamily="34" charset="0"/>
              </a:rPr>
              <a:t>ostéosarcome; </a:t>
            </a:r>
            <a:r>
              <a:rPr lang="fr-FR" b="1" dirty="0" smtClean="0">
                <a:latin typeface="Tw Cen MT" pitchFamily="34" charset="0"/>
              </a:rPr>
              <a:t>chorio-épithéliome</a:t>
            </a:r>
            <a:r>
              <a:rPr lang="fr-FR" b="1" dirty="0">
                <a:latin typeface="Tw Cen MT" pitchFamily="34" charset="0"/>
              </a:rPr>
              <a:t>; rein.</a:t>
            </a:r>
          </a:p>
          <a:p>
            <a:r>
              <a:rPr lang="fr-FR" b="1" dirty="0" smtClean="0">
                <a:latin typeface="Tw Cen MT" pitchFamily="34" charset="0"/>
              </a:rPr>
              <a:t>65</a:t>
            </a:r>
            <a:r>
              <a:rPr lang="fr-FR" b="1" dirty="0">
                <a:latin typeface="Tw Cen MT" pitchFamily="34" charset="0"/>
              </a:rPr>
              <a:t>% des tumeurs de la thyroïde.</a:t>
            </a:r>
          </a:p>
          <a:p>
            <a:r>
              <a:rPr lang="fr-FR" b="1" dirty="0" smtClean="0">
                <a:latin typeface="Tw Cen MT" pitchFamily="34" charset="0"/>
              </a:rPr>
              <a:t>60</a:t>
            </a:r>
            <a:r>
              <a:rPr lang="fr-FR" b="1" dirty="0">
                <a:latin typeface="Tw Cen MT" pitchFamily="34" charset="0"/>
              </a:rPr>
              <a:t>% des mélanomes.</a:t>
            </a:r>
          </a:p>
          <a:p>
            <a:r>
              <a:rPr lang="fr-FR" b="1" dirty="0" smtClean="0">
                <a:latin typeface="Tw Cen MT" pitchFamily="34" charset="0"/>
              </a:rPr>
              <a:t>55</a:t>
            </a:r>
            <a:r>
              <a:rPr lang="fr-FR" b="1" dirty="0">
                <a:latin typeface="Tw Cen MT" pitchFamily="34" charset="0"/>
              </a:rPr>
              <a:t>% des cancers du sein.</a:t>
            </a:r>
          </a:p>
          <a:p>
            <a:r>
              <a:rPr lang="fr-FR" b="1" dirty="0" smtClean="0">
                <a:latin typeface="Tw Cen MT" pitchFamily="34" charset="0"/>
              </a:rPr>
              <a:t>40</a:t>
            </a:r>
            <a:r>
              <a:rPr lang="fr-FR" b="1" dirty="0">
                <a:latin typeface="Tw Cen MT" pitchFamily="34" charset="0"/>
              </a:rPr>
              <a:t>% des cancers de la prostate.</a:t>
            </a:r>
          </a:p>
          <a:p>
            <a:r>
              <a:rPr lang="fr-FR" b="1" dirty="0" smtClean="0">
                <a:latin typeface="Tw Cen MT" pitchFamily="34" charset="0"/>
              </a:rPr>
              <a:t>30</a:t>
            </a:r>
            <a:r>
              <a:rPr lang="fr-FR" b="1" dirty="0">
                <a:latin typeface="Tw Cen MT" pitchFamily="34" charset="0"/>
              </a:rPr>
              <a:t>% des cancers de la sphère O.R.L.</a:t>
            </a:r>
          </a:p>
          <a:p>
            <a:r>
              <a:rPr lang="fr-FR" b="1" dirty="0" smtClean="0">
                <a:latin typeface="Tw Cen MT" pitchFamily="34" charset="0"/>
              </a:rPr>
              <a:t>20</a:t>
            </a:r>
            <a:r>
              <a:rPr lang="fr-FR" b="1" dirty="0">
                <a:latin typeface="Tw Cen MT" pitchFamily="34" charset="0"/>
              </a:rPr>
              <a:t>% des cancers du tube digestif haut ou du pancréas.</a:t>
            </a:r>
          </a:p>
          <a:p>
            <a:r>
              <a:rPr lang="fr-FR" b="1" dirty="0" smtClean="0">
                <a:latin typeface="Tw Cen MT" pitchFamily="34" charset="0"/>
              </a:rPr>
              <a:t>15</a:t>
            </a:r>
            <a:r>
              <a:rPr lang="fr-FR" b="1" dirty="0">
                <a:latin typeface="Tw Cen MT" pitchFamily="34" charset="0"/>
              </a:rPr>
              <a:t>% des cancers de l'utérus et du colon.</a:t>
            </a:r>
          </a:p>
          <a:p>
            <a:r>
              <a:rPr lang="fr-FR" b="1" dirty="0" smtClean="0">
                <a:latin typeface="Tw Cen MT" pitchFamily="34" charset="0"/>
              </a:rPr>
              <a:t>10</a:t>
            </a:r>
            <a:r>
              <a:rPr lang="fr-FR" b="1" dirty="0">
                <a:latin typeface="Tw Cen MT" pitchFamily="34" charset="0"/>
              </a:rPr>
              <a:t>% des cancers de l'ovaire.</a:t>
            </a:r>
          </a:p>
          <a:p>
            <a:endParaRPr lang="fr-FR" dirty="0">
              <a:latin typeface="Tw Cen MT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1986" name="Picture 2" descr="C:\Users\Kharbi\Desktop\cancer  secondaires\TUMEURS DU POUMON, PRIMITIVES ET SECONDAIRES_fichiers\AD2I157MZS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73570" cy="6317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arbi\Desktop\METASTASES BRONCHO PULMONAIRES_fichiers\5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0199"/>
            <a:ext cx="7992888" cy="65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Tw Cen MT" pitchFamily="34" charset="0"/>
              </a:rPr>
              <a:t>Métastases pulmonaires des cancers</a:t>
            </a:r>
            <a:br>
              <a:rPr lang="fr-FR" sz="3600" b="1" dirty="0" smtClean="0">
                <a:solidFill>
                  <a:srgbClr val="FF0000"/>
                </a:solidFill>
                <a:latin typeface="Tw Cen MT" pitchFamily="34" charset="0"/>
              </a:rPr>
            </a:br>
            <a:r>
              <a:rPr lang="fr-FR" sz="3600" b="1" dirty="0" smtClean="0">
                <a:solidFill>
                  <a:srgbClr val="FF0000"/>
                </a:solidFill>
                <a:latin typeface="Tw Cen MT" pitchFamily="34" charset="0"/>
              </a:rPr>
              <a:t>broncho-pulmonaires</a:t>
            </a:r>
            <a:endParaRPr lang="fr-FR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Garamond" pitchFamily="18" charset="0"/>
              </a:rPr>
              <a:t> </a:t>
            </a:r>
            <a:r>
              <a:rPr lang="fr-FR" b="1" dirty="0">
                <a:latin typeface="Tw Cen MT" pitchFamily="34" charset="0"/>
              </a:rPr>
              <a:t>7 à 50 </a:t>
            </a:r>
            <a:r>
              <a:rPr lang="fr-FR" b="1" dirty="0" smtClean="0">
                <a:latin typeface="Tw Cen MT" pitchFamily="34" charset="0"/>
              </a:rPr>
              <a:t>%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>
                <a:latin typeface="Tw Cen MT" pitchFamily="34" charset="0"/>
              </a:rPr>
              <a:t>Incidence </a:t>
            </a:r>
            <a:r>
              <a:rPr lang="fr-FR" b="1" dirty="0">
                <a:latin typeface="Tw Cen MT" pitchFamily="34" charset="0"/>
              </a:rPr>
              <a:t>inversement </a:t>
            </a:r>
            <a:r>
              <a:rPr lang="fr-FR" b="1" dirty="0" smtClean="0">
                <a:latin typeface="Tw Cen MT" pitchFamily="34" charset="0"/>
              </a:rPr>
              <a:t>proportionnelle</a:t>
            </a:r>
          </a:p>
          <a:p>
            <a:pPr>
              <a:buNone/>
            </a:pPr>
            <a:r>
              <a:rPr lang="fr-FR" b="1" dirty="0">
                <a:latin typeface="Tw Cen MT" pitchFamily="34" charset="0"/>
              </a:rPr>
              <a:t>au degré de différenciation de la tumeur initiale</a:t>
            </a:r>
          </a:p>
          <a:p>
            <a:pPr>
              <a:buNone/>
            </a:pPr>
            <a:r>
              <a:rPr lang="fr-FR" b="1" dirty="0" smtClean="0">
                <a:latin typeface="Tw Cen MT" pitchFamily="34" charset="0"/>
              </a:rPr>
              <a:t>• </a:t>
            </a:r>
            <a:r>
              <a:rPr lang="fr-FR" b="1" dirty="0">
                <a:latin typeface="Tw Cen MT" pitchFamily="34" charset="0"/>
              </a:rPr>
              <a:t>Voies Hématogène ou lymphatique</a:t>
            </a:r>
          </a:p>
          <a:p>
            <a:pPr>
              <a:buNone/>
            </a:pPr>
            <a:r>
              <a:rPr lang="fr-FR" b="1" dirty="0">
                <a:latin typeface="Tw Cen MT" pitchFamily="34" charset="0"/>
              </a:rPr>
              <a:t>• Voie aérienne: </a:t>
            </a:r>
            <a:r>
              <a:rPr lang="fr-FR" b="1" dirty="0" smtClean="0">
                <a:latin typeface="Tw Cen MT" pitchFamily="34" charset="0"/>
              </a:rPr>
              <a:t>carcinomes </a:t>
            </a:r>
            <a:r>
              <a:rPr lang="fr-FR" b="1" dirty="0" err="1" smtClean="0">
                <a:latin typeface="Tw Cen MT" pitchFamily="34" charset="0"/>
              </a:rPr>
              <a:t>bronchiolo</a:t>
            </a:r>
            <a:r>
              <a:rPr lang="fr-FR" b="1" dirty="0" smtClean="0">
                <a:latin typeface="Tw Cen MT" pitchFamily="34" charset="0"/>
              </a:rPr>
              <a:t>-alvéolaires</a:t>
            </a:r>
            <a:r>
              <a:rPr lang="fr-FR" b="1" dirty="0">
                <a:latin typeface="Tw Cen MT" pitchFamily="34" charset="0"/>
              </a:rPr>
              <a:t>.</a:t>
            </a:r>
          </a:p>
          <a:p>
            <a:pPr>
              <a:buNone/>
            </a:pPr>
            <a:r>
              <a:rPr lang="fr-FR" b="1" dirty="0" smtClean="0">
                <a:latin typeface="Tw Cen MT" pitchFamily="34" charset="0"/>
              </a:rPr>
              <a:t>T4 : </a:t>
            </a:r>
            <a:r>
              <a:rPr lang="fr-FR" b="1" dirty="0">
                <a:latin typeface="Tw Cen MT" pitchFamily="34" charset="0"/>
              </a:rPr>
              <a:t>dans le même </a:t>
            </a:r>
            <a:r>
              <a:rPr lang="fr-FR" b="1" dirty="0" smtClean="0">
                <a:latin typeface="Tw Cen MT" pitchFamily="34" charset="0"/>
              </a:rPr>
              <a:t>poumon</a:t>
            </a:r>
          </a:p>
          <a:p>
            <a:pPr>
              <a:buNone/>
            </a:pPr>
            <a:r>
              <a:rPr lang="fr-FR" b="1" dirty="0" smtClean="0">
                <a:latin typeface="Tw Cen MT" pitchFamily="34" charset="0"/>
              </a:rPr>
              <a:t>M1</a:t>
            </a:r>
            <a:r>
              <a:rPr lang="fr-FR" b="1" dirty="0">
                <a:latin typeface="Tw Cen MT" pitchFamily="34" charset="0"/>
              </a:rPr>
              <a:t>: dans un autre </a:t>
            </a:r>
            <a:r>
              <a:rPr lang="fr-FR" b="1" dirty="0" smtClean="0">
                <a:latin typeface="Tw Cen MT" pitchFamily="34" charset="0"/>
              </a:rPr>
              <a:t>poumon</a:t>
            </a:r>
            <a:endParaRPr lang="fr-FR" b="1" dirty="0">
              <a:latin typeface="Tw Cen MT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w Cen MT" pitchFamily="34" charset="0"/>
              </a:rPr>
              <a:t>Métastases pulmonaires des cancers</a:t>
            </a:r>
            <a:br>
              <a:rPr lang="fr-FR" sz="3200" b="1" dirty="0" smtClean="0">
                <a:solidFill>
                  <a:srgbClr val="FF0000"/>
                </a:solidFill>
                <a:latin typeface="Tw Cen MT" pitchFamily="34" charset="0"/>
              </a:rPr>
            </a:br>
            <a:r>
              <a:rPr lang="fr-FR" sz="3200" b="1" dirty="0" smtClean="0">
                <a:solidFill>
                  <a:srgbClr val="FF0000"/>
                </a:solidFill>
                <a:latin typeface="Tw Cen MT" pitchFamily="34" charset="0"/>
              </a:rPr>
              <a:t>du rein</a:t>
            </a:r>
            <a:endParaRPr lang="fr-FR" sz="3200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916832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fr-FR" sz="32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3200" dirty="0" smtClean="0">
                <a:latin typeface="Tw Cen MT" pitchFamily="34" charset="0"/>
              </a:rPr>
              <a:t>   </a:t>
            </a:r>
            <a:r>
              <a:rPr lang="fr-FR" sz="3200" b="1" dirty="0" smtClean="0">
                <a:latin typeface="Tw Cen MT" pitchFamily="34" charset="0"/>
              </a:rPr>
              <a:t>55 </a:t>
            </a:r>
            <a:r>
              <a:rPr lang="fr-FR" sz="3200" b="1" dirty="0">
                <a:latin typeface="Tw Cen MT" pitchFamily="34" charset="0"/>
              </a:rPr>
              <a:t>à 77 </a:t>
            </a:r>
            <a:r>
              <a:rPr lang="fr-FR" sz="3200" b="1" dirty="0" smtClean="0">
                <a:latin typeface="Tw Cen MT" pitchFamily="34" charset="0"/>
              </a:rPr>
              <a:t>%</a:t>
            </a:r>
          </a:p>
          <a:p>
            <a:endParaRPr lang="fr-FR" sz="3200" b="1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3200" b="1" dirty="0" smtClean="0">
                <a:latin typeface="Tw Cen MT" pitchFamily="34" charset="0"/>
              </a:rPr>
              <a:t>   35</a:t>
            </a:r>
            <a:r>
              <a:rPr lang="fr-FR" sz="3200" b="1" dirty="0">
                <a:latin typeface="Tw Cen MT" pitchFamily="34" charset="0"/>
              </a:rPr>
              <a:t>%: métastases </a:t>
            </a:r>
            <a:r>
              <a:rPr lang="fr-FR" sz="3200" b="1" dirty="0" smtClean="0">
                <a:latin typeface="Tw Cen MT" pitchFamily="34" charset="0"/>
              </a:rPr>
              <a:t>synchrones</a:t>
            </a:r>
          </a:p>
          <a:p>
            <a:pPr>
              <a:buFont typeface="Wingdings" pitchFamily="2" charset="2"/>
              <a:buChar char="q"/>
            </a:pPr>
            <a:endParaRPr lang="fr-FR" sz="3200" b="1" dirty="0">
              <a:latin typeface="Tw Cen MT" pitchFamily="34" charset="0"/>
            </a:endParaRPr>
          </a:p>
          <a:p>
            <a:r>
              <a:rPr lang="fr-FR" sz="3200" b="1" dirty="0" smtClean="0">
                <a:latin typeface="Tw Cen MT" pitchFamily="34" charset="0"/>
              </a:rPr>
              <a:t>- Poumon</a:t>
            </a:r>
            <a:r>
              <a:rPr lang="fr-FR" sz="3200" b="1" dirty="0">
                <a:latin typeface="Tw Cen MT" pitchFamily="34" charset="0"/>
              </a:rPr>
              <a:t>: premier site métastatique</a:t>
            </a:r>
          </a:p>
          <a:p>
            <a:r>
              <a:rPr lang="fr-FR" sz="3200" b="1" dirty="0" smtClean="0">
                <a:latin typeface="Tw Cen MT" pitchFamily="34" charset="0"/>
              </a:rPr>
              <a:t>- Forme </a:t>
            </a:r>
            <a:r>
              <a:rPr lang="fr-FR" sz="3200" b="1" dirty="0">
                <a:latin typeface="Tw Cen MT" pitchFamily="34" charset="0"/>
              </a:rPr>
              <a:t>nodulaire +++: évolution très </a:t>
            </a:r>
            <a:r>
              <a:rPr lang="fr-FR" sz="3200" b="1" dirty="0" smtClean="0">
                <a:latin typeface="Tw Cen MT" pitchFamily="34" charset="0"/>
              </a:rPr>
              <a:t>lente</a:t>
            </a:r>
          </a:p>
          <a:p>
            <a:r>
              <a:rPr lang="fr-FR" sz="3200" b="1" dirty="0" smtClean="0">
                <a:latin typeface="Tw Cen MT" pitchFamily="34" charset="0"/>
              </a:rPr>
              <a:t>- Les </a:t>
            </a:r>
            <a:r>
              <a:rPr lang="fr-FR" sz="3200" b="1" dirty="0">
                <a:latin typeface="Tw Cen MT" pitchFamily="34" charset="0"/>
              </a:rPr>
              <a:t>localisations </a:t>
            </a:r>
            <a:r>
              <a:rPr lang="fr-FR" sz="3200" b="1" dirty="0" err="1">
                <a:latin typeface="Tw Cen MT" pitchFamily="34" charset="0"/>
              </a:rPr>
              <a:t>endo</a:t>
            </a:r>
            <a:r>
              <a:rPr lang="fr-FR" sz="3200" b="1" dirty="0">
                <a:latin typeface="Tw Cen MT" pitchFamily="34" charset="0"/>
              </a:rPr>
              <a:t>-bronchiques.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Tw Cen MT" pitchFamily="34" charset="0"/>
              </a:rPr>
              <a:t>VOIES DE DISSEMINATION </a:t>
            </a:r>
            <a:r>
              <a:rPr lang="fr-FR" sz="3200" b="1" dirty="0" smtClean="0">
                <a:solidFill>
                  <a:srgbClr val="FF0000"/>
                </a:solidFill>
                <a:latin typeface="Tw Cen MT" pitchFamily="34" charset="0"/>
              </a:rPr>
              <a:t>TUMORALE</a:t>
            </a:r>
            <a:endParaRPr lang="fr-FR" sz="32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813995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fr-FR" sz="3100" b="1" dirty="0" smtClean="0">
                <a:latin typeface="Tw Cen MT" pitchFamily="34" charset="0"/>
              </a:rPr>
              <a:t>Les </a:t>
            </a:r>
            <a:r>
              <a:rPr lang="fr-FR" sz="3100" b="1" dirty="0">
                <a:latin typeface="Tw Cen MT" pitchFamily="34" charset="0"/>
              </a:rPr>
              <a:t>cellules cancéreuses peuvent arriver au poumon par plusieurs voies possibles : </a:t>
            </a:r>
            <a:endParaRPr lang="fr-FR" sz="3100" b="1" dirty="0" smtClean="0">
              <a:latin typeface="Tw Cen MT" pitchFamily="34" charset="0"/>
            </a:endParaRPr>
          </a:p>
          <a:p>
            <a:pPr algn="just">
              <a:buNone/>
            </a:pPr>
            <a:endParaRPr lang="fr-FR" sz="3100" b="1" dirty="0">
              <a:latin typeface="Tw Cen MT" pitchFamily="34" charset="0"/>
            </a:endParaRPr>
          </a:p>
          <a:p>
            <a:pPr algn="just"/>
            <a:r>
              <a:rPr lang="fr-FR" sz="3100" b="1" u="sng" dirty="0" smtClean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LA VOIE HÉMATOGÈNE</a:t>
            </a:r>
            <a:r>
              <a:rPr lang="fr-FR" sz="3100" b="1" dirty="0" smtClean="0">
                <a:latin typeface="Tw Cen MT" pitchFamily="34" charset="0"/>
              </a:rPr>
              <a:t> : </a:t>
            </a:r>
            <a:r>
              <a:rPr lang="fr-FR" sz="3100" b="1" dirty="0">
                <a:latin typeface="Tw Cen MT" pitchFamily="34" charset="0"/>
              </a:rPr>
              <a:t>la plus fréquente. Les cellules néoplasiques parviennent au poumon par le biais des artères pulmonaires ou des artères bronchiques. (cas des </a:t>
            </a:r>
            <a:r>
              <a:rPr lang="fr-FR" sz="3100" b="1" dirty="0" smtClean="0">
                <a:latin typeface="Tw Cen MT" pitchFamily="34" charset="0"/>
              </a:rPr>
              <a:t>carcinomatoses miliaires </a:t>
            </a:r>
            <a:r>
              <a:rPr lang="fr-FR" sz="3100" b="1" dirty="0">
                <a:latin typeface="Tw Cen MT" pitchFamily="34" charset="0"/>
              </a:rPr>
              <a:t>et des lâchers de ballons</a:t>
            </a:r>
            <a:r>
              <a:rPr lang="fr-FR" sz="3100" b="1" dirty="0" smtClean="0">
                <a:latin typeface="Tw Cen MT" pitchFamily="34" charset="0"/>
              </a:rPr>
              <a:t>).</a:t>
            </a:r>
          </a:p>
          <a:p>
            <a:pPr algn="just"/>
            <a:endParaRPr lang="fr-FR" sz="3100" b="1" dirty="0">
              <a:latin typeface="Tw Cen MT" pitchFamily="34" charset="0"/>
            </a:endParaRPr>
          </a:p>
          <a:p>
            <a:pPr algn="just"/>
            <a:r>
              <a:rPr lang="fr-FR" sz="3100" b="1" u="sng" dirty="0" smtClean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LA VOIE LYMPHATIQUE :</a:t>
            </a:r>
            <a:r>
              <a:rPr lang="fr-FR" sz="3100" b="1" dirty="0" smtClean="0">
                <a:latin typeface="Tw Cen MT" pitchFamily="34" charset="0"/>
              </a:rPr>
              <a:t> par </a:t>
            </a:r>
            <a:r>
              <a:rPr lang="fr-FR" sz="3100" b="1" dirty="0">
                <a:latin typeface="Tw Cen MT" pitchFamily="34" charset="0"/>
              </a:rPr>
              <a:t>le biais </a:t>
            </a:r>
            <a:r>
              <a:rPr lang="fr-FR" sz="3100" b="1" dirty="0" smtClean="0">
                <a:latin typeface="Tw Cen MT" pitchFamily="34" charset="0"/>
              </a:rPr>
              <a:t>à droite </a:t>
            </a:r>
            <a:r>
              <a:rPr lang="fr-FR" sz="3100" b="1" dirty="0">
                <a:latin typeface="Tw Cen MT" pitchFamily="34" charset="0"/>
              </a:rPr>
              <a:t>du canal thoracique et des lymphatiques </a:t>
            </a:r>
            <a:r>
              <a:rPr lang="fr-FR" sz="3100" b="1" dirty="0" err="1">
                <a:latin typeface="Tw Cen MT" pitchFamily="34" charset="0"/>
              </a:rPr>
              <a:t>trans</a:t>
            </a:r>
            <a:r>
              <a:rPr lang="fr-FR" sz="3100" b="1" dirty="0">
                <a:latin typeface="Tw Cen MT" pitchFamily="34" charset="0"/>
              </a:rPr>
              <a:t>-diaphragmatiques ou pariétaux (sein, estomac, pancréas) (cas des lymphangites). L'atteinte pleurale y est fréquemment associée.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Tw Cen MT" pitchFamily="34" charset="0"/>
              </a:rPr>
              <a:t>Métastases pulmonaires des cancers</a:t>
            </a:r>
            <a:br>
              <a:rPr lang="fr-FR" sz="3600" b="1" dirty="0" smtClean="0">
                <a:solidFill>
                  <a:srgbClr val="FF0000"/>
                </a:solidFill>
                <a:latin typeface="Tw Cen MT" pitchFamily="34" charset="0"/>
              </a:rPr>
            </a:br>
            <a:r>
              <a:rPr lang="fr-FR" sz="3600" b="1" dirty="0" smtClean="0">
                <a:solidFill>
                  <a:srgbClr val="FF0000"/>
                </a:solidFill>
                <a:latin typeface="Tw Cen MT" pitchFamily="34" charset="0"/>
              </a:rPr>
              <a:t>colorectaux</a:t>
            </a:r>
            <a:endParaRPr lang="fr-FR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844824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Garamond" pitchFamily="18" charset="0"/>
              </a:rPr>
              <a:t>• </a:t>
            </a:r>
            <a:r>
              <a:rPr lang="fr-FR" sz="2800" b="1" dirty="0">
                <a:latin typeface="Tw Cen MT" pitchFamily="34" charset="0"/>
              </a:rPr>
              <a:t>15 à 20 % des séries</a:t>
            </a:r>
          </a:p>
          <a:p>
            <a:r>
              <a:rPr lang="fr-FR" sz="2800" b="1" dirty="0">
                <a:latin typeface="Tw Cen MT" pitchFamily="34" charset="0"/>
              </a:rPr>
              <a:t>• Poumon : deuxième site métastatique après </a:t>
            </a:r>
            <a:r>
              <a:rPr lang="fr-FR" sz="2800" b="1" dirty="0" smtClean="0">
                <a:latin typeface="Tw Cen MT" pitchFamily="34" charset="0"/>
              </a:rPr>
              <a:t>le foie</a:t>
            </a:r>
            <a:endParaRPr lang="fr-FR" sz="2800" b="1" dirty="0">
              <a:latin typeface="Tw Cen MT" pitchFamily="34" charset="0"/>
            </a:endParaRPr>
          </a:p>
          <a:p>
            <a:r>
              <a:rPr lang="fr-FR" sz="2800" b="1" dirty="0">
                <a:latin typeface="Tw Cen MT" pitchFamily="34" charset="0"/>
              </a:rPr>
              <a:t>• Aspect: Nodules multiples d’aspect </a:t>
            </a:r>
            <a:r>
              <a:rPr lang="fr-FR" sz="2800" b="1" dirty="0" smtClean="0">
                <a:latin typeface="Tw Cen MT" pitchFamily="34" charset="0"/>
              </a:rPr>
              <a:t>non spécifique</a:t>
            </a:r>
            <a:r>
              <a:rPr lang="fr-FR" sz="2800" b="1" dirty="0">
                <a:latin typeface="Tw Cen MT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4653136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Garamond" pitchFamily="18" charset="0"/>
              </a:rPr>
              <a:t>• </a:t>
            </a:r>
            <a:r>
              <a:rPr lang="fr-FR" sz="2800" b="1" dirty="0">
                <a:latin typeface="Tw Cen MT" pitchFamily="34" charset="0"/>
              </a:rPr>
              <a:t>Poumon: premier site </a:t>
            </a:r>
            <a:r>
              <a:rPr lang="fr-FR" sz="2800" b="1" dirty="0" smtClean="0">
                <a:latin typeface="Tw Cen MT" pitchFamily="34" charset="0"/>
              </a:rPr>
              <a:t>métastatique,</a:t>
            </a:r>
            <a:endParaRPr lang="fr-FR" sz="2800" b="1" dirty="0">
              <a:latin typeface="Tw Cen MT" pitchFamily="34" charset="0"/>
            </a:endParaRPr>
          </a:p>
          <a:p>
            <a:r>
              <a:rPr lang="fr-FR" sz="2800" b="1" dirty="0">
                <a:latin typeface="Tw Cen MT" pitchFamily="34" charset="0"/>
              </a:rPr>
              <a:t>• 40 à 70</a:t>
            </a:r>
            <a:r>
              <a:rPr lang="fr-FR" sz="2800" b="1" dirty="0" smtClean="0">
                <a:latin typeface="Tw Cen MT" pitchFamily="34" charset="0"/>
              </a:rPr>
              <a:t>%,</a:t>
            </a:r>
            <a:endParaRPr lang="fr-FR" sz="2800" b="1" dirty="0">
              <a:latin typeface="Tw Cen MT" pitchFamily="34" charset="0"/>
            </a:endParaRPr>
          </a:p>
          <a:p>
            <a:r>
              <a:rPr lang="fr-FR" sz="2800" b="1" dirty="0">
                <a:latin typeface="Tw Cen MT" pitchFamily="34" charset="0"/>
              </a:rPr>
              <a:t>• Embolies </a:t>
            </a:r>
            <a:r>
              <a:rPr lang="fr-FR" sz="2800" b="1" dirty="0" smtClean="0">
                <a:latin typeface="Tw Cen MT" pitchFamily="34" charset="0"/>
              </a:rPr>
              <a:t>tumorales, </a:t>
            </a:r>
            <a:r>
              <a:rPr lang="fr-FR" sz="2800" b="1" dirty="0">
                <a:latin typeface="Tw Cen MT" pitchFamily="34" charset="0"/>
              </a:rPr>
              <a:t>infarctus </a:t>
            </a:r>
            <a:r>
              <a:rPr lang="fr-FR" sz="2800" b="1" dirty="0" smtClean="0">
                <a:latin typeface="Tw Cen MT" pitchFamily="34" charset="0"/>
              </a:rPr>
              <a:t>massifs, et décès,</a:t>
            </a:r>
            <a:endParaRPr lang="fr-FR" sz="2800" b="1" dirty="0">
              <a:latin typeface="Tw Cen MT" pitchFamily="34" charset="0"/>
            </a:endParaRPr>
          </a:p>
          <a:p>
            <a:r>
              <a:rPr lang="fr-FR" sz="2800" b="1" dirty="0">
                <a:latin typeface="Tw Cen MT" pitchFamily="34" charset="0"/>
              </a:rPr>
              <a:t>• Localisations </a:t>
            </a:r>
            <a:r>
              <a:rPr lang="fr-FR" sz="2800" b="1" dirty="0" err="1">
                <a:latin typeface="Tw Cen MT" pitchFamily="34" charset="0"/>
              </a:rPr>
              <a:t>endo</a:t>
            </a:r>
            <a:r>
              <a:rPr lang="fr-FR" sz="2800" b="1" dirty="0">
                <a:latin typeface="Tw Cen MT" pitchFamily="34" charset="0"/>
              </a:rPr>
              <a:t>- </a:t>
            </a:r>
            <a:r>
              <a:rPr lang="fr-FR" sz="2800" b="1" dirty="0" smtClean="0">
                <a:latin typeface="Tw Cen MT" pitchFamily="34" charset="0"/>
              </a:rPr>
              <a:t>bronchiques,</a:t>
            </a:r>
            <a:endParaRPr lang="fr-FR" sz="2800" b="1" dirty="0">
              <a:latin typeface="Tw Cen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398" y="3429001"/>
            <a:ext cx="8267065" cy="107721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Tw Cen MT" pitchFamily="34" charset="0"/>
              </a:rPr>
              <a:t>Métastases pulmonaires d’ </a:t>
            </a:r>
            <a:r>
              <a:rPr lang="fr-FR" sz="3200" b="1" dirty="0" err="1" smtClean="0">
                <a:solidFill>
                  <a:srgbClr val="FF0000"/>
                </a:solidFill>
                <a:latin typeface="Tw Cen MT" pitchFamily="34" charset="0"/>
              </a:rPr>
              <a:t>hépatocarcinome</a:t>
            </a:r>
            <a:endParaRPr lang="fr-FR" sz="3200" b="1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algn="ctr"/>
            <a:endParaRPr lang="fr-FR" sz="3200" b="1" dirty="0"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90872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Garamond" pitchFamily="18" charset="0"/>
              </a:rPr>
              <a:t>• </a:t>
            </a:r>
            <a:r>
              <a:rPr lang="fr-FR" sz="2400" b="1" dirty="0">
                <a:latin typeface="Tw Cen MT" pitchFamily="34" charset="0"/>
              </a:rPr>
              <a:t>Hématogène ou lymphatique.</a:t>
            </a:r>
          </a:p>
          <a:p>
            <a:r>
              <a:rPr lang="fr-FR" sz="2400" b="1" dirty="0">
                <a:latin typeface="Tw Cen MT" pitchFamily="34" charset="0"/>
              </a:rPr>
              <a:t>• Localisations </a:t>
            </a:r>
            <a:r>
              <a:rPr lang="fr-FR" sz="2400" b="1" dirty="0" err="1" smtClean="0">
                <a:latin typeface="Tw Cen MT" pitchFamily="34" charset="0"/>
              </a:rPr>
              <a:t>endo</a:t>
            </a:r>
            <a:r>
              <a:rPr lang="fr-FR" sz="2400" b="1" dirty="0" smtClean="0">
                <a:latin typeface="Tw Cen MT" pitchFamily="34" charset="0"/>
              </a:rPr>
              <a:t>-bronchiques: homolatérales </a:t>
            </a:r>
            <a:r>
              <a:rPr lang="fr-FR" sz="2400" b="1" dirty="0">
                <a:latin typeface="Tw Cen MT" pitchFamily="34" charset="0"/>
              </a:rPr>
              <a:t>au cancer </a:t>
            </a:r>
            <a:r>
              <a:rPr lang="fr-FR" sz="2400" b="1" dirty="0" smtClean="0">
                <a:latin typeface="Tw Cen MT" pitchFamily="34" charset="0"/>
              </a:rPr>
              <a:t>initial</a:t>
            </a:r>
            <a:endParaRPr lang="fr-FR" sz="2400" b="1" dirty="0">
              <a:latin typeface="Tw Cen MT" pitchFamily="34" charset="0"/>
            </a:endParaRPr>
          </a:p>
          <a:p>
            <a:r>
              <a:rPr lang="fr-FR" sz="2400" b="1" dirty="0">
                <a:latin typeface="Tw Cen MT" pitchFamily="34" charset="0"/>
              </a:rPr>
              <a:t>• Localisations pleurales </a:t>
            </a:r>
            <a:r>
              <a:rPr lang="fr-FR" sz="2400" b="1" dirty="0" smtClean="0">
                <a:latin typeface="Tw Cen MT" pitchFamily="34" charset="0"/>
              </a:rPr>
              <a:t>souvent homolatérales </a:t>
            </a:r>
            <a:r>
              <a:rPr lang="fr-FR" sz="2400" b="1" dirty="0">
                <a:latin typeface="Tw Cen MT" pitchFamily="34" charset="0"/>
              </a:rPr>
              <a:t>au sein atteint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299695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Garamond" pitchFamily="18" charset="0"/>
              </a:rPr>
              <a:t>• </a:t>
            </a:r>
            <a:r>
              <a:rPr lang="fr-FR" sz="2400" b="1" dirty="0" err="1">
                <a:latin typeface="Tw Cen MT" pitchFamily="34" charset="0"/>
              </a:rPr>
              <a:t>Oro</a:t>
            </a:r>
            <a:r>
              <a:rPr lang="fr-FR" sz="2400" b="1" dirty="0">
                <a:latin typeface="Tw Cen MT" pitchFamily="34" charset="0"/>
              </a:rPr>
              <a:t>-pharyngé: 10%</a:t>
            </a:r>
          </a:p>
          <a:p>
            <a:r>
              <a:rPr lang="fr-FR" sz="2400" b="1" dirty="0">
                <a:latin typeface="Tw Cen MT" pitchFamily="34" charset="0"/>
              </a:rPr>
              <a:t>• Laryngé: 60%</a:t>
            </a:r>
          </a:p>
          <a:p>
            <a:r>
              <a:rPr lang="fr-FR" sz="2400" b="1" dirty="0">
                <a:latin typeface="Tw Cen MT" pitchFamily="34" charset="0"/>
              </a:rPr>
              <a:t>• Nodules excavés+++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494116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w Cen MT" pitchFamily="34" charset="0"/>
              </a:rPr>
              <a:t>• </a:t>
            </a:r>
            <a:r>
              <a:rPr lang="fr-FR" sz="2400" b="1" dirty="0">
                <a:latin typeface="Tw Cen MT" pitchFamily="34" charset="0"/>
              </a:rPr>
              <a:t>Nodules </a:t>
            </a:r>
            <a:r>
              <a:rPr lang="fr-FR" sz="2400" b="1" dirty="0" smtClean="0">
                <a:latin typeface="Tw Cen MT" pitchFamily="34" charset="0"/>
              </a:rPr>
              <a:t>bilatéraux,</a:t>
            </a:r>
            <a:endParaRPr lang="fr-FR" sz="2400" b="1" dirty="0">
              <a:latin typeface="Tw Cen MT" pitchFamily="34" charset="0"/>
            </a:endParaRPr>
          </a:p>
          <a:p>
            <a:r>
              <a:rPr lang="fr-FR" sz="2400" b="1" dirty="0">
                <a:latin typeface="Tw Cen MT" pitchFamily="34" charset="0"/>
              </a:rPr>
              <a:t>• Aspect de </a:t>
            </a:r>
            <a:r>
              <a:rPr lang="fr-FR" sz="2400" b="1" dirty="0" smtClean="0">
                <a:latin typeface="Tw Cen MT" pitchFamily="34" charset="0"/>
              </a:rPr>
              <a:t>miliaire,</a:t>
            </a:r>
            <a:endParaRPr lang="fr-FR" sz="2400" b="1" dirty="0">
              <a:latin typeface="Tw Cen MT" pitchFamily="34" charset="0"/>
            </a:endParaRPr>
          </a:p>
          <a:p>
            <a:r>
              <a:rPr lang="fr-FR" sz="2400" b="1" dirty="0">
                <a:latin typeface="Tw Cen MT" pitchFamily="34" charset="0"/>
              </a:rPr>
              <a:t>• Aspect </a:t>
            </a:r>
            <a:r>
              <a:rPr lang="fr-FR" sz="2400" b="1" dirty="0" err="1" smtClean="0">
                <a:latin typeface="Tw Cen MT" pitchFamily="34" charset="0"/>
              </a:rPr>
              <a:t>réticulo</a:t>
            </a:r>
            <a:r>
              <a:rPr lang="fr-FR" sz="2400" b="1" dirty="0" smtClean="0">
                <a:latin typeface="Tw Cen MT" pitchFamily="34" charset="0"/>
              </a:rPr>
              <a:t>-nodulaire,</a:t>
            </a:r>
            <a:endParaRPr lang="fr-FR" sz="2400" b="1" dirty="0">
              <a:latin typeface="Tw Cen MT" pitchFamily="34" charset="0"/>
            </a:endParaRPr>
          </a:p>
          <a:p>
            <a:r>
              <a:rPr lang="fr-FR" sz="2400" b="1" dirty="0">
                <a:latin typeface="Tw Cen MT" pitchFamily="34" charset="0"/>
              </a:rPr>
              <a:t>• Parfois visibles uniquement à la </a:t>
            </a:r>
            <a:r>
              <a:rPr lang="fr-FR" sz="2400" b="1" dirty="0" smtClean="0">
                <a:latin typeface="Tw Cen MT" pitchFamily="34" charset="0"/>
              </a:rPr>
              <a:t>scintigraphie à </a:t>
            </a:r>
            <a:r>
              <a:rPr lang="fr-FR" sz="2400" b="1" dirty="0">
                <a:latin typeface="Tw Cen MT" pitchFamily="34" charset="0"/>
              </a:rPr>
              <a:t>l’iode 131.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648" y="188640"/>
            <a:ext cx="5904656" cy="46166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Tw Cen MT" pitchFamily="34" charset="0"/>
              </a:rPr>
              <a:t>Métastases pulmonaires des cancers du sein</a:t>
            </a:r>
            <a:endParaRPr lang="fr-FR" sz="24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2254702"/>
            <a:ext cx="6840760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Tw Cen MT" pitchFamily="34" charset="0"/>
              </a:rPr>
              <a:t>Métastases pulmonaires des cancers ORL</a:t>
            </a:r>
            <a:endParaRPr lang="fr-FR" sz="24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4365104"/>
            <a:ext cx="8712968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Tw Cen MT" pitchFamily="34" charset="0"/>
              </a:rPr>
              <a:t>Métastases pulmonaires des cancers de la thyroïde</a:t>
            </a:r>
            <a:endParaRPr lang="fr-FR" sz="2400" b="1" dirty="0">
              <a:solidFill>
                <a:srgbClr val="FF0000"/>
              </a:solidFill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42088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w Cen MT" pitchFamily="34" charset="0"/>
              </a:rPr>
              <a:t>• </a:t>
            </a:r>
            <a:r>
              <a:rPr lang="fr-FR" sz="3600" b="1" dirty="0">
                <a:latin typeface="Tw Cen MT" pitchFamily="34" charset="0"/>
              </a:rPr>
              <a:t>Nodules bilatéraux de taille </a:t>
            </a:r>
            <a:r>
              <a:rPr lang="fr-FR" sz="3600" b="1" dirty="0" smtClean="0">
                <a:latin typeface="Tw Cen MT" pitchFamily="34" charset="0"/>
              </a:rPr>
              <a:t>variable</a:t>
            </a:r>
          </a:p>
          <a:p>
            <a:endParaRPr lang="fr-FR" sz="3600" b="1" dirty="0">
              <a:latin typeface="Tw Cen MT" pitchFamily="34" charset="0"/>
            </a:endParaRPr>
          </a:p>
          <a:p>
            <a:r>
              <a:rPr lang="fr-FR" sz="3600" b="1" dirty="0">
                <a:latin typeface="Tw Cen MT" pitchFamily="34" charset="0"/>
              </a:rPr>
              <a:t>• Excavés </a:t>
            </a:r>
            <a:r>
              <a:rPr lang="fr-FR" sz="3600" b="1" dirty="0" smtClean="0">
                <a:latin typeface="Tw Cen MT" pitchFamily="34" charset="0"/>
              </a:rPr>
              <a:t>avec pneumothorax révélateur</a:t>
            </a:r>
          </a:p>
          <a:p>
            <a:endParaRPr lang="fr-FR" sz="3600" b="1" dirty="0">
              <a:latin typeface="Tw Cen MT" pitchFamily="34" charset="0"/>
            </a:endParaRPr>
          </a:p>
          <a:p>
            <a:r>
              <a:rPr lang="fr-FR" sz="3600" b="1" dirty="0">
                <a:latin typeface="Tw Cen MT" pitchFamily="34" charset="0"/>
              </a:rPr>
              <a:t>• Calcifiés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764704"/>
            <a:ext cx="6368301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Tw Cen MT" pitchFamily="34" charset="0"/>
              </a:rPr>
              <a:t>Métastases pulmonaires des sarcomes</a:t>
            </a:r>
            <a:endParaRPr lang="fr-FR" sz="2400" b="1" dirty="0">
              <a:solidFill>
                <a:srgbClr val="FF0000"/>
              </a:solidFill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717971"/>
            <a:ext cx="9143999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- SYMPTOMATIQUE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                            En fonction de la forme clinique de la métastase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1) Pleurésie 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	-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Liquide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: évacuation, corticoïdes, symphyse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pleuroscopie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ou chirurgie).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	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Douleurs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: antalgiques (les 3 paliers)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2) Lymphangite néoplasique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lang="fr-FR" sz="2000" dirty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Miliaire - lâcher de ballons (f. bilatérale) :</a:t>
            </a:r>
            <a:r>
              <a:rPr lang="fr-FR" sz="2000" dirty="0">
                <a:latin typeface="Tw Cen MT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corticoïdes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peu efficaces,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oxygénothérapie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lang="fr-FR" sz="2000" dirty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d’efficacité temporaire, anxiolytiques et opiacés.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3) Les sténoses bronchiques 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Chirurgie si possible, geste local parfois (laser / cryothérapie / radiothérapie / prothèse) , traitement palliatif  (corticoïdes, antibiotiques...)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4) Opacité unique  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Chirurgie préconisée quand intervalle entre primitif et métastase prolongé, tumeur à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lang="fr-FR" sz="2000" dirty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marche lente</a:t>
            </a:r>
            <a:r>
              <a:rPr lang="fr-FR" sz="2000" dirty="0" smtClean="0">
                <a:latin typeface="Tw Cen MT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(sarcome, rein, colon...). Chirurgie possible même quand lésions multiples.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lang="fr-FR" sz="2000" dirty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Chirurgies</a:t>
            </a:r>
            <a:r>
              <a:rPr lang="fr-FR" sz="2000" dirty="0" smtClean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itératives parfois. La chirurgie des métastases devra être économe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wedge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resection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696" y="256306"/>
            <a:ext cx="5616624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lang="fr-FR" sz="2400" b="1" dirty="0" smtClean="0">
                <a:solidFill>
                  <a:srgbClr val="FF0000"/>
                </a:solidFill>
                <a:latin typeface="Times" pitchFamily="18" charset="0"/>
                <a:ea typeface="Times New Roman" pitchFamily="18" charset="0"/>
                <a:cs typeface="Times New Roman" pitchFamily="18" charset="0"/>
              </a:rPr>
              <a:t>TRAITEMENT</a:t>
            </a:r>
            <a:endParaRPr lang="fr-F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204864"/>
            <a:ext cx="784887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endParaRPr lang="fr-FR" b="1" dirty="0" smtClean="0">
              <a:latin typeface="Times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lang="fr-FR" sz="2400" b="1" dirty="0" smtClean="0">
                <a:latin typeface="Times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En fonction de l’</a:t>
            </a:r>
            <a:r>
              <a:rPr lang="fr-FR" sz="2800" dirty="0" err="1" smtClean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hormonosensibilité</a:t>
            </a:r>
            <a:r>
              <a:rPr lang="fr-FR" sz="2800" dirty="0" smtClean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ou de la </a:t>
            </a:r>
            <a:r>
              <a:rPr lang="fr-FR" sz="2800" dirty="0" err="1" smtClean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chimiosensibilité</a:t>
            </a:r>
            <a:r>
              <a:rPr lang="fr-FR" sz="2800" dirty="0" smtClean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présumée de la tumeur primitive </a:t>
            </a:r>
            <a:endParaRPr lang="fr-FR" sz="2800" dirty="0" smtClean="0">
              <a:latin typeface="Tw Cen MT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lang="fr-FR" sz="2800" dirty="0" smtClean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lang="fr-FR" sz="2800" dirty="0" smtClean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- Sein : </a:t>
            </a:r>
            <a:r>
              <a:rPr lang="fr-FR" sz="2800" dirty="0" err="1" smtClean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Tamoxifène</a:t>
            </a:r>
            <a:r>
              <a:rPr lang="fr-FR" sz="2800" dirty="0" smtClean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, ou autre traitement hormonal, chimiothérapie</a:t>
            </a:r>
            <a:endParaRPr lang="fr-FR" sz="2800" dirty="0" smtClean="0">
              <a:latin typeface="Tw Cen MT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lang="fr-FR" sz="2800" dirty="0" smtClean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lang="fr-FR" sz="2800" dirty="0" smtClean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- Prostate : </a:t>
            </a:r>
            <a:r>
              <a:rPr lang="fr-FR" sz="2800" dirty="0" err="1" smtClean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Antiandrogène</a:t>
            </a:r>
            <a:r>
              <a:rPr lang="fr-FR" sz="2800" dirty="0" smtClean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- agoniste LH - RH</a:t>
            </a:r>
            <a:endParaRPr lang="fr-FR" sz="2800" dirty="0" smtClean="0">
              <a:latin typeface="Tw Cen MT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19675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lang="fr-FR" sz="3600" u="sng" dirty="0" smtClean="0">
                <a:latin typeface="Times" pitchFamily="18" charset="0"/>
                <a:ea typeface="Times New Roman" pitchFamily="18" charset="0"/>
                <a:cs typeface="Times New Roman" pitchFamily="18" charset="0"/>
              </a:rPr>
              <a:t>B </a:t>
            </a:r>
            <a:r>
              <a:rPr lang="fr-FR" sz="3600" b="1" u="sng" dirty="0" smtClean="0">
                <a:latin typeface="Times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fr-FR" sz="3600" b="1" u="sng" dirty="0" smtClean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ETIOLOGIQUE</a:t>
            </a:r>
            <a:r>
              <a:rPr lang="fr-FR" sz="3600" b="1" dirty="0" smtClean="0">
                <a:latin typeface="Tw Cen MT" pitchFamily="34" charset="0"/>
                <a:ea typeface="Times New Roman" pitchFamily="18" charset="0"/>
                <a:cs typeface="Times New Roman" pitchFamily="18" charset="0"/>
              </a:rPr>
              <a:t>  :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5696" y="256306"/>
            <a:ext cx="5616624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719138" algn="l"/>
                <a:tab pos="1079500" algn="l"/>
                <a:tab pos="1439863" algn="l"/>
                <a:tab pos="2159000" algn="l"/>
                <a:tab pos="2519363" algn="l"/>
                <a:tab pos="2879725" algn="l"/>
                <a:tab pos="3240088" algn="l"/>
                <a:tab pos="3959225" algn="l"/>
                <a:tab pos="4319588" algn="l"/>
                <a:tab pos="4679950" algn="l"/>
                <a:tab pos="5040313" algn="l"/>
                <a:tab pos="5759450" algn="l"/>
                <a:tab pos="6119813" algn="l"/>
                <a:tab pos="6480175" algn="l"/>
                <a:tab pos="6840538" algn="l"/>
              </a:tabLst>
            </a:pPr>
            <a:r>
              <a:rPr lang="fr-FR" sz="2400" b="1" dirty="0" smtClean="0">
                <a:solidFill>
                  <a:srgbClr val="FF0000"/>
                </a:solidFill>
                <a:latin typeface="Times" pitchFamily="18" charset="0"/>
                <a:ea typeface="Times New Roman" pitchFamily="18" charset="0"/>
                <a:cs typeface="Times New Roman" pitchFamily="18" charset="0"/>
              </a:rPr>
              <a:t>TRAITEMENT</a:t>
            </a:r>
            <a:endParaRPr lang="fr-F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1700808"/>
            <a:ext cx="878497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cs typeface="Arial" pitchFamily="34" charset="0"/>
              </a:rPr>
              <a:t>La survie moyenne après constatation de métastases pulmonaires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dirty="0" smtClean="0">
                <a:latin typeface="Tw Cen MT" pitchFamily="34" charset="0"/>
                <a:cs typeface="Arial" pitchFamily="34" charset="0"/>
              </a:rPr>
              <a:t>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cs typeface="Arial" pitchFamily="34" charset="0"/>
              </a:rPr>
              <a:t>asymptomatiques non traitées est de 9 à 11 mois.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400" dirty="0" smtClean="0">
              <a:latin typeface="Tw Cen MT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cs typeface="Arial" pitchFamily="34" charset="0"/>
              </a:rPr>
              <a:t> Le pronostic d'ensemble de ces métastases non traitées est donc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dirty="0">
                <a:latin typeface="Tw Cen MT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Tw Cen MT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cs typeface="Arial" pitchFamily="34" charset="0"/>
              </a:rPr>
              <a:t>nettement plus défavorable que celui des cancers broncho-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dirty="0">
                <a:latin typeface="Tw Cen MT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Tw Cen MT" pitchFamily="34" charset="0"/>
                <a:cs typeface="Arial" pitchFamily="34" charset="0"/>
              </a:rPr>
              <a:t>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cs typeface="Arial" pitchFamily="34" charset="0"/>
              </a:rPr>
              <a:t>pulmonaires primitifs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400" dirty="0" smtClean="0">
              <a:latin typeface="Tw Cen MT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cs typeface="Arial" pitchFamily="34" charset="0"/>
              </a:rPr>
              <a:t>certains cancers secondaires pleuro-pulmonaires peuvent rester </a:t>
            </a:r>
            <a:r>
              <a:rPr lang="fr-FR" sz="2400" dirty="0">
                <a:latin typeface="Tw Cen MT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cs typeface="Arial" pitchFamily="34" charset="0"/>
              </a:rPr>
              <a:t>longtemps stables spontanément ou sous l'influence d'une thérapeutique ; radiothérapie ou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cs typeface="Arial" pitchFamily="34" charset="0"/>
              </a:rPr>
              <a:t>chimiotherapie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cs typeface="Arial" pitchFamily="34" charset="0"/>
              </a:rPr>
              <a:t>.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404664"/>
            <a:ext cx="7272808" cy="5847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Tw Cen MT" pitchFamily="34" charset="0"/>
                <a:cs typeface="Arial" pitchFamily="34" charset="0"/>
              </a:rPr>
              <a:t>EVOLUTION ET PRONOSTIC</a:t>
            </a:r>
            <a:endParaRPr lang="fr-FR" sz="3200" dirty="0">
              <a:solidFill>
                <a:srgbClr val="FF0000"/>
              </a:solidFill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859340"/>
            <a:ext cx="849694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400" dirty="0" smtClean="0">
              <a:latin typeface="Garamond" pitchFamily="18" charset="0"/>
            </a:endParaRPr>
          </a:p>
          <a:p>
            <a:pPr algn="just"/>
            <a:r>
              <a:rPr lang="fr-FR" sz="2600" dirty="0" smtClean="0">
                <a:latin typeface="Tw Cen MT" pitchFamily="34" charset="0"/>
              </a:rPr>
              <a:t>–</a:t>
            </a:r>
            <a:r>
              <a:rPr lang="fr-FR" sz="2600" b="1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LA VOIE AÉRIENNE : </a:t>
            </a:r>
            <a:r>
              <a:rPr lang="fr-FR" sz="2600" b="1" dirty="0" smtClean="0">
                <a:latin typeface="Tw Cen MT" pitchFamily="34" charset="0"/>
              </a:rPr>
              <a:t>très rare, impliquant la greffe </a:t>
            </a:r>
            <a:r>
              <a:rPr lang="fr-FR" sz="2600" b="1" dirty="0" err="1" smtClean="0">
                <a:latin typeface="Tw Cen MT" pitchFamily="34" charset="0"/>
              </a:rPr>
              <a:t>endo</a:t>
            </a:r>
            <a:r>
              <a:rPr lang="fr-FR" sz="2600" b="1" dirty="0" smtClean="0">
                <a:latin typeface="Tw Cen MT" pitchFamily="34" charset="0"/>
              </a:rPr>
              <a:t>-</a:t>
            </a:r>
            <a:r>
              <a:rPr lang="fr-FR" sz="2600" b="1" dirty="0" err="1" smtClean="0">
                <a:latin typeface="Tw Cen MT" pitchFamily="34" charset="0"/>
              </a:rPr>
              <a:t>trachéo</a:t>
            </a:r>
            <a:r>
              <a:rPr lang="fr-FR" sz="2600" b="1" dirty="0" smtClean="0">
                <a:latin typeface="Tw Cen MT" pitchFamily="34" charset="0"/>
              </a:rPr>
              <a:t>-bronchique ou pulmonaire de cellules venant des tumeurs d'origine O.R.L.</a:t>
            </a:r>
          </a:p>
          <a:p>
            <a:pPr algn="just"/>
            <a:endParaRPr lang="fr-FR" sz="2600" b="1" dirty="0" smtClean="0">
              <a:latin typeface="Tw Cen MT" pitchFamily="34" charset="0"/>
            </a:endParaRPr>
          </a:p>
          <a:p>
            <a:pPr algn="just"/>
            <a:r>
              <a:rPr lang="fr-FR" sz="2600" dirty="0" smtClean="0">
                <a:latin typeface="Tw Cen MT" pitchFamily="34" charset="0"/>
              </a:rPr>
              <a:t>–</a:t>
            </a:r>
            <a:r>
              <a:rPr lang="fr-FR" sz="2600" b="1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LA PROPAGATION DIRECTE : </a:t>
            </a:r>
            <a:r>
              <a:rPr lang="fr-FR" sz="2600" b="1" dirty="0" smtClean="0">
                <a:latin typeface="Tw Cen MT" pitchFamily="34" charset="0"/>
              </a:rPr>
              <a:t>moins fréquente, qui peut se faire à partir de la paroi thoracique (sein), du médiastin (Œsophage), ou de l'étage sous diaphragmatique (foie et pancréas).</a:t>
            </a:r>
          </a:p>
          <a:p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Tw Cen MT" pitchFamily="34" charset="0"/>
              </a:rPr>
              <a:t>VOIES DE DISSEMINATION </a:t>
            </a:r>
            <a:r>
              <a:rPr lang="fr-FR" sz="3200" b="1" dirty="0" smtClean="0">
                <a:solidFill>
                  <a:srgbClr val="FF0000"/>
                </a:solidFill>
                <a:latin typeface="Tw Cen MT" pitchFamily="34" charset="0"/>
              </a:rPr>
              <a:t>TUMORALE</a:t>
            </a:r>
            <a:endParaRPr lang="fr-FR" sz="3200" b="1" dirty="0">
              <a:solidFill>
                <a:srgbClr val="FF0000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10384"/>
            <a:ext cx="8784976" cy="583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67" y="908720"/>
            <a:ext cx="886026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81604"/>
            <a:ext cx="8648190" cy="589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w Cen MT" pitchFamily="34" charset="0"/>
              </a:rPr>
              <a:t>CIRCONSTANCES DE DECOUVERTES</a:t>
            </a:r>
            <a:endParaRPr lang="fr-FR" sz="32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fr-FR" b="1" dirty="0" smtClean="0">
                <a:latin typeface="Tw Cen MT" pitchFamily="34" charset="0"/>
              </a:rPr>
              <a:t>Diagnostic facile  :  Ces </a:t>
            </a:r>
            <a:r>
              <a:rPr lang="fr-FR" b="1" dirty="0">
                <a:latin typeface="Tw Cen MT" pitchFamily="34" charset="0"/>
              </a:rPr>
              <a:t>métastases peuvent apparaître dans l’évolution d’un cancer viscéral </a:t>
            </a:r>
            <a:r>
              <a:rPr lang="fr-FR" b="1" dirty="0" smtClean="0">
                <a:latin typeface="Tw Cen MT" pitchFamily="34" charset="0"/>
              </a:rPr>
              <a:t>connu.</a:t>
            </a:r>
          </a:p>
          <a:p>
            <a:pPr marL="514350" indent="-514350" algn="just">
              <a:buNone/>
            </a:pPr>
            <a:r>
              <a:rPr lang="fr-FR" b="1" dirty="0" smtClean="0">
                <a:latin typeface="Tw Cen MT" pitchFamily="34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b="1" dirty="0" smtClean="0">
                <a:latin typeface="Tw Cen MT" pitchFamily="34" charset="0"/>
              </a:rPr>
              <a:t>Diagnostic difficile </a:t>
            </a:r>
            <a:r>
              <a:rPr lang="fr-FR" b="1" dirty="0">
                <a:latin typeface="Tw Cen MT" pitchFamily="34" charset="0"/>
              </a:rPr>
              <a:t>quand la métastase est " inaugurale" et ouvre la scène clinique.</a:t>
            </a:r>
          </a:p>
          <a:p>
            <a:endParaRPr lang="fr-FR" dirty="0">
              <a:latin typeface="Tw Cen MT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052736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Garamond" pitchFamily="18" charset="0"/>
              </a:rPr>
              <a:t>1. </a:t>
            </a:r>
            <a:r>
              <a:rPr lang="fr-FR" sz="2400" dirty="0" smtClean="0">
                <a:latin typeface="Tw Cen MT" pitchFamily="34" charset="0"/>
              </a:rPr>
              <a:t>Découverte fortuite ;</a:t>
            </a:r>
          </a:p>
          <a:p>
            <a:pPr algn="just"/>
            <a:r>
              <a:rPr lang="fr-FR" sz="2400" dirty="0" smtClean="0">
                <a:latin typeface="Tw Cen MT" pitchFamily="34" charset="0"/>
              </a:rPr>
              <a:t>Sur un cliché du thorax réalisé par exemple dans le cadre de la médecine du travail, d'un cliché pré-anesthésique (patient de plus de 55 ans par exemple), suivi d'une exposition à l'amiante…</a:t>
            </a:r>
          </a:p>
          <a:p>
            <a:pPr algn="just"/>
            <a:endParaRPr lang="fr-FR" sz="2400" dirty="0" smtClean="0">
              <a:latin typeface="Tw Cen MT" pitchFamily="34" charset="0"/>
            </a:endParaRPr>
          </a:p>
          <a:p>
            <a:pPr algn="just"/>
            <a:r>
              <a:rPr lang="fr-FR" sz="2400" dirty="0" smtClean="0">
                <a:latin typeface="Tw Cen MT" pitchFamily="34" charset="0"/>
              </a:rPr>
              <a:t>2. Signes d'appel sur l'appareil respiratoire :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w Cen MT" pitchFamily="34" charset="0"/>
              </a:rPr>
              <a:t>    Toux chronique sèche ou productive,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w Cen MT" pitchFamily="34" charset="0"/>
              </a:rPr>
              <a:t>     Hémoptysie,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w Cen MT" pitchFamily="34" charset="0"/>
              </a:rPr>
              <a:t>     Douleur Thoracique,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w Cen MT" pitchFamily="34" charset="0"/>
              </a:rPr>
              <a:t>     Dyspnée permanente ou paroxystique,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w Cen MT" pitchFamily="34" charset="0"/>
              </a:rPr>
              <a:t>     Syndrome de compression médiatisnale (arbre respiratoire, syndrome cave supérieur, syndrome cave inférieur, syndrome de compression nerveuse </a:t>
            </a:r>
            <a:r>
              <a:rPr lang="fr-FR" sz="2400" dirty="0" err="1" smtClean="0">
                <a:latin typeface="Tw Cen MT" pitchFamily="34" charset="0"/>
              </a:rPr>
              <a:t>phrénico-récurrentielle</a:t>
            </a:r>
            <a:r>
              <a:rPr lang="fr-FR" sz="2400" dirty="0" smtClean="0">
                <a:latin typeface="Tw Cen MT" pitchFamily="34" charset="0"/>
              </a:rPr>
              <a:t> ou radiculaire),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w Cen MT" pitchFamily="34" charset="0"/>
              </a:rPr>
              <a:t>     Syndrome digestif (dysphagie).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260648"/>
            <a:ext cx="7992888" cy="5847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Tw Cen MT" pitchFamily="34" charset="0"/>
              </a:rPr>
              <a:t>CIRCONSTANCES DU DIAGNOSTIC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1064</Words>
  <Application>Microsoft Office PowerPoint</Application>
  <PresentationFormat>Affichage à l'écran (4:3)</PresentationFormat>
  <Paragraphs>187</Paragraphs>
  <Slides>35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 LES CANCERS SECONDAIRES OU METASTATIQUES  DU POUMON  </vt:lpstr>
      <vt:lpstr>INTRODUCTION</vt:lpstr>
      <vt:lpstr>VOIES DE DISSEMINATION TUMORALE</vt:lpstr>
      <vt:lpstr>VOIES DE DISSEMINATION TUMORALE</vt:lpstr>
      <vt:lpstr>Diapositive 5</vt:lpstr>
      <vt:lpstr>Diapositive 6</vt:lpstr>
      <vt:lpstr>Diapositive 7</vt:lpstr>
      <vt:lpstr>CIRCONSTANCES DE DECOUVERTES</vt:lpstr>
      <vt:lpstr>Diapositive 9</vt:lpstr>
      <vt:lpstr>Diapositive 10</vt:lpstr>
      <vt:lpstr>PRELEVEMENT A VISEE ETIOLOGIQUE</vt:lpstr>
      <vt:lpstr>Diapositive 12</vt:lpstr>
      <vt:lpstr>RADIOLOGIE DES MÉTASTASES THORACIQUES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Atélectasie LSD</vt:lpstr>
      <vt:lpstr>Diapositive 24</vt:lpstr>
      <vt:lpstr>Fréquence des métastases selon la tumeur primitive</vt:lpstr>
      <vt:lpstr>Diapositive 26</vt:lpstr>
      <vt:lpstr>Diapositive 27</vt:lpstr>
      <vt:lpstr>Métastases pulmonaires des cancers broncho-pulmonaires</vt:lpstr>
      <vt:lpstr>Métastases pulmonaires des cancers du rein</vt:lpstr>
      <vt:lpstr>Métastases pulmonaires des cancers colorectaux</vt:lpstr>
      <vt:lpstr>Diapositive 31</vt:lpstr>
      <vt:lpstr>Diapositive 32</vt:lpstr>
      <vt:lpstr>Diapositive 33</vt:lpstr>
      <vt:lpstr>Diapositive 34</vt:lpstr>
      <vt:lpstr>Diapositive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CANCERS SECONDAIRES OU METASTATIQUES  DU POUMON</dc:title>
  <dc:creator>Kharbi</dc:creator>
  <cp:lastModifiedBy>User</cp:lastModifiedBy>
  <cp:revision>47</cp:revision>
  <dcterms:created xsi:type="dcterms:W3CDTF">2012-10-08T20:19:22Z</dcterms:created>
  <dcterms:modified xsi:type="dcterms:W3CDTF">2015-04-06T14:00:56Z</dcterms:modified>
</cp:coreProperties>
</file>