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75" r:id="rId9"/>
    <p:sldId id="261" r:id="rId10"/>
    <p:sldId id="262" r:id="rId11"/>
    <p:sldId id="277" r:id="rId12"/>
    <p:sldId id="276" r:id="rId13"/>
    <p:sldId id="295" r:id="rId14"/>
    <p:sldId id="294" r:id="rId15"/>
    <p:sldId id="263" r:id="rId16"/>
    <p:sldId id="264" r:id="rId17"/>
    <p:sldId id="265" r:id="rId18"/>
    <p:sldId id="282" r:id="rId19"/>
    <p:sldId id="289" r:id="rId20"/>
    <p:sldId id="280" r:id="rId21"/>
    <p:sldId id="281" r:id="rId22"/>
    <p:sldId id="292" r:id="rId23"/>
    <p:sldId id="283" r:id="rId24"/>
    <p:sldId id="284" r:id="rId25"/>
    <p:sldId id="285" r:id="rId26"/>
    <p:sldId id="286" r:id="rId27"/>
    <p:sldId id="293" r:id="rId28"/>
    <p:sldId id="287" r:id="rId29"/>
    <p:sldId id="291" r:id="rId30"/>
    <p:sldId id="266" r:id="rId31"/>
    <p:sldId id="278" r:id="rId32"/>
    <p:sldId id="267" r:id="rId33"/>
    <p:sldId id="269" r:id="rId34"/>
    <p:sldId id="270" r:id="rId35"/>
    <p:sldId id="271" r:id="rId36"/>
    <p:sldId id="290" r:id="rId37"/>
    <p:sldId id="27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3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2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48C8-6839-4BB4-A25D-2F33B52622F7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645A8-FDCE-4E7B-8F3E-26CEABC6EB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472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645A8-FDCE-4E7B-8F3E-26CEABC6EB1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490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645A8-FDCE-4E7B-8F3E-26CEABC6EB1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9C8EC6-5D0B-454F-ABFD-2A260F2C1A1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51DB16-BB7F-4BB4-BC85-4ED5B66C9F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E:\medecine\k%20%20%20%20h%20%20%20%20%20%20%20%20%20%20%20f\rarrrrr\Document%20sans%20titre_files\plathel5d_files\Image68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6/65/Hydatid_cyst_membran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iraqimate.com/vb/showthread.php?t=4558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E:\m%20e%20d%20e%20c%20i%20n%20e\k%20%20%20%20h%20%20%20%20%20%20%20%20%20%20%20f\rarrrrr\R&#233;sultats%20de%20la%20recherche%20d&#8217;image%20Google%20&#224;%20partir%20de%20http--www_iss_it-publ-noti-2004-0402-fig1_jpg_files\art1_files\fig2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E:\medecine\k%20%20%20%20h%20%20%20%20%20%20%20%20%20%20%20f\rarrrrr\R&#233;sultats%20de%20la%20recherche%20d&#8217;image%20Google%20&#224;%20partir%20de%20http--www_soton_ac_uk-~ceb-Diagnosis-Vol8_h61_gif_files\Vol8_files\Vol8.h53.gif" TargetMode="External"/><Relationship Id="rId5" Type="http://schemas.openxmlformats.org/officeDocument/2006/relationships/image" Target="../media/image5.gif"/><Relationship Id="rId4" Type="http://schemas.openxmlformats.org/officeDocument/2006/relationships/image" Target="file:///E:\m%20e%20d%20e%20c%20i%20n%20e\k%20%20%20%20h%20%20%20%20%20%20%20%20%20%20%20f\rarrrrr\R&#233;sultats%20de%20la%20recherche%20d&#8217;image%20Google%20&#224;%20partir%20de%20http--www_ksu_edu-parasitology-625tutorials-FIGechinococcus01_jpg_files\Tapeworm03_files\FIGechinococcus0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60232" y="5661248"/>
            <a:ext cx="1598960" cy="668533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Heddane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5101"/>
            <a:ext cx="1306513" cy="251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3365" y="2143116"/>
            <a:ext cx="3313355" cy="22675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fr-FR" sz="54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fr-F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yste </a:t>
            </a:r>
            <a:r>
              <a:rPr lang="fr-FR" sz="5400" b="1" dirty="0" smtClean="0">
                <a:solidFill>
                  <a:srgbClr val="17365D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Hy</a:t>
            </a:r>
            <a:r>
              <a:rPr lang="fr-FR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datique du </a:t>
            </a:r>
            <a:r>
              <a:rPr lang="fr-FR" sz="5400" b="1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fr-F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oumon </a:t>
            </a:r>
            <a:endParaRPr lang="fr-FR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Anatomopathologie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857364"/>
            <a:ext cx="6777317" cy="4464496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kyste est constitué de deux membranes :</a:t>
            </a:r>
          </a:p>
          <a:p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membrane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cuticulaire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membrane hyaline blanchâtre protectrice vis-à-vis des bactéries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grosses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molécules mais laissant passer les éléments nutritifs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membrane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proligère)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germinative, responsable de la persistance de l’espèce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contient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liquide hydatique « eau de roche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vésicules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proligères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vésicules filles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sable hydatique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constitué par les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protoscolex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l’adventice 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autour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kyste, le parenchyme pulmonaire se tasse et devient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adventice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péri kyste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où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 développent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progressivement une importante réaction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granuloscléreuse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une riche néo vascularisation.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7804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9" y="1124744"/>
            <a:ext cx="785997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8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:\medecine\k    h           f\rarrrrr\Document sans titre_files\plathel5d_files\Image68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5"/>
            <a:ext cx="6048672" cy="472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251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Accidents évolutifs 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14488"/>
            <a:ext cx="7171846" cy="4118141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kyste grossissant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refoule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éléments vasculaires et bronchiques et les érode : ces brèches sont colmatées par la membrane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cuticulaire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kyste devient malade et se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flétrit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cuticule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qui jusque-là colmatait les brèches bronchiques et vasculaires, est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décollée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ces brèches ainsi ouvertes sont à l’origine de crachats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hémoptoïques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et/ou de surinfection.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radiographie pulmonaire, demandée le plus souvent devant cette symptomatologie, objective une opacité surmontée à son pôle supérieur d’un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ménisque gazeux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pathognomonique.</a:t>
            </a:r>
          </a:p>
        </p:txBody>
      </p:sp>
      <p:sp>
        <p:nvSpPr>
          <p:cNvPr id="4" name="Ellipse 3"/>
          <p:cNvSpPr/>
          <p:nvPr/>
        </p:nvSpPr>
        <p:spPr>
          <a:xfrm>
            <a:off x="6929454" y="214290"/>
            <a:ext cx="1714512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rayée 4"/>
          <p:cNvSpPr/>
          <p:nvPr/>
        </p:nvSpPr>
        <p:spPr>
          <a:xfrm>
            <a:off x="8215338" y="928670"/>
            <a:ext cx="357190" cy="214314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 rot="5400000">
            <a:off x="7656599" y="1428736"/>
            <a:ext cx="357190" cy="214314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rayée 6"/>
          <p:cNvSpPr/>
          <p:nvPr/>
        </p:nvSpPr>
        <p:spPr>
          <a:xfrm rot="16200000">
            <a:off x="7643834" y="428604"/>
            <a:ext cx="357190" cy="214314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rayée 7"/>
          <p:cNvSpPr/>
          <p:nvPr/>
        </p:nvSpPr>
        <p:spPr>
          <a:xfrm rot="10800000">
            <a:off x="7072330" y="928670"/>
            <a:ext cx="357190" cy="214314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251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Accidents évolutifs 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171846" cy="350897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kyste peut aussi se fissurer et être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vomiqué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l’interrogatoire retrouve  une expectoration faite de liquide «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eau de roche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» et de fragments évoquant des peaux de grain de raisin.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kyste peut être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évacué en totalité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éventualité exceptionnelle, et donner un aspect de guérison avec ou sans cavité bulleuse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adventicielle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résiduelle.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Parfois, le kyste s’infecte et se transforme en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pyopneumokyste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39897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La clinique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48" y="1643050"/>
            <a:ext cx="2286000" cy="15204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Hémoptysie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Fièvre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Dyspnée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Toux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rash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868" y="3143248"/>
            <a:ext cx="5262979" cy="15511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Vomique</a:t>
            </a:r>
            <a:r>
              <a:rPr lang="fr-FR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Caractéristique   +++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débute par une douleur thoracique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 suivie du rejet d'un liquide clair, salé, mélangé à des </a:t>
            </a:r>
          </a:p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r-FR" sz="16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débris de membranes ressemblant à des peaux de raisins.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4413" y="4876396"/>
            <a:ext cx="166987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surinfection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1802" y="4786322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/>
              <a:buChar char="à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 liquide purulent ou </a:t>
            </a:r>
            <a:r>
              <a:rPr lang="fr-FR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pyohémorragique</a:t>
            </a:r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/>
              <a:buChar char="à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</a:t>
            </a: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ableaux sévères 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abcès et de suppuration broncho-pulmonaire chronique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bronchectasies</a:t>
            </a:r>
          </a:p>
          <a:p>
            <a:pPr lvl="1"/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2975" y="1714488"/>
            <a:ext cx="307183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fissuration du kyste (50 % cas)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4414" y="3272853"/>
            <a:ext cx="24288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rupture du kyste dans une bronche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2975" y="1214422"/>
            <a:ext cx="447830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Asymptomatique +++  (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svt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découverte fortuite)</a:t>
            </a:r>
          </a:p>
        </p:txBody>
      </p:sp>
    </p:spTree>
    <p:extLst>
      <p:ext uri="{BB962C8B-B14F-4D97-AF65-F5344CB8AC3E}">
        <p14:creationId xmlns="" xmlns:p14="http://schemas.microsoft.com/office/powerpoint/2010/main" val="23139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3071810"/>
            <a:ext cx="7024744" cy="54394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Les examens complémentaires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321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714356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radiographie thoracique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204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Visualise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kyste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Apprécie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 stade évolutif et son retentissement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kyste sain (Non compliqué)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: 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Opacité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ronde, bien limitée, en « boulet de canon ».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Parfois ovoïde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bilobé ou polycyclique.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de la taille 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noix à celui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d'un pamplemousse.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kystes fissurés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images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hydroaériques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d'aspect variable :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image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hydrique avec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croissant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gazeux au pôle supérieur en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pseudoaspergillome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signe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double arc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Images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suppurations chroniques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parenchyme pulmonaire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5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2120" y="2323652"/>
            <a:ext cx="2952328" cy="3508977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opacité dense homogène  de tonalité hydrique nettement arrondie « boulet de canon » </a:t>
            </a:r>
          </a:p>
        </p:txBody>
      </p:sp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91018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15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9154" name="Picture 2" descr="http://www.drarvindkumar.com/images/photogalllery/Lungs/cysts_lung/case2/cystlung_case2_001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Définition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parasitose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 développement dans le poumon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forme larvaire d'un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chien,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Echinococcus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granulosus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dont bovins et ovins sont les hôtes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intermédiaires;l'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homme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un hôte accidentel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L'atteinte pleuro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pulmonaire est la seconde en fréquence (15-40 %) après celle du foie.</a:t>
            </a:r>
          </a:p>
        </p:txBody>
      </p:sp>
    </p:spTree>
    <p:extLst>
      <p:ext uri="{BB962C8B-B14F-4D97-AF65-F5344CB8AC3E}">
        <p14:creationId xmlns="" xmlns:p14="http://schemas.microsoft.com/office/powerpoint/2010/main" val="9526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94812" y="2323652"/>
            <a:ext cx="2937627" cy="3508977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 peut s’agir d’image ovalaire a limite floues ou incisées « réniformes » </a:t>
            </a:r>
          </a:p>
        </p:txBody>
      </p:sp>
      <p:pic>
        <p:nvPicPr>
          <p:cNvPr id="5122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" y="764704"/>
            <a:ext cx="507683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5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83049" y="2323653"/>
            <a:ext cx="2421399" cy="218546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pneumo-kyste : l’opacité est surmontée d’un croissant gazeux interposé entre l’adventice et la cuticule </a:t>
            </a:r>
          </a:p>
        </p:txBody>
      </p:sp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64349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67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3250" name="Picture 2" descr="Full-size image (20 K)">
            <a:hlinkClick r:id="" tooltip="Full-size image (20 K)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-5715000"/>
            <a:ext cx="1895475" cy="1562100"/>
          </a:xfrm>
          <a:prstGeom prst="rect">
            <a:avLst/>
          </a:prstGeom>
          <a:noFill/>
        </p:spPr>
      </p:pic>
      <p:pic>
        <p:nvPicPr>
          <p:cNvPr id="53252" name="Picture 4" descr="Full-size image (20 K)">
            <a:hlinkClick r:id="" tooltip="Full-size image (20 K)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-5715000"/>
            <a:ext cx="1895475" cy="1562100"/>
          </a:xfrm>
          <a:prstGeom prst="rect">
            <a:avLst/>
          </a:prstGeom>
          <a:noFill/>
        </p:spPr>
      </p:pic>
      <p:pic>
        <p:nvPicPr>
          <p:cNvPr id="53254" name="Picture 6" descr="Full-size image (20 K)">
            <a:hlinkClick r:id="" tooltip="Full-size image (20 K)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-5715000"/>
            <a:ext cx="1895475" cy="1562100"/>
          </a:xfrm>
          <a:prstGeom prst="rect">
            <a:avLst/>
          </a:prstGeom>
          <a:noFill/>
        </p:spPr>
      </p:pic>
      <p:pic>
        <p:nvPicPr>
          <p:cNvPr id="53256" name="Picture 8" descr="Full-size image (20 K)">
            <a:hlinkClick r:id="" tooltip="Full-size image (20 K)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-5715000"/>
            <a:ext cx="1895475" cy="1562100"/>
          </a:xfrm>
          <a:prstGeom prst="rect">
            <a:avLst/>
          </a:prstGeom>
          <a:noFill/>
        </p:spPr>
      </p:pic>
      <p:pic>
        <p:nvPicPr>
          <p:cNvPr id="53260" name="Picture 12" descr="Full-size image (20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-1"/>
            <a:ext cx="8215338" cy="678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4606" y="2323652"/>
            <a:ext cx="2599842" cy="3508977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→ kyste rompu dans les bronches 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la membrane flottante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ou signe de nénuphar, pathognomonique traduit l’affaissement de la membrane du kyste après l’élimination partielle de son contenu et son flottement à la surface du liquide</a:t>
            </a:r>
          </a:p>
        </p:txBody>
      </p:sp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6" y="692696"/>
            <a:ext cx="54433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2272" y="2323652"/>
            <a:ext cx="3086151" cy="3508977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image de grelot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opacité au fond d’une cavité complètement évacuée de son liquide</a:t>
            </a:r>
          </a:p>
        </p:txBody>
      </p:sp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76272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76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4" y="2170926"/>
            <a:ext cx="3143272" cy="3508977"/>
          </a:xfrm>
        </p:spPr>
        <p:txBody>
          <a:bodyPr>
            <a:normAutofit/>
          </a:bodyPr>
          <a:lstStyle/>
          <a:p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image de </a:t>
            </a:r>
            <a:r>
              <a:rPr lang="fr-FR" sz="1800" u="sng" dirty="0"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 arc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d’ « IVASSINEVITCH 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» constituée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d’une double collection aérienne intra kystique et intra adventitielle séparée par la membrane affaissée de l’hydatide </a:t>
            </a:r>
          </a:p>
        </p:txBody>
      </p:sp>
      <p:pic>
        <p:nvPicPr>
          <p:cNvPr id="9218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42853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04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096" y="2323652"/>
            <a:ext cx="2384713" cy="3508977"/>
          </a:xfrm>
        </p:spPr>
        <p:txBody>
          <a:bodyPr/>
          <a:lstStyle/>
          <a:p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Kyste hydatique multiple 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40776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23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 descr="Full-size image (27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86544" cy="691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7798" y="2323652"/>
            <a:ext cx="2816610" cy="3508977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Kyste hydatique géant </a:t>
            </a:r>
          </a:p>
        </p:txBody>
      </p:sp>
      <p:pic>
        <p:nvPicPr>
          <p:cNvPr id="11266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8882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72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2226" name="Picture 2" descr="http://www.drarvindkumar.com/images/photogalllery/Lungs/nodule/case3/nodule_case3_002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5"/>
            <a:ext cx="6858048" cy="614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Epidémiologie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38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58262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tomodensitométrique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3" y="2323652"/>
            <a:ext cx="3242756" cy="3508977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limite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discussion diagnostique en montrant une densité liquidienne,</a:t>
            </a:r>
          </a:p>
          <a:p>
            <a:pPr marL="68580" indent="0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Pathology platyhelminths6.jpg (1269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85992"/>
            <a:ext cx="4214842" cy="3765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8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L’endoscopie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montrer des aspects caractéristiques, en particulier de membrane hydatique</a:t>
            </a:r>
          </a:p>
        </p:txBody>
      </p:sp>
    </p:spTree>
    <p:extLst>
      <p:ext uri="{BB962C8B-B14F-4D97-AF65-F5344CB8AC3E}">
        <p14:creationId xmlns="" xmlns:p14="http://schemas.microsoft.com/office/powerpoint/2010/main" val="33412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Autres examens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432048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L’hyper éosinophilie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sanguine est inconstante et modérée (fissuration ou rupture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Examens sérologiques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réactions d'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immunoprécipitation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(immunoélectrophorèse et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électrosynérèse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font référence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m.e.e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l'arc 5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spécifique.</a:t>
            </a:r>
          </a:p>
          <a:p>
            <a:pPr lvl="1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immunoflurescence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indirecte (IFI).</a:t>
            </a:r>
          </a:p>
          <a:p>
            <a:pPr lvl="1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hémagglutination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indirecte (HAI), Enzyme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Linked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Immunosorbent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Assay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(ELISA)</a:t>
            </a:r>
          </a:p>
          <a:p>
            <a:pPr lvl="1"/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Associer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ces techniques pour obtenir un maximum de fiabilité.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diagnostic est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parasitaire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à l'examen des pièces opératoires ou par la découverte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protoscolex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lors d'une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vomique, lors de la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bronchoaspiration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ou d'un lavage bronchique.</a:t>
            </a:r>
          </a:p>
        </p:txBody>
      </p:sp>
    </p:spTree>
    <p:extLst>
      <p:ext uri="{BB962C8B-B14F-4D97-AF65-F5344CB8AC3E}">
        <p14:creationId xmlns="" xmlns:p14="http://schemas.microsoft.com/office/powerpoint/2010/main" val="19991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Formes particulières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556792"/>
            <a:ext cx="7929618" cy="494404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épanchement pleural liquidien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(0,7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%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cas)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hydro pneumothorax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%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cas).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L’atteinte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pleurale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fait habituellement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rupture intra pleurale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KH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superficie du poumon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Parfois un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tableau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choc anaphylactique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et/ou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détresse respiratoire.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kystes hydatiques multiples par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hydatidose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secondaire: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s’observe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après rupture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d’un :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KH 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foie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veine cave inférieure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veine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sus-hépatique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KH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coeur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cavités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droites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vertébral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veine cave inférieure en son siège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sous-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mésocolique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(exceptionnellement).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ces cas, l’évolution peut se faire vers la mort par </a:t>
            </a: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EP 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Choc anaphylactique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plus tardivement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HTAP.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différentiel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320480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Wingdings" pitchFamily="2" charset="2"/>
              <a:buChar char="q"/>
            </a:pP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Devant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image ronde unique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discuter 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tuberculome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tumeurs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bénignes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457200">
              <a:buFont typeface="Wingdings" pitchFamily="2" charset="2"/>
              <a:buChar char="q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25780" indent="-457200">
              <a:buFont typeface="Wingdings" pitchFamily="2" charset="2"/>
              <a:buChar char="q"/>
            </a:pP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Devant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image </a:t>
            </a:r>
            <a:r>
              <a:rPr lang="fr-FR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hydroaérique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discuter un 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abcès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poumon</a:t>
            </a: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cancer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nécrosé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457200">
              <a:buFont typeface="Wingdings" pitchFamily="2" charset="2"/>
              <a:buChar char="q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25780" indent="-457200">
              <a:buFont typeface="Wingdings" pitchFamily="2" charset="2"/>
              <a:buChar char="q"/>
            </a:pP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Devant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image en grelot : discuter un 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aspergillome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457200">
              <a:buFont typeface="Wingdings" pitchFamily="2" charset="2"/>
              <a:buChar char="q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25780" indent="-457200">
              <a:buFont typeface="Wingdings" pitchFamily="2" charset="2"/>
              <a:buChar char="q"/>
            </a:pP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Devant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polykystose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pulmonaire : discuter un 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lâcher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ballons</a:t>
            </a:r>
          </a:p>
          <a:p>
            <a:pPr marL="1143000" lvl="2" indent="-457200"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staphylococcie.</a:t>
            </a:r>
          </a:p>
        </p:txBody>
      </p:sp>
    </p:spTree>
    <p:extLst>
      <p:ext uri="{BB962C8B-B14F-4D97-AF65-F5344CB8AC3E}">
        <p14:creationId xmlns="" xmlns:p14="http://schemas.microsoft.com/office/powerpoint/2010/main" val="13978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traitement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2132856"/>
            <a:ext cx="7572428" cy="3699773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Chirurgical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kystectomie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énucléation.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Péri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Kystectomie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fr-FR" dirty="0">
                <a:latin typeface="Times New Roman" pitchFamily="18" charset="0"/>
                <a:cs typeface="Times New Roman" pitchFamily="18" charset="0"/>
              </a:rPr>
              <a:t>Exérèses parenchymateuses réglées.</a:t>
            </a: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Traitement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médical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par l'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Albendazole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Zentel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®) débuté 15 jours avant l'intervention et poursuivi 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mois 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la dose de 10 mg/kg/j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les formes inopérables, du fait de la précarité du terrain ou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l'extrême diffusion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lésions, l'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Albendazole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en traitement prolongé (800 mg/j chez un adulte, en 2 prises pendant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6 mois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a donné des résultats intéressants.</a:t>
            </a:r>
          </a:p>
        </p:txBody>
      </p:sp>
    </p:spTree>
    <p:extLst>
      <p:ext uri="{BB962C8B-B14F-4D97-AF65-F5344CB8AC3E}">
        <p14:creationId xmlns="" xmlns:p14="http://schemas.microsoft.com/office/powerpoint/2010/main" val="48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899038"/>
            <a:ext cx="7024744" cy="601136"/>
          </a:xfrm>
        </p:spPr>
        <p:txBody>
          <a:bodyPr>
            <a:normAutofit fontScale="90000"/>
          </a:bodyPr>
          <a:lstStyle/>
          <a:p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857364"/>
            <a:ext cx="7572428" cy="128588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File:Hydatid cyst membr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3357562"/>
            <a:ext cx="4191028" cy="3143272"/>
          </a:xfrm>
          <a:prstGeom prst="rect">
            <a:avLst/>
          </a:prstGeom>
          <a:noFill/>
        </p:spPr>
      </p:pic>
      <p:pic>
        <p:nvPicPr>
          <p:cNvPr id="51204" name="Picture 4" descr="الاكياس المائية hydatid cyst resized hydatid cys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400052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8682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9984" y="1846238"/>
            <a:ext cx="6777317" cy="391579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hydatidose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ne peut disparaître que grâce à des mesures prophylactiques strictes.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l’éducation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sanitaire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populations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bien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laver les mains, légumes, fruits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briser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chaîne de transmission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surveillance de l’abattage des animaux de boucherie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traitement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chiens domestiques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prudence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les contacts homme –chien (léchage, caresse…)</a:t>
            </a:r>
          </a:p>
          <a:p>
            <a:pPr marL="68580" indent="0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m e d e c i n e\k    h           f\rarrrrr\Résultats de la recherche d’image Google à partir de http--www_iss_it-publ-noti-2004-0402-fig1_jpg_files\art1_files\fig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89868"/>
            <a:ext cx="2133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67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Parasite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2071678"/>
            <a:ext cx="7500990" cy="428628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cestode de petite taille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 à 6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mm de long.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scolex comporte 4 ventouses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double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couronne de crochets.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cou est très court.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corps est constitué par 3 anneaux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dernier anneau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(segment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ovigère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mur renferme quelques centaines d’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oeufs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vit dans le premier 1/3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l’intestin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grêle du chien et de divers canidés.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araz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81" y="1745573"/>
            <a:ext cx="1572330" cy="3426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05875" y="4521846"/>
            <a:ext cx="1801813" cy="75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Anneau gravide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32618" y="2567984"/>
            <a:ext cx="1070186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</a:t>
            </a:r>
            <a:endParaRPr kumimoji="0" lang="fr-FR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72460" y="1804730"/>
            <a:ext cx="1672703" cy="5403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Ventouses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67711" y="1467328"/>
            <a:ext cx="1373190" cy="3428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Rostre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175913" y="1668666"/>
            <a:ext cx="1652618" cy="1324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681993" y="2015289"/>
            <a:ext cx="29782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572001" y="2285999"/>
            <a:ext cx="2174530" cy="4512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1"/>
          <p:cNvSpPr>
            <a:spLocks noChangeShapeType="1"/>
          </p:cNvSpPr>
          <p:nvPr/>
        </p:nvSpPr>
        <p:spPr bwMode="auto">
          <a:xfrm flipV="1">
            <a:off x="4788023" y="4464836"/>
            <a:ext cx="1584177" cy="1763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3203848" y="3356991"/>
            <a:ext cx="3168351" cy="6733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39661" y="3861048"/>
            <a:ext cx="764187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Corps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452320" y="2026720"/>
            <a:ext cx="1152128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Scolex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8" descr="E:\m e d e c i n e\k    h           f\rarrrrr\Résultats de la recherche d’image Google à partir de http--www_ksu_edu-parasitology-625tutorials-FIGechinococcus01_jpg_files\Tapeworm03_files\FIGechinococcus02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455"/>
            <a:ext cx="1447740" cy="2232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E:\medecine\k    h           f\rarrrrr\Résultats de la recherche d’image Google à partir de http--www_soton_ac_uk-~ceb-Diagnosis-Vol8_h61_gif_files\Vol8_files\Vol8.h53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2" y="4897104"/>
            <a:ext cx="2972519" cy="145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1547663" y="685799"/>
            <a:ext cx="2820047" cy="9529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1619672" y="1668666"/>
            <a:ext cx="1027570" cy="2918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3203848" y="4830892"/>
            <a:ext cx="628770" cy="614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2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Cycle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72816"/>
            <a:ext cx="7314722" cy="444226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/ cycle naturel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parvenu à maturité le dernier anneau se détache et est rejeté dans le milieu extérieur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avec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déjections du chien, se lyse et libère les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embryophores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herbivores (mouton surtout) se contaminent en broutant l’herbe souillée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Arrivé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l’estomac sa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coque est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dissoute et libère l’embryon hexacanthe qui traverse la paroi du grêle et gagne le foie plus rarement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autres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organes et se transforme en larve hydatique qui n’atteint son développement complet 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quelques mois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voir des années.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chien s’infeste en dévorant les viscères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hydatifères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du mouton.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scolex ingérés deviennent adultes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6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semaines.</a:t>
            </a:r>
          </a:p>
        </p:txBody>
      </p:sp>
    </p:spTree>
    <p:extLst>
      <p:ext uri="{BB962C8B-B14F-4D97-AF65-F5344CB8AC3E}">
        <p14:creationId xmlns="" xmlns:p14="http://schemas.microsoft.com/office/powerpoint/2010/main" val="28684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B/ cycle accidentel chez l’homme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2000240"/>
            <a:ext cx="7715304" cy="439248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l’homme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 contamine en ingérant des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embryophores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après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contact avec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chien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indirectement par ingestion d’eau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aliments souillés.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œufs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éclosent dans l’estomac et libère l’embryon hexacanthe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dernier franchit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paroi intestinale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passe dans la circulation porte et arrive au niveau du foie sinon il poursuit sa migration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atteint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autres organes (poumon,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cœur).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L’embryon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hexacanthe se transforme lentement en larve hydatique.</a:t>
            </a:r>
          </a:p>
        </p:txBody>
      </p:sp>
    </p:spTree>
    <p:extLst>
      <p:ext uri="{BB962C8B-B14F-4D97-AF65-F5344CB8AC3E}">
        <p14:creationId xmlns="" xmlns:p14="http://schemas.microsoft.com/office/powerpoint/2010/main" val="38069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5" descr="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5474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8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Répartition 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géographique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fréquente dans les zones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d'élevage :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pourtour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méditerranéen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l'Afrique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l'Est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l'Amérique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latine surtout.</a:t>
            </a:r>
          </a:p>
        </p:txBody>
      </p:sp>
    </p:spTree>
    <p:extLst>
      <p:ext uri="{BB962C8B-B14F-4D97-AF65-F5344CB8AC3E}">
        <p14:creationId xmlns="" xmlns:p14="http://schemas.microsoft.com/office/powerpoint/2010/main" val="27983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379</TotalTime>
  <Words>1270</Words>
  <Application>Microsoft Office PowerPoint</Application>
  <PresentationFormat>Affichage à l'écran (4:3)</PresentationFormat>
  <Paragraphs>185</Paragraphs>
  <Slides>37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Austin</vt:lpstr>
      <vt:lpstr>Kyste Hydatique du Poumon </vt:lpstr>
      <vt:lpstr>I. Définition :</vt:lpstr>
      <vt:lpstr>II. Epidémiologie :</vt:lpstr>
      <vt:lpstr>Parasite : </vt:lpstr>
      <vt:lpstr>Diapositive 5</vt:lpstr>
      <vt:lpstr>  Cycle :</vt:lpstr>
      <vt:lpstr>B/ cycle accidentel chez l’homme </vt:lpstr>
      <vt:lpstr>Diapositive 8</vt:lpstr>
      <vt:lpstr>Répartition géographique : </vt:lpstr>
      <vt:lpstr>III. Anatomopathologie :</vt:lpstr>
      <vt:lpstr>Diapositive 11</vt:lpstr>
      <vt:lpstr>Diapositive 12</vt:lpstr>
      <vt:lpstr>Accidents évolutifs :</vt:lpstr>
      <vt:lpstr>Accidents évolutifs :</vt:lpstr>
      <vt:lpstr>IV. La clinique :</vt:lpstr>
      <vt:lpstr>V. Les examens complémentaires :</vt:lpstr>
      <vt:lpstr>La radiographie thoracique : 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La tomodensitométrique </vt:lpstr>
      <vt:lpstr>L’endoscopie </vt:lpstr>
      <vt:lpstr>Autres examens :</vt:lpstr>
      <vt:lpstr>Formes particulières :</vt:lpstr>
      <vt:lpstr>Diagnostic différentiel :</vt:lpstr>
      <vt:lpstr>Le traitement :</vt:lpstr>
      <vt:lpstr>Diapositive 36</vt:lpstr>
      <vt:lpstr>PREVENTION 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KYSTE HYDATIQUE</dc:title>
  <dc:creator>ency-education.com</dc:creator>
  <cp:lastModifiedBy>MICRO-TECH</cp:lastModifiedBy>
  <cp:revision>70</cp:revision>
  <dcterms:created xsi:type="dcterms:W3CDTF">2011-01-26T09:43:07Z</dcterms:created>
  <dcterms:modified xsi:type="dcterms:W3CDTF">2015-10-12T15:32:40Z</dcterms:modified>
</cp:coreProperties>
</file>