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6" r:id="rId3"/>
    <p:sldId id="318" r:id="rId4"/>
    <p:sldId id="319" r:id="rId5"/>
    <p:sldId id="339" r:id="rId6"/>
    <p:sldId id="340" r:id="rId7"/>
    <p:sldId id="320" r:id="rId8"/>
    <p:sldId id="335" r:id="rId9"/>
    <p:sldId id="341" r:id="rId10"/>
    <p:sldId id="342" r:id="rId11"/>
    <p:sldId id="321" r:id="rId12"/>
    <p:sldId id="322" r:id="rId13"/>
    <p:sldId id="323" r:id="rId14"/>
    <p:sldId id="336" r:id="rId15"/>
    <p:sldId id="337" r:id="rId16"/>
    <p:sldId id="338" r:id="rId17"/>
    <p:sldId id="333" r:id="rId18"/>
    <p:sldId id="334" r:id="rId19"/>
    <p:sldId id="313"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619F65-206F-4BEF-AC08-E6CE99B874A6}"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fr-FR"/>
        </a:p>
      </dgm:t>
    </dgm:pt>
    <dgm:pt modelId="{4B748791-3AB1-4094-B030-A793FE698C05}">
      <dgm:prSet phldrT="[Texte]"/>
      <dgm:spPr/>
      <dgm:t>
        <a:bodyPr/>
        <a:lstStyle/>
        <a:p>
          <a:r>
            <a:rPr lang="fr-FR" dirty="0" smtClean="0"/>
            <a:t>Clinique</a:t>
          </a:r>
          <a:endParaRPr lang="fr-FR" dirty="0"/>
        </a:p>
      </dgm:t>
    </dgm:pt>
    <dgm:pt modelId="{91F5FB8C-226C-41D5-BB88-71F053417532}" type="parTrans" cxnId="{C8ABAF54-73AB-45A5-8B8D-C76383FA1B14}">
      <dgm:prSet/>
      <dgm:spPr/>
      <dgm:t>
        <a:bodyPr/>
        <a:lstStyle/>
        <a:p>
          <a:endParaRPr lang="fr-FR"/>
        </a:p>
      </dgm:t>
    </dgm:pt>
    <dgm:pt modelId="{23C57726-BCCC-4D1D-9E7D-E7C981ACC52B}" type="sibTrans" cxnId="{C8ABAF54-73AB-45A5-8B8D-C76383FA1B14}">
      <dgm:prSet/>
      <dgm:spPr/>
      <dgm:t>
        <a:bodyPr/>
        <a:lstStyle/>
        <a:p>
          <a:endParaRPr lang="fr-FR"/>
        </a:p>
      </dgm:t>
    </dgm:pt>
    <dgm:pt modelId="{A69D9F9D-D70A-4D69-A4CE-22BA14002EA0}">
      <dgm:prSet phldrT="[Texte]"/>
      <dgm:spPr/>
      <dgm:t>
        <a:bodyPr/>
        <a:lstStyle/>
        <a:p>
          <a:r>
            <a:rPr lang="fr-FR" smtClean="0"/>
            <a:t>EFR</a:t>
          </a:r>
          <a:endParaRPr lang="fr-FR"/>
        </a:p>
      </dgm:t>
    </dgm:pt>
    <dgm:pt modelId="{C7030A54-0FAF-4C01-A4A5-4538241508DA}" type="parTrans" cxnId="{6BC9C5E2-90C7-4220-AA98-8C25C7748AEE}">
      <dgm:prSet/>
      <dgm:spPr/>
      <dgm:t>
        <a:bodyPr/>
        <a:lstStyle/>
        <a:p>
          <a:endParaRPr lang="fr-FR"/>
        </a:p>
      </dgm:t>
    </dgm:pt>
    <dgm:pt modelId="{46DAD438-B0FB-40CA-B7A5-6F441C5745D1}" type="sibTrans" cxnId="{6BC9C5E2-90C7-4220-AA98-8C25C7748AEE}">
      <dgm:prSet/>
      <dgm:spPr/>
      <dgm:t>
        <a:bodyPr/>
        <a:lstStyle/>
        <a:p>
          <a:endParaRPr lang="fr-FR"/>
        </a:p>
      </dgm:t>
    </dgm:pt>
    <dgm:pt modelId="{E34BD22D-1B5C-4337-A86C-01684C36F2A2}">
      <dgm:prSet phldrT="[Texte]"/>
      <dgm:spPr/>
      <dgm:t>
        <a:bodyPr/>
        <a:lstStyle/>
        <a:p>
          <a:r>
            <a:rPr lang="fr-FR" dirty="0" smtClean="0"/>
            <a:t>Radio</a:t>
          </a:r>
          <a:endParaRPr lang="fr-FR" dirty="0"/>
        </a:p>
      </dgm:t>
    </dgm:pt>
    <dgm:pt modelId="{E648C675-FDFC-45C9-823F-DDBC6F3998C5}" type="parTrans" cxnId="{9C17EA77-03FD-4785-9F18-AFF6C8800383}">
      <dgm:prSet/>
      <dgm:spPr/>
      <dgm:t>
        <a:bodyPr/>
        <a:lstStyle/>
        <a:p>
          <a:endParaRPr lang="fr-FR"/>
        </a:p>
      </dgm:t>
    </dgm:pt>
    <dgm:pt modelId="{4DD376F5-9214-42DB-A121-211DE7543D8C}" type="sibTrans" cxnId="{9C17EA77-03FD-4785-9F18-AFF6C8800383}">
      <dgm:prSet/>
      <dgm:spPr/>
      <dgm:t>
        <a:bodyPr/>
        <a:lstStyle/>
        <a:p>
          <a:endParaRPr lang="fr-FR"/>
        </a:p>
      </dgm:t>
    </dgm:pt>
    <dgm:pt modelId="{4A44A89A-4C8C-4AC2-B782-714CBFE7139B}" type="pres">
      <dgm:prSet presAssocID="{1B619F65-206F-4BEF-AC08-E6CE99B874A6}" presName="cycle" presStyleCnt="0">
        <dgm:presLayoutVars>
          <dgm:dir/>
          <dgm:resizeHandles val="exact"/>
        </dgm:presLayoutVars>
      </dgm:prSet>
      <dgm:spPr/>
      <dgm:t>
        <a:bodyPr/>
        <a:lstStyle/>
        <a:p>
          <a:endParaRPr lang="fr-FR"/>
        </a:p>
      </dgm:t>
    </dgm:pt>
    <dgm:pt modelId="{5CDA34D2-B235-4EAD-870C-C2BC3D5D688E}" type="pres">
      <dgm:prSet presAssocID="{4B748791-3AB1-4094-B030-A793FE698C05}" presName="node" presStyleLbl="node1" presStyleIdx="0" presStyleCnt="3">
        <dgm:presLayoutVars>
          <dgm:bulletEnabled val="1"/>
        </dgm:presLayoutVars>
      </dgm:prSet>
      <dgm:spPr/>
      <dgm:t>
        <a:bodyPr/>
        <a:lstStyle/>
        <a:p>
          <a:endParaRPr lang="fr-FR"/>
        </a:p>
      </dgm:t>
    </dgm:pt>
    <dgm:pt modelId="{B3D5E148-B119-4103-9494-4DD7DBC3FFFB}" type="pres">
      <dgm:prSet presAssocID="{23C57726-BCCC-4D1D-9E7D-E7C981ACC52B}" presName="sibTrans" presStyleLbl="sibTrans2D1" presStyleIdx="0" presStyleCnt="3"/>
      <dgm:spPr/>
      <dgm:t>
        <a:bodyPr/>
        <a:lstStyle/>
        <a:p>
          <a:endParaRPr lang="fr-FR"/>
        </a:p>
      </dgm:t>
    </dgm:pt>
    <dgm:pt modelId="{F77A5E37-2C2D-404C-9F61-B0736AA866FD}" type="pres">
      <dgm:prSet presAssocID="{23C57726-BCCC-4D1D-9E7D-E7C981ACC52B}" presName="connectorText" presStyleLbl="sibTrans2D1" presStyleIdx="0" presStyleCnt="3"/>
      <dgm:spPr/>
      <dgm:t>
        <a:bodyPr/>
        <a:lstStyle/>
        <a:p>
          <a:endParaRPr lang="fr-FR"/>
        </a:p>
      </dgm:t>
    </dgm:pt>
    <dgm:pt modelId="{A7A0D3B2-188D-41AA-8909-0898D9DFC295}" type="pres">
      <dgm:prSet presAssocID="{A69D9F9D-D70A-4D69-A4CE-22BA14002EA0}" presName="node" presStyleLbl="node1" presStyleIdx="1" presStyleCnt="3">
        <dgm:presLayoutVars>
          <dgm:bulletEnabled val="1"/>
        </dgm:presLayoutVars>
      </dgm:prSet>
      <dgm:spPr/>
      <dgm:t>
        <a:bodyPr/>
        <a:lstStyle/>
        <a:p>
          <a:endParaRPr lang="fr-FR"/>
        </a:p>
      </dgm:t>
    </dgm:pt>
    <dgm:pt modelId="{AFD28270-32AE-4B09-9817-F73956E690B0}" type="pres">
      <dgm:prSet presAssocID="{46DAD438-B0FB-40CA-B7A5-6F441C5745D1}" presName="sibTrans" presStyleLbl="sibTrans2D1" presStyleIdx="1" presStyleCnt="3"/>
      <dgm:spPr/>
      <dgm:t>
        <a:bodyPr/>
        <a:lstStyle/>
        <a:p>
          <a:endParaRPr lang="fr-FR"/>
        </a:p>
      </dgm:t>
    </dgm:pt>
    <dgm:pt modelId="{EDA19BDA-6104-4C49-B605-E32C8FC71F2A}" type="pres">
      <dgm:prSet presAssocID="{46DAD438-B0FB-40CA-B7A5-6F441C5745D1}" presName="connectorText" presStyleLbl="sibTrans2D1" presStyleIdx="1" presStyleCnt="3"/>
      <dgm:spPr/>
      <dgm:t>
        <a:bodyPr/>
        <a:lstStyle/>
        <a:p>
          <a:endParaRPr lang="fr-FR"/>
        </a:p>
      </dgm:t>
    </dgm:pt>
    <dgm:pt modelId="{832D6724-5C56-4375-8524-8C4A8A0538D2}" type="pres">
      <dgm:prSet presAssocID="{E34BD22D-1B5C-4337-A86C-01684C36F2A2}" presName="node" presStyleLbl="node1" presStyleIdx="2" presStyleCnt="3">
        <dgm:presLayoutVars>
          <dgm:bulletEnabled val="1"/>
        </dgm:presLayoutVars>
      </dgm:prSet>
      <dgm:spPr/>
      <dgm:t>
        <a:bodyPr/>
        <a:lstStyle/>
        <a:p>
          <a:endParaRPr lang="fr-FR"/>
        </a:p>
      </dgm:t>
    </dgm:pt>
    <dgm:pt modelId="{8D741B43-CA9C-447D-902A-9E334199BFDC}" type="pres">
      <dgm:prSet presAssocID="{4DD376F5-9214-42DB-A121-211DE7543D8C}" presName="sibTrans" presStyleLbl="sibTrans2D1" presStyleIdx="2" presStyleCnt="3"/>
      <dgm:spPr/>
      <dgm:t>
        <a:bodyPr/>
        <a:lstStyle/>
        <a:p>
          <a:endParaRPr lang="fr-FR"/>
        </a:p>
      </dgm:t>
    </dgm:pt>
    <dgm:pt modelId="{731120A7-4D50-4D10-BF95-8423DFFC20C6}" type="pres">
      <dgm:prSet presAssocID="{4DD376F5-9214-42DB-A121-211DE7543D8C}" presName="connectorText" presStyleLbl="sibTrans2D1" presStyleIdx="2" presStyleCnt="3"/>
      <dgm:spPr/>
      <dgm:t>
        <a:bodyPr/>
        <a:lstStyle/>
        <a:p>
          <a:endParaRPr lang="fr-FR"/>
        </a:p>
      </dgm:t>
    </dgm:pt>
  </dgm:ptLst>
  <dgm:cxnLst>
    <dgm:cxn modelId="{39795AE6-4D1C-40A7-A648-2832401AE060}" type="presOf" srcId="{A69D9F9D-D70A-4D69-A4CE-22BA14002EA0}" destId="{A7A0D3B2-188D-41AA-8909-0898D9DFC295}" srcOrd="0" destOrd="0" presId="urn:microsoft.com/office/officeart/2005/8/layout/cycle2"/>
    <dgm:cxn modelId="{10397A5D-A4AF-49E3-8C2C-805DCC2E882C}" type="presOf" srcId="{4B748791-3AB1-4094-B030-A793FE698C05}" destId="{5CDA34D2-B235-4EAD-870C-C2BC3D5D688E}" srcOrd="0" destOrd="0" presId="urn:microsoft.com/office/officeart/2005/8/layout/cycle2"/>
    <dgm:cxn modelId="{4056FDED-3AF4-40C9-977E-B362F3E7BFD9}" type="presOf" srcId="{23C57726-BCCC-4D1D-9E7D-E7C981ACC52B}" destId="{F77A5E37-2C2D-404C-9F61-B0736AA866FD}" srcOrd="1" destOrd="0" presId="urn:microsoft.com/office/officeart/2005/8/layout/cycle2"/>
    <dgm:cxn modelId="{922CC9BE-8DE1-4218-9878-7F92752C9F95}" type="presOf" srcId="{23C57726-BCCC-4D1D-9E7D-E7C981ACC52B}" destId="{B3D5E148-B119-4103-9494-4DD7DBC3FFFB}" srcOrd="0" destOrd="0" presId="urn:microsoft.com/office/officeart/2005/8/layout/cycle2"/>
    <dgm:cxn modelId="{C8ABAF54-73AB-45A5-8B8D-C76383FA1B14}" srcId="{1B619F65-206F-4BEF-AC08-E6CE99B874A6}" destId="{4B748791-3AB1-4094-B030-A793FE698C05}" srcOrd="0" destOrd="0" parTransId="{91F5FB8C-226C-41D5-BB88-71F053417532}" sibTransId="{23C57726-BCCC-4D1D-9E7D-E7C981ACC52B}"/>
    <dgm:cxn modelId="{6EEA0A7F-0ADF-4DBF-B423-C08589974681}" type="presOf" srcId="{4DD376F5-9214-42DB-A121-211DE7543D8C}" destId="{731120A7-4D50-4D10-BF95-8423DFFC20C6}" srcOrd="1" destOrd="0" presId="urn:microsoft.com/office/officeart/2005/8/layout/cycle2"/>
    <dgm:cxn modelId="{108980DA-5241-42DE-BA2C-47544E1BFC31}" type="presOf" srcId="{1B619F65-206F-4BEF-AC08-E6CE99B874A6}" destId="{4A44A89A-4C8C-4AC2-B782-714CBFE7139B}" srcOrd="0" destOrd="0" presId="urn:microsoft.com/office/officeart/2005/8/layout/cycle2"/>
    <dgm:cxn modelId="{6BC9C5E2-90C7-4220-AA98-8C25C7748AEE}" srcId="{1B619F65-206F-4BEF-AC08-E6CE99B874A6}" destId="{A69D9F9D-D70A-4D69-A4CE-22BA14002EA0}" srcOrd="1" destOrd="0" parTransId="{C7030A54-0FAF-4C01-A4A5-4538241508DA}" sibTransId="{46DAD438-B0FB-40CA-B7A5-6F441C5745D1}"/>
    <dgm:cxn modelId="{4A50D4B7-AE04-4035-A0AC-4F353C725584}" type="presOf" srcId="{46DAD438-B0FB-40CA-B7A5-6F441C5745D1}" destId="{AFD28270-32AE-4B09-9817-F73956E690B0}" srcOrd="0" destOrd="0" presId="urn:microsoft.com/office/officeart/2005/8/layout/cycle2"/>
    <dgm:cxn modelId="{1F13E462-1E9E-463A-9D4C-C8310A12B9F1}" type="presOf" srcId="{E34BD22D-1B5C-4337-A86C-01684C36F2A2}" destId="{832D6724-5C56-4375-8524-8C4A8A0538D2}" srcOrd="0" destOrd="0" presId="urn:microsoft.com/office/officeart/2005/8/layout/cycle2"/>
    <dgm:cxn modelId="{9C17EA77-03FD-4785-9F18-AFF6C8800383}" srcId="{1B619F65-206F-4BEF-AC08-E6CE99B874A6}" destId="{E34BD22D-1B5C-4337-A86C-01684C36F2A2}" srcOrd="2" destOrd="0" parTransId="{E648C675-FDFC-45C9-823F-DDBC6F3998C5}" sibTransId="{4DD376F5-9214-42DB-A121-211DE7543D8C}"/>
    <dgm:cxn modelId="{085A80DE-B416-4EA8-BA82-94F808D63C41}" type="presOf" srcId="{46DAD438-B0FB-40CA-B7A5-6F441C5745D1}" destId="{EDA19BDA-6104-4C49-B605-E32C8FC71F2A}" srcOrd="1" destOrd="0" presId="urn:microsoft.com/office/officeart/2005/8/layout/cycle2"/>
    <dgm:cxn modelId="{377D315E-3092-46EB-89C6-2A0A3B397D44}" type="presOf" srcId="{4DD376F5-9214-42DB-A121-211DE7543D8C}" destId="{8D741B43-CA9C-447D-902A-9E334199BFDC}" srcOrd="0" destOrd="0" presId="urn:microsoft.com/office/officeart/2005/8/layout/cycle2"/>
    <dgm:cxn modelId="{6B7F4DCF-1A91-4739-8F05-FF6150D69DA0}" type="presParOf" srcId="{4A44A89A-4C8C-4AC2-B782-714CBFE7139B}" destId="{5CDA34D2-B235-4EAD-870C-C2BC3D5D688E}" srcOrd="0" destOrd="0" presId="urn:microsoft.com/office/officeart/2005/8/layout/cycle2"/>
    <dgm:cxn modelId="{92DE00E4-EB8C-4656-A161-CE02CCA1FADD}" type="presParOf" srcId="{4A44A89A-4C8C-4AC2-B782-714CBFE7139B}" destId="{B3D5E148-B119-4103-9494-4DD7DBC3FFFB}" srcOrd="1" destOrd="0" presId="urn:microsoft.com/office/officeart/2005/8/layout/cycle2"/>
    <dgm:cxn modelId="{875B8477-05E9-43BD-9B83-C35FA3D087A3}" type="presParOf" srcId="{B3D5E148-B119-4103-9494-4DD7DBC3FFFB}" destId="{F77A5E37-2C2D-404C-9F61-B0736AA866FD}" srcOrd="0" destOrd="0" presId="urn:microsoft.com/office/officeart/2005/8/layout/cycle2"/>
    <dgm:cxn modelId="{94D8A0EF-F6EA-4731-A407-B4C887FF6F76}" type="presParOf" srcId="{4A44A89A-4C8C-4AC2-B782-714CBFE7139B}" destId="{A7A0D3B2-188D-41AA-8909-0898D9DFC295}" srcOrd="2" destOrd="0" presId="urn:microsoft.com/office/officeart/2005/8/layout/cycle2"/>
    <dgm:cxn modelId="{EB4A8BE2-2F3B-43CB-8839-5A7B7F03A4C8}" type="presParOf" srcId="{4A44A89A-4C8C-4AC2-B782-714CBFE7139B}" destId="{AFD28270-32AE-4B09-9817-F73956E690B0}" srcOrd="3" destOrd="0" presId="urn:microsoft.com/office/officeart/2005/8/layout/cycle2"/>
    <dgm:cxn modelId="{9DAF97EC-63B7-497B-B7DC-4A2700B817B8}" type="presParOf" srcId="{AFD28270-32AE-4B09-9817-F73956E690B0}" destId="{EDA19BDA-6104-4C49-B605-E32C8FC71F2A}" srcOrd="0" destOrd="0" presId="urn:microsoft.com/office/officeart/2005/8/layout/cycle2"/>
    <dgm:cxn modelId="{74DA08EB-1142-4B2A-A359-FB1B80D21159}" type="presParOf" srcId="{4A44A89A-4C8C-4AC2-B782-714CBFE7139B}" destId="{832D6724-5C56-4375-8524-8C4A8A0538D2}" srcOrd="4" destOrd="0" presId="urn:microsoft.com/office/officeart/2005/8/layout/cycle2"/>
    <dgm:cxn modelId="{0865A1DD-4C74-4644-8243-C992FF991C78}" type="presParOf" srcId="{4A44A89A-4C8C-4AC2-B782-714CBFE7139B}" destId="{8D741B43-CA9C-447D-902A-9E334199BFDC}" srcOrd="5" destOrd="0" presId="urn:microsoft.com/office/officeart/2005/8/layout/cycle2"/>
    <dgm:cxn modelId="{E0D2E452-BEB7-4D25-8B27-2105F9D833EF}" type="presParOf" srcId="{8D741B43-CA9C-447D-902A-9E334199BFDC}" destId="{731120A7-4D50-4D10-BF95-8423DFFC20C6}" srcOrd="0" destOrd="0" presId="urn:microsoft.com/office/officeart/2005/8/layout/cycle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DA34D2-B235-4EAD-870C-C2BC3D5D688E}">
      <dsp:nvSpPr>
        <dsp:cNvPr id="0" name=""/>
        <dsp:cNvSpPr/>
      </dsp:nvSpPr>
      <dsp:spPr>
        <a:xfrm>
          <a:off x="2165449" y="606"/>
          <a:ext cx="1765101" cy="17651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fr-FR" sz="2800" kern="1200" dirty="0" smtClean="0"/>
            <a:t>Clinique</a:t>
          </a:r>
          <a:endParaRPr lang="fr-FR" sz="2800" kern="1200" dirty="0"/>
        </a:p>
      </dsp:txBody>
      <dsp:txXfrm>
        <a:off x="2423942" y="259099"/>
        <a:ext cx="1248115" cy="1248115"/>
      </dsp:txXfrm>
    </dsp:sp>
    <dsp:sp modelId="{B3D5E148-B119-4103-9494-4DD7DBC3FFFB}">
      <dsp:nvSpPr>
        <dsp:cNvPr id="0" name=""/>
        <dsp:cNvSpPr/>
      </dsp:nvSpPr>
      <dsp:spPr>
        <a:xfrm rot="3600000">
          <a:off x="3469294" y="1722603"/>
          <a:ext cx="470660" cy="59572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fr-FR" sz="2300" kern="1200"/>
        </a:p>
      </dsp:txBody>
      <dsp:txXfrm>
        <a:off x="3504594" y="1780606"/>
        <a:ext cx="329462" cy="357433"/>
      </dsp:txXfrm>
    </dsp:sp>
    <dsp:sp modelId="{A7A0D3B2-188D-41AA-8909-0898D9DFC295}">
      <dsp:nvSpPr>
        <dsp:cNvPr id="0" name=""/>
        <dsp:cNvSpPr/>
      </dsp:nvSpPr>
      <dsp:spPr>
        <a:xfrm>
          <a:off x="3492018" y="2298292"/>
          <a:ext cx="1765101" cy="17651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fr-FR" sz="2800" kern="1200"/>
        </a:p>
      </dsp:txBody>
      <dsp:txXfrm>
        <a:off x="3750511" y="2556785"/>
        <a:ext cx="1248115" cy="1248115"/>
      </dsp:txXfrm>
    </dsp:sp>
    <dsp:sp modelId="{AFD28270-32AE-4B09-9817-F73956E690B0}">
      <dsp:nvSpPr>
        <dsp:cNvPr id="0" name=""/>
        <dsp:cNvSpPr/>
      </dsp:nvSpPr>
      <dsp:spPr>
        <a:xfrm rot="10800000">
          <a:off x="2825990" y="2882982"/>
          <a:ext cx="470660" cy="59572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fr-FR" sz="2300" kern="1200"/>
        </a:p>
      </dsp:txBody>
      <dsp:txXfrm rot="10800000">
        <a:off x="2967188" y="3002126"/>
        <a:ext cx="329462" cy="357433"/>
      </dsp:txXfrm>
    </dsp:sp>
    <dsp:sp modelId="{832D6724-5C56-4375-8524-8C4A8A0538D2}">
      <dsp:nvSpPr>
        <dsp:cNvPr id="0" name=""/>
        <dsp:cNvSpPr/>
      </dsp:nvSpPr>
      <dsp:spPr>
        <a:xfrm>
          <a:off x="838879" y="2298292"/>
          <a:ext cx="1765101" cy="17651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fr-FR" sz="2800" kern="1200"/>
        </a:p>
      </dsp:txBody>
      <dsp:txXfrm>
        <a:off x="1097372" y="2556785"/>
        <a:ext cx="1248115" cy="1248115"/>
      </dsp:txXfrm>
    </dsp:sp>
    <dsp:sp modelId="{8D741B43-CA9C-447D-902A-9E334199BFDC}">
      <dsp:nvSpPr>
        <dsp:cNvPr id="0" name=""/>
        <dsp:cNvSpPr/>
      </dsp:nvSpPr>
      <dsp:spPr>
        <a:xfrm rot="18000000">
          <a:off x="2142724" y="1745675"/>
          <a:ext cx="470660" cy="59572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fr-FR" sz="2300" kern="1200"/>
        </a:p>
      </dsp:txBody>
      <dsp:txXfrm>
        <a:off x="2178024" y="1925960"/>
        <a:ext cx="329462" cy="357433"/>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34E73B2C-71B9-4E17-8535-4B56AD35DA79}" type="datetimeFigureOut">
              <a:rPr lang="fr-FR" smtClean="0"/>
              <a:pPr/>
              <a:t>13/10/2015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7F7306-EEFE-41C3-AA7E-3FC9A87BAA56}" type="slidenum">
              <a:rPr lang="fr-FR" smtClean="0"/>
              <a:pPr/>
              <a:t>‹N°›</a:t>
            </a:fld>
            <a:endParaRPr lang="fr-FR"/>
          </a:p>
        </p:txBody>
      </p:sp>
    </p:spTree>
    <p:extLst>
      <p:ext uri="{BB962C8B-B14F-4D97-AF65-F5344CB8AC3E}">
        <p14:creationId xmlns="" xmlns:p14="http://schemas.microsoft.com/office/powerpoint/2010/main" val="1808270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4E73B2C-71B9-4E17-8535-4B56AD35DA79}" type="datetimeFigureOut">
              <a:rPr lang="fr-FR" smtClean="0"/>
              <a:pPr/>
              <a:t>13/10/2015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7F7306-EEFE-41C3-AA7E-3FC9A87BAA56}" type="slidenum">
              <a:rPr lang="fr-FR" smtClean="0"/>
              <a:pPr/>
              <a:t>‹N°›</a:t>
            </a:fld>
            <a:endParaRPr lang="fr-FR"/>
          </a:p>
        </p:txBody>
      </p:sp>
    </p:spTree>
    <p:extLst>
      <p:ext uri="{BB962C8B-B14F-4D97-AF65-F5344CB8AC3E}">
        <p14:creationId xmlns="" xmlns:p14="http://schemas.microsoft.com/office/powerpoint/2010/main" val="1454840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4E73B2C-71B9-4E17-8535-4B56AD35DA79}" type="datetimeFigureOut">
              <a:rPr lang="fr-FR" smtClean="0"/>
              <a:pPr/>
              <a:t>13/10/2015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7F7306-EEFE-41C3-AA7E-3FC9A87BAA56}" type="slidenum">
              <a:rPr lang="fr-FR" smtClean="0"/>
              <a:pPr/>
              <a:t>‹N°›</a:t>
            </a:fld>
            <a:endParaRPr lang="fr-FR"/>
          </a:p>
        </p:txBody>
      </p:sp>
    </p:spTree>
    <p:extLst>
      <p:ext uri="{BB962C8B-B14F-4D97-AF65-F5344CB8AC3E}">
        <p14:creationId xmlns="" xmlns:p14="http://schemas.microsoft.com/office/powerpoint/2010/main" val="3917389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4E73B2C-71B9-4E17-8535-4B56AD35DA79}" type="datetimeFigureOut">
              <a:rPr lang="fr-FR" smtClean="0"/>
              <a:pPr/>
              <a:t>13/10/2015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7F7306-EEFE-41C3-AA7E-3FC9A87BAA56}" type="slidenum">
              <a:rPr lang="fr-FR" smtClean="0"/>
              <a:pPr/>
              <a:t>‹N°›</a:t>
            </a:fld>
            <a:endParaRPr lang="fr-FR"/>
          </a:p>
        </p:txBody>
      </p:sp>
    </p:spTree>
    <p:extLst>
      <p:ext uri="{BB962C8B-B14F-4D97-AF65-F5344CB8AC3E}">
        <p14:creationId xmlns="" xmlns:p14="http://schemas.microsoft.com/office/powerpoint/2010/main" val="1584085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4E73B2C-71B9-4E17-8535-4B56AD35DA79}" type="datetimeFigureOut">
              <a:rPr lang="fr-FR" smtClean="0"/>
              <a:pPr/>
              <a:t>13/10/2015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7F7306-EEFE-41C3-AA7E-3FC9A87BAA56}" type="slidenum">
              <a:rPr lang="fr-FR" smtClean="0"/>
              <a:pPr/>
              <a:t>‹N°›</a:t>
            </a:fld>
            <a:endParaRPr lang="fr-FR"/>
          </a:p>
        </p:txBody>
      </p:sp>
    </p:spTree>
    <p:extLst>
      <p:ext uri="{BB962C8B-B14F-4D97-AF65-F5344CB8AC3E}">
        <p14:creationId xmlns="" xmlns:p14="http://schemas.microsoft.com/office/powerpoint/2010/main" val="5634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4E73B2C-71B9-4E17-8535-4B56AD35DA79}" type="datetimeFigureOut">
              <a:rPr lang="fr-FR" smtClean="0"/>
              <a:pPr/>
              <a:t>13/10/2015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7F7306-EEFE-41C3-AA7E-3FC9A87BAA56}" type="slidenum">
              <a:rPr lang="fr-FR" smtClean="0"/>
              <a:pPr/>
              <a:t>‹N°›</a:t>
            </a:fld>
            <a:endParaRPr lang="fr-FR"/>
          </a:p>
        </p:txBody>
      </p:sp>
    </p:spTree>
    <p:extLst>
      <p:ext uri="{BB962C8B-B14F-4D97-AF65-F5344CB8AC3E}">
        <p14:creationId xmlns="" xmlns:p14="http://schemas.microsoft.com/office/powerpoint/2010/main" val="3563733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4E73B2C-71B9-4E17-8535-4B56AD35DA79}" type="datetimeFigureOut">
              <a:rPr lang="fr-FR" smtClean="0"/>
              <a:pPr/>
              <a:t>13/10/2015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47F7306-EEFE-41C3-AA7E-3FC9A87BAA56}" type="slidenum">
              <a:rPr lang="fr-FR" smtClean="0"/>
              <a:pPr/>
              <a:t>‹N°›</a:t>
            </a:fld>
            <a:endParaRPr lang="fr-FR"/>
          </a:p>
        </p:txBody>
      </p:sp>
    </p:spTree>
    <p:extLst>
      <p:ext uri="{BB962C8B-B14F-4D97-AF65-F5344CB8AC3E}">
        <p14:creationId xmlns="" xmlns:p14="http://schemas.microsoft.com/office/powerpoint/2010/main" val="199580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4E73B2C-71B9-4E17-8535-4B56AD35DA79}" type="datetimeFigureOut">
              <a:rPr lang="fr-FR" smtClean="0"/>
              <a:pPr/>
              <a:t>13/10/2015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47F7306-EEFE-41C3-AA7E-3FC9A87BAA56}" type="slidenum">
              <a:rPr lang="fr-FR" smtClean="0"/>
              <a:pPr/>
              <a:t>‹N°›</a:t>
            </a:fld>
            <a:endParaRPr lang="fr-FR"/>
          </a:p>
        </p:txBody>
      </p:sp>
    </p:spTree>
    <p:extLst>
      <p:ext uri="{BB962C8B-B14F-4D97-AF65-F5344CB8AC3E}">
        <p14:creationId xmlns="" xmlns:p14="http://schemas.microsoft.com/office/powerpoint/2010/main" val="4031860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4E73B2C-71B9-4E17-8535-4B56AD35DA79}" type="datetimeFigureOut">
              <a:rPr lang="fr-FR" smtClean="0"/>
              <a:pPr/>
              <a:t>13/10/2015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47F7306-EEFE-41C3-AA7E-3FC9A87BAA56}" type="slidenum">
              <a:rPr lang="fr-FR" smtClean="0"/>
              <a:pPr/>
              <a:t>‹N°›</a:t>
            </a:fld>
            <a:endParaRPr lang="fr-FR"/>
          </a:p>
        </p:txBody>
      </p:sp>
    </p:spTree>
    <p:extLst>
      <p:ext uri="{BB962C8B-B14F-4D97-AF65-F5344CB8AC3E}">
        <p14:creationId xmlns="" xmlns:p14="http://schemas.microsoft.com/office/powerpoint/2010/main" val="417488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4E73B2C-71B9-4E17-8535-4B56AD35DA79}" type="datetimeFigureOut">
              <a:rPr lang="fr-FR" smtClean="0"/>
              <a:pPr/>
              <a:t>13/10/2015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7F7306-EEFE-41C3-AA7E-3FC9A87BAA56}" type="slidenum">
              <a:rPr lang="fr-FR" smtClean="0"/>
              <a:pPr/>
              <a:t>‹N°›</a:t>
            </a:fld>
            <a:endParaRPr lang="fr-FR"/>
          </a:p>
        </p:txBody>
      </p:sp>
    </p:spTree>
    <p:extLst>
      <p:ext uri="{BB962C8B-B14F-4D97-AF65-F5344CB8AC3E}">
        <p14:creationId xmlns="" xmlns:p14="http://schemas.microsoft.com/office/powerpoint/2010/main" val="3447966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4E73B2C-71B9-4E17-8535-4B56AD35DA79}" type="datetimeFigureOut">
              <a:rPr lang="fr-FR" smtClean="0"/>
              <a:pPr/>
              <a:t>13/10/2015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7F7306-EEFE-41C3-AA7E-3FC9A87BAA56}" type="slidenum">
              <a:rPr lang="fr-FR" smtClean="0"/>
              <a:pPr/>
              <a:t>‹N°›</a:t>
            </a:fld>
            <a:endParaRPr lang="fr-FR"/>
          </a:p>
        </p:txBody>
      </p:sp>
    </p:spTree>
    <p:extLst>
      <p:ext uri="{BB962C8B-B14F-4D97-AF65-F5344CB8AC3E}">
        <p14:creationId xmlns="" xmlns:p14="http://schemas.microsoft.com/office/powerpoint/2010/main" val="870256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E73B2C-71B9-4E17-8535-4B56AD35DA79}" type="datetimeFigureOut">
              <a:rPr lang="fr-FR" smtClean="0"/>
              <a:pPr/>
              <a:t>13/10/2015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7F7306-EEFE-41C3-AA7E-3FC9A87BAA56}" type="slidenum">
              <a:rPr lang="fr-FR" smtClean="0"/>
              <a:pPr/>
              <a:t>‹N°›</a:t>
            </a:fld>
            <a:endParaRPr lang="fr-FR"/>
          </a:p>
        </p:txBody>
      </p:sp>
    </p:spTree>
    <p:extLst>
      <p:ext uri="{BB962C8B-B14F-4D97-AF65-F5344CB8AC3E}">
        <p14:creationId xmlns="" xmlns:p14="http://schemas.microsoft.com/office/powerpoint/2010/main" val="3490794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3528" y="2204865"/>
            <a:ext cx="8424936" cy="972108"/>
          </a:xfrm>
        </p:spPr>
        <p:txBody>
          <a:bodyPr>
            <a:noAutofit/>
          </a:bodyPr>
          <a:lstStyle/>
          <a:p>
            <a:r>
              <a:rPr lang="fr-FR" sz="3600" b="1" cap="all" dirty="0" smtClean="0">
                <a:effectLst>
                  <a:reflection blurRad="12700" stA="28000" endPos="45000" dist="1003" dir="5400000" sy="-100000" algn="bl"/>
                </a:effectLst>
              </a:rPr>
              <a:t>Les fibroses pulmonaires</a:t>
            </a:r>
            <a:endParaRPr lang="fr-FR" sz="3600" dirty="0"/>
          </a:p>
        </p:txBody>
      </p:sp>
      <p:sp>
        <p:nvSpPr>
          <p:cNvPr id="3" name="Sous-titre 2"/>
          <p:cNvSpPr>
            <a:spLocks noGrp="1"/>
          </p:cNvSpPr>
          <p:nvPr>
            <p:ph type="subTitle" idx="1"/>
          </p:nvPr>
        </p:nvSpPr>
        <p:spPr>
          <a:xfrm>
            <a:off x="1403648" y="5661248"/>
            <a:ext cx="6400800" cy="697632"/>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fr-FR"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Dr </a:t>
            </a:r>
            <a:r>
              <a:rPr lang="fr-FR" sz="2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Heddane</a:t>
            </a:r>
            <a:r>
              <a:rPr lang="fr-FR"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2015</a:t>
            </a:r>
            <a:endParaRPr lang="fr-FR"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Rectangle 34"/>
          <p:cNvSpPr>
            <a:spLocks noChangeArrowheads="1"/>
          </p:cNvSpPr>
          <p:nvPr/>
        </p:nvSpPr>
        <p:spPr bwMode="auto">
          <a:xfrm>
            <a:off x="590095" y="3031322"/>
            <a:ext cx="7754444" cy="216024"/>
          </a:xfrm>
          <a:prstGeom prst="rect">
            <a:avLst/>
          </a:prstGeom>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396619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307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 y="12394"/>
            <a:ext cx="9166509" cy="67289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015389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a:lstStyle/>
          <a:p>
            <a:r>
              <a:rPr lang="fr-FR" altLang="fr-FR" b="1" dirty="0" smtClean="0">
                <a:solidFill>
                  <a:srgbClr val="FF0000"/>
                </a:solidFill>
                <a:effectLst/>
              </a:rPr>
              <a:t>EFR</a:t>
            </a:r>
          </a:p>
        </p:txBody>
      </p:sp>
      <p:sp>
        <p:nvSpPr>
          <p:cNvPr id="44035" name="Rectangle 3"/>
          <p:cNvSpPr>
            <a:spLocks noGrp="1" noChangeArrowheads="1"/>
          </p:cNvSpPr>
          <p:nvPr>
            <p:ph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a:lstStyle/>
          <a:p>
            <a:pPr>
              <a:buFontTx/>
              <a:buNone/>
            </a:pPr>
            <a:r>
              <a:rPr lang="fr-FR" altLang="fr-FR" dirty="0" smtClean="0">
                <a:effectLst/>
              </a:rPr>
              <a:t>  SYNDROME RESTRICTIF:</a:t>
            </a:r>
          </a:p>
          <a:p>
            <a:pPr>
              <a:buFontTx/>
              <a:buNone/>
            </a:pPr>
            <a:endParaRPr lang="fr-FR" altLang="fr-FR" dirty="0" smtClean="0">
              <a:effectLst/>
            </a:endParaRPr>
          </a:p>
          <a:p>
            <a:pPr>
              <a:buFontTx/>
              <a:buNone/>
            </a:pPr>
            <a:r>
              <a:rPr lang="fr-FR" altLang="fr-FR" dirty="0" smtClean="0">
                <a:effectLst/>
              </a:rPr>
              <a:t>-CPT:                                 diminuée</a:t>
            </a:r>
          </a:p>
          <a:p>
            <a:pPr>
              <a:buFontTx/>
              <a:buNone/>
            </a:pPr>
            <a:r>
              <a:rPr lang="fr-FR" altLang="fr-FR" dirty="0" smtClean="0">
                <a:effectLst/>
              </a:rPr>
              <a:t>-CV:                                   diminuée</a:t>
            </a:r>
          </a:p>
          <a:p>
            <a:pPr>
              <a:buFontTx/>
              <a:buNone/>
            </a:pPr>
            <a:r>
              <a:rPr lang="fr-FR" altLang="fr-FR" dirty="0" smtClean="0">
                <a:effectLst/>
              </a:rPr>
              <a:t>-VEMS:                              diminué</a:t>
            </a:r>
          </a:p>
          <a:p>
            <a:pPr>
              <a:buFontTx/>
              <a:buNone/>
            </a:pPr>
            <a:r>
              <a:rPr lang="fr-FR" altLang="fr-FR" dirty="0" smtClean="0">
                <a:effectLst/>
              </a:rPr>
              <a:t>-TIFFNEAU(VEMS/CV):    normal</a:t>
            </a:r>
          </a:p>
        </p:txBody>
      </p:sp>
    </p:spTree>
    <p:extLst>
      <p:ext uri="{BB962C8B-B14F-4D97-AF65-F5344CB8AC3E}">
        <p14:creationId xmlns="" xmlns:p14="http://schemas.microsoft.com/office/powerpoint/2010/main" val="1800999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a:lstStyle/>
          <a:p>
            <a:r>
              <a:rPr lang="fr-FR" altLang="fr-FR" b="1" dirty="0" smtClean="0">
                <a:solidFill>
                  <a:srgbClr val="FF0000"/>
                </a:solidFill>
                <a:effectLst/>
              </a:rPr>
              <a:t>Gazométrie</a:t>
            </a:r>
          </a:p>
        </p:txBody>
      </p:sp>
      <p:sp>
        <p:nvSpPr>
          <p:cNvPr id="45059" name="Rectangle 3"/>
          <p:cNvSpPr>
            <a:spLocks noGrp="1" noChangeArrowheads="1"/>
          </p:cNvSpPr>
          <p:nvPr>
            <p:ph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a:normAutofit/>
          </a:bodyPr>
          <a:lstStyle/>
          <a:p>
            <a:pPr>
              <a:buFontTx/>
              <a:buNone/>
            </a:pPr>
            <a:endParaRPr lang="fr-FR" altLang="fr-FR" dirty="0" smtClean="0">
              <a:effectLst/>
            </a:endParaRPr>
          </a:p>
          <a:p>
            <a:pPr>
              <a:buFontTx/>
              <a:buNone/>
            </a:pPr>
            <a:endParaRPr lang="fr-FR" altLang="fr-FR" dirty="0" smtClean="0">
              <a:effectLst/>
            </a:endParaRPr>
          </a:p>
          <a:p>
            <a:pPr>
              <a:buFontTx/>
              <a:buNone/>
            </a:pPr>
            <a:endParaRPr lang="fr-FR" altLang="fr-FR" dirty="0" smtClean="0">
              <a:effectLst/>
            </a:endParaRPr>
          </a:p>
          <a:p>
            <a:pPr>
              <a:buFontTx/>
              <a:buNone/>
            </a:pPr>
            <a:r>
              <a:rPr lang="fr-FR" altLang="fr-FR" dirty="0" smtClean="0">
                <a:effectLst/>
              </a:rPr>
              <a:t>SaO</a:t>
            </a:r>
            <a:r>
              <a:rPr lang="fr-FR" altLang="fr-FR" baseline="-25000" dirty="0" smtClean="0">
                <a:effectLst/>
              </a:rPr>
              <a:t>2</a:t>
            </a:r>
            <a:r>
              <a:rPr lang="fr-FR" altLang="fr-FR" dirty="0" smtClean="0">
                <a:effectLst/>
              </a:rPr>
              <a:t> après effort:                         diminue </a:t>
            </a:r>
          </a:p>
          <a:p>
            <a:pPr>
              <a:buFontTx/>
              <a:buNone/>
            </a:pPr>
            <a:r>
              <a:rPr lang="fr-FR" altLang="fr-FR" dirty="0" smtClean="0">
                <a:effectLst/>
              </a:rPr>
              <a:t>PaCO</a:t>
            </a:r>
            <a:r>
              <a:rPr lang="fr-FR" altLang="fr-FR" baseline="-25000" dirty="0"/>
              <a:t>2</a:t>
            </a:r>
            <a:r>
              <a:rPr lang="fr-FR" altLang="fr-FR" dirty="0" smtClean="0">
                <a:effectLst/>
              </a:rPr>
              <a:t>:                                           diminue</a:t>
            </a:r>
          </a:p>
          <a:p>
            <a:pPr>
              <a:buFontTx/>
              <a:buNone/>
            </a:pPr>
            <a:r>
              <a:rPr lang="fr-FR" altLang="fr-FR" dirty="0" smtClean="0">
                <a:effectLst/>
              </a:rPr>
              <a:t>DLCO:                                           diminue</a:t>
            </a:r>
          </a:p>
          <a:p>
            <a:pPr>
              <a:buFontTx/>
              <a:buNone/>
            </a:pPr>
            <a:r>
              <a:rPr lang="fr-FR" altLang="fr-FR" dirty="0" smtClean="0">
                <a:effectLst/>
              </a:rPr>
              <a:t>Compliance pulmonaire:             diminue</a:t>
            </a:r>
          </a:p>
        </p:txBody>
      </p:sp>
    </p:spTree>
    <p:extLst>
      <p:ext uri="{BB962C8B-B14F-4D97-AF65-F5344CB8AC3E}">
        <p14:creationId xmlns="" xmlns:p14="http://schemas.microsoft.com/office/powerpoint/2010/main" val="13210098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a:normAutofit/>
          </a:bodyPr>
          <a:lstStyle/>
          <a:p>
            <a:r>
              <a:rPr lang="fr-FR" altLang="fr-FR" sz="4000" b="1" dirty="0" smtClean="0">
                <a:solidFill>
                  <a:srgbClr val="FF0000"/>
                </a:solidFill>
                <a:effectLst/>
              </a:rPr>
              <a:t>Diagnostic positif</a:t>
            </a:r>
          </a:p>
        </p:txBody>
      </p:sp>
      <p:graphicFrame>
        <p:nvGraphicFramePr>
          <p:cNvPr id="3" name="Diagramme 2"/>
          <p:cNvGraphicFramePr/>
          <p:nvPr>
            <p:extLst>
              <p:ext uri="{D42A27DB-BD31-4B8C-83A1-F6EECF244321}">
                <p14:modId xmlns="" xmlns:p14="http://schemas.microsoft.com/office/powerpoint/2010/main" val="311618098"/>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1331640" y="5373216"/>
            <a:ext cx="6896497" cy="1175706"/>
          </a:xfrm>
          <a:prstGeom prst="rect">
            <a:avLst/>
          </a:prstGeom>
        </p:spPr>
        <p:txBody>
          <a:bodyPr wrap="square">
            <a:spAutoFit/>
          </a:bodyPr>
          <a:lstStyle/>
          <a:p>
            <a:pPr marL="342900" lvl="0" indent="-342900" algn="ctr">
              <a:spcBef>
                <a:spcPct val="20000"/>
              </a:spcBef>
            </a:pPr>
            <a:r>
              <a:rPr lang="fr-FR" altLang="fr-FR" sz="3200" dirty="0" smtClean="0">
                <a:solidFill>
                  <a:prstClr val="black"/>
                </a:solidFill>
              </a:rPr>
              <a:t>CERTITUDE </a:t>
            </a:r>
          </a:p>
          <a:p>
            <a:pPr marL="342900" lvl="0" indent="-342900" algn="ctr">
              <a:spcBef>
                <a:spcPct val="20000"/>
              </a:spcBef>
            </a:pPr>
            <a:r>
              <a:rPr lang="fr-FR" altLang="fr-FR" sz="3200" b="1" dirty="0" smtClean="0">
                <a:solidFill>
                  <a:srgbClr val="FF0000"/>
                </a:solidFill>
              </a:rPr>
              <a:t>biopsie </a:t>
            </a:r>
            <a:r>
              <a:rPr lang="fr-FR" altLang="fr-FR" sz="3200" b="1" dirty="0">
                <a:solidFill>
                  <a:srgbClr val="FF0000"/>
                </a:solidFill>
              </a:rPr>
              <a:t>pulmonaire(histologie</a:t>
            </a:r>
            <a:r>
              <a:rPr lang="fr-FR" altLang="fr-FR" sz="3200" dirty="0">
                <a:solidFill>
                  <a:srgbClr val="FF0000"/>
                </a:solidFill>
              </a:rPr>
              <a:t>)</a:t>
            </a:r>
          </a:p>
        </p:txBody>
      </p:sp>
    </p:spTree>
    <p:extLst>
      <p:ext uri="{BB962C8B-B14F-4D97-AF65-F5344CB8AC3E}">
        <p14:creationId xmlns="" xmlns:p14="http://schemas.microsoft.com/office/powerpoint/2010/main" val="41778913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996952"/>
            <a:ext cx="8229600" cy="1143000"/>
          </a:xfrm>
        </p:spPr>
        <p:style>
          <a:lnRef idx="1">
            <a:schemeClr val="accent5"/>
          </a:lnRef>
          <a:fillRef idx="2">
            <a:schemeClr val="accent5"/>
          </a:fillRef>
          <a:effectRef idx="1">
            <a:schemeClr val="accent5"/>
          </a:effectRef>
          <a:fontRef idx="minor">
            <a:schemeClr val="dk1"/>
          </a:fontRef>
        </p:style>
        <p:txBody>
          <a:bodyPr>
            <a:normAutofit/>
          </a:bodyPr>
          <a:lstStyle/>
          <a:p>
            <a:pPr lvl="0"/>
            <a:r>
              <a:rPr lang="fr-FR" b="1" dirty="0" smtClean="0">
                <a:solidFill>
                  <a:srgbClr val="FF0000"/>
                </a:solidFill>
              </a:rPr>
              <a:t>Diagnostic étiologique:</a:t>
            </a:r>
            <a:endParaRPr lang="fr-FR" b="1"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rgbClr val="FF0000"/>
                </a:solidFill>
              </a:rPr>
              <a:t>A) </a:t>
            </a:r>
            <a:r>
              <a:rPr lang="fr-FR" b="1" u="sng" dirty="0" smtClean="0">
                <a:solidFill>
                  <a:srgbClr val="FF0000"/>
                </a:solidFill>
              </a:rPr>
              <a:t>les fibrose Secondaires</a:t>
            </a:r>
            <a:endParaRPr lang="fr-FR" dirty="0">
              <a:solidFill>
                <a:srgbClr val="FF0000"/>
              </a:solidFill>
            </a:endParaRPr>
          </a:p>
        </p:txBody>
      </p:sp>
      <p:sp>
        <p:nvSpPr>
          <p:cNvPr id="3" name="Espace réservé du contenu 2"/>
          <p:cNvSpPr>
            <a:spLocks noGrp="1"/>
          </p:cNvSpPr>
          <p:nvPr>
            <p:ph idx="1"/>
          </p:nvPr>
        </p:nvSpPr>
        <p:spPr>
          <a:xfrm>
            <a:off x="457200" y="1600200"/>
            <a:ext cx="8229600" cy="4925144"/>
          </a:xfrm>
        </p:spPr>
        <p:txBody>
          <a:bodyPr>
            <a:normAutofit/>
          </a:bodyPr>
          <a:lstStyle/>
          <a:p>
            <a:pPr>
              <a:lnSpc>
                <a:spcPct val="220000"/>
              </a:lnSpc>
            </a:pPr>
            <a:r>
              <a:rPr lang="fr-FR" sz="1800" b="1" dirty="0" smtClean="0"/>
              <a:t>Pneumoconioses (inhalation de poussières minérales).</a:t>
            </a:r>
            <a:endParaRPr lang="fr-FR" sz="1800" dirty="0" smtClean="0"/>
          </a:p>
          <a:p>
            <a:pPr lvl="0">
              <a:lnSpc>
                <a:spcPct val="220000"/>
              </a:lnSpc>
            </a:pPr>
            <a:r>
              <a:rPr lang="fr-FR" sz="1800" b="1" dirty="0" smtClean="0"/>
              <a:t>Pneumopathies d’hypersensibilité inhalation de poussière organique (éleveur d’oiseaux, …).</a:t>
            </a:r>
            <a:endParaRPr lang="fr-FR" sz="1800" dirty="0" smtClean="0"/>
          </a:p>
          <a:p>
            <a:pPr lvl="0">
              <a:lnSpc>
                <a:spcPct val="220000"/>
              </a:lnSpc>
            </a:pPr>
            <a:r>
              <a:rPr lang="fr-FR" sz="1800" b="1" dirty="0" smtClean="0"/>
              <a:t>Pneumopathies médicamenteuses (</a:t>
            </a:r>
            <a:r>
              <a:rPr lang="fr-FR" sz="1800" b="1" dirty="0" err="1" smtClean="0"/>
              <a:t>Cordarone</a:t>
            </a:r>
            <a:r>
              <a:rPr lang="fr-FR" sz="1800" b="1" dirty="0" smtClean="0"/>
              <a:t>, chimiothérapie, radiothérapie).</a:t>
            </a:r>
            <a:endParaRPr lang="fr-FR" sz="1800" dirty="0" smtClean="0"/>
          </a:p>
          <a:p>
            <a:pPr lvl="0">
              <a:lnSpc>
                <a:spcPct val="220000"/>
              </a:lnSpc>
            </a:pPr>
            <a:r>
              <a:rPr lang="fr-FR" sz="1800" b="1" dirty="0" smtClean="0"/>
              <a:t>Virale </a:t>
            </a:r>
            <a:r>
              <a:rPr lang="fr-FR" sz="1800" dirty="0" smtClean="0"/>
              <a:t> (grippe, oreillons, </a:t>
            </a:r>
            <a:r>
              <a:rPr lang="fr-FR" sz="1800" dirty="0" err="1" smtClean="0"/>
              <a:t>mycplasmae</a:t>
            </a:r>
            <a:r>
              <a:rPr lang="fr-FR" sz="1800" dirty="0" smtClean="0"/>
              <a:t>, virus respiratoire  </a:t>
            </a:r>
            <a:r>
              <a:rPr lang="fr-FR" sz="1800" dirty="0" err="1" smtClean="0"/>
              <a:t>syntitial</a:t>
            </a:r>
            <a:r>
              <a:rPr lang="fr-FR" sz="1800" dirty="0" smtClean="0"/>
              <a:t>)</a:t>
            </a:r>
          </a:p>
          <a:p>
            <a:pPr lvl="0">
              <a:lnSpc>
                <a:spcPct val="220000"/>
              </a:lnSpc>
            </a:pPr>
            <a:r>
              <a:rPr lang="fr-FR" sz="1800" b="1" dirty="0" smtClean="0"/>
              <a:t>Gaz toxiques</a:t>
            </a:r>
            <a:r>
              <a:rPr lang="fr-FR" sz="1800" dirty="0" smtClean="0"/>
              <a:t> (vapeurs de </a:t>
            </a:r>
            <a:r>
              <a:rPr lang="fr-FR" sz="1800" dirty="0" err="1" smtClean="0"/>
              <a:t>mercure,NO2</a:t>
            </a:r>
            <a:r>
              <a:rPr lang="fr-FR" sz="1800" dirty="0" smtClean="0"/>
              <a:t>….)</a:t>
            </a:r>
          </a:p>
          <a:p>
            <a:pPr lvl="0">
              <a:lnSpc>
                <a:spcPct val="220000"/>
              </a:lnSpc>
            </a:pPr>
            <a:r>
              <a:rPr lang="fr-FR" sz="1800" b="1" dirty="0" smtClean="0"/>
              <a:t>Radiations ionisantes</a:t>
            </a:r>
            <a:endParaRPr lang="fr-FR" sz="1800" dirty="0" smtClean="0"/>
          </a:p>
          <a:p>
            <a:pPr>
              <a:lnSpc>
                <a:spcPct val="220000"/>
              </a:lnSpc>
            </a:pPr>
            <a:endParaRPr lang="fr-FR"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solidFill>
                  <a:srgbClr val="FF0000"/>
                </a:solidFill>
              </a:rPr>
              <a:t>Fibrose pulmonaire primitive:</a:t>
            </a:r>
            <a:endParaRPr lang="fr-FR" dirty="0">
              <a:solidFill>
                <a:srgbClr val="FF0000"/>
              </a:solidFill>
            </a:endParaRPr>
          </a:p>
        </p:txBody>
      </p:sp>
      <p:sp>
        <p:nvSpPr>
          <p:cNvPr id="3" name="Espace réservé du contenu 2"/>
          <p:cNvSpPr>
            <a:spLocks noGrp="1"/>
          </p:cNvSpPr>
          <p:nvPr>
            <p:ph idx="1"/>
          </p:nvPr>
        </p:nvSpPr>
        <p:spPr>
          <a:xfrm>
            <a:off x="457200" y="1600200"/>
            <a:ext cx="8229600" cy="4972072"/>
          </a:xfrm>
        </p:spPr>
        <p:txBody>
          <a:bodyPr>
            <a:noAutofit/>
          </a:bodyPr>
          <a:lstStyle/>
          <a:p>
            <a:pPr>
              <a:lnSpc>
                <a:spcPct val="150000"/>
              </a:lnSpc>
            </a:pPr>
            <a:r>
              <a:rPr lang="fr-FR" sz="1800" b="1" dirty="0" smtClean="0"/>
              <a:t>Sarcoïdose.</a:t>
            </a:r>
            <a:endParaRPr lang="fr-FR" sz="1800" dirty="0" smtClean="0"/>
          </a:p>
          <a:p>
            <a:pPr>
              <a:lnSpc>
                <a:spcPct val="150000"/>
              </a:lnSpc>
            </a:pPr>
            <a:r>
              <a:rPr lang="fr-FR" sz="1800" b="1" dirty="0" smtClean="0"/>
              <a:t>Fibrose pulmonaire idiopathique.</a:t>
            </a:r>
            <a:endParaRPr lang="fr-FR" sz="1800" dirty="0" smtClean="0"/>
          </a:p>
          <a:p>
            <a:pPr>
              <a:lnSpc>
                <a:spcPct val="150000"/>
              </a:lnSpc>
            </a:pPr>
            <a:r>
              <a:rPr lang="fr-FR" sz="1800" b="1" dirty="0" err="1" smtClean="0"/>
              <a:t>Histiocytose</a:t>
            </a:r>
            <a:r>
              <a:rPr lang="fr-FR" sz="1800" b="1" dirty="0" smtClean="0"/>
              <a:t> x (</a:t>
            </a:r>
            <a:r>
              <a:rPr lang="fr-FR" sz="1800" dirty="0" smtClean="0"/>
              <a:t>pneumopathie diffuse chez le sujet jeune, souvent révélée par un pneumothorax).</a:t>
            </a:r>
          </a:p>
          <a:p>
            <a:pPr>
              <a:lnSpc>
                <a:spcPct val="150000"/>
              </a:lnSpc>
            </a:pPr>
            <a:r>
              <a:rPr lang="fr-FR" sz="1800" b="1" dirty="0" smtClean="0"/>
              <a:t>Connectivites et vascularites </a:t>
            </a:r>
            <a:r>
              <a:rPr lang="fr-FR" sz="1800" dirty="0" smtClean="0"/>
              <a:t>(maladie de système, tissu conjonctif de la paroi vasculaire des vaisseaux pulmonaires) :</a:t>
            </a:r>
          </a:p>
          <a:p>
            <a:pPr lvl="1">
              <a:lnSpc>
                <a:spcPct val="150000"/>
              </a:lnSpc>
            </a:pPr>
            <a:r>
              <a:rPr lang="fr-FR" sz="1600" dirty="0" smtClean="0"/>
              <a:t>Polyarthrite rhumatoïdes</a:t>
            </a:r>
          </a:p>
          <a:p>
            <a:pPr lvl="1">
              <a:lnSpc>
                <a:spcPct val="150000"/>
              </a:lnSpc>
            </a:pPr>
            <a:r>
              <a:rPr lang="fr-FR" sz="1600" dirty="0" smtClean="0"/>
              <a:t>Syndrome de </a:t>
            </a:r>
            <a:r>
              <a:rPr lang="fr-FR" sz="1600" dirty="0" err="1" smtClean="0"/>
              <a:t>Goujerot</a:t>
            </a:r>
            <a:r>
              <a:rPr lang="fr-FR" sz="1600" dirty="0" smtClean="0"/>
              <a:t> et </a:t>
            </a:r>
            <a:r>
              <a:rPr lang="fr-FR" sz="1600" dirty="0" err="1" smtClean="0"/>
              <a:t>Sjogren</a:t>
            </a:r>
            <a:r>
              <a:rPr lang="fr-FR" sz="1600" dirty="0" smtClean="0"/>
              <a:t> (syndrome sec)</a:t>
            </a:r>
          </a:p>
          <a:p>
            <a:pPr lvl="1">
              <a:lnSpc>
                <a:spcPct val="150000"/>
              </a:lnSpc>
            </a:pPr>
            <a:r>
              <a:rPr lang="fr-FR" sz="1600" dirty="0" smtClean="0"/>
              <a:t>sclérodermie </a:t>
            </a:r>
          </a:p>
          <a:p>
            <a:pPr lvl="1">
              <a:lnSpc>
                <a:spcPct val="150000"/>
              </a:lnSpc>
            </a:pPr>
            <a:r>
              <a:rPr lang="fr-FR" sz="1600" dirty="0" smtClean="0"/>
              <a:t>lupus érythémateux disséminé </a:t>
            </a:r>
          </a:p>
          <a:p>
            <a:pPr lvl="1">
              <a:lnSpc>
                <a:spcPct val="150000"/>
              </a:lnSpc>
            </a:pPr>
            <a:r>
              <a:rPr lang="fr-FR" sz="1600" dirty="0" smtClean="0"/>
              <a:t>dermatomyosite</a:t>
            </a:r>
            <a:endParaRPr lang="fr-FR" sz="16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a:lstStyle/>
          <a:p>
            <a:r>
              <a:rPr lang="fr-FR" altLang="fr-FR" b="1" dirty="0" smtClean="0">
                <a:solidFill>
                  <a:srgbClr val="FF0000"/>
                </a:solidFill>
                <a:effectLst/>
              </a:rPr>
              <a:t>Traitement</a:t>
            </a:r>
          </a:p>
        </p:txBody>
      </p:sp>
      <p:sp>
        <p:nvSpPr>
          <p:cNvPr id="47107" name="Rectangle 3"/>
          <p:cNvSpPr>
            <a:spLocks noGrp="1" noChangeArrowheads="1"/>
          </p:cNvSpPr>
          <p:nvPr>
            <p:ph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a:normAutofit lnSpcReduction="10000"/>
          </a:bodyPr>
          <a:lstStyle/>
          <a:p>
            <a:pPr>
              <a:buFontTx/>
              <a:buNone/>
            </a:pPr>
            <a:r>
              <a:rPr lang="fr-FR" altLang="fr-FR" dirty="0" smtClean="0">
                <a:effectLst/>
              </a:rPr>
              <a:t>-</a:t>
            </a:r>
            <a:r>
              <a:rPr lang="fr-FR" altLang="fr-FR" b="1" dirty="0" smtClean="0">
                <a:effectLst/>
              </a:rPr>
              <a:t>Si la cause est connue : TRT étiologique</a:t>
            </a:r>
          </a:p>
          <a:p>
            <a:pPr>
              <a:buFontTx/>
              <a:buNone/>
            </a:pPr>
            <a:r>
              <a:rPr lang="fr-FR" altLang="fr-FR" b="1" dirty="0" smtClean="0">
                <a:effectLst/>
              </a:rPr>
              <a:t>-si la cause non connue: TRT symptomatique</a:t>
            </a:r>
          </a:p>
          <a:p>
            <a:pPr>
              <a:buFontTx/>
              <a:buNone/>
            </a:pPr>
            <a:endParaRPr lang="fr-FR" altLang="fr-FR" b="1" dirty="0" smtClean="0">
              <a:effectLst/>
            </a:endParaRPr>
          </a:p>
          <a:p>
            <a:pPr>
              <a:buFontTx/>
              <a:buNone/>
            </a:pPr>
            <a:r>
              <a:rPr lang="fr-FR" altLang="fr-FR" b="1" dirty="0" smtClean="0">
                <a:solidFill>
                  <a:srgbClr val="00B050"/>
                </a:solidFill>
                <a:effectLst/>
              </a:rPr>
              <a:t>Corticoïdes</a:t>
            </a:r>
            <a:r>
              <a:rPr lang="fr-FR" altLang="fr-FR" b="1" dirty="0" smtClean="0">
                <a:effectLst/>
              </a:rPr>
              <a:t>: suppression de l’inflammation</a:t>
            </a:r>
          </a:p>
          <a:p>
            <a:pPr>
              <a:buFontTx/>
              <a:buNone/>
            </a:pPr>
            <a:r>
              <a:rPr lang="fr-FR" altLang="fr-FR" b="1" dirty="0" smtClean="0">
                <a:effectLst/>
              </a:rPr>
              <a:t>                      10-30% amélioration objective</a:t>
            </a:r>
          </a:p>
          <a:p>
            <a:pPr>
              <a:buFontTx/>
              <a:buNone/>
            </a:pPr>
            <a:r>
              <a:rPr lang="fr-FR" altLang="fr-FR" b="1" dirty="0" smtClean="0">
                <a:effectLst/>
              </a:rPr>
              <a:t>                       réponse favorable si</a:t>
            </a:r>
          </a:p>
          <a:p>
            <a:pPr>
              <a:buFontTx/>
              <a:buNone/>
            </a:pPr>
            <a:r>
              <a:rPr lang="fr-FR" altLang="fr-FR" dirty="0" smtClean="0">
                <a:effectLst/>
              </a:rPr>
              <a:t>     </a:t>
            </a:r>
            <a:r>
              <a:rPr lang="fr-FR" altLang="fr-FR" sz="2400" dirty="0" smtClean="0">
                <a:effectLst/>
              </a:rPr>
              <a:t>sujet jeune, forme récente, inflammation dominante(biopsie)</a:t>
            </a:r>
          </a:p>
          <a:p>
            <a:pPr>
              <a:buFontTx/>
              <a:buNone/>
            </a:pPr>
            <a:r>
              <a:rPr lang="fr-FR" altLang="fr-FR" sz="2400" dirty="0" smtClean="0">
                <a:effectLst/>
              </a:rPr>
              <a:t>                lymphocytose(LBA)</a:t>
            </a:r>
            <a:endParaRPr lang="fr-FR" altLang="fr-FR" dirty="0" smtClean="0">
              <a:effectLst/>
            </a:endParaRPr>
          </a:p>
        </p:txBody>
      </p:sp>
    </p:spTree>
    <p:extLst>
      <p:ext uri="{BB962C8B-B14F-4D97-AF65-F5344CB8AC3E}">
        <p14:creationId xmlns="" xmlns:p14="http://schemas.microsoft.com/office/powerpoint/2010/main" val="13518103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a:lstStyle/>
          <a:p>
            <a:r>
              <a:rPr lang="fr-FR" altLang="fr-FR" b="1" dirty="0" smtClean="0">
                <a:solidFill>
                  <a:srgbClr val="FF0000"/>
                </a:solidFill>
                <a:effectLst/>
              </a:rPr>
              <a:t>Traitement</a:t>
            </a:r>
          </a:p>
        </p:txBody>
      </p:sp>
      <p:sp>
        <p:nvSpPr>
          <p:cNvPr id="48131" name="Rectangle 3"/>
          <p:cNvSpPr>
            <a:spLocks noGrp="1" noChangeArrowheads="1"/>
          </p:cNvSpPr>
          <p:nvPr>
            <p:ph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a:lstStyle/>
          <a:p>
            <a:pPr>
              <a:buFontTx/>
              <a:buNone/>
            </a:pPr>
            <a:endParaRPr lang="fr-FR" altLang="fr-FR" b="1" dirty="0" smtClean="0">
              <a:effectLst/>
            </a:endParaRPr>
          </a:p>
          <a:p>
            <a:pPr>
              <a:buFontTx/>
              <a:buNone/>
            </a:pPr>
            <a:endParaRPr lang="fr-FR" altLang="fr-FR" b="1" dirty="0" smtClean="0">
              <a:effectLst/>
            </a:endParaRPr>
          </a:p>
          <a:p>
            <a:pPr>
              <a:buFontTx/>
              <a:buNone/>
            </a:pPr>
            <a:r>
              <a:rPr lang="fr-FR" altLang="fr-FR" b="1" dirty="0" smtClean="0">
                <a:effectLst/>
              </a:rPr>
              <a:t>Immunosuppresseurs</a:t>
            </a:r>
          </a:p>
          <a:p>
            <a:pPr>
              <a:buFontTx/>
              <a:buNone/>
            </a:pPr>
            <a:endParaRPr lang="fr-FR" altLang="fr-FR" b="1" dirty="0" smtClean="0">
              <a:effectLst/>
            </a:endParaRPr>
          </a:p>
          <a:p>
            <a:pPr>
              <a:buFontTx/>
              <a:buNone/>
            </a:pPr>
            <a:r>
              <a:rPr lang="fr-FR" altLang="fr-FR" b="1" dirty="0" smtClean="0">
                <a:effectLst/>
              </a:rPr>
              <a:t>Oxygénothérapie</a:t>
            </a:r>
          </a:p>
          <a:p>
            <a:pPr>
              <a:buFontTx/>
              <a:buNone/>
            </a:pPr>
            <a:endParaRPr lang="fr-FR" altLang="fr-FR" b="1" dirty="0" smtClean="0">
              <a:effectLst/>
            </a:endParaRPr>
          </a:p>
          <a:p>
            <a:pPr>
              <a:buFontTx/>
              <a:buNone/>
            </a:pPr>
            <a:r>
              <a:rPr lang="fr-FR" altLang="fr-FR" b="1" dirty="0" smtClean="0">
                <a:effectLst/>
              </a:rPr>
              <a:t>Transplantation pulmonaire</a:t>
            </a:r>
          </a:p>
        </p:txBody>
      </p:sp>
    </p:spTree>
    <p:extLst>
      <p:ext uri="{BB962C8B-B14F-4D97-AF65-F5344CB8AC3E}">
        <p14:creationId xmlns="" xmlns:p14="http://schemas.microsoft.com/office/powerpoint/2010/main" val="7444100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5445224"/>
            <a:ext cx="8229600" cy="680939"/>
          </a:xfrm>
        </p:spPr>
        <p:txBody>
          <a:bodyPr/>
          <a:lstStyle/>
          <a:p>
            <a:pPr marL="0" indent="0" algn="ctr">
              <a:buNone/>
            </a:pPr>
            <a:r>
              <a:rPr lang="fr-FR" dirty="0" smtClean="0"/>
              <a:t>Je vous remercie</a:t>
            </a:r>
            <a:endParaRPr lang="fr-FR" dirty="0"/>
          </a:p>
        </p:txBody>
      </p:sp>
    </p:spTree>
    <p:extLst>
      <p:ext uri="{BB962C8B-B14F-4D97-AF65-F5344CB8AC3E}">
        <p14:creationId xmlns="" xmlns:p14="http://schemas.microsoft.com/office/powerpoint/2010/main" val="499409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1881188"/>
            <a:ext cx="9144000" cy="8925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GB" altLang="fr-FR" sz="1400" b="1" u="sng">
                <a:latin typeface="Times New Roman" pitchFamily="18" charset="0"/>
                <a:cs typeface="Times New Roman" pitchFamily="18" charset="0"/>
              </a:rPr>
              <a:t> </a:t>
            </a:r>
            <a:endParaRPr lang="en-GB" altLang="fr-FR" sz="1000">
              <a:latin typeface="Times New Roman" pitchFamily="18" charset="0"/>
              <a:cs typeface="Times New Roman" pitchFamily="18" charset="0"/>
            </a:endParaRPr>
          </a:p>
          <a:p>
            <a:pPr algn="just"/>
            <a:r>
              <a:rPr lang="en-GB" altLang="fr-FR" sz="1400">
                <a:latin typeface="Times New Roman" pitchFamily="18" charset="0"/>
                <a:cs typeface="Times New Roman" pitchFamily="18" charset="0"/>
              </a:rPr>
              <a:t> </a:t>
            </a:r>
            <a:endParaRPr lang="en-GB" altLang="fr-FR" sz="1000">
              <a:latin typeface="Times New Roman" pitchFamily="18" charset="0"/>
              <a:cs typeface="Times New Roman" pitchFamily="18" charset="0"/>
            </a:endParaRPr>
          </a:p>
          <a:p>
            <a:endParaRPr lang="en-GB" altLang="fr-FR">
              <a:latin typeface="Times New Roman" pitchFamily="18" charset="0"/>
            </a:endParaRPr>
          </a:p>
        </p:txBody>
      </p:sp>
      <p:sp>
        <p:nvSpPr>
          <p:cNvPr id="3075" name="Rectangle 3"/>
          <p:cNvSpPr>
            <a:spLocks noChangeArrowheads="1"/>
          </p:cNvSpPr>
          <p:nvPr/>
        </p:nvSpPr>
        <p:spPr bwMode="auto">
          <a:xfrm>
            <a:off x="270933" y="1371603"/>
            <a:ext cx="8466667" cy="3924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bIns="0">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lvl="0"/>
            <a:r>
              <a:rPr lang="fr-FR" sz="2800" dirty="0"/>
              <a:t>les fibroses pulmonaires font partie des pneumopathies interstitielles diffuses</a:t>
            </a:r>
            <a:r>
              <a:rPr lang="fr-FR" sz="2800" dirty="0" smtClean="0"/>
              <a:t>.</a:t>
            </a:r>
          </a:p>
          <a:p>
            <a:pPr lvl="0"/>
            <a:endParaRPr lang="fr-FR" sz="2800" dirty="0"/>
          </a:p>
          <a:p>
            <a:r>
              <a:rPr lang="fr-FR" sz="2800" dirty="0"/>
              <a:t>Ce terme regroupe un certain nombre d’affections dont le caractère commun est  une hyperplasie associant des fibres collagènes, élastiques  parfois musculaires avec une infiltration cellulaire polymorphe siégeant exclusivement ou prédominent dans l’</a:t>
            </a:r>
            <a:r>
              <a:rPr lang="fr-FR" sz="2800" dirty="0" err="1"/>
              <a:t>interstitium</a:t>
            </a:r>
            <a:r>
              <a:rPr lang="fr-FR" sz="2800" dirty="0"/>
              <a:t>.</a:t>
            </a:r>
          </a:p>
        </p:txBody>
      </p:sp>
      <p:sp>
        <p:nvSpPr>
          <p:cNvPr id="3076" name="Text Box 4"/>
          <p:cNvSpPr txBox="1">
            <a:spLocks noChangeArrowheads="1"/>
          </p:cNvSpPr>
          <p:nvPr/>
        </p:nvSpPr>
        <p:spPr bwMode="auto">
          <a:xfrm>
            <a:off x="2641600" y="533400"/>
            <a:ext cx="3318933" cy="579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GB" altLang="fr-FR" sz="3200" b="1" dirty="0">
                <a:solidFill>
                  <a:srgbClr val="FF0000"/>
                </a:solidFill>
              </a:rPr>
              <a:t>DEFINITION</a:t>
            </a:r>
            <a:endParaRPr lang="fr-BE" altLang="fr-FR" sz="3200" dirty="0">
              <a:solidFill>
                <a:srgbClr val="FF0000"/>
              </a:solidFill>
            </a:endParaRPr>
          </a:p>
        </p:txBody>
      </p:sp>
    </p:spTree>
    <p:extLst>
      <p:ext uri="{BB962C8B-B14F-4D97-AF65-F5344CB8AC3E}">
        <p14:creationId xmlns="" xmlns:p14="http://schemas.microsoft.com/office/powerpoint/2010/main" val="2750475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www.nhlbi.nih.gov/health/health-topics/images/ipf_clubbedfingers.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372200" y="4869160"/>
            <a:ext cx="2362772" cy="1844824"/>
          </a:xfrm>
          <a:prstGeom prst="rect">
            <a:avLst/>
          </a:prstGeom>
          <a:noFill/>
          <a:extLst>
            <a:ext uri="{909E8E84-426E-40DD-AFC4-6F175D3DCCD1}">
              <a14:hiddenFill xmlns="" xmlns:a14="http://schemas.microsoft.com/office/drawing/2010/main">
                <a:solidFill>
                  <a:srgbClr val="FFFFFF"/>
                </a:solidFill>
              </a14:hiddenFill>
            </a:ext>
          </a:extLst>
        </p:spPr>
      </p:pic>
      <p:sp>
        <p:nvSpPr>
          <p:cNvPr id="40962" name="Rectangle 2"/>
          <p:cNvSpPr>
            <a:spLocks noGrp="1" noChangeArrowheads="1"/>
          </p:cNvSpPr>
          <p:nvPr>
            <p:ph type="title"/>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a:lstStyle/>
          <a:p>
            <a:r>
              <a:rPr lang="fr-FR" altLang="fr-FR" b="1" dirty="0" smtClean="0">
                <a:solidFill>
                  <a:srgbClr val="FF0000"/>
                </a:solidFill>
                <a:effectLst/>
              </a:rPr>
              <a:t>Etude clinique</a:t>
            </a:r>
          </a:p>
        </p:txBody>
      </p:sp>
      <p:sp>
        <p:nvSpPr>
          <p:cNvPr id="40963" name="Rectangle 3"/>
          <p:cNvSpPr>
            <a:spLocks noGrp="1" noChangeArrowheads="1"/>
          </p:cNvSpPr>
          <p:nvPr>
            <p:ph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a:lstStyle/>
          <a:p>
            <a:pPr>
              <a:buFontTx/>
              <a:buNone/>
            </a:pPr>
            <a:r>
              <a:rPr lang="fr-FR" altLang="fr-FR" b="1" dirty="0" smtClean="0">
                <a:effectLst/>
              </a:rPr>
              <a:t> </a:t>
            </a:r>
            <a:r>
              <a:rPr lang="fr-FR" altLang="fr-FR" b="1" u="sng" dirty="0" smtClean="0">
                <a:effectLst/>
              </a:rPr>
              <a:t>Signes d’appel</a:t>
            </a:r>
            <a:r>
              <a:rPr lang="fr-FR" altLang="fr-FR" b="1" dirty="0" smtClean="0">
                <a:effectLst/>
              </a:rPr>
              <a:t>:               </a:t>
            </a:r>
            <a:r>
              <a:rPr lang="fr-FR" altLang="fr-FR" b="1" u="sng" dirty="0" smtClean="0">
                <a:effectLst/>
              </a:rPr>
              <a:t>stade avancé</a:t>
            </a:r>
            <a:r>
              <a:rPr lang="fr-FR" altLang="fr-FR" b="1" dirty="0" smtClean="0">
                <a:effectLst/>
              </a:rPr>
              <a:t>:</a:t>
            </a:r>
          </a:p>
          <a:p>
            <a:pPr>
              <a:buFontTx/>
              <a:buNone/>
            </a:pPr>
            <a:endParaRPr lang="fr-FR" altLang="fr-FR" b="1" dirty="0" smtClean="0">
              <a:effectLst/>
            </a:endParaRPr>
          </a:p>
          <a:p>
            <a:pPr>
              <a:buFontTx/>
              <a:buNone/>
            </a:pPr>
            <a:r>
              <a:rPr lang="fr-FR" altLang="fr-FR" b="1" dirty="0" smtClean="0">
                <a:effectLst/>
              </a:rPr>
              <a:t>- </a:t>
            </a:r>
            <a:r>
              <a:rPr lang="fr-FR" altLang="fr-FR" b="1" dirty="0" smtClean="0">
                <a:solidFill>
                  <a:schemeClr val="accent1"/>
                </a:solidFill>
                <a:effectLst/>
              </a:rPr>
              <a:t>toux sèche</a:t>
            </a:r>
            <a:r>
              <a:rPr lang="fr-FR" altLang="fr-FR" b="1" dirty="0" smtClean="0">
                <a:effectLst/>
              </a:rPr>
              <a:t>                         - cyanose a l’effort</a:t>
            </a:r>
          </a:p>
          <a:p>
            <a:pPr>
              <a:buFontTx/>
              <a:buNone/>
            </a:pPr>
            <a:r>
              <a:rPr lang="fr-FR" altLang="fr-FR" b="1" dirty="0" smtClean="0">
                <a:effectLst/>
              </a:rPr>
              <a:t>- </a:t>
            </a:r>
            <a:r>
              <a:rPr lang="fr-FR" altLang="fr-FR" b="1" dirty="0" smtClean="0">
                <a:solidFill>
                  <a:schemeClr val="accent1"/>
                </a:solidFill>
                <a:effectLst/>
              </a:rPr>
              <a:t>dyspnée d’effort</a:t>
            </a:r>
            <a:r>
              <a:rPr lang="fr-FR" altLang="fr-FR" b="1" dirty="0" smtClean="0">
                <a:effectLst/>
              </a:rPr>
              <a:t>               - dyspnée permanente</a:t>
            </a:r>
          </a:p>
          <a:p>
            <a:pPr>
              <a:buFontTx/>
              <a:buNone/>
            </a:pPr>
            <a:r>
              <a:rPr lang="fr-FR" altLang="fr-FR" b="1" dirty="0" smtClean="0">
                <a:effectLst/>
              </a:rPr>
              <a:t>- parfois surinfection         - hippocratisme D</a:t>
            </a:r>
          </a:p>
          <a:p>
            <a:endParaRPr lang="fr-FR" altLang="fr-FR" dirty="0" smtClean="0">
              <a:effectLst/>
            </a:endParaRPr>
          </a:p>
        </p:txBody>
      </p:sp>
    </p:spTree>
    <p:extLst>
      <p:ext uri="{BB962C8B-B14F-4D97-AF65-F5344CB8AC3E}">
        <p14:creationId xmlns="" xmlns:p14="http://schemas.microsoft.com/office/powerpoint/2010/main" val="1838590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a:lstStyle/>
          <a:p>
            <a:r>
              <a:rPr lang="fr-FR" altLang="fr-FR" b="1" dirty="0" smtClean="0">
                <a:solidFill>
                  <a:srgbClr val="FF0000"/>
                </a:solidFill>
                <a:effectLst/>
              </a:rPr>
              <a:t>Etude clinique</a:t>
            </a:r>
          </a:p>
        </p:txBody>
      </p:sp>
      <p:sp>
        <p:nvSpPr>
          <p:cNvPr id="41987" name="Rectangle 3"/>
          <p:cNvSpPr>
            <a:spLocks noGrp="1" noChangeArrowheads="1"/>
          </p:cNvSpPr>
          <p:nvPr>
            <p:ph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a:lstStyle/>
          <a:p>
            <a:pPr>
              <a:buFontTx/>
              <a:buNone/>
            </a:pPr>
            <a:r>
              <a:rPr lang="fr-FR" altLang="fr-FR" b="1" u="sng" dirty="0" smtClean="0">
                <a:effectLst/>
              </a:rPr>
              <a:t>Signes physique</a:t>
            </a:r>
            <a:r>
              <a:rPr lang="fr-FR" altLang="fr-FR" dirty="0" smtClean="0">
                <a:effectLst/>
              </a:rPr>
              <a:t>:                      </a:t>
            </a:r>
            <a:r>
              <a:rPr lang="fr-FR" altLang="fr-FR" b="1" u="sng" dirty="0" smtClean="0">
                <a:effectLst/>
              </a:rPr>
              <a:t>autres Signes</a:t>
            </a:r>
            <a:r>
              <a:rPr lang="fr-FR" altLang="fr-FR" dirty="0" smtClean="0">
                <a:effectLst/>
              </a:rPr>
              <a:t>: </a:t>
            </a:r>
          </a:p>
          <a:p>
            <a:pPr>
              <a:buFontTx/>
              <a:buNone/>
            </a:pPr>
            <a:endParaRPr lang="fr-FR" altLang="fr-FR" dirty="0" smtClean="0">
              <a:effectLst/>
            </a:endParaRPr>
          </a:p>
          <a:p>
            <a:pPr>
              <a:buFontTx/>
              <a:buNone/>
            </a:pPr>
            <a:endParaRPr lang="fr-FR" altLang="fr-FR" dirty="0" smtClean="0">
              <a:effectLst/>
            </a:endParaRPr>
          </a:p>
          <a:p>
            <a:pPr>
              <a:buFontTx/>
              <a:buNone/>
            </a:pPr>
            <a:r>
              <a:rPr lang="fr-FR" altLang="fr-FR" dirty="0" smtClean="0">
                <a:effectLst/>
              </a:rPr>
              <a:t>-</a:t>
            </a:r>
            <a:r>
              <a:rPr lang="fr-FR" altLang="fr-FR" b="1" dirty="0" smtClean="0">
                <a:effectLst/>
              </a:rPr>
              <a:t>Dim ampliation thora            -dlr thoracique</a:t>
            </a:r>
          </a:p>
          <a:p>
            <a:pPr>
              <a:buFontTx/>
              <a:buNone/>
            </a:pPr>
            <a:r>
              <a:rPr lang="fr-FR" altLang="fr-FR" b="1" dirty="0" smtClean="0">
                <a:effectLst/>
              </a:rPr>
              <a:t>-</a:t>
            </a:r>
            <a:r>
              <a:rPr lang="fr-FR" altLang="fr-FR" b="1" dirty="0" smtClean="0">
                <a:solidFill>
                  <a:schemeClr val="accent1"/>
                </a:solidFill>
                <a:effectLst/>
              </a:rPr>
              <a:t>Râles crépitant</a:t>
            </a:r>
            <a:r>
              <a:rPr lang="fr-FR" altLang="fr-FR" b="1" dirty="0" smtClean="0">
                <a:effectLst/>
              </a:rPr>
              <a:t>                        - amaigrissement</a:t>
            </a:r>
          </a:p>
          <a:p>
            <a:pPr>
              <a:buFontTx/>
              <a:buNone/>
            </a:pPr>
            <a:r>
              <a:rPr lang="fr-FR" altLang="fr-FR" b="1" dirty="0" smtClean="0">
                <a:effectLst/>
              </a:rPr>
              <a:t>-Evolution : CPC                        -  asthénie</a:t>
            </a:r>
          </a:p>
        </p:txBody>
      </p:sp>
    </p:spTree>
    <p:extLst>
      <p:ext uri="{BB962C8B-B14F-4D97-AF65-F5344CB8AC3E}">
        <p14:creationId xmlns="" xmlns:p14="http://schemas.microsoft.com/office/powerpoint/2010/main" val="13915145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a:lstStyle/>
          <a:p>
            <a:r>
              <a:rPr lang="fr-FR" altLang="fr-FR" b="1" dirty="0" smtClean="0">
                <a:solidFill>
                  <a:srgbClr val="FF0000"/>
                </a:solidFill>
                <a:effectLst/>
              </a:rPr>
              <a:t>Etude radiologique</a:t>
            </a:r>
          </a:p>
        </p:txBody>
      </p:sp>
      <p:sp>
        <p:nvSpPr>
          <p:cNvPr id="43011" name="Rectangle 3"/>
          <p:cNvSpPr>
            <a:spLocks noGrp="1" noChangeArrowheads="1"/>
          </p:cNvSpPr>
          <p:nvPr>
            <p:ph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a:normAutofit fontScale="92500" lnSpcReduction="20000"/>
          </a:bodyPr>
          <a:lstStyle/>
          <a:p>
            <a:r>
              <a:rPr lang="fr-FR" b="1" dirty="0" smtClean="0"/>
              <a:t>D’opacités </a:t>
            </a:r>
            <a:r>
              <a:rPr lang="fr-FR" b="1" dirty="0"/>
              <a:t>nodulaires</a:t>
            </a:r>
            <a:r>
              <a:rPr lang="fr-FR" dirty="0"/>
              <a:t> : de micronodules (grains de mille) aux </a:t>
            </a:r>
            <a:r>
              <a:rPr lang="fr-FR" dirty="0" err="1"/>
              <a:t>macronodules</a:t>
            </a:r>
            <a:r>
              <a:rPr lang="fr-FR" dirty="0"/>
              <a:t>.</a:t>
            </a:r>
          </a:p>
          <a:p>
            <a:endParaRPr lang="fr-FR" dirty="0" smtClean="0"/>
          </a:p>
          <a:p>
            <a:r>
              <a:rPr lang="fr-FR" b="1" dirty="0" smtClean="0"/>
              <a:t>D’</a:t>
            </a:r>
            <a:r>
              <a:rPr lang="fr-FR" b="1" dirty="0" err="1" smtClean="0"/>
              <a:t>hyperclartés</a:t>
            </a:r>
            <a:r>
              <a:rPr lang="fr-FR" b="1" dirty="0" smtClean="0"/>
              <a:t> :</a:t>
            </a:r>
            <a:r>
              <a:rPr lang="fr-FR" dirty="0" smtClean="0"/>
              <a:t> circonscrites de petit </a:t>
            </a:r>
            <a:r>
              <a:rPr lang="fr-FR" dirty="0" smtClean="0"/>
              <a:t>volume à </a:t>
            </a:r>
            <a:r>
              <a:rPr lang="fr-FR" dirty="0" smtClean="0"/>
              <a:t>limites assez nettes ; ce sont de véritables kystes entourés de fibrose réalisant un aspect en rayon de miel.</a:t>
            </a:r>
          </a:p>
          <a:p>
            <a:pPr marL="0" indent="0">
              <a:buNone/>
            </a:pPr>
            <a:r>
              <a:rPr lang="fr-FR" dirty="0"/>
              <a:t> </a:t>
            </a:r>
          </a:p>
          <a:p>
            <a:r>
              <a:rPr lang="fr-FR" b="1" dirty="0"/>
              <a:t>De rétraction :</a:t>
            </a:r>
            <a:r>
              <a:rPr lang="fr-FR" dirty="0"/>
              <a:t> avec déplacement du médiastin et ascension des </a:t>
            </a:r>
            <a:r>
              <a:rPr lang="fr-FR" dirty="0" err="1"/>
              <a:t>hémicoupoles</a:t>
            </a:r>
            <a:r>
              <a:rPr lang="fr-FR" dirty="0"/>
              <a:t> diaphragmatiques. </a:t>
            </a:r>
          </a:p>
        </p:txBody>
      </p:sp>
    </p:spTree>
    <p:extLst>
      <p:ext uri="{BB962C8B-B14F-4D97-AF65-F5344CB8AC3E}">
        <p14:creationId xmlns="" xmlns:p14="http://schemas.microsoft.com/office/powerpoint/2010/main" val="42759583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1026" name="Picture 2" descr="File:IPF amiodarone.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95536" y="0"/>
            <a:ext cx="8316692" cy="690181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648086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a:lstStyle/>
          <a:p>
            <a:r>
              <a:rPr lang="fr-FR" altLang="fr-FR" b="1" u="sng" dirty="0" smtClean="0">
                <a:solidFill>
                  <a:srgbClr val="FF0000"/>
                </a:solidFill>
              </a:rPr>
              <a:t>TDM</a:t>
            </a:r>
            <a:endParaRPr lang="fr-FR" altLang="fr-FR" b="1" dirty="0" smtClean="0">
              <a:solidFill>
                <a:srgbClr val="FF0000"/>
              </a:solidFill>
              <a:effectLst/>
            </a:endParaRPr>
          </a:p>
        </p:txBody>
      </p:sp>
      <p:sp>
        <p:nvSpPr>
          <p:cNvPr id="43011" name="Rectangle 3"/>
          <p:cNvSpPr>
            <a:spLocks noGrp="1" noChangeArrowheads="1"/>
          </p:cNvSpPr>
          <p:nvPr>
            <p:ph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a:lstStyle/>
          <a:p>
            <a:pPr>
              <a:buFontTx/>
              <a:buNone/>
            </a:pPr>
            <a:endParaRPr lang="fr-FR" altLang="fr-FR" dirty="0" smtClean="0">
              <a:effectLst/>
            </a:endParaRPr>
          </a:p>
          <a:p>
            <a:r>
              <a:rPr lang="fr-FR" altLang="fr-FR" b="1" dirty="0" smtClean="0"/>
              <a:t>prédominance sous-pleurale et basale </a:t>
            </a:r>
          </a:p>
          <a:p>
            <a:endParaRPr lang="fr-FR" altLang="fr-FR" b="1" dirty="0" smtClean="0"/>
          </a:p>
          <a:p>
            <a:r>
              <a:rPr lang="fr-FR" altLang="fr-FR" b="1" dirty="0" smtClean="0"/>
              <a:t>réticulations</a:t>
            </a:r>
          </a:p>
          <a:p>
            <a:endParaRPr lang="fr-FR" altLang="fr-FR" b="1" dirty="0" smtClean="0"/>
          </a:p>
          <a:p>
            <a:r>
              <a:rPr lang="fr-FR" altLang="fr-FR" b="1" dirty="0" smtClean="0"/>
              <a:t>rayons de miel avec ou sans bronchectasies de traction</a:t>
            </a:r>
            <a:endParaRPr lang="fr-FR" altLang="fr-FR" b="1" dirty="0" smtClean="0">
              <a:effectLst/>
            </a:endParaRPr>
          </a:p>
        </p:txBody>
      </p:sp>
    </p:spTree>
    <p:extLst>
      <p:ext uri="{BB962C8B-B14F-4D97-AF65-F5344CB8AC3E}">
        <p14:creationId xmlns="" xmlns:p14="http://schemas.microsoft.com/office/powerpoint/2010/main" val="2801560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7170" name="Picture 2" descr="http://healthtoken.com/wp-content/uploads/2013/07/Idiopathic-Pulmonary-Fibrosis.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0912" y="0"/>
            <a:ext cx="9097591" cy="68770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7212814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7098" y="476672"/>
            <a:ext cx="9076902" cy="59492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19010396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302</Words>
  <Application>Microsoft Office PowerPoint</Application>
  <PresentationFormat>Affichage à l'écran (4:3)</PresentationFormat>
  <Paragraphs>91</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 Office</vt:lpstr>
      <vt:lpstr>Les fibroses pulmonaires</vt:lpstr>
      <vt:lpstr>Diapositive 2</vt:lpstr>
      <vt:lpstr>Etude clinique</vt:lpstr>
      <vt:lpstr>Etude clinique</vt:lpstr>
      <vt:lpstr>Etude radiologique</vt:lpstr>
      <vt:lpstr>Diapositive 6</vt:lpstr>
      <vt:lpstr>TDM</vt:lpstr>
      <vt:lpstr>Diapositive 8</vt:lpstr>
      <vt:lpstr>Diapositive 9</vt:lpstr>
      <vt:lpstr>Diapositive 10</vt:lpstr>
      <vt:lpstr>EFR</vt:lpstr>
      <vt:lpstr>Gazométrie</vt:lpstr>
      <vt:lpstr>Diagnostic positif</vt:lpstr>
      <vt:lpstr>Diagnostic étiologique:</vt:lpstr>
      <vt:lpstr>A) les fibrose Secondaires</vt:lpstr>
      <vt:lpstr>Fibrose pulmonaire primitive:</vt:lpstr>
      <vt:lpstr>Traitement</vt:lpstr>
      <vt:lpstr>Traitement</vt:lpstr>
      <vt:lpstr>Diapositive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Diagnostic des miliaires pulmonaires</dc:title>
  <dc:creator>ency-education.com</dc:creator>
  <cp:lastModifiedBy>oryent</cp:lastModifiedBy>
  <cp:revision>61</cp:revision>
  <dcterms:created xsi:type="dcterms:W3CDTF">2013-10-04T20:09:11Z</dcterms:created>
  <dcterms:modified xsi:type="dcterms:W3CDTF">2015-10-13T11:01:23Z</dcterms:modified>
</cp:coreProperties>
</file>