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73" r:id="rId8"/>
    <p:sldId id="261" r:id="rId9"/>
    <p:sldId id="262" r:id="rId10"/>
    <p:sldId id="263" r:id="rId11"/>
    <p:sldId id="264" r:id="rId12"/>
    <p:sldId id="265" r:id="rId13"/>
    <p:sldId id="275" r:id="rId14"/>
    <p:sldId id="266" r:id="rId15"/>
    <p:sldId id="274" r:id="rId16"/>
    <p:sldId id="267" r:id="rId17"/>
    <p:sldId id="271" r:id="rId18"/>
    <p:sldId id="272" r:id="rId19"/>
    <p:sldId id="268" r:id="rId20"/>
    <p:sldId id="269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3B2C-71B9-4E17-8535-4B56AD35DA79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306-EEFE-41C3-AA7E-3FC9A87BAA5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0827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3B2C-71B9-4E17-8535-4B56AD35DA79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306-EEFE-41C3-AA7E-3FC9A87BAA5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5484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3B2C-71B9-4E17-8535-4B56AD35DA79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306-EEFE-41C3-AA7E-3FC9A87BAA5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1738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3B2C-71B9-4E17-8535-4B56AD35DA79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306-EEFE-41C3-AA7E-3FC9A87BAA5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8408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3B2C-71B9-4E17-8535-4B56AD35DA79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306-EEFE-41C3-AA7E-3FC9A87BAA5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63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3B2C-71B9-4E17-8535-4B56AD35DA79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306-EEFE-41C3-AA7E-3FC9A87BAA5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6373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3B2C-71B9-4E17-8535-4B56AD35DA79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306-EEFE-41C3-AA7E-3FC9A87BAA5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958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3B2C-71B9-4E17-8535-4B56AD35DA79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306-EEFE-41C3-AA7E-3FC9A87BAA5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3186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3B2C-71B9-4E17-8535-4B56AD35DA79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306-EEFE-41C3-AA7E-3FC9A87BAA5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7488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3B2C-71B9-4E17-8535-4B56AD35DA79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306-EEFE-41C3-AA7E-3FC9A87BAA5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4796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3B2C-71B9-4E17-8535-4B56AD35DA79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7306-EEFE-41C3-AA7E-3FC9A87BAA5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7025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3B2C-71B9-4E17-8535-4B56AD35DA79}" type="datetimeFigureOut">
              <a:rPr lang="fr-FR" smtClean="0"/>
              <a:pPr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F7306-EEFE-41C3-AA7E-3FC9A87BAA5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9079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2505079"/>
            <a:ext cx="8424936" cy="1179562"/>
          </a:xfrm>
        </p:spPr>
        <p:txBody>
          <a:bodyPr>
            <a:noAutofit/>
          </a:bodyPr>
          <a:lstStyle/>
          <a:p>
            <a:r>
              <a:rPr lang="fr-FR" sz="3600" b="1" dirty="0"/>
              <a:t>Diagnostic des miliaires 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3600" b="1" dirty="0" smtClean="0"/>
              <a:t>pulmonaires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5661248"/>
            <a:ext cx="6400800" cy="69763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 </a:t>
            </a:r>
            <a:r>
              <a:rPr lang="fr-FR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Heddane</a:t>
            </a:r>
            <a:r>
              <a:rPr lang="fr-F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fr-F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 </a:t>
            </a:r>
            <a:r>
              <a:rPr lang="fr-F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2015</a:t>
            </a:r>
            <a:endParaRPr lang="fr-F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34"/>
          <p:cNvSpPr>
            <a:spLocks noChangeArrowheads="1"/>
          </p:cNvSpPr>
          <p:nvPr/>
        </p:nvSpPr>
        <p:spPr bwMode="auto">
          <a:xfrm>
            <a:off x="590095" y="3068960"/>
            <a:ext cx="7754444" cy="21602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661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A- Miliaires infectieuses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sz="3600" b="1" i="1" dirty="0" smtClean="0">
                <a:solidFill>
                  <a:srgbClr val="FF0000"/>
                </a:solidFill>
              </a:rPr>
              <a:t>1- </a:t>
            </a:r>
            <a:r>
              <a:rPr lang="fr-FR" sz="3600" b="1" i="1" dirty="0">
                <a:solidFill>
                  <a:srgbClr val="FF0000"/>
                </a:solidFill>
              </a:rPr>
              <a:t>Miliaire tuberculeuse :</a:t>
            </a:r>
            <a:endParaRPr lang="fr-FR" sz="3600" b="1" dirty="0">
              <a:solidFill>
                <a:srgbClr val="FF0000"/>
              </a:solidFill>
            </a:endParaRPr>
          </a:p>
          <a:p>
            <a:r>
              <a:rPr lang="fr-FR" dirty="0" smtClean="0"/>
              <a:t>a</a:t>
            </a:r>
            <a:r>
              <a:rPr lang="fr-FR" dirty="0"/>
              <a:t>) Forme généralisée : réalise une miliaire fébrile radiologiquement diffuse (miliaire dans sa forme typique).</a:t>
            </a:r>
          </a:p>
          <a:p>
            <a:r>
              <a:rPr lang="fr-FR" dirty="0" smtClean="0"/>
              <a:t>b</a:t>
            </a:r>
            <a:r>
              <a:rPr lang="fr-FR" dirty="0"/>
              <a:t>) Forme localisée : réalise une miliaire localisée (dans sa forme atypique) avec généralement présence d’une caverne ou d’une ADP </a:t>
            </a:r>
            <a:r>
              <a:rPr lang="fr-FR" dirty="0" err="1"/>
              <a:t>fistulisée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sz="3600" b="1" i="1" dirty="0">
                <a:solidFill>
                  <a:srgbClr val="FF0000"/>
                </a:solidFill>
              </a:rPr>
              <a:t>2- Miliaires bactériennes :</a:t>
            </a:r>
          </a:p>
          <a:p>
            <a:r>
              <a:rPr lang="fr-FR" dirty="0" smtClean="0"/>
              <a:t>Se </a:t>
            </a:r>
            <a:r>
              <a:rPr lang="fr-FR" dirty="0"/>
              <a:t>son des miliaires fébriles radiologiquement localisés, permet les germe en cause : staphylocoque, pneumocoque, mélitococcie.</a:t>
            </a:r>
          </a:p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sz="3600" b="1" i="1" dirty="0">
                <a:solidFill>
                  <a:srgbClr val="FF0000"/>
                </a:solidFill>
              </a:rPr>
              <a:t>3- </a:t>
            </a:r>
            <a:r>
              <a:rPr lang="fr-FR" sz="3600" b="1" i="1" dirty="0" smtClean="0">
                <a:solidFill>
                  <a:srgbClr val="FF0000"/>
                </a:solidFill>
              </a:rPr>
              <a:t>Miliaires virales</a:t>
            </a:r>
            <a:r>
              <a:rPr lang="fr-FR" sz="3600" b="1" i="1" dirty="0">
                <a:solidFill>
                  <a:srgbClr val="FF0000"/>
                </a:solidFill>
              </a:rPr>
              <a:t> : </a:t>
            </a:r>
          </a:p>
          <a:p>
            <a:r>
              <a:rPr lang="fr-FR" dirty="0" smtClean="0"/>
              <a:t>Généralement </a:t>
            </a:r>
            <a:r>
              <a:rPr lang="fr-FR" dirty="0"/>
              <a:t>rapidement </a:t>
            </a:r>
            <a:r>
              <a:rPr lang="fr-FR" dirty="0" smtClean="0"/>
              <a:t>régressives </a:t>
            </a:r>
            <a:r>
              <a:rPr lang="fr-FR" dirty="0"/>
              <a:t>se </a:t>
            </a:r>
            <a:r>
              <a:rPr lang="fr-FR" dirty="0" smtClean="0"/>
              <a:t>rencontrent </a:t>
            </a:r>
            <a:r>
              <a:rPr lang="fr-FR" dirty="0"/>
              <a:t>surtout dans : la grippe, rougeole, MNI.</a:t>
            </a:r>
          </a:p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sz="3600" b="1" i="1" dirty="0">
                <a:solidFill>
                  <a:srgbClr val="FF0000"/>
                </a:solidFill>
              </a:rPr>
              <a:t>4- Miliaires mycosiques : </a:t>
            </a:r>
          </a:p>
          <a:p>
            <a:r>
              <a:rPr lang="fr-FR" dirty="0"/>
              <a:t>Généralement calcifiées exemple : la miliaire d’histoplasmose.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600" b="1" i="1" dirty="0">
                <a:solidFill>
                  <a:srgbClr val="FF0000"/>
                </a:solidFill>
              </a:rPr>
              <a:t>5- Miliaire des parasitoses</a:t>
            </a:r>
            <a:r>
              <a:rPr lang="fr-FR" dirty="0"/>
              <a:t> : exemple : syndrome de </a:t>
            </a:r>
            <a:r>
              <a:rPr lang="fr-FR" dirty="0" err="1"/>
              <a:t>Loeffler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153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B- Miliaires mécaniques 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i="1" dirty="0" smtClean="0">
                <a:solidFill>
                  <a:srgbClr val="FF0000"/>
                </a:solidFill>
              </a:rPr>
              <a:t>1- </a:t>
            </a:r>
            <a:r>
              <a:rPr lang="fr-FR" b="1" i="1" dirty="0">
                <a:solidFill>
                  <a:srgbClr val="FF0000"/>
                </a:solidFill>
              </a:rPr>
              <a:t>poumon  cardiaque (OAP) :</a:t>
            </a:r>
            <a:endParaRPr lang="fr-FR" b="1" dirty="0">
              <a:solidFill>
                <a:srgbClr val="FF0000"/>
              </a:solidFill>
            </a:endParaRPr>
          </a:p>
          <a:p>
            <a:r>
              <a:rPr lang="fr-FR" dirty="0"/>
              <a:t>Traduit l’œdème de l’IVG ou du </a:t>
            </a:r>
            <a:r>
              <a:rPr lang="fr-FR" dirty="0" smtClean="0"/>
              <a:t>RM, </a:t>
            </a:r>
            <a:r>
              <a:rPr lang="fr-FR" dirty="0"/>
              <a:t>réalise une image </a:t>
            </a:r>
            <a:r>
              <a:rPr lang="fr-FR" dirty="0" err="1"/>
              <a:t>réticulo</a:t>
            </a:r>
            <a:r>
              <a:rPr lang="fr-FR" dirty="0"/>
              <a:t>-nodulaire prédominant dans la région hilaire et la base </a:t>
            </a:r>
            <a:r>
              <a:rPr lang="fr-FR" dirty="0" smtClean="0"/>
              <a:t>associée </a:t>
            </a:r>
            <a:r>
              <a:rPr lang="fr-FR" dirty="0"/>
              <a:t>à une silhouette cardiaque anormale.</a:t>
            </a:r>
          </a:p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b="1" i="1" dirty="0">
                <a:solidFill>
                  <a:srgbClr val="FF0000"/>
                </a:solidFill>
              </a:rPr>
              <a:t>2- </a:t>
            </a:r>
            <a:r>
              <a:rPr lang="fr-FR" b="1" i="1" dirty="0" err="1">
                <a:solidFill>
                  <a:srgbClr val="FF0000"/>
                </a:solidFill>
              </a:rPr>
              <a:t>Hémosidérose</a:t>
            </a:r>
            <a:r>
              <a:rPr lang="fr-FR" b="1" i="1" dirty="0">
                <a:solidFill>
                  <a:srgbClr val="FF0000"/>
                </a:solidFill>
              </a:rPr>
              <a:t> secondaire : </a:t>
            </a:r>
          </a:p>
          <a:p>
            <a:r>
              <a:rPr lang="fr-FR" dirty="0"/>
              <a:t>Essentiellement dans le RM se manifeste par une miliaire calcifiée avec silhouette cardiaque anormale.</a:t>
            </a:r>
          </a:p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b="1" i="1" dirty="0">
                <a:solidFill>
                  <a:srgbClr val="FF0000"/>
                </a:solidFill>
              </a:rPr>
              <a:t>3- Granité post-hémoptoïque de </a:t>
            </a:r>
            <a:r>
              <a:rPr lang="fr-FR" b="1" i="1" dirty="0" err="1">
                <a:solidFill>
                  <a:srgbClr val="FF0000"/>
                </a:solidFill>
              </a:rPr>
              <a:t>cardis</a:t>
            </a:r>
            <a:r>
              <a:rPr lang="fr-FR" b="1" i="1" dirty="0">
                <a:solidFill>
                  <a:srgbClr val="FF0000"/>
                </a:solidFill>
              </a:rPr>
              <a:t> :</a:t>
            </a:r>
          </a:p>
          <a:p>
            <a:r>
              <a:rPr lang="fr-FR" dirty="0"/>
              <a:t>Miliaire localisée spontanément régressive due à des micro-infarctus allergiques témoignant d’une hémoptysie.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9950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C- Miliaires des affections malignes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i="1" dirty="0" smtClean="0">
                <a:solidFill>
                  <a:srgbClr val="FF0000"/>
                </a:solidFill>
              </a:rPr>
              <a:t>1- </a:t>
            </a:r>
            <a:r>
              <a:rPr lang="fr-FR" b="1" i="1" dirty="0">
                <a:solidFill>
                  <a:srgbClr val="FF0000"/>
                </a:solidFill>
              </a:rPr>
              <a:t>Lymphangite carcinomateuse</a:t>
            </a:r>
            <a:r>
              <a:rPr lang="fr-FR" i="1" dirty="0"/>
              <a:t> (Métastase par </a:t>
            </a:r>
            <a:r>
              <a:rPr lang="fr-FR" i="1" dirty="0" smtClean="0"/>
              <a:t>voie </a:t>
            </a:r>
            <a:r>
              <a:rPr lang="fr-FR" i="1" dirty="0"/>
              <a:t>lymphatique) :</a:t>
            </a:r>
            <a:endParaRPr lang="fr-FR" dirty="0"/>
          </a:p>
          <a:p>
            <a:r>
              <a:rPr lang="fr-FR" dirty="0" smtClean="0"/>
              <a:t>Réalise </a:t>
            </a:r>
            <a:r>
              <a:rPr lang="fr-FR" dirty="0"/>
              <a:t>une miliaire fébrile avec des images </a:t>
            </a:r>
            <a:r>
              <a:rPr lang="fr-FR" dirty="0" err="1"/>
              <a:t>réticulo</a:t>
            </a:r>
            <a:r>
              <a:rPr lang="fr-FR" dirty="0"/>
              <a:t>-micronodulaires </a:t>
            </a:r>
            <a:r>
              <a:rPr lang="fr-FR" dirty="0" smtClean="0"/>
              <a:t>diffuses </a:t>
            </a:r>
            <a:r>
              <a:rPr lang="fr-FR" dirty="0"/>
              <a:t>associées le plus souvent à des ADP </a:t>
            </a:r>
            <a:r>
              <a:rPr lang="fr-FR" dirty="0" err="1"/>
              <a:t>médiastinales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100" b="1" i="1" dirty="0">
                <a:solidFill>
                  <a:srgbClr val="FF0000"/>
                </a:solidFill>
              </a:rPr>
              <a:t>2- </a:t>
            </a:r>
            <a:r>
              <a:rPr lang="fr-FR" sz="3100" b="1" i="1" dirty="0" err="1">
                <a:solidFill>
                  <a:srgbClr val="FF0000"/>
                </a:solidFill>
              </a:rPr>
              <a:t>Carcinose</a:t>
            </a:r>
            <a:r>
              <a:rPr lang="fr-FR" sz="3100" b="1" i="1" dirty="0">
                <a:solidFill>
                  <a:srgbClr val="FF0000"/>
                </a:solidFill>
              </a:rPr>
              <a:t> miliaire </a:t>
            </a:r>
            <a:r>
              <a:rPr lang="fr-FR" i="1" dirty="0"/>
              <a:t>(métastase par voie hématogène) : </a:t>
            </a:r>
            <a:endParaRPr lang="fr-FR" dirty="0"/>
          </a:p>
          <a:p>
            <a:r>
              <a:rPr lang="fr-FR" dirty="0" smtClean="0"/>
              <a:t>Miliaire </a:t>
            </a:r>
            <a:r>
              <a:rPr lang="fr-FR" dirty="0"/>
              <a:t>atypique réalisant tous les aspects entre l’image micronodulaire et l’aspect en lâcher de ballon.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100" b="1" i="1" dirty="0">
                <a:solidFill>
                  <a:srgbClr val="FF0000"/>
                </a:solidFill>
              </a:rPr>
              <a:t>3- </a:t>
            </a:r>
            <a:r>
              <a:rPr lang="fr-FR" sz="3100" b="1" i="1" dirty="0" err="1">
                <a:solidFill>
                  <a:srgbClr val="FF0000"/>
                </a:solidFill>
              </a:rPr>
              <a:t>hémoreticulopathie</a:t>
            </a:r>
            <a:r>
              <a:rPr lang="fr-FR" sz="3100" b="1" i="1" dirty="0">
                <a:solidFill>
                  <a:srgbClr val="FF0000"/>
                </a:solidFill>
              </a:rPr>
              <a:t> maligne</a:t>
            </a:r>
            <a:r>
              <a:rPr lang="fr-FR" i="1" dirty="0"/>
              <a:t> :</a:t>
            </a:r>
            <a:endParaRPr lang="fr-FR" dirty="0"/>
          </a:p>
          <a:p>
            <a:pPr lvl="0"/>
            <a:r>
              <a:rPr lang="fr-FR" dirty="0"/>
              <a:t>Maladie de Hodgkin avec présence constante des ADP.</a:t>
            </a:r>
          </a:p>
          <a:p>
            <a:pPr lvl="0"/>
            <a:r>
              <a:rPr lang="fr-FR" dirty="0"/>
              <a:t>LMNH rarement responsables de miliaires.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4746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31"/>
            <a:ext cx="7560840" cy="6833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345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D- Miliaire des pneumoconioses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i="1" dirty="0" smtClean="0">
                <a:solidFill>
                  <a:srgbClr val="FF0000"/>
                </a:solidFill>
              </a:rPr>
              <a:t>1- </a:t>
            </a:r>
            <a:r>
              <a:rPr lang="fr-FR" b="1" i="1" dirty="0">
                <a:solidFill>
                  <a:srgbClr val="FF0000"/>
                </a:solidFill>
              </a:rPr>
              <a:t>pneumoconioses </a:t>
            </a:r>
            <a:r>
              <a:rPr lang="fr-FR" b="1" i="1" dirty="0" err="1">
                <a:solidFill>
                  <a:srgbClr val="FF0000"/>
                </a:solidFill>
              </a:rPr>
              <a:t>fibrosantes</a:t>
            </a:r>
            <a:r>
              <a:rPr lang="fr-FR" b="1" i="1" dirty="0">
                <a:solidFill>
                  <a:srgbClr val="FF0000"/>
                </a:solidFill>
              </a:rPr>
              <a:t> :</a:t>
            </a:r>
            <a:endParaRPr lang="fr-FR" b="1" dirty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 </a:t>
            </a:r>
            <a:r>
              <a:rPr lang="fr-FR" dirty="0"/>
              <a:t>Silicose.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Asbestose.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b="1" i="1" dirty="0">
                <a:solidFill>
                  <a:srgbClr val="FF0000"/>
                </a:solidFill>
              </a:rPr>
              <a:t>2- pneumoconioses non </a:t>
            </a:r>
            <a:r>
              <a:rPr lang="fr-FR" b="1" i="1" dirty="0" err="1">
                <a:solidFill>
                  <a:srgbClr val="FF0000"/>
                </a:solidFill>
              </a:rPr>
              <a:t>fibrosantes</a:t>
            </a:r>
            <a:r>
              <a:rPr lang="fr-FR" b="1" i="1" dirty="0">
                <a:solidFill>
                  <a:srgbClr val="FF0000"/>
                </a:solidFill>
              </a:rPr>
              <a:t> : </a:t>
            </a:r>
          </a:p>
          <a:p>
            <a:pPr marL="914400" lvl="1" indent="-514350"/>
            <a:r>
              <a:rPr lang="fr-FR" dirty="0" smtClean="0"/>
              <a:t>Sidérose</a:t>
            </a:r>
          </a:p>
          <a:p>
            <a:pPr marL="914400" lvl="1" indent="-514350"/>
            <a:r>
              <a:rPr lang="fr-FR" dirty="0" smtClean="0"/>
              <a:t>anthracose</a:t>
            </a:r>
          </a:p>
          <a:p>
            <a:pPr marL="914400" lvl="1" indent="-514350"/>
            <a:r>
              <a:rPr lang="fr-FR" dirty="0" err="1" smtClean="0"/>
              <a:t>barytose</a:t>
            </a:r>
            <a:r>
              <a:rPr lang="fr-FR" dirty="0" smtClean="0"/>
              <a:t> </a:t>
            </a:r>
            <a:r>
              <a:rPr lang="fr-FR" dirty="0"/>
              <a:t>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13583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9458" name="Picture 2" descr="E:\m e d e c i n e\0P N E U M O L O G I E\service\Photo\Miliaire + PN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9" y="83031"/>
            <a:ext cx="5544616" cy="73928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2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E- Miliaire des granulomatoses 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fr-FR" sz="3000" b="1" i="1" dirty="0">
                <a:solidFill>
                  <a:srgbClr val="FF0000"/>
                </a:solidFill>
              </a:rPr>
              <a:t>1- Granulomatose </a:t>
            </a:r>
            <a:r>
              <a:rPr lang="fr-FR" sz="3000" b="1" i="1" dirty="0" err="1">
                <a:solidFill>
                  <a:srgbClr val="FF0000"/>
                </a:solidFill>
              </a:rPr>
              <a:t>immuno</a:t>
            </a:r>
            <a:r>
              <a:rPr lang="fr-FR" sz="3000" b="1" i="1" dirty="0">
                <a:solidFill>
                  <a:srgbClr val="FF0000"/>
                </a:solidFill>
              </a:rPr>
              <a:t>-allergique : </a:t>
            </a:r>
          </a:p>
          <a:p>
            <a:pPr lvl="2"/>
            <a:r>
              <a:rPr lang="fr-FR" dirty="0"/>
              <a:t>Poumon de fermier.</a:t>
            </a:r>
          </a:p>
          <a:p>
            <a:pPr lvl="2"/>
            <a:r>
              <a:rPr lang="fr-FR" dirty="0"/>
              <a:t>Maladie des éleveurs d’oiseaux.</a:t>
            </a:r>
          </a:p>
          <a:p>
            <a:pPr lvl="2"/>
            <a:r>
              <a:rPr lang="fr-FR" dirty="0"/>
              <a:t>Maladie des </a:t>
            </a:r>
            <a:r>
              <a:rPr lang="fr-FR" dirty="0" err="1"/>
              <a:t>championistes</a:t>
            </a:r>
            <a:r>
              <a:rPr lang="fr-FR" dirty="0"/>
              <a:t> </a:t>
            </a:r>
            <a:r>
              <a:rPr lang="fr-FR" dirty="0" smtClean="0"/>
              <a:t>…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endParaRPr lang="fr-FR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fr-FR" sz="3000" b="1" i="1" dirty="0">
                <a:solidFill>
                  <a:srgbClr val="FF0000"/>
                </a:solidFill>
              </a:rPr>
              <a:t>2- Granulomatose d’étiologie inconnue :</a:t>
            </a:r>
          </a:p>
          <a:p>
            <a:pPr lvl="2"/>
            <a:r>
              <a:rPr lang="fr-FR" dirty="0"/>
              <a:t>Sarcoïdose : prédomine à la région hilaire avec ou sans ADP.</a:t>
            </a:r>
          </a:p>
          <a:p>
            <a:pPr lvl="2"/>
            <a:r>
              <a:rPr lang="fr-FR" dirty="0" err="1"/>
              <a:t>Histiocytose</a:t>
            </a:r>
            <a:r>
              <a:rPr lang="fr-FR" dirty="0"/>
              <a:t> X.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8179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fr-BE" sz="2800" dirty="0">
                <a:solidFill>
                  <a:srgbClr val="0070C0"/>
                </a:solidFill>
              </a:rPr>
              <a:t>Sarcoïdose Le </a:t>
            </a:r>
            <a:r>
              <a:rPr lang="fr-BE" sz="2800" dirty="0" smtClean="0">
                <a:solidFill>
                  <a:srgbClr val="0070C0"/>
                </a:solidFill>
              </a:rPr>
              <a:t>Stade II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705014"/>
            <a:ext cx="7488832" cy="6152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077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0040"/>
            <a:ext cx="9111368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77110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F- Autres causes des miliaires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Collagénose.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Phacomatose</a:t>
            </a:r>
            <a:r>
              <a:rPr lang="fr-F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Hémosidérose</a:t>
            </a:r>
            <a:r>
              <a:rPr lang="fr-FR" dirty="0" smtClean="0"/>
              <a:t> </a:t>
            </a:r>
            <a:r>
              <a:rPr lang="fr-FR" dirty="0"/>
              <a:t>idiopathique</a:t>
            </a:r>
            <a:r>
              <a:rPr lang="fr-F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Fibrose </a:t>
            </a:r>
            <a:r>
              <a:rPr lang="fr-FR" dirty="0"/>
              <a:t>interstitielle, …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849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fr-FR" b="1" dirty="0" smtClean="0"/>
              <a:t>Définition : </a:t>
            </a:r>
            <a:br>
              <a:rPr lang="fr-FR" b="1" dirty="0" smtClean="0"/>
            </a:br>
            <a:r>
              <a:rPr lang="fr-FR" sz="3100" dirty="0" smtClean="0">
                <a:solidFill>
                  <a:schemeClr val="tx2"/>
                </a:solidFill>
              </a:rPr>
              <a:t>exclusivement radiologique.</a:t>
            </a:r>
            <a:endParaRPr lang="fr-FR" sz="3100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Classiquement </a:t>
            </a:r>
            <a:r>
              <a:rPr lang="fr-FR" dirty="0"/>
              <a:t>présence au niveau des plages </a:t>
            </a:r>
            <a:r>
              <a:rPr lang="fr-FR" dirty="0" smtClean="0"/>
              <a:t>pulmonaires </a:t>
            </a:r>
            <a:r>
              <a:rPr lang="fr-FR" dirty="0"/>
              <a:t>d’opacités micronodulaires de </a:t>
            </a:r>
            <a:r>
              <a:rPr lang="fr-FR" dirty="0" smtClean="0"/>
              <a:t>taille </a:t>
            </a:r>
            <a:r>
              <a:rPr lang="fr-FR" dirty="0"/>
              <a:t>d’un grain de mil (</a:t>
            </a:r>
            <a:r>
              <a:rPr lang="fr-FR" dirty="0">
                <a:solidFill>
                  <a:srgbClr val="FF0000"/>
                </a:solidFill>
              </a:rPr>
              <a:t>1,5 à 3 mm de </a:t>
            </a:r>
            <a:r>
              <a:rPr lang="fr-FR" dirty="0" smtClean="0">
                <a:solidFill>
                  <a:srgbClr val="FF0000"/>
                </a:solidFill>
              </a:rPr>
              <a:t>Ø</a:t>
            </a:r>
            <a:r>
              <a:rPr lang="fr-FR" dirty="0" smtClean="0"/>
              <a:t>) diffuses </a:t>
            </a:r>
            <a:r>
              <a:rPr lang="fr-FR" dirty="0"/>
              <a:t>ou </a:t>
            </a:r>
            <a:r>
              <a:rPr lang="fr-FR" dirty="0" smtClean="0"/>
              <a:t>localisées.</a:t>
            </a:r>
          </a:p>
          <a:p>
            <a:endParaRPr lang="fr-FR" dirty="0"/>
          </a:p>
          <a:p>
            <a:r>
              <a:rPr lang="fr-FR" dirty="0" smtClean="0"/>
              <a:t>les </a:t>
            </a:r>
            <a:r>
              <a:rPr lang="fr-FR" dirty="0"/>
              <a:t>aspects moins typiques </a:t>
            </a:r>
            <a:r>
              <a:rPr lang="fr-FR" dirty="0" smtClean="0"/>
              <a:t>: des </a:t>
            </a:r>
            <a:r>
              <a:rPr lang="fr-FR" dirty="0"/>
              <a:t>images réticulaires et </a:t>
            </a:r>
            <a:r>
              <a:rPr lang="fr-FR" dirty="0" err="1"/>
              <a:t>réticulo</a:t>
            </a:r>
            <a:r>
              <a:rPr lang="fr-FR" dirty="0"/>
              <a:t>-nodulaires.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201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608931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Merci pour votre attention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0395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Diagnostic positif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i="1" dirty="0" smtClean="0">
                <a:solidFill>
                  <a:srgbClr val="00B050"/>
                </a:solidFill>
              </a:rPr>
              <a:t>A- </a:t>
            </a:r>
            <a:r>
              <a:rPr lang="fr-FR" b="1" i="1" dirty="0">
                <a:solidFill>
                  <a:srgbClr val="00B050"/>
                </a:solidFill>
              </a:rPr>
              <a:t>Circonstances de découverte :</a:t>
            </a:r>
            <a:endParaRPr lang="fr-FR" dirty="0">
              <a:solidFill>
                <a:srgbClr val="00B050"/>
              </a:solidFill>
            </a:endParaRPr>
          </a:p>
          <a:p>
            <a:pPr lvl="0"/>
            <a:r>
              <a:rPr lang="fr-FR" dirty="0"/>
              <a:t>Examen radiologique systématique.</a:t>
            </a:r>
          </a:p>
          <a:p>
            <a:pPr lvl="0"/>
            <a:r>
              <a:rPr lang="fr-FR" dirty="0"/>
              <a:t>A la suite d’une symptomatologie respiratoire.</a:t>
            </a:r>
          </a:p>
          <a:p>
            <a:pPr lvl="0"/>
            <a:r>
              <a:rPr lang="fr-FR" dirty="0"/>
              <a:t>Au cours de l’évolution d’une maladie générale.</a:t>
            </a:r>
          </a:p>
          <a:p>
            <a:pPr marL="0" indent="0">
              <a:buNone/>
            </a:pPr>
            <a:endParaRPr lang="fr-FR" b="1" i="1" dirty="0" smtClean="0"/>
          </a:p>
          <a:p>
            <a:pPr marL="0" indent="0">
              <a:buNone/>
            </a:pPr>
            <a:r>
              <a:rPr lang="fr-FR" b="1" i="1" dirty="0" smtClean="0">
                <a:solidFill>
                  <a:srgbClr val="00B050"/>
                </a:solidFill>
              </a:rPr>
              <a:t>B- </a:t>
            </a:r>
            <a:r>
              <a:rPr lang="fr-FR" b="1" i="1" dirty="0">
                <a:solidFill>
                  <a:srgbClr val="00B050"/>
                </a:solidFill>
              </a:rPr>
              <a:t>Radiographie de thorax :</a:t>
            </a:r>
            <a:endParaRPr lang="fr-FR" dirty="0">
              <a:solidFill>
                <a:srgbClr val="00B050"/>
              </a:solidFill>
            </a:endParaRPr>
          </a:p>
          <a:p>
            <a:r>
              <a:rPr lang="fr-FR" dirty="0" smtClean="0"/>
              <a:t>La </a:t>
            </a:r>
            <a:r>
              <a:rPr lang="fr-FR" dirty="0"/>
              <a:t>radiographie permet de reconnaitre l’image miliaire par la présence d’un semis d’opacités de 1,5 à 3 mm de Ø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/>
              <a:t>de </a:t>
            </a:r>
            <a:r>
              <a:rPr lang="fr-FR" dirty="0"/>
              <a:t>densité et de répartition variable on distingue 2 types :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02259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a- miliaires pulmonaires typiques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 micronodules </a:t>
            </a:r>
            <a:r>
              <a:rPr lang="fr-FR" dirty="0"/>
              <a:t>caractérisées par :</a:t>
            </a:r>
          </a:p>
          <a:p>
            <a:pPr lvl="0"/>
            <a:r>
              <a:rPr lang="fr-FR" dirty="0" smtClean="0"/>
              <a:t>contours </a:t>
            </a:r>
            <a:r>
              <a:rPr lang="fr-FR" dirty="0"/>
              <a:t>arrondies et séparés les unes des autres.</a:t>
            </a:r>
          </a:p>
          <a:p>
            <a:pPr lvl="0"/>
            <a:r>
              <a:rPr lang="fr-FR" dirty="0" smtClean="0"/>
              <a:t>dimensions </a:t>
            </a:r>
            <a:r>
              <a:rPr lang="fr-FR" dirty="0"/>
              <a:t>égales.</a:t>
            </a:r>
          </a:p>
          <a:p>
            <a:pPr lvl="0"/>
            <a:r>
              <a:rPr lang="fr-FR" dirty="0"/>
              <a:t>Répartition égales dans les </a:t>
            </a:r>
            <a:r>
              <a:rPr lang="fr-FR" dirty="0" smtClean="0"/>
              <a:t>2 champs </a:t>
            </a:r>
            <a:r>
              <a:rPr lang="fr-FR" dirty="0"/>
              <a:t>pulmonaires avec imprégnation plus importante dans les régions moyenne par rapport aux bases et aux sommets.</a:t>
            </a:r>
          </a:p>
          <a:p>
            <a:pPr lvl="0"/>
            <a:r>
              <a:rPr lang="fr-FR" dirty="0"/>
              <a:t>Présence possible d’un aspect en maille de filet avec des granulations constituant l’aspect </a:t>
            </a:r>
            <a:r>
              <a:rPr lang="fr-FR" dirty="0" err="1"/>
              <a:t>réticulo</a:t>
            </a:r>
            <a:r>
              <a:rPr lang="fr-FR" dirty="0"/>
              <a:t>-nodulaire.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02527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Documents and Settings\Marie-France\Mes documents\Mes images\AA mis sur CD ou ZIP\TDI TDA Infiltration diffuse\TDI TGCL Cothi hémosidérose TYTM\Cothi RP1 TGCL hémosidérose TYTM 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-32832"/>
            <a:ext cx="6624736" cy="68785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6655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>
                <a:solidFill>
                  <a:srgbClr val="FF0000"/>
                </a:solidFill>
              </a:rPr>
              <a:t>b- Miliaire atypique :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i="1" dirty="0" smtClean="0"/>
              <a:t>caractérisée </a:t>
            </a:r>
            <a:r>
              <a:rPr lang="fr-FR" i="1" dirty="0"/>
              <a:t>par :</a:t>
            </a:r>
            <a:endParaRPr lang="fr-FR" dirty="0"/>
          </a:p>
          <a:p>
            <a:pPr lvl="1"/>
            <a:r>
              <a:rPr lang="fr-FR" dirty="0"/>
              <a:t>Inégalité des tailles.</a:t>
            </a:r>
          </a:p>
          <a:p>
            <a:pPr lvl="1"/>
            <a:r>
              <a:rPr lang="fr-FR" dirty="0"/>
              <a:t>Irrégularité des contours.</a:t>
            </a:r>
          </a:p>
          <a:p>
            <a:pPr lvl="1"/>
            <a:r>
              <a:rPr lang="fr-FR" dirty="0"/>
              <a:t>Répartition inhomogène.</a:t>
            </a:r>
          </a:p>
          <a:p>
            <a:endParaRPr lang="fr-FR" b="1" i="1" dirty="0" smtClean="0"/>
          </a:p>
          <a:p>
            <a:endParaRPr lang="fr-FR" b="1" i="1" dirty="0" smtClean="0"/>
          </a:p>
          <a:p>
            <a:r>
              <a:rPr lang="fr-FR" b="1" i="1" dirty="0" smtClean="0"/>
              <a:t>N.B</a:t>
            </a:r>
            <a:r>
              <a:rPr lang="fr-FR" b="1" i="1" dirty="0"/>
              <a:t> :</a:t>
            </a:r>
            <a:r>
              <a:rPr lang="fr-FR" dirty="0"/>
              <a:t> </a:t>
            </a:r>
            <a:r>
              <a:rPr lang="fr-FR" dirty="0" smtClean="0"/>
              <a:t>l’association avec d’autres images </a:t>
            </a:r>
            <a:r>
              <a:rPr lang="fr-FR" dirty="0"/>
              <a:t>parenchymateuses, pleurales, </a:t>
            </a:r>
            <a:r>
              <a:rPr lang="fr-FR" dirty="0" err="1" smtClean="0"/>
              <a:t>médiastinales</a:t>
            </a:r>
            <a:r>
              <a:rPr lang="fr-FR" dirty="0" smtClean="0"/>
              <a:t> sera </a:t>
            </a:r>
            <a:r>
              <a:rPr lang="fr-FR" dirty="0"/>
              <a:t>d’une grande utilité pour le </a:t>
            </a:r>
            <a:r>
              <a:rPr lang="fr-FR" dirty="0" smtClean="0"/>
              <a:t>diagnostic </a:t>
            </a:r>
            <a:r>
              <a:rPr lang="fr-FR" dirty="0"/>
              <a:t>étiologique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79750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45661"/>
            <a:ext cx="6715172" cy="636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24940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Diagnostic différentiels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- </a:t>
            </a:r>
            <a:r>
              <a:rPr lang="fr-FR" b="1" dirty="0"/>
              <a:t>Erreur technique : </a:t>
            </a:r>
            <a:endParaRPr lang="fr-FR" dirty="0"/>
          </a:p>
          <a:p>
            <a:pPr lvl="1"/>
            <a:r>
              <a:rPr lang="fr-FR" dirty="0"/>
              <a:t>Films anciens piquetés.</a:t>
            </a:r>
          </a:p>
          <a:p>
            <a:pPr lvl="1"/>
            <a:r>
              <a:rPr lang="fr-FR" dirty="0" smtClean="0"/>
              <a:t>Cliché en </a:t>
            </a:r>
            <a:r>
              <a:rPr lang="fr-FR" dirty="0"/>
              <a:t>expiration.</a:t>
            </a:r>
          </a:p>
          <a:p>
            <a:pPr lvl="1"/>
            <a:r>
              <a:rPr lang="fr-FR" dirty="0"/>
              <a:t>Cliché peu pénétré.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35004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212976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/>
              <a:t>IV- Les étiologies des miliaires 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7341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159</Words>
  <Application>Microsoft Office PowerPoint</Application>
  <PresentationFormat>Affichage à l'écran (4:3)</PresentationFormat>
  <Paragraphs>98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Diagnostic des miliaires   pulmonaires</vt:lpstr>
      <vt:lpstr>Définition :  exclusivement radiologique.</vt:lpstr>
      <vt:lpstr>Diagnostic positif :</vt:lpstr>
      <vt:lpstr>a- miliaires pulmonaires typiques :</vt:lpstr>
      <vt:lpstr>Diapositive 5</vt:lpstr>
      <vt:lpstr>b- Miliaire atypique : </vt:lpstr>
      <vt:lpstr>Diapositive 7</vt:lpstr>
      <vt:lpstr>Diagnostic différentiels :</vt:lpstr>
      <vt:lpstr>IV- Les étiologies des miliaires :</vt:lpstr>
      <vt:lpstr>A- Miliaires infectieuses :</vt:lpstr>
      <vt:lpstr>B- Miliaires mécaniques : </vt:lpstr>
      <vt:lpstr>C- Miliaires des affections malignes :</vt:lpstr>
      <vt:lpstr>Diapositive 13</vt:lpstr>
      <vt:lpstr>D- Miliaire des pneumoconioses :</vt:lpstr>
      <vt:lpstr>Diapositive 15</vt:lpstr>
      <vt:lpstr>E- Miliaire des granulomatoses : </vt:lpstr>
      <vt:lpstr>Sarcoïdose Le Stade II</vt:lpstr>
      <vt:lpstr>Diapositive 18</vt:lpstr>
      <vt:lpstr>F- Autres causes des miliaires :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des miliaires pulmonaires</dc:title>
  <dc:creator>ency-education.com</dc:creator>
  <cp:lastModifiedBy>oryent</cp:lastModifiedBy>
  <cp:revision>29</cp:revision>
  <dcterms:created xsi:type="dcterms:W3CDTF">2013-10-04T20:09:11Z</dcterms:created>
  <dcterms:modified xsi:type="dcterms:W3CDTF">2015-10-13T11:03:03Z</dcterms:modified>
</cp:coreProperties>
</file>