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5"/>
  </p:notesMasterIdLst>
  <p:sldIdLst>
    <p:sldId id="258" r:id="rId2"/>
    <p:sldId id="329" r:id="rId3"/>
    <p:sldId id="330" r:id="rId4"/>
    <p:sldId id="317" r:id="rId5"/>
    <p:sldId id="262" r:id="rId6"/>
    <p:sldId id="327" r:id="rId7"/>
    <p:sldId id="263" r:id="rId8"/>
    <p:sldId id="265" r:id="rId9"/>
    <p:sldId id="264" r:id="rId10"/>
    <p:sldId id="331" r:id="rId11"/>
    <p:sldId id="332" r:id="rId12"/>
    <p:sldId id="266" r:id="rId13"/>
    <p:sldId id="268" r:id="rId14"/>
    <p:sldId id="269" r:id="rId15"/>
    <p:sldId id="270" r:id="rId16"/>
    <p:sldId id="271" r:id="rId17"/>
    <p:sldId id="313" r:id="rId18"/>
    <p:sldId id="333" r:id="rId19"/>
    <p:sldId id="334" r:id="rId20"/>
    <p:sldId id="272" r:id="rId21"/>
    <p:sldId id="314" r:id="rId22"/>
    <p:sldId id="274" r:id="rId23"/>
    <p:sldId id="275" r:id="rId24"/>
    <p:sldId id="277" r:id="rId25"/>
    <p:sldId id="322" r:id="rId26"/>
    <p:sldId id="335" r:id="rId27"/>
    <p:sldId id="278" r:id="rId28"/>
    <p:sldId id="279" r:id="rId29"/>
    <p:sldId id="280" r:id="rId30"/>
    <p:sldId id="281" r:id="rId31"/>
    <p:sldId id="323" r:id="rId32"/>
    <p:sldId id="283" r:id="rId33"/>
    <p:sldId id="284" r:id="rId34"/>
    <p:sldId id="285" r:id="rId35"/>
    <p:sldId id="315" r:id="rId36"/>
    <p:sldId id="316" r:id="rId37"/>
    <p:sldId id="287" r:id="rId38"/>
    <p:sldId id="325" r:id="rId39"/>
    <p:sldId id="288" r:id="rId40"/>
    <p:sldId id="336" r:id="rId41"/>
    <p:sldId id="289" r:id="rId42"/>
    <p:sldId id="290" r:id="rId43"/>
    <p:sldId id="291" r:id="rId44"/>
    <p:sldId id="292" r:id="rId45"/>
    <p:sldId id="293" r:id="rId46"/>
    <p:sldId id="294" r:id="rId47"/>
    <p:sldId id="318" r:id="rId48"/>
    <p:sldId id="295" r:id="rId49"/>
    <p:sldId id="338" r:id="rId50"/>
    <p:sldId id="297" r:id="rId51"/>
    <p:sldId id="298" r:id="rId52"/>
    <p:sldId id="300" r:id="rId53"/>
    <p:sldId id="302" r:id="rId54"/>
    <p:sldId id="303" r:id="rId55"/>
    <p:sldId id="304" r:id="rId56"/>
    <p:sldId id="324" r:id="rId57"/>
    <p:sldId id="306" r:id="rId58"/>
    <p:sldId id="308" r:id="rId59"/>
    <p:sldId id="309" r:id="rId60"/>
    <p:sldId id="310" r:id="rId61"/>
    <p:sldId id="311" r:id="rId62"/>
    <p:sldId id="320" r:id="rId63"/>
    <p:sldId id="321" r:id="rId6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0066"/>
    <a:srgbClr val="FFFFFF"/>
    <a:srgbClr val="C0C0C0"/>
    <a:srgbClr val="DDDDDD"/>
    <a:srgbClr val="003300"/>
    <a:srgbClr val="80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60" autoAdjust="0"/>
    <p:restoredTop sz="94660"/>
  </p:normalViewPr>
  <p:slideViewPr>
    <p:cSldViewPr>
      <p:cViewPr varScale="1">
        <p:scale>
          <a:sx n="75" d="100"/>
          <a:sy n="75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9AA50A-534A-47B7-B026-2D6176D87946}" type="datetimeFigureOut">
              <a:rPr lang="fr-FR"/>
              <a:pPr>
                <a:defRPr/>
              </a:pPr>
              <a:t>28/09/2014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3E1DBF-3A0C-4850-898E-216CF88BEC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382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382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4EAF-ADA9-4C74-B86C-F0F16874D1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2EAE8-5DB0-44A9-B527-BA52747963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2208-D349-4749-93A6-2749F6070C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01C9D-FB39-45DF-BF9A-8921B4960B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457BB-56C2-4DB5-A7FE-F5EFD21BC4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CE21-1985-4013-B932-4EDA05B9C7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3CD0-5D17-4AEA-BD7F-5E22051C29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82B2E-F2BA-4449-8D2B-378FE7EC26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AD026-6E0B-41D9-AD93-4DA70967CA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4A85-577C-44AA-B350-47D23E463A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76A03-072A-411B-94F3-5EAE0CBE0C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3E196-DDE6-4D30-9C90-B29EA6719C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80B0D-33B3-4C93-BDA8-3328DA2AD4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72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2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2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2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2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2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2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372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72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72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4F3AB7E9-7DA5-45C0-84E3-D4C3BE2606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http://www.fmp-uh2c.ac.ma/tbcose/Images/Fig34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.fmp-uh2c.ac.ma/tbcose/Images/Fig8.jpg" TargetMode="Externa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phique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e2med.com/DocumentRoot/RMR/Iss7734/Pag57765/F_518s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5400" i="1" dirty="0" smtClean="0">
                <a:latin typeface="Comic Sans MS" pitchFamily="66" charset="0"/>
              </a:rPr>
              <a:t>		Les tuberculoses 		extra pulmonaires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5400" i="1" dirty="0" smtClean="0">
                <a:latin typeface="Comic Sans MS" pitchFamily="66" charset="0"/>
              </a:rPr>
              <a:t>            &lt;&lt; TEP &gt;&gt;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5400" i="1" dirty="0" smtClean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5400" i="1" dirty="0" smtClean="0">
                <a:latin typeface="Comic Sans MS" pitchFamily="66" charset="0"/>
              </a:rPr>
              <a:t>	    </a:t>
            </a:r>
            <a:r>
              <a:rPr lang="fr-FR" sz="4800" i="1" dirty="0" smtClean="0">
                <a:latin typeface="Comic Sans MS" pitchFamily="66" charset="0"/>
              </a:rPr>
              <a:t>Dr </a:t>
            </a:r>
            <a:r>
              <a:rPr lang="fr-FR" sz="4800" i="1" dirty="0" err="1" smtClean="0">
                <a:latin typeface="Comic Sans MS" pitchFamily="66" charset="0"/>
              </a:rPr>
              <a:t>Ouardi</a:t>
            </a:r>
            <a:endParaRPr lang="fr-FR" sz="4800" i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i="1" dirty="0" smtClean="0">
                <a:latin typeface="Comic Sans MS" pitchFamily="66" charset="0"/>
              </a:rPr>
              <a:t>Service de pneumologie B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i="1" dirty="0" smtClean="0">
                <a:latin typeface="Comic Sans MS" pitchFamily="66" charset="0"/>
              </a:rPr>
              <a:t>     Pr y </a:t>
            </a:r>
            <a:r>
              <a:rPr lang="fr-FR" i="1" dirty="0" err="1" smtClean="0">
                <a:latin typeface="Comic Sans MS" pitchFamily="66" charset="0"/>
              </a:rPr>
              <a:t>Berrabah</a:t>
            </a:r>
            <a:r>
              <a:rPr lang="fr-FR" i="1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i="1" dirty="0" smtClean="0">
                <a:latin typeface="Comic Sans MS" pitchFamily="66" charset="0"/>
              </a:rPr>
              <a:t>                	</a:t>
            </a:r>
            <a:endParaRPr lang="ar-DZ" sz="2800" i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i="1" dirty="0" smtClean="0">
                <a:latin typeface="Comic Sans MS" pitchFamily="66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Follicule épithélio-gigantocellulaire (sans nécrose centrale)</a:t>
            </a:r>
          </a:p>
        </p:txBody>
      </p:sp>
      <p:pic>
        <p:nvPicPr>
          <p:cNvPr id="12291" name="Picture 4" descr="Module_03_ULca04_res01~b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7705725" cy="51577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Follicule caséeux (avec nécrose centrale caséeuse</a:t>
            </a:r>
          </a:p>
        </p:txBody>
      </p:sp>
      <p:pic>
        <p:nvPicPr>
          <p:cNvPr id="13315" name="Picture 4" descr="Module_03_ULca04_res02~b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73238"/>
            <a:ext cx="7777163" cy="50847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632700" cy="4752975"/>
          </a:xfrm>
        </p:spPr>
        <p:txBody>
          <a:bodyPr/>
          <a:lstStyle/>
          <a:p>
            <a:pPr lvl="3" eaLnBrk="1" hangingPunct="1">
              <a:buFont typeface="Wingdings" pitchFamily="2" charset="2"/>
              <a:buNone/>
              <a:defRPr/>
            </a:pPr>
            <a:r>
              <a:rPr lang="fr-FR" sz="6000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Diagnostic</a:t>
            </a:r>
            <a:r>
              <a:rPr lang="fr-FR" sz="6600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fr-FR" sz="6600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6000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selon les</a:t>
            </a:r>
            <a:endParaRPr lang="fr-FR" sz="6600" i="1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fr-FR" sz="6000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localisations</a:t>
            </a:r>
            <a:endParaRPr lang="en-US" sz="6000" i="1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275" y="2427288"/>
            <a:ext cx="7929563" cy="3624262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La plus fréquente.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20 %. des TEP.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Localisation cervicale +++.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Souvent unilatérale.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16013" y="549275"/>
            <a:ext cx="7200900" cy="12001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i="1">
                <a:solidFill>
                  <a:schemeClr val="accent1"/>
                </a:solidFill>
                <a:latin typeface="Comic Sans MS" pitchFamily="66" charset="0"/>
              </a:rPr>
              <a:t>La tuberculose ganglionnaire</a:t>
            </a:r>
            <a:r>
              <a:rPr lang="fr-FR" sz="3600" b="1" i="1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fr-FR" sz="3600" b="1" i="1">
                <a:solidFill>
                  <a:schemeClr val="accent1"/>
                </a:solidFill>
                <a:latin typeface="Comic Sans MS" pitchFamily="66" charset="0"/>
              </a:rPr>
              <a:t>périphérique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800" i="1" smtClean="0">
                <a:solidFill>
                  <a:srgbClr val="000099"/>
                </a:solidFill>
                <a:latin typeface="Comic Sans MS" pitchFamily="66" charset="0"/>
              </a:rPr>
              <a:t>Clinique</a:t>
            </a:r>
            <a:endParaRPr lang="en-US" sz="4800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600" i="1" dirty="0" smtClean="0">
                <a:latin typeface="Century Schoolbook" pitchFamily="18" charset="0"/>
              </a:rPr>
              <a:t>signes d’imprégnation.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600" i="1" dirty="0" smtClean="0">
                <a:latin typeface="Century Schoolbook" pitchFamily="18" charset="0"/>
              </a:rPr>
              <a:t>Adénopathies: petite taille, fermes, indolores.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600" i="1" dirty="0" smtClean="0">
                <a:latin typeface="Century Schoolbook" pitchFamily="18" charset="0"/>
              </a:rPr>
              <a:t>évolution:</a:t>
            </a:r>
          </a:p>
          <a:p>
            <a:pPr lvl="3" eaLnBrk="1" hangingPunct="1"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fr-FR" sz="2400" i="1" dirty="0" smtClean="0">
                <a:latin typeface="Century Schoolbook" pitchFamily="18" charset="0"/>
              </a:rPr>
              <a:t> </a:t>
            </a:r>
            <a:r>
              <a:rPr lang="fr-FR" sz="3600" i="1" dirty="0" smtClean="0">
                <a:latin typeface="Century Schoolbook" pitchFamily="18" charset="0"/>
              </a:rPr>
              <a:t>augmentation de volume</a:t>
            </a:r>
            <a:r>
              <a:rPr lang="ar-SA" sz="3600" i="1" dirty="0" smtClean="0">
                <a:latin typeface="Century Schoolbook" pitchFamily="18" charset="0"/>
              </a:rPr>
              <a:t>.</a:t>
            </a:r>
          </a:p>
          <a:p>
            <a:pPr lvl="3" eaLnBrk="1" hangingPunct="1"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fr-FR" sz="3600" i="1" dirty="0" smtClean="0">
                <a:latin typeface="Century Schoolbook" pitchFamily="18" charset="0"/>
              </a:rPr>
              <a:t>Fistulisation spontanée.</a:t>
            </a:r>
          </a:p>
          <a:p>
            <a:pPr lvl="3" eaLnBrk="1" hangingPunct="1"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fr-FR" sz="3600" i="1" dirty="0" smtClean="0">
                <a:latin typeface="Century Schoolbook" pitchFamily="18" charset="0"/>
              </a:rPr>
              <a:t>Cicatrice indélébile</a:t>
            </a:r>
            <a:r>
              <a:rPr lang="fr-F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5400" i="1" smtClean="0">
                <a:solidFill>
                  <a:srgbClr val="000099"/>
                </a:solidFill>
                <a:latin typeface="Comic Sans MS" pitchFamily="66" charset="0"/>
              </a:rPr>
              <a:t>Para clinique</a:t>
            </a:r>
            <a:endParaRPr lang="en-US" sz="5400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dirty="0" err="1" smtClean="0">
                <a:latin typeface="Century Schoolbook" pitchFamily="18" charset="0"/>
              </a:rPr>
              <a:t>IDRt</a:t>
            </a:r>
            <a:r>
              <a:rPr lang="fr-FR" sz="4000" i="1" dirty="0" smtClean="0">
                <a:latin typeface="Century Schoolbook" pitchFamily="18" charset="0"/>
              </a:rPr>
              <a:t> fortement positive.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dirty="0" smtClean="0">
                <a:latin typeface="Century Schoolbook" pitchFamily="18" charset="0"/>
              </a:rPr>
              <a:t>Syndrome inflammatoire biologique.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dirty="0" smtClean="0">
                <a:latin typeface="Century Schoolbook" pitchFamily="18" charset="0"/>
              </a:rPr>
              <a:t>Ponction ganglionnaire:   cytologie + culture.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dirty="0" smtClean="0">
                <a:latin typeface="Century Schoolbook" pitchFamily="18" charset="0"/>
              </a:rPr>
              <a:t>Biopsie chirurgicale.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Diagnostic différentiel</a:t>
            </a:r>
            <a:r>
              <a:rPr lang="fr-FR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dirty="0" smtClean="0">
                <a:latin typeface="Century Schoolbook" pitchFamily="18" charset="0"/>
              </a:rPr>
              <a:t>Néoplasie</a:t>
            </a:r>
            <a:r>
              <a:rPr lang="fr-FR" sz="4000" i="1" dirty="0" smtClean="0"/>
              <a:t>.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dirty="0" smtClean="0">
                <a:latin typeface="Century Schoolbook" pitchFamily="18" charset="0"/>
              </a:rPr>
              <a:t>Infectieuse: adénopathie à germes pyogène (syndrome infectieux franc +porte d’entrée)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dirty="0" smtClean="0">
                <a:latin typeface="Century Schoolbook" pitchFamily="18" charset="0"/>
              </a:rPr>
              <a:t>Manifestation du VIH: adénopathies généralisée persistantes</a:t>
            </a:r>
            <a:endParaRPr lang="ar-SA" sz="4000" i="1" dirty="0" smtClean="0"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endParaRPr lang="fr-FR" sz="40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- BILAN PRETHERAPEUTIQUE</a:t>
            </a:r>
            <a:endParaRPr lang="en-US" sz="3200" i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>
              <a:defRPr/>
            </a:pPr>
            <a:r>
              <a:rPr lang="fr-FR" i="1" dirty="0" smtClean="0">
                <a:latin typeface="Century Schoolbook" pitchFamily="18" charset="0"/>
              </a:rPr>
              <a:t>Clinique: Examen soigneux de toutes les aires ganglionnaires superficielles.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fr-FR" i="1" dirty="0" smtClean="0">
                <a:latin typeface="Century Schoolbook" pitchFamily="18" charset="0"/>
              </a:rPr>
              <a:t>Para clinique Radiographie pulmonaire de f + p:</a:t>
            </a:r>
          </a:p>
          <a:p>
            <a:pPr eaLnBrk="1" hangingPunct="1">
              <a:buFontTx/>
              <a:buChar char="-"/>
              <a:defRPr/>
            </a:pPr>
            <a:r>
              <a:rPr lang="fr-FR" i="1" dirty="0" smtClean="0">
                <a:latin typeface="Century Schoolbook" pitchFamily="18" charset="0"/>
              </a:rPr>
              <a:t>Echographie cervicale .</a:t>
            </a:r>
          </a:p>
          <a:p>
            <a:pPr eaLnBrk="1" hangingPunct="1">
              <a:buFontTx/>
              <a:buChar char="-"/>
              <a:defRPr/>
            </a:pPr>
            <a:r>
              <a:rPr lang="fr-FR" i="1" dirty="0" smtClean="0">
                <a:latin typeface="Century Schoolbook" pitchFamily="18" charset="0"/>
              </a:rPr>
              <a:t>Echographie abdominale.</a:t>
            </a:r>
          </a:p>
          <a:p>
            <a:pPr eaLnBrk="1" hangingPunct="1">
              <a:defRPr/>
            </a:pPr>
            <a:endParaRPr lang="en-US" i="1" dirty="0" smtClean="0">
              <a:latin typeface="Century Schoolbook" pitchFamily="18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14850" y="1916113"/>
            <a:ext cx="4629150" cy="39147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Adénopathie cervicale fluctuante</a:t>
            </a:r>
          </a:p>
        </p:txBody>
      </p:sp>
      <p:pic>
        <p:nvPicPr>
          <p:cNvPr id="20483" name="Picture 4" descr="Module_03_ULca11_res01~b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773238"/>
            <a:ext cx="5976938" cy="46085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Cicatrice d'adénopathies cervicales tuberculeuses (écrouelles)</a:t>
            </a:r>
          </a:p>
        </p:txBody>
      </p:sp>
      <p:pic>
        <p:nvPicPr>
          <p:cNvPr id="21507" name="Picture 4" descr="Module_03_ULca11_res02~b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1763" y="1990725"/>
            <a:ext cx="5907087" cy="4038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solidFill>
                  <a:schemeClr val="accent1"/>
                </a:solidFill>
              </a:rPr>
              <a:t>Généralités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dirty="0" smtClean="0"/>
              <a:t>La tuberculose extra pulmonaire diffère profondément de la tuberculose pulmonaire sous plusieurs aspects : </a:t>
            </a:r>
            <a:endParaRPr lang="fr-FR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 smtClean="0"/>
              <a:t>1/ </a:t>
            </a:r>
            <a:r>
              <a:rPr lang="fr-FR" dirty="0" smtClean="0"/>
              <a:t>Elle est pauvre en bacilles et siège dans des organes souvent profonds, sans communication avec l'air extérieur. De ce fait, son diagnostic requiert le recours à la culture ou à l'examen </a:t>
            </a:r>
            <a:r>
              <a:rPr lang="fr-FR" dirty="0" err="1" smtClean="0"/>
              <a:t>histopathologique</a:t>
            </a:r>
            <a:r>
              <a:rPr lang="fr-FR" dirty="0" smtClean="0"/>
              <a:t> d'un prélèvement de tissu malade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800" i="1" smtClean="0">
                <a:solidFill>
                  <a:srgbClr val="000099"/>
                </a:solidFill>
                <a:latin typeface="Comic Sans MS" pitchFamily="66" charset="0"/>
              </a:rPr>
              <a:t>Traitement</a:t>
            </a:r>
            <a:endParaRPr lang="en-US" sz="4800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latin typeface="Century Schoolbook" pitchFamily="18" charset="0"/>
              </a:rPr>
              <a:t>Chimiothérapie anti-tuberculeuse: 2RHZ\4RH.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latin typeface="Century Schoolbook" pitchFamily="18" charset="0"/>
              </a:rPr>
              <a:t>Corticothérapie : association possible:0,5 mg\kg: 3 a 6 semaines.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latin typeface="Century Schoolbook" pitchFamily="18" charset="0"/>
              </a:rPr>
              <a:t>Chirurgical: Adnp rebelle au trt médical.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Traitement chirurgical</a:t>
            </a:r>
            <a:endParaRPr lang="en-US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4040187" cy="4530725"/>
          </a:xfrm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latin typeface="Century Schoolbook" pitchFamily="18" charset="0"/>
              </a:rPr>
              <a:t>C’est l’évidement radical  fonctionnel</a:t>
            </a:r>
            <a:r>
              <a:rPr lang="ar-SA" sz="3600" i="1" smtClean="0">
                <a:latin typeface="Century Schoolbook" pitchFamily="18" charset="0"/>
              </a:rPr>
              <a:t>.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latin typeface="Century Schoolbook" pitchFamily="18" charset="0"/>
              </a:rPr>
              <a:t>Il doit intersser les 3 chaînes cervicales</a:t>
            </a:r>
          </a:p>
        </p:txBody>
      </p:sp>
      <p:pic>
        <p:nvPicPr>
          <p:cNvPr id="23556" name="Picture 8" descr="Triangle de Guerrier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838" y="1628775"/>
            <a:ext cx="3954462" cy="4062413"/>
          </a:xfrm>
          <a:noFill/>
        </p:spPr>
      </p:pic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544513" y="5946775"/>
            <a:ext cx="390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fr-FR" sz="2800" i="1">
                <a:solidFill>
                  <a:srgbClr val="FFFFFF"/>
                </a:solidFill>
                <a:latin typeface="Century Schoolbook" pitchFamily="18" charset="0"/>
              </a:rPr>
              <a:t>Triangle de Malgaigne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447088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2ième localisation par ordre de frequence des TEP</a:t>
            </a:r>
            <a:r>
              <a:rPr lang="fr-FR" sz="4000" i="1" smtClean="0"/>
              <a:t>.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Possible à tout age</a:t>
            </a:r>
            <a:r>
              <a:rPr lang="ar-SA" sz="4000" i="1" smtClean="0">
                <a:latin typeface="Century Schoolbook" pitchFamily="18" charset="0"/>
              </a:rPr>
              <a:t>.</a:t>
            </a:r>
            <a:endParaRPr lang="fr-FR" sz="4000" i="1" smtClean="0"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+ fréquente chez sujets + de 20ans.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Mécanisme:</a:t>
            </a:r>
          </a:p>
          <a:p>
            <a:pPr lvl="3" eaLnBrk="1" hangingPunct="1">
              <a:lnSpc>
                <a:spcPct val="90000"/>
              </a:lnSpc>
              <a:buClr>
                <a:srgbClr val="003300"/>
              </a:buClr>
              <a:buFont typeface="Wingdings" pitchFamily="2" charset="2"/>
              <a:buChar char="v"/>
              <a:defRPr/>
            </a:pPr>
            <a:r>
              <a:rPr lang="fr-FR" sz="2400" i="1" smtClean="0">
                <a:latin typeface="Century Schoolbook" pitchFamily="18" charset="0"/>
              </a:rPr>
              <a:t>	tuberculose du parenchyme sous 		pleural.</a:t>
            </a:r>
          </a:p>
          <a:p>
            <a:pPr lvl="3" eaLnBrk="1" hangingPunct="1">
              <a:lnSpc>
                <a:spcPct val="90000"/>
              </a:lnSpc>
              <a:buClr>
                <a:srgbClr val="003300"/>
              </a:buClr>
              <a:buFont typeface="Wingdings" pitchFamily="2" charset="2"/>
              <a:buChar char="v"/>
              <a:defRPr/>
            </a:pPr>
            <a:r>
              <a:rPr lang="fr-FR" sz="2800" i="1" smtClean="0">
                <a:latin typeface="Century Schoolbook" pitchFamily="18" charset="0"/>
              </a:rPr>
              <a:t> </a:t>
            </a:r>
            <a:r>
              <a:rPr lang="fr-FR" sz="2400" i="1" smtClean="0">
                <a:latin typeface="Century Schoolbook" pitchFamily="18" charset="0"/>
              </a:rPr>
              <a:t>Rupture d’un foyer dans la plèvre</a:t>
            </a:r>
            <a:r>
              <a:rPr lang="fr-FR" sz="2800" i="1" smtClean="0">
                <a:latin typeface="Century Schoolbook" pitchFamily="18" charset="0"/>
              </a:rPr>
              <a:t>.</a:t>
            </a:r>
          </a:p>
          <a:p>
            <a:pPr lvl="3" eaLnBrk="1" hangingPunct="1">
              <a:lnSpc>
                <a:spcPct val="90000"/>
              </a:lnSpc>
              <a:buClr>
                <a:srgbClr val="003300"/>
              </a:buClr>
              <a:buFont typeface="Wingdings" pitchFamily="2" charset="2"/>
              <a:buChar char="v"/>
              <a:defRPr/>
            </a:pPr>
            <a:r>
              <a:rPr lang="fr-FR" sz="2800" i="1" smtClean="0">
                <a:latin typeface="Century Schoolbook" pitchFamily="18" charset="0"/>
              </a:rPr>
              <a:t> </a:t>
            </a:r>
            <a:r>
              <a:rPr lang="fr-FR" sz="2400" i="1" smtClean="0">
                <a:latin typeface="Century Schoolbook" pitchFamily="18" charset="0"/>
              </a:rPr>
              <a:t>Modification du drainage vasculaire et 		lymphatique.		</a:t>
            </a:r>
            <a:r>
              <a:rPr lang="fr-FR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	</a:t>
            </a:r>
            <a:r>
              <a:rPr lang="fr-FR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		</a:t>
            </a:r>
            <a:r>
              <a:rPr lang="fr-FR" sz="1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					</a:t>
            </a:r>
            <a:endParaRPr lang="ar-SA" sz="1800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42988" y="260350"/>
            <a:ext cx="6840537" cy="7715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b="1" i="1">
                <a:solidFill>
                  <a:schemeClr val="accent1"/>
                </a:solidFill>
                <a:latin typeface="Comic Sans MS" pitchFamily="66" charset="0"/>
              </a:rPr>
              <a:t>Tuberculose pleurale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800" i="1" smtClean="0">
                <a:solidFill>
                  <a:srgbClr val="000099"/>
                </a:solidFill>
                <a:latin typeface="Comic Sans MS" pitchFamily="66" charset="0"/>
              </a:rPr>
              <a:t>Clinique</a:t>
            </a:r>
            <a:endParaRPr lang="en-US" sz="4800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Forme aigue:adulte:2\3 cas:fébricule, douleur thoracique, toux sèche, frottement pleural.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Forme peu symptomatique: sujet âgé.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Ponction pleurale</a:t>
            </a:r>
            <a:endParaRPr lang="en-US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589963" cy="445452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Aspect: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fr-FR" sz="2800" i="1" smtClean="0">
                <a:latin typeface="Century Schoolbook" pitchFamily="18" charset="0"/>
              </a:rPr>
              <a:t>PSF:90%.des cas.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fr-FR" sz="2800" i="1" smtClean="0">
                <a:latin typeface="Century Schoolbook" pitchFamily="18" charset="0"/>
              </a:rPr>
              <a:t> Séro-hématique :10%.des cas.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None/>
              <a:defRPr/>
            </a:pPr>
            <a:endParaRPr lang="ar-SA" sz="2800" i="1" smtClean="0">
              <a:latin typeface="Century Schoolbook" pitchFamily="18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Exsudat:    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fr-FR" sz="2800" i="1" smtClean="0">
                <a:latin typeface="Century Schoolbook" pitchFamily="18" charset="0"/>
              </a:rPr>
              <a:t>Protidopleurie&gt; 40 g\l.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Cellularité:predominance lymphocytaire.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Glycopleurie basse &lt; 0.6 g\l.</a:t>
            </a:r>
            <a:r>
              <a:rPr lang="fr-FR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 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None/>
              <a:defRPr/>
            </a:pPr>
            <a:endParaRPr lang="fr-FR" sz="2800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1913" y="260350"/>
            <a:ext cx="7056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rgbClr val="000099"/>
                </a:solidFill>
                <a:latin typeface="Comic Sans MS" pitchFamily="66" charset="0"/>
              </a:rPr>
              <a:t>Radiologie</a:t>
            </a:r>
            <a:endParaRPr lang="en-US" b="1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	</a:t>
            </a:r>
            <a:r>
              <a:rPr lang="fr-FR" i="1" smtClean="0">
                <a:latin typeface="Century Schoolbook" pitchFamily="18" charset="0"/>
              </a:rPr>
              <a:t>Pleurésie de moyenne ou de grande abondance</a:t>
            </a:r>
            <a:r>
              <a:rPr lang="ar-SA" i="1" smtClean="0">
                <a:latin typeface="Century Schoolbook" pitchFamily="18" charset="0"/>
              </a:rPr>
              <a:t> 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ar-SA" i="1" smtClean="0">
              <a:latin typeface="Century Schoolbook" pitchFamily="18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Images Rx d’une tuberculose pulmonaire.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4040187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7653" name="Picture 6" descr="Image130419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3375"/>
            <a:ext cx="41767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05250"/>
            <a:ext cx="41767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pic>
        <p:nvPicPr>
          <p:cNvPr id="28675" name="Picture 4" descr="Module_03_ULca12_res01~b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3529012" cy="4465637"/>
          </a:xfrm>
          <a:noFill/>
        </p:spPr>
      </p:pic>
      <p:pic>
        <p:nvPicPr>
          <p:cNvPr id="28676" name="Picture 5" descr="Module_03_ULca12_res02~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36004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i="1" smtClean="0">
                <a:solidFill>
                  <a:srgbClr val="000099"/>
                </a:solidFill>
                <a:latin typeface="Comic Sans MS" pitchFamily="66" charset="0"/>
              </a:rPr>
              <a:t>Bactériologie+histologie</a:t>
            </a:r>
            <a:endParaRPr lang="en-US" sz="4000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fr-FR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fr-FR" sz="3200" i="1" smtClean="0">
                <a:latin typeface="Century Schoolbook" pitchFamily="18" charset="0"/>
              </a:rPr>
              <a:t>BK dans le liquide pleural: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fr-FR" sz="3200" i="1" smtClean="0"/>
              <a:t>(+) au direct  &lt;10%.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fr-FR" sz="3200" i="1" smtClean="0"/>
              <a:t>                                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fr-FR" sz="3200" i="1" smtClean="0"/>
              <a:t>(+) en </a:t>
            </a:r>
            <a:r>
              <a:rPr lang="fr-FR" sz="3200" i="1" smtClean="0">
                <a:latin typeface="Century Schoolbook" pitchFamily="18" charset="0"/>
              </a:rPr>
              <a:t>culture:10a35%</a:t>
            </a:r>
            <a:r>
              <a:rPr lang="fr-FR" sz="3200" smtClean="0"/>
              <a:t>..</a:t>
            </a:r>
            <a:r>
              <a:rPr lang="fr-FR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fr-FR" i="1" smtClean="0">
                <a:latin typeface="Century Schoolbook" pitchFamily="18" charset="0"/>
              </a:rPr>
              <a:t>La biopsie pleurale: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FR" sz="2800" i="1" smtClean="0">
                <a:latin typeface="Century Schoolbook" pitchFamily="18" charset="0"/>
              </a:rPr>
              <a:t>(aiguille de castelain)</a:t>
            </a:r>
          </a:p>
          <a:p>
            <a:pPr lvl="1" eaLnBrk="1" hangingPunct="1">
              <a:buClr>
                <a:srgbClr val="990000"/>
              </a:buClr>
              <a:buFontTx/>
              <a:buChar char="•"/>
              <a:defRPr/>
            </a:pPr>
            <a:r>
              <a:rPr lang="fr-FR" sz="2800" i="1" smtClean="0">
                <a:latin typeface="Century Schoolbook" pitchFamily="18" charset="0"/>
              </a:rPr>
              <a:t>Examen de choix:</a:t>
            </a:r>
          </a:p>
          <a:p>
            <a:pPr lvl="1" eaLnBrk="1" hangingPunct="1">
              <a:buClr>
                <a:srgbClr val="990000"/>
              </a:buClr>
              <a:buFontTx/>
              <a:buChar char="•"/>
              <a:defRPr/>
            </a:pPr>
            <a:r>
              <a:rPr lang="fr-FR" sz="2800" i="1" smtClean="0">
                <a:latin typeface="Century Schoolbook" pitchFamily="18" charset="0"/>
              </a:rPr>
              <a:t>histologie et culture.</a:t>
            </a:r>
          </a:p>
          <a:p>
            <a:pPr lvl="1" eaLnBrk="1" hangingPunct="1">
              <a:buClr>
                <a:srgbClr val="990000"/>
              </a:buClr>
              <a:buFontTx/>
              <a:buChar char="•"/>
              <a:defRPr/>
            </a:pPr>
            <a:r>
              <a:rPr lang="fr-FR" sz="2800" i="1" smtClean="0">
                <a:latin typeface="Century Schoolbook" pitchFamily="18" charset="0"/>
              </a:rPr>
              <a:t>Les 2 examens combinés donnent le diagnostic dans 90% des cas</a:t>
            </a:r>
            <a:r>
              <a:rPr lang="fr-FR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Aiguille de Castelain</a:t>
            </a:r>
            <a:endParaRPr lang="en-US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3072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0475"/>
            <a:ext cx="9144000" cy="5597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thoracoscopie</a:t>
            </a:r>
            <a:endParaRPr lang="en-US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defRPr/>
            </a:pPr>
            <a:r>
              <a:rPr lang="fr-FR" i="1" smtClean="0">
                <a:latin typeface="Century Schoolbook" pitchFamily="18" charset="0"/>
              </a:rPr>
              <a:t>Sujet âgé : éliminer une néoplasie</a:t>
            </a:r>
            <a:endParaRPr lang="ar-SA" i="1" smtClean="0">
              <a:latin typeface="Century Schoolbook" pitchFamily="18" charset="0"/>
            </a:endParaRPr>
          </a:p>
          <a:p>
            <a:pPr eaLnBrk="1" hangingPunct="1">
              <a:defRPr/>
            </a:pPr>
            <a:r>
              <a:rPr lang="fr-FR" i="1" smtClean="0">
                <a:latin typeface="Century Schoolbook" pitchFamily="18" charset="0"/>
              </a:rPr>
              <a:t>Thoracoscopie:image en taches de bougie</a:t>
            </a:r>
            <a:r>
              <a:rPr lang="fr-FR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.</a:t>
            </a:r>
          </a:p>
          <a:p>
            <a:pPr eaLnBrk="1" hangingPunct="1">
              <a:defRPr/>
            </a:pPr>
            <a:endParaRPr lang="fr-FR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1748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708275"/>
            <a:ext cx="47529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2/ </a:t>
            </a:r>
            <a:r>
              <a:rPr lang="fr-FR" dirty="0" smtClean="0"/>
              <a:t>Elle n'est pas contagieuse: Conséquence de la dissémination de bacilles de la tuberculose après la primo-infection, elle n'est pas une source d'infection et ne transmet ni l'infection, ni la maladie dans la collectivité.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800" i="1" smtClean="0">
                <a:solidFill>
                  <a:srgbClr val="000099"/>
                </a:solidFill>
                <a:latin typeface="Comic Sans MS" pitchFamily="66" charset="0"/>
              </a:rPr>
              <a:t>Traitement</a:t>
            </a:r>
            <a:endParaRPr lang="en-US" sz="4800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2063750"/>
            <a:ext cx="7929563" cy="3843338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400" smtClean="0"/>
              <a:t>2 </a:t>
            </a:r>
            <a:r>
              <a:rPr lang="fr-FR" sz="4400" i="1" smtClean="0">
                <a:latin typeface="Century Schoolbook" pitchFamily="18" charset="0"/>
              </a:rPr>
              <a:t>RHZ\4RH.                                                                     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400" i="1" smtClean="0">
                <a:latin typeface="Century Schoolbook" pitchFamily="18" charset="0"/>
              </a:rPr>
              <a:t>Ponction évacuatrice.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4400" i="1" smtClean="0">
                <a:latin typeface="Century Schoolbook" pitchFamily="18" charset="0"/>
              </a:rPr>
              <a:t>Kinésithérapie:précoce et longtemps poursuivie</a:t>
            </a:r>
            <a:r>
              <a:rPr lang="fr-FR" sz="4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i="1" smtClean="0">
                <a:solidFill>
                  <a:srgbClr val="000099"/>
                </a:solidFill>
                <a:latin typeface="Comic Sans MS" pitchFamily="66" charset="0"/>
              </a:rPr>
              <a:t>Séquelles d’une tuberculose pleurale.</a:t>
            </a:r>
            <a:endParaRPr lang="en-US" sz="4000" b="1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557338"/>
            <a:ext cx="5256213" cy="49672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6" name="Picture 4" descr="Image11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557338"/>
            <a:ext cx="604837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2133600"/>
            <a:ext cx="7967663" cy="4319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3600" b="1" i="1" smtClean="0">
                <a:solidFill>
                  <a:srgbClr val="FFFFFF"/>
                </a:solidFill>
                <a:latin typeface="Century Schoolbook" pitchFamily="18" charset="0"/>
              </a:rPr>
              <a:t>Clinique</a:t>
            </a:r>
            <a:r>
              <a:rPr lang="fr-FR" sz="3600" i="1" smtClean="0">
                <a:solidFill>
                  <a:srgbClr val="FFFFFF"/>
                </a:solidFill>
                <a:latin typeface="Century Schoolbook" pitchFamily="18" charset="0"/>
              </a:rPr>
              <a:t> : colique néphrétique; hématurie;pyurie amicrobienne.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3600" b="1" i="1" smtClean="0">
                <a:solidFill>
                  <a:srgbClr val="FFFFFF"/>
                </a:solidFill>
                <a:latin typeface="Century Schoolbook" pitchFamily="18" charset="0"/>
              </a:rPr>
              <a:t>Arguments de certitude</a:t>
            </a:r>
            <a:r>
              <a:rPr lang="fr-FR" sz="3600" i="1" smtClean="0">
                <a:solidFill>
                  <a:srgbClr val="FFFFFF"/>
                </a:solidFill>
                <a:latin typeface="Century Schoolbook" pitchFamily="18" charset="0"/>
              </a:rPr>
              <a:t>:</a:t>
            </a:r>
            <a:endParaRPr lang="ar-SA" sz="3600" i="1" smtClean="0">
              <a:solidFill>
                <a:srgbClr val="FFFFFF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fr-FR" sz="3600" i="1" smtClean="0">
                <a:solidFill>
                  <a:srgbClr val="FFFFFF"/>
                </a:solidFill>
                <a:latin typeface="Century Schoolbook" pitchFamily="18" charset="0"/>
              </a:rPr>
              <a:t>Examen des urines fraîchement émises.(localisation bascillifère).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fr-FR" sz="3600" i="1" smtClean="0">
                <a:solidFill>
                  <a:srgbClr val="FFFFFF"/>
                </a:solidFill>
                <a:latin typeface="Century Schoolbook" pitchFamily="18" charset="0"/>
              </a:rPr>
              <a:t>Culture ++++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042988" y="549275"/>
            <a:ext cx="7200900" cy="7715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i="1">
                <a:solidFill>
                  <a:schemeClr val="accent1"/>
                </a:solidFill>
                <a:latin typeface="Comic Sans MS" pitchFamily="66" charset="0"/>
              </a:rPr>
              <a:t>Tuberculose rénale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Aspects radiologiques</a:t>
            </a:r>
            <a:endParaRPr lang="en-US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>
              <a:defRPr/>
            </a:pPr>
            <a:r>
              <a:rPr lang="fr-FR" b="1" i="1" smtClean="0">
                <a:latin typeface="Comic Sans MS" pitchFamily="66" charset="0"/>
              </a:rPr>
              <a:t>Cavernes rénales</a:t>
            </a:r>
            <a:endParaRPr lang="en-US" b="1" i="1" smtClean="0">
              <a:latin typeface="Comic Sans MS" pitchFamily="66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341438"/>
            <a:ext cx="4038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i="1" smtClean="0">
                <a:latin typeface="Comic Sans MS" pitchFamily="66" charset="0"/>
              </a:rPr>
              <a:t>Ulcération latérale du fornix:</a:t>
            </a:r>
          </a:p>
          <a:p>
            <a:pPr eaLnBrk="1" hangingPunct="1">
              <a:defRPr/>
            </a:pPr>
            <a:r>
              <a:rPr lang="fr-FR" sz="2400" i="1" smtClean="0">
                <a:latin typeface="Comic Sans MS" pitchFamily="66" charset="0"/>
              </a:rPr>
              <a:t>Tbc au stade du début:</a:t>
            </a:r>
            <a:endParaRPr lang="en-US" sz="2400" i="1" smtClean="0">
              <a:latin typeface="Comic Sans MS" pitchFamily="66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35846" name="Picture 6" descr="http://www.fmp-uh2c.ac.ma/tbcose/Images/Fig3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8313" y="2565400"/>
            <a:ext cx="40322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406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  <a:endParaRPr lang="en-US"/>
          </a:p>
        </p:txBody>
      </p:sp>
      <p:pic>
        <p:nvPicPr>
          <p:cNvPr id="35848" name="Picture 8" descr="http://www.fmp-uh2c.ac.ma/tbcose/Images/Fig8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751388" y="2636838"/>
            <a:ext cx="41417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37" name="Group 17"/>
          <p:cNvGraphicFramePr>
            <a:graphicFrameLocks noGrp="1"/>
          </p:cNvGraphicFramePr>
          <p:nvPr/>
        </p:nvGraphicFramePr>
        <p:xfrm>
          <a:off x="0" y="0"/>
          <a:ext cx="9144000" cy="517525"/>
        </p:xfrm>
        <a:graphic>
          <a:graphicData uri="http://schemas.openxmlformats.org/drawingml/2006/table">
            <a:tbl>
              <a:tblPr rtl="1"/>
              <a:tblGrid>
                <a:gridCol w="5076825"/>
                <a:gridCol w="40671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chemeClr val="accent1"/>
                </a:solidFill>
                <a:latin typeface="Century Schoolbook" pitchFamily="18" charset="0"/>
              </a:rPr>
              <a:t>Tuberculose génitale</a:t>
            </a:r>
            <a:endParaRPr lang="en-US" b="1" i="1" smtClean="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18487" cy="4997450"/>
          </a:xfrm>
        </p:spPr>
        <p:txBody>
          <a:bodyPr/>
          <a:lstStyle/>
          <a:p>
            <a:pPr eaLnBrk="1" hangingPunct="1">
              <a:defRPr/>
            </a:pPr>
            <a:r>
              <a:rPr lang="fr-FR" i="1" smtClean="0">
                <a:latin typeface="Century Schoolbook" pitchFamily="18" charset="0"/>
              </a:rPr>
              <a:t>Chez l’homme: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Souvent associée a une tuberculose rénale</a:t>
            </a:r>
            <a:r>
              <a:rPr lang="ar-SA" sz="4000" i="1" smtClean="0">
                <a:latin typeface="Century Schoolbook" pitchFamily="18" charset="0"/>
              </a:rPr>
              <a:t>.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sz="4000" i="1" smtClean="0">
                <a:latin typeface="Century Schoolbook" pitchFamily="18" charset="0"/>
              </a:rPr>
              <a:t>Épididymite, atteintes de la prostate,des vésicules séminales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748712" cy="65246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Char char="•"/>
              <a:defRPr/>
            </a:pPr>
            <a:r>
              <a:rPr lang="fr-FR" i="1" smtClean="0">
                <a:latin typeface="Century Schoolbook" pitchFamily="18" charset="0"/>
              </a:rPr>
              <a:t>Chez la femme: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Fréquente.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Gravité: stérilité.(synéchie utérine)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Pelvipéritonites subaiguë: douleur pelvienne, aménorrhée, leucorrhée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Présomption:aspect évocateur à l’hystérosalpingographie, coelioscopie.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Certitude: culture des sécrétions vaginales, du flux menstruel, biopsie de l’endomètre.</a:t>
            </a:r>
            <a:endParaRPr lang="ar-SA" i="1" smtClean="0">
              <a:latin typeface="Century Schoolbook" pitchFamily="18" charset="0"/>
            </a:endParaRPr>
          </a:p>
          <a:p>
            <a:pPr lvl="1" eaLnBrk="1" hangingPunct="1">
              <a:buClr>
                <a:srgbClr val="A50021"/>
              </a:buClr>
              <a:buFont typeface="Wingdings" pitchFamily="2" charset="2"/>
              <a:buChar char="q"/>
              <a:defRPr/>
            </a:pPr>
            <a:r>
              <a:rPr lang="fr-FR" i="1" smtClean="0">
                <a:latin typeface="Century Schoolbook" pitchFamily="18" charset="0"/>
              </a:rPr>
              <a:t>Traitement des localisations uro-génitales: Quadrithérapie</a:t>
            </a:r>
            <a:r>
              <a:rPr lang="ar-SA" i="1" smtClean="0">
                <a:latin typeface="Century Schoolbook" pitchFamily="18" charset="0"/>
              </a:rPr>
              <a:t>.</a:t>
            </a:r>
            <a:endParaRPr lang="fr-FR" i="1" smtClean="0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i="1" smtClean="0">
                <a:solidFill>
                  <a:srgbClr val="000099"/>
                </a:solidFill>
                <a:latin typeface="Comic Sans MS" pitchFamily="66" charset="0"/>
              </a:rPr>
              <a:t>Hystérographie peroperatoire</a:t>
            </a:r>
            <a:br>
              <a:rPr lang="fr-FR" sz="3200" i="1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fr-FR" sz="3200" i="1" smtClean="0">
                <a:solidFill>
                  <a:srgbClr val="000099"/>
                </a:solidFill>
                <a:latin typeface="Comic Sans MS" pitchFamily="66" charset="0"/>
              </a:rPr>
              <a:t> résection des synéchies par laser</a:t>
            </a:r>
            <a:endParaRPr lang="en-US" sz="3200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8916" name="Picture 4" descr="hysteroscopie_synechies_sec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84248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138" y="1700213"/>
            <a:ext cx="8101012" cy="4687887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solidFill>
                  <a:srgbClr val="FFFFFF"/>
                </a:solidFill>
                <a:latin typeface="Century Schoolbook" pitchFamily="18" charset="0"/>
              </a:rPr>
              <a:t>10 a15 %des TEP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solidFill>
                  <a:srgbClr val="FFFFFF"/>
                </a:solidFill>
                <a:latin typeface="Century Schoolbook" pitchFamily="18" charset="0"/>
              </a:rPr>
              <a:t>atteinte articulaire:douleur, limitation de l’amplitude articulaire, fièvre.</a:t>
            </a: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200" i="1" smtClean="0">
                <a:solidFill>
                  <a:srgbClr val="FFFFFF"/>
                </a:solidFill>
                <a:latin typeface="Century Schoolbook" pitchFamily="18" charset="0"/>
              </a:rPr>
              <a:t> Radio standard:-érosion métaphysaire,érosion sous corticale,pincement articulaire.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971550" y="333375"/>
            <a:ext cx="7345363" cy="1320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b="1" i="1">
                <a:solidFill>
                  <a:schemeClr val="accent1"/>
                </a:solidFill>
                <a:latin typeface="Comic Sans MS" pitchFamily="66" charset="0"/>
              </a:rPr>
              <a:t>Tuberculose ostéo-articulaire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lvl="2"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solidFill>
                  <a:srgbClr val="FFFFFF"/>
                </a:solidFill>
                <a:latin typeface="Century Schoolbook" pitchFamily="18" charset="0"/>
              </a:rPr>
              <a:t>     </a:t>
            </a:r>
            <a:r>
              <a:rPr lang="fr-FR" sz="3200" i="1" smtClean="0">
                <a:latin typeface="Century Schoolbook" pitchFamily="18" charset="0"/>
              </a:rPr>
              <a:t>Liquide articulaire: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Inflammatoire.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Lymphocytaire.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Ex.direct (+) dans 30% des cas.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Culture (+) dans 90% des cas.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Biopsie synoviale :dg 95 %.des cas.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latin typeface="Century Schoolbook" pitchFamily="18" charset="0"/>
              </a:rPr>
              <a:t>Atteintes osseuses</a:t>
            </a:r>
            <a:r>
              <a:rPr lang="fr-FR" i="1" smtClean="0">
                <a:latin typeface="Century Schoolbook" pitchFamily="18" charset="0"/>
              </a:rPr>
              <a:t>: Rx: zone d’ostéolyse, épaississement cortical, érosion sous périostée.</a:t>
            </a:r>
          </a:p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Radiologie</a:t>
            </a:r>
            <a:endParaRPr lang="en-US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1987" name="Picture 3" descr="Duponchel 06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971550" y="1627188"/>
            <a:ext cx="3259138" cy="4470400"/>
          </a:xfrm>
          <a:noFill/>
        </p:spPr>
      </p:pic>
      <p:pic>
        <p:nvPicPr>
          <p:cNvPr id="41988" name="Picture 4" descr="Duponchel 0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5003800" y="1627188"/>
            <a:ext cx="3108325" cy="4470400"/>
          </a:xfrm>
          <a:noFill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835150" y="6092825"/>
            <a:ext cx="1382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i="1">
                <a:latin typeface="Century Schoolbook" pitchFamily="18" charset="0"/>
              </a:rPr>
              <a:t>g</a:t>
            </a:r>
            <a:r>
              <a:rPr lang="fr-FR" sz="2800" b="1" i="1">
                <a:latin typeface="Century Schoolbook" pitchFamily="18" charset="0"/>
              </a:rPr>
              <a:t>é</a:t>
            </a:r>
            <a:r>
              <a:rPr lang="en-US" sz="2800" b="1" i="1">
                <a:latin typeface="Century Schoolbook" pitchFamily="18" charset="0"/>
              </a:rPr>
              <a:t>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Physiopathologie</a:t>
            </a:r>
            <a:endParaRPr lang="en-US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b="1" i="1" smtClean="0">
                <a:latin typeface="Century Schoolbook" pitchFamily="18" charset="0"/>
              </a:rPr>
              <a:t>Dissémination sanguine ou lymphatique</a:t>
            </a:r>
            <a:r>
              <a:rPr lang="fr-FR" i="1" smtClean="0">
                <a:latin typeface="Century Schoolbook" pitchFamily="18" charset="0"/>
              </a:rPr>
              <a:t> du BK (quiescents) dans l’organisme suite à une primo-infection latente ou patente.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ar-SA" i="1" smtClean="0">
              <a:latin typeface="Century Schoolbook" pitchFamily="18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ar-SA" i="1" smtClean="0">
                <a:latin typeface="Century Schoolbook" pitchFamily="18" charset="0"/>
              </a:rPr>
              <a:t> </a:t>
            </a:r>
            <a:r>
              <a:rPr lang="fr-FR" i="1" smtClean="0">
                <a:latin typeface="Century Schoolbook" pitchFamily="18" charset="0"/>
              </a:rPr>
              <a:t>Multiplication du BK dans différents organes à l’occasion d’une déffaillance immunitaire.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smtClean="0"/>
              <a:t>Tuberculose du genou</a:t>
            </a:r>
          </a:p>
        </p:txBody>
      </p:sp>
      <p:pic>
        <p:nvPicPr>
          <p:cNvPr id="43011" name="Picture 4" descr="Module_03_ULca13_res05~b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412875"/>
            <a:ext cx="5473700" cy="51117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i="1" smtClean="0">
                <a:solidFill>
                  <a:schemeClr val="accent1"/>
                </a:solidFill>
                <a:latin typeface="Comic Sans MS" pitchFamily="66" charset="0"/>
              </a:rPr>
              <a:t>Tuberculose vertébrale( mal de Pott)</a:t>
            </a:r>
            <a:endParaRPr lang="en-US" sz="4000" i="1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lang="fr-FR" sz="2800" smtClean="0"/>
              <a:t> </a:t>
            </a:r>
            <a:r>
              <a:rPr lang="fr-FR" sz="2800" i="1" smtClean="0">
                <a:latin typeface="Century Schoolbook" pitchFamily="18" charset="0"/>
              </a:rPr>
              <a:t>Atteinte par le bacille de Koch des structures ostéo-articulaire du rachis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lang="fr-FR" sz="2800" i="1" u="sng" smtClean="0">
                <a:latin typeface="Century Schoolbook" pitchFamily="18" charset="0"/>
              </a:rPr>
              <a:t>Physiopathologie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fr-FR" i="1" smtClean="0">
                <a:latin typeface="Century Schoolbook" pitchFamily="18" charset="0"/>
              </a:rPr>
              <a:t>Lésions pauci bacillaires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fr-FR" i="1" smtClean="0">
                <a:latin typeface="Century Schoolbook" pitchFamily="18" charset="0"/>
              </a:rPr>
              <a:t>Dissémination hématogène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lang="fr-FR" sz="2800" i="1" u="sng" smtClean="0">
                <a:latin typeface="Century Schoolbook" pitchFamily="18" charset="0"/>
              </a:rPr>
              <a:t>3 formes: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fr-FR" i="1" smtClean="0">
                <a:latin typeface="Century Schoolbook" pitchFamily="18" charset="0"/>
              </a:rPr>
              <a:t>Spondylodiscite tuberculeuse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fr-FR" i="1" smtClean="0">
                <a:latin typeface="Century Schoolbook" pitchFamily="18" charset="0"/>
              </a:rPr>
              <a:t>Spondylite tuberculeuse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fr-FR" i="1" smtClean="0">
                <a:latin typeface="Century Schoolbook" pitchFamily="18" charset="0"/>
              </a:rPr>
              <a:t>Atteinte de l’arc postérieur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800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entury Schoolbook" pitchFamily="18" charset="0"/>
              </a:rPr>
              <a:t>Spondylodiscite tuberculeuse</a:t>
            </a:r>
            <a:endParaRPr lang="en-US" i="1" smtClean="0">
              <a:solidFill>
                <a:srgbClr val="000099"/>
              </a:solidFill>
              <a:latin typeface="Century Schoolbook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>
              <a:defRPr/>
            </a:pPr>
            <a:r>
              <a:rPr lang="fr-FR" i="1" smtClean="0">
                <a:latin typeface="Century Schoolbook" pitchFamily="18" charset="0"/>
              </a:rPr>
              <a:t>Atteinte du disque intervertébral et vertèbres adjacentes.</a:t>
            </a:r>
          </a:p>
          <a:p>
            <a:pPr eaLnBrk="1" hangingPunct="1">
              <a:defRPr/>
            </a:pPr>
            <a:r>
              <a:rPr lang="fr-FR" i="1" smtClean="0">
                <a:latin typeface="Century Schoolbook" pitchFamily="18" charset="0"/>
              </a:rPr>
              <a:t>Début: partie  antérieure d’un corps vertébral .</a:t>
            </a:r>
          </a:p>
          <a:p>
            <a:pPr eaLnBrk="1" hangingPunct="1">
              <a:defRPr/>
            </a:pPr>
            <a:r>
              <a:rPr lang="fr-FR" i="1" smtClean="0">
                <a:latin typeface="Century Schoolbook" pitchFamily="18" charset="0"/>
              </a:rPr>
              <a:t>Atteinte secondaire discale.</a:t>
            </a:r>
          </a:p>
          <a:p>
            <a:pPr eaLnBrk="1" hangingPunct="1">
              <a:defRPr/>
            </a:pPr>
            <a:endParaRPr lang="fr-FR" i="1" smtClean="0">
              <a:latin typeface="Century Schoolbook" pitchFamily="18" charset="0"/>
            </a:endParaRPr>
          </a:p>
        </p:txBody>
      </p:sp>
      <p:pic>
        <p:nvPicPr>
          <p:cNvPr id="45060" name="Picture 4" descr="BKL1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 l="8443" r="10507" b="20670"/>
          <a:stretch>
            <a:fillRect/>
          </a:stretch>
        </p:blipFill>
        <p:spPr>
          <a:xfrm>
            <a:off x="4572000" y="1844675"/>
            <a:ext cx="3960813" cy="4184650"/>
          </a:xfr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692275" y="1196975"/>
            <a:ext cx="526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i="1">
                <a:solidFill>
                  <a:schemeClr val="bg1"/>
                </a:solidFill>
                <a:latin typeface="Century Schoolbook" pitchFamily="18" charset="0"/>
              </a:rPr>
              <a:t>La plus fréquente: 93% des</a:t>
            </a:r>
            <a:r>
              <a:rPr lang="ar-SA" sz="2800" i="1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fr-FR" sz="2800" i="1">
                <a:solidFill>
                  <a:schemeClr val="bg1"/>
                </a:solidFill>
                <a:latin typeface="Century Schoolbook" pitchFamily="18" charset="0"/>
              </a:rPr>
              <a:t>cas.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entury Schoolbook" pitchFamily="18" charset="0"/>
              </a:rPr>
              <a:t>Spondylite tuberculeuse</a:t>
            </a:r>
            <a:endParaRPr lang="en-US" i="1" smtClean="0">
              <a:solidFill>
                <a:srgbClr val="000099"/>
              </a:solidFill>
              <a:latin typeface="Century Schoolbook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r-FR" sz="4000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 eaLnBrk="1" hangingPunct="1">
              <a:defRPr/>
            </a:pPr>
            <a:r>
              <a:rPr lang="fr-FR" sz="4000" i="1" smtClean="0">
                <a:latin typeface="Century Schoolbook" pitchFamily="18" charset="0"/>
              </a:rPr>
              <a:t>Respect du disque.</a:t>
            </a:r>
          </a:p>
          <a:p>
            <a:pPr eaLnBrk="1" hangingPunct="1">
              <a:defRPr/>
            </a:pPr>
            <a:r>
              <a:rPr lang="fr-FR" sz="4000" i="1" smtClean="0">
                <a:latin typeface="Century Schoolbook" pitchFamily="18" charset="0"/>
              </a:rPr>
              <a:t>Multifocale ; respect de certaines vertèbres.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4040187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4643438" y="1268413"/>
            <a:ext cx="4176712" cy="4897437"/>
            <a:chOff x="336" y="144"/>
            <a:chExt cx="2470" cy="3936"/>
          </a:xfrm>
        </p:grpSpPr>
        <p:pic>
          <p:nvPicPr>
            <p:cNvPr id="46086" name="Picture 6" descr="PB140003"/>
            <p:cNvPicPr>
              <a:picLocks noChangeAspect="1" noChangeArrowheads="1"/>
            </p:cNvPicPr>
            <p:nvPr/>
          </p:nvPicPr>
          <p:blipFill>
            <a:blip r:embed="rId2" cstate="print"/>
            <a:srcRect r="52942"/>
            <a:stretch>
              <a:fillRect/>
            </a:stretch>
          </p:blipFill>
          <p:spPr bwMode="auto">
            <a:xfrm>
              <a:off x="336" y="144"/>
              <a:ext cx="2470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480" y="206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entury Schoolbook" pitchFamily="18" charset="0"/>
              </a:rPr>
              <a:t>Atteinte de l’arc postérieur</a:t>
            </a:r>
            <a:endParaRPr lang="en-US" i="1" smtClean="0">
              <a:solidFill>
                <a:srgbClr val="000099"/>
              </a:solidFill>
              <a:latin typeface="Century Schoolbook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>
              <a:defRPr/>
            </a:pPr>
            <a:r>
              <a:rPr lang="fr-FR" i="1" smtClean="0">
                <a:latin typeface="Century Schoolbook" pitchFamily="18" charset="0"/>
              </a:rPr>
              <a:t>Atteinte isolée de l’arc postérieur est rare (&lt;3%).</a:t>
            </a:r>
          </a:p>
          <a:p>
            <a:pPr eaLnBrk="1" hangingPunct="1">
              <a:defRPr/>
            </a:pPr>
            <a:endParaRPr lang="fr-FR" i="1" smtClean="0">
              <a:latin typeface="Century Schoolbook" pitchFamily="18" charset="0"/>
            </a:endParaRPr>
          </a:p>
          <a:p>
            <a:pPr eaLnBrk="1" hangingPunct="1">
              <a:defRPr/>
            </a:pPr>
            <a:r>
              <a:rPr lang="fr-FR" i="1" smtClean="0">
                <a:latin typeface="Century Schoolbook" pitchFamily="18" charset="0"/>
              </a:rPr>
              <a:t>Atteinte neurologique et abcès para vertébraux plus fréquents.</a:t>
            </a:r>
          </a:p>
          <a:p>
            <a:pPr eaLnBrk="1" hangingPunct="1">
              <a:defRPr/>
            </a:pPr>
            <a:endParaRPr lang="en-US" i="1" smtClean="0">
              <a:latin typeface="Century Schoolbook" pitchFamily="18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4040187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427538" y="1557338"/>
            <a:ext cx="4716462" cy="4608512"/>
            <a:chOff x="2592" y="1392"/>
            <a:chExt cx="3072" cy="2390"/>
          </a:xfrm>
        </p:grpSpPr>
        <p:pic>
          <p:nvPicPr>
            <p:cNvPr id="47110" name="Picture 6" descr="P1010005"/>
            <p:cNvPicPr>
              <a:picLocks noChangeAspect="1" noChangeArrowheads="1"/>
            </p:cNvPicPr>
            <p:nvPr/>
          </p:nvPicPr>
          <p:blipFill>
            <a:blip r:embed="rId2" cstate="print"/>
            <a:srcRect l="14285" b="11111"/>
            <a:stretch>
              <a:fillRect/>
            </a:stretch>
          </p:blipFill>
          <p:spPr bwMode="auto">
            <a:xfrm>
              <a:off x="2592" y="1392"/>
              <a:ext cx="3072" cy="2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>
              <a:off x="3504" y="2688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800" i="1" smtClean="0">
                <a:solidFill>
                  <a:srgbClr val="000099"/>
                </a:solidFill>
                <a:latin typeface="Century Schoolbook" pitchFamily="18" charset="0"/>
              </a:rPr>
              <a:t>Clinique</a:t>
            </a:r>
            <a:endParaRPr lang="en-US" sz="4800" i="1" smtClean="0">
              <a:solidFill>
                <a:srgbClr val="000099"/>
              </a:solidFill>
              <a:latin typeface="Century Schoolbook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i="1" smtClean="0">
                <a:latin typeface="Century Schoolbook" pitchFamily="18" charset="0"/>
              </a:rPr>
              <a:t>Début progressif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i="1" smtClean="0">
                <a:latin typeface="Century Schoolbook" pitchFamily="18" charset="0"/>
              </a:rPr>
              <a:t>Délai diagnostic: 2 sem-plusieurs années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i="1" smtClean="0">
                <a:latin typeface="Century Schoolbook" pitchFamily="18" charset="0"/>
              </a:rPr>
              <a:t>Rachialgies (90% des cas).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i="1" smtClean="0">
                <a:latin typeface="Century Schoolbook" pitchFamily="18" charset="0"/>
              </a:rPr>
              <a:t>Signes généraux inconstants.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i="1" smtClean="0">
                <a:latin typeface="Century Schoolbook" pitchFamily="18" charset="0"/>
              </a:rPr>
              <a:t>Raideur rachidienne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i="1" smtClean="0">
                <a:latin typeface="Century Schoolbook" pitchFamily="18" charset="0"/>
              </a:rPr>
              <a:t>Abcès froid à rechercher.</a:t>
            </a:r>
            <a:endParaRPr lang="en-US" i="1" smtClean="0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chemeClr val="bg2"/>
                </a:solidFill>
                <a:latin typeface="Century Schoolbook" pitchFamily="18" charset="0"/>
              </a:rPr>
              <a:t>Complications</a:t>
            </a:r>
            <a:endParaRPr lang="en-US" b="1" i="1" smtClean="0">
              <a:solidFill>
                <a:schemeClr val="bg2"/>
              </a:solidFill>
              <a:latin typeface="Century Schoolbook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800" i="1" u="sng" smtClean="0">
                <a:latin typeface="Comic Sans MS" pitchFamily="66" charset="0"/>
              </a:rPr>
              <a:t>Neurologiques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800" i="1" smtClean="0">
                <a:latin typeface="Century Schoolbook" pitchFamily="18" charset="0"/>
              </a:rPr>
              <a:t>(35 à 60% des cas)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i="1" smtClean="0">
                <a:latin typeface="Century Schoolbook" pitchFamily="18" charset="0"/>
              </a:rPr>
              <a:t>Radiculalgies.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i="1" smtClean="0">
                <a:latin typeface="Century Schoolbook" pitchFamily="18" charset="0"/>
              </a:rPr>
              <a:t>Syndrome queue de cheval.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i="1" smtClean="0">
                <a:latin typeface="Century Schoolbook" pitchFamily="18" charset="0"/>
              </a:rPr>
              <a:t>Paraparésie ou paraplégies.</a:t>
            </a:r>
          </a:p>
          <a:p>
            <a:pPr lvl="1" eaLnBrk="1" hangingPunct="1">
              <a:defRPr/>
            </a:pPr>
            <a:r>
              <a:rPr lang="fr-FR" sz="2400" i="1" smtClean="0">
                <a:latin typeface="Century Schoolbook" pitchFamily="18" charset="0"/>
              </a:rPr>
              <a:t>Compression médullaire.</a:t>
            </a:r>
          </a:p>
          <a:p>
            <a:pPr lvl="1" eaLnBrk="1" hangingPunct="1">
              <a:defRPr/>
            </a:pPr>
            <a:r>
              <a:rPr lang="fr-FR" sz="2400" i="1" smtClean="0">
                <a:latin typeface="Century Schoolbook" pitchFamily="18" charset="0"/>
              </a:rPr>
              <a:t>Par phénomènes ischémiques.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fr-FR" sz="2800" i="1" smtClean="0">
              <a:latin typeface="Century Schoolbook" pitchFamily="18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6613" y="1600200"/>
            <a:ext cx="4040187" cy="2189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400" i="1" u="sng" smtClean="0">
                <a:latin typeface="Comic Sans MS" pitchFamily="66" charset="0"/>
              </a:rPr>
              <a:t>Infectieuses</a:t>
            </a:r>
            <a:r>
              <a:rPr lang="fr-FR" sz="2400" i="1" smtClean="0">
                <a:latin typeface="Comic Sans MS" pitchFamily="66" charset="0"/>
              </a:rPr>
              <a:t>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i="1" smtClean="0">
                <a:latin typeface="Century Schoolbook" pitchFamily="18" charset="0"/>
              </a:rPr>
              <a:t>Abcès froids</a:t>
            </a:r>
            <a:r>
              <a:rPr lang="fr-FR" sz="2400" i="1" smtClean="0">
                <a:latin typeface="Century Schoolbook" pitchFamily="18" charset="0"/>
              </a:rPr>
              <a:t> .(fistulisation, surinfection).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i="1" smtClean="0">
                <a:latin typeface="Century Schoolbook" pitchFamily="18" charset="0"/>
              </a:rPr>
              <a:t>Abcès para vertébraux</a:t>
            </a:r>
            <a:r>
              <a:rPr lang="fr-FR" sz="2400" i="1" smtClean="0">
                <a:latin typeface="Century Schoolbook" pitchFamily="18" charset="0"/>
              </a:rPr>
              <a:t>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643438" y="4221163"/>
            <a:ext cx="4038600" cy="2187575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u="sng" smtClean="0">
                <a:latin typeface="Comic Sans MS" pitchFamily="66" charset="0"/>
              </a:rPr>
              <a:t>Orthopédiques</a:t>
            </a:r>
            <a:r>
              <a:rPr lang="fr-FR" sz="2400" smtClean="0">
                <a:latin typeface="Comic Sans MS" pitchFamily="66" charset="0"/>
              </a:rPr>
              <a:t>:</a:t>
            </a:r>
          </a:p>
          <a:p>
            <a:pPr eaLnBrk="1" hangingPunct="1">
              <a:defRPr/>
            </a:pPr>
            <a:r>
              <a:rPr lang="fr-FR" sz="2800" i="1" smtClean="0">
                <a:latin typeface="Century Schoolbook" pitchFamily="18" charset="0"/>
              </a:rPr>
              <a:t>Désaxation, cyphose, instabilité rachidienne</a:t>
            </a:r>
            <a:r>
              <a:rPr lang="fr-FR" sz="2400" i="1" smtClean="0">
                <a:latin typeface="Century Schoolbook" pitchFamily="18" charset="0"/>
              </a:rPr>
              <a:t>.</a:t>
            </a:r>
            <a:endParaRPr lang="en-US" sz="2400" i="1" smtClean="0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Diagnostic différentiel</a:t>
            </a:r>
            <a:endParaRPr lang="en-US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2476500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r>
              <a:rPr lang="fr-FR" sz="2400" b="1" i="1" smtClean="0">
                <a:latin typeface="Comic Sans MS" pitchFamily="66" charset="0"/>
              </a:rPr>
              <a:t>Spondylodiscites inflammatoires</a:t>
            </a:r>
            <a:r>
              <a:rPr lang="en-US" sz="2400" smtClean="0"/>
              <a:t>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951038"/>
            <a:ext cx="9144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2000" i="1">
                <a:latin typeface="Comic Sans MS" pitchFamily="66" charset="0"/>
              </a:rPr>
              <a:t> </a:t>
            </a:r>
            <a:endParaRPr lang="en-US" sz="2000" i="1">
              <a:latin typeface="Comic Sans MS" pitchFamily="66" charset="0"/>
            </a:endParaRPr>
          </a:p>
          <a:p>
            <a:pPr algn="ctr">
              <a:buClr>
                <a:srgbClr val="000099"/>
              </a:buClr>
              <a:buFont typeface="Wingdings" pitchFamily="2" charset="2"/>
              <a:buChar char="ü"/>
            </a:pPr>
            <a:r>
              <a:rPr lang="fr-FR" sz="2400" i="1">
                <a:solidFill>
                  <a:srgbClr val="FFFFFF"/>
                </a:solidFill>
                <a:latin typeface="Comic Sans MS" pitchFamily="66" charset="0"/>
              </a:rPr>
              <a:t>Spondylarthrite ankylosante (SPA) évoluée</a:t>
            </a:r>
            <a:r>
              <a:rPr lang="fr-FR" sz="2400">
                <a:solidFill>
                  <a:srgbClr val="FFFFFF"/>
                </a:solidFill>
              </a:rPr>
              <a:t>. </a:t>
            </a:r>
          </a:p>
          <a:p>
            <a:pPr algn="ctr">
              <a:buClr>
                <a:srgbClr val="000099"/>
              </a:buClr>
              <a:buFont typeface="Wingdings" pitchFamily="2" charset="2"/>
              <a:buChar char="ü"/>
            </a:pPr>
            <a:r>
              <a:rPr lang="fr-FR" sz="2400" i="1">
                <a:solidFill>
                  <a:srgbClr val="FFFFFF"/>
                </a:solidFill>
                <a:latin typeface="Comic Sans MS" pitchFamily="66" charset="0"/>
              </a:rPr>
              <a:t>polyarthrite rhumatoïde (PR) avec atteinte du rachis cervical</a:t>
            </a:r>
            <a:r>
              <a:rPr lang="fr-FR" sz="2400">
                <a:solidFill>
                  <a:srgbClr val="FFFFFF"/>
                </a:solidFill>
              </a:rPr>
              <a:t>. </a:t>
            </a:r>
          </a:p>
          <a:p>
            <a:pPr algn="ctr">
              <a:buClr>
                <a:srgbClr val="000099"/>
              </a:buClr>
              <a:buFont typeface="Wingdings" pitchFamily="2" charset="2"/>
              <a:buChar char="ü"/>
            </a:pPr>
            <a:r>
              <a:rPr lang="fr-FR" sz="2400" i="1">
                <a:solidFill>
                  <a:srgbClr val="FFFFFF"/>
                </a:solidFill>
                <a:latin typeface="Comic Sans MS" pitchFamily="66" charset="0"/>
              </a:rPr>
              <a:t>chondrocalcinose (CCA) vertébrale avec spondylodiscite</a:t>
            </a:r>
            <a:endParaRPr lang="fr-FR" sz="2400">
              <a:solidFill>
                <a:srgbClr val="FFFFFF"/>
              </a:solidFill>
            </a:endParaRPr>
          </a:p>
          <a:p>
            <a:pPr algn="ctr">
              <a:buClr>
                <a:srgbClr val="000099"/>
              </a:buClr>
              <a:buFont typeface="Wingdings" pitchFamily="2" charset="2"/>
              <a:buNone/>
            </a:pPr>
            <a:r>
              <a:rPr lang="fr-FR" sz="2400" b="1" i="1">
                <a:latin typeface="Comic Sans MS" pitchFamily="66" charset="0"/>
              </a:rPr>
              <a:t>Infectieuses et métastatiques</a:t>
            </a:r>
            <a:r>
              <a:rPr lang="fr-FR" sz="2400">
                <a:solidFill>
                  <a:srgbClr val="FFFFFF"/>
                </a:solidFill>
              </a:rPr>
              <a:t> </a:t>
            </a:r>
            <a:endParaRPr lang="en-US" sz="2400">
              <a:solidFill>
                <a:srgbClr val="FFFFFF"/>
              </a:solidFill>
            </a:endParaRPr>
          </a:p>
          <a:p>
            <a:pPr algn="ctr"/>
            <a:endParaRPr lang="fr-FR" sz="2400" i="1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r>
              <a:rPr lang="fr-FR" sz="4400" i="1">
                <a:solidFill>
                  <a:srgbClr val="000099"/>
                </a:solidFill>
                <a:latin typeface="Comic Sans MS" pitchFamily="66" charset="0"/>
              </a:rPr>
              <a:t>Traitement</a:t>
            </a:r>
          </a:p>
          <a:p>
            <a:pPr algn="ctr"/>
            <a:r>
              <a:rPr lang="fr-FR" sz="4400" i="1">
                <a:solidFill>
                  <a:srgbClr val="FFFFFF"/>
                </a:solidFill>
                <a:latin typeface="Comic Sans MS" pitchFamily="66" charset="0"/>
              </a:rPr>
              <a:t>Quarithérapie</a:t>
            </a:r>
          </a:p>
          <a:p>
            <a:pPr algn="ctr"/>
            <a:r>
              <a:rPr lang="fr-FR" sz="4400" i="1">
                <a:solidFill>
                  <a:srgbClr val="FFFFFF"/>
                </a:solidFill>
                <a:latin typeface="Comic Sans MS" pitchFamily="66" charset="0"/>
              </a:rPr>
              <a:t>2 RHZE\4RH.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entury Schoolbook" pitchFamily="18" charset="0"/>
              </a:rPr>
              <a:t>Abcès pottique paravertebral</a:t>
            </a:r>
            <a:endParaRPr lang="en-US" i="1" smtClean="0">
              <a:solidFill>
                <a:srgbClr val="000099"/>
              </a:solidFill>
              <a:latin typeface="Century Schoolbook" pitchFamily="18" charset="0"/>
            </a:endParaRPr>
          </a:p>
        </p:txBody>
      </p:sp>
      <p:pic>
        <p:nvPicPr>
          <p:cNvPr id="51203" name="Picture 3" descr="Image c10n167.jpg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268413"/>
            <a:ext cx="3887788" cy="2952750"/>
          </a:xfrm>
          <a:noFill/>
        </p:spPr>
      </p:pic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4643438" y="1268413"/>
            <a:ext cx="4052887" cy="2952750"/>
            <a:chOff x="144" y="1344"/>
            <a:chExt cx="2734" cy="2823"/>
          </a:xfrm>
        </p:grpSpPr>
        <p:pic>
          <p:nvPicPr>
            <p:cNvPr id="51206" name="Picture 5" descr="z14"/>
            <p:cNvPicPr>
              <a:picLocks noChangeAspect="1" noChangeArrowheads="1"/>
            </p:cNvPicPr>
            <p:nvPr/>
          </p:nvPicPr>
          <p:blipFill>
            <a:blip r:embed="rId3" cstate="print"/>
            <a:srcRect l="35773" t="48570" r="30894"/>
            <a:stretch>
              <a:fillRect/>
            </a:stretch>
          </p:blipFill>
          <p:spPr bwMode="auto">
            <a:xfrm>
              <a:off x="144" y="1344"/>
              <a:ext cx="2734" cy="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7" name="Line 6"/>
            <p:cNvSpPr>
              <a:spLocks noChangeShapeType="1"/>
            </p:cNvSpPr>
            <p:nvPr/>
          </p:nvSpPr>
          <p:spPr bwMode="auto">
            <a:xfrm>
              <a:off x="238" y="2016"/>
              <a:ext cx="33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1205" name="Picture 7" descr="Image c10n168.jpg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00338" y="4292600"/>
            <a:ext cx="3671887" cy="2565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 Mal de Pott avec fuseau para vertebral de face et de profil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pic>
        <p:nvPicPr>
          <p:cNvPr id="52228" name="Picture 4" descr="Module_03_ULca13_res01~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28775"/>
            <a:ext cx="71294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b="1" i="1" smtClean="0">
                <a:solidFill>
                  <a:srgbClr val="000099"/>
                </a:solidFill>
                <a:latin typeface="Century Schoolbook" pitchFamily="18" charset="0"/>
              </a:rPr>
              <a:t>Répartition générale des TEP</a:t>
            </a:r>
            <a:r>
              <a:rPr lang="fr-FR" sz="2000" smtClean="0">
                <a:latin typeface="Century Schoolbook" pitchFamily="18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0" y="692150"/>
            <a:ext cx="9144000" cy="6165850"/>
            <a:chOff x="-48" y="-96"/>
            <a:chExt cx="5856" cy="4615"/>
          </a:xfrm>
        </p:grpSpPr>
        <p:graphicFrame>
          <p:nvGraphicFramePr>
            <p:cNvPr id="1026" name="Object 0"/>
            <p:cNvGraphicFramePr>
              <a:graphicFrameLocks noChangeAspect="1"/>
            </p:cNvGraphicFramePr>
            <p:nvPr/>
          </p:nvGraphicFramePr>
          <p:xfrm>
            <a:off x="-48" y="-96"/>
            <a:ext cx="5856" cy="4615"/>
          </p:xfrm>
          <a:graphic>
            <a:graphicData uri="http://schemas.openxmlformats.org/presentationml/2006/ole">
              <p:oleObj spid="_x0000_s1026" name="Graphique" r:id="rId3" imgW="5782079" imgH="3991288" progId="Excel.Chart.8">
                <p:embed/>
              </p:oleObj>
            </a:graphicData>
          </a:graphic>
        </p:graphicFrame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5423" y="3601"/>
              <a:ext cx="28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>
                  <a:latin typeface="Times New Roman" pitchFamily="18" charset="0"/>
                </a:rPr>
                <a:t>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chemeClr val="accent1"/>
                </a:solidFill>
                <a:latin typeface="Century Schoolbook" pitchFamily="18" charset="0"/>
              </a:rPr>
              <a:t>Tuberculose cutanée</a:t>
            </a:r>
            <a:endParaRPr lang="en-US" b="1" i="1" smtClean="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solidFill>
                  <a:srgbClr val="FFFFFF"/>
                </a:solidFill>
                <a:latin typeface="Century Schoolbook" pitchFamily="18" charset="0"/>
              </a:rPr>
              <a:t>Aspect dermatologique varié: selon le mode de contamination: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fr-FR" i="1" smtClean="0">
                <a:solidFill>
                  <a:srgbClr val="FFFFFF"/>
                </a:solidFill>
                <a:latin typeface="Century Schoolbook" pitchFamily="18" charset="0"/>
              </a:rPr>
              <a:t>Exogène: chancre.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fr-FR" i="1" smtClean="0">
                <a:solidFill>
                  <a:srgbClr val="FFFFFF"/>
                </a:solidFill>
                <a:latin typeface="Century Schoolbook" pitchFamily="18" charset="0"/>
              </a:rPr>
              <a:t>Endogène:scofuloderme.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fr-FR" i="1" smtClean="0">
                <a:solidFill>
                  <a:srgbClr val="FFFFFF"/>
                </a:solidFill>
                <a:latin typeface="Century Schoolbook" pitchFamily="18" charset="0"/>
              </a:rPr>
              <a:t>Hématogène: gomme,lupus.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solidFill>
                  <a:srgbClr val="FFFFFF"/>
                </a:solidFill>
                <a:latin typeface="Century Schoolbook" pitchFamily="18" charset="0"/>
              </a:rPr>
              <a:t>Dg de certitude</a:t>
            </a:r>
            <a:r>
              <a:rPr lang="fr-FR" i="1" smtClean="0">
                <a:latin typeface="Century Schoolbook" pitchFamily="18" charset="0"/>
              </a:rPr>
              <a:t>: </a:t>
            </a:r>
            <a:r>
              <a:rPr lang="fr-FR" i="1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biopsie cutanée</a:t>
            </a:r>
            <a:r>
              <a:rPr lang="fr-FR" i="1" smtClean="0">
                <a:latin typeface="Century Schoolbook" pitchFamily="18" charset="0"/>
              </a:rPr>
              <a:t>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Traitement:2RHZ\4RH.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TBC cutanée: aspects</a:t>
            </a:r>
            <a:endParaRPr lang="en-US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54275" name="Picture 3" descr="Cliquez pour voir l'image dans sa taille originale">
            <a:hlinkClick r:id="rId2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981075"/>
            <a:ext cx="3095625" cy="2087563"/>
          </a:xfrm>
          <a:noFill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55650" y="32162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i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lupus tuberculeux</a:t>
            </a:r>
          </a:p>
        </p:txBody>
      </p:sp>
      <p:pic>
        <p:nvPicPr>
          <p:cNvPr id="54277" name="Picture 5" descr="[Tuberculose cutanée végétante]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908050"/>
            <a:ext cx="2736850" cy="2160588"/>
          </a:xfrm>
          <a:noFill/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859338" y="2852738"/>
            <a:ext cx="2520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defRPr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TB </a:t>
            </a:r>
            <a:r>
              <a:rPr lang="en-US" i="1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cutanée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végétante</a:t>
            </a:r>
            <a:r>
              <a:rPr lang="en-US" sz="4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4279" name="Picture 7" descr="lupus-tuberculeu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9750" y="3938588"/>
            <a:ext cx="3095625" cy="2227262"/>
          </a:xfrm>
        </p:spPr>
      </p:pic>
      <p:pic>
        <p:nvPicPr>
          <p:cNvPr id="54280" name="Picture 8" descr="tub-cutanee-ecrouell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718050" y="4008438"/>
            <a:ext cx="2879725" cy="2089150"/>
          </a:xfrm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580063" y="5876925"/>
            <a:ext cx="1446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>
              <a:defRPr/>
            </a:pPr>
            <a:r>
              <a:rPr lang="en-US" i="1" dirty="0" err="1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Écrouelles</a:t>
            </a:r>
            <a:r>
              <a:rPr lang="en-US" sz="4400" dirty="0">
                <a:solidFill>
                  <a:srgbClr val="0033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800" i="1" dirty="0" smtClean="0">
                <a:latin typeface="Century Schoolbook" pitchFamily="18" charset="0"/>
              </a:rPr>
              <a:t>Tuberculose méningée  : 7 à 12 % des tuberculoses.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i="1" dirty="0" smtClean="0">
                <a:latin typeface="Century Schoolbook" pitchFamily="18" charset="0"/>
              </a:rPr>
              <a:t>Clinique: Méningite subaiguë lymphocytaire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i="1" dirty="0" smtClean="0">
                <a:latin typeface="Century Schoolbook" pitchFamily="18" charset="0"/>
              </a:rPr>
              <a:t>En fait: formes cliniques très variées +++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i="1" dirty="0" smtClean="0">
                <a:latin typeface="Century Schoolbook" pitchFamily="18" charset="0"/>
              </a:rPr>
              <a:t>Gravité liée à la présentation et au retard de la prise en charge : principaux facteurs de risque de mortalité et de séquelles.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800" i="1" dirty="0" smtClean="0">
              <a:latin typeface="Century Schoolbook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i="1" dirty="0" smtClean="0">
                <a:latin typeface="Century Schoolbook" pitchFamily="18" charset="0"/>
              </a:rPr>
              <a:t>Notion de contage dans les mois précédents : 70 à 90 %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i="1" dirty="0" smtClean="0">
              <a:latin typeface="Century Schoolbook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i="1" dirty="0" smtClean="0">
                <a:latin typeface="Century Schoolbook" pitchFamily="18" charset="0"/>
              </a:rPr>
              <a:t>Symptômes non spécifiques: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i="1" dirty="0" smtClean="0">
                <a:latin typeface="Century Schoolbook" pitchFamily="18" charset="0"/>
              </a:rPr>
              <a:t>Céphalées : 55 – 90 %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i="1" dirty="0" smtClean="0">
                <a:latin typeface="Century Schoolbook" pitchFamily="18" charset="0"/>
              </a:rPr>
              <a:t>Vomissements : 25 %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i="1" dirty="0" smtClean="0">
                <a:latin typeface="Century Schoolbook" pitchFamily="18" charset="0"/>
              </a:rPr>
              <a:t>Fièvre : 65 %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i="1" dirty="0" smtClean="0">
                <a:latin typeface="Century Schoolbook" pitchFamily="18" charset="0"/>
              </a:rPr>
              <a:t>15 % des patients : aucun syndrome</a:t>
            </a:r>
            <a:endParaRPr lang="ar-SA" sz="2400" i="1" dirty="0" smtClean="0">
              <a:latin typeface="Century Schoolbook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2400" i="1" dirty="0" smtClean="0">
              <a:latin typeface="Century Schoolbook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9750" y="0"/>
            <a:ext cx="7632700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i="1">
                <a:solidFill>
                  <a:schemeClr val="accent1"/>
                </a:solidFill>
                <a:latin typeface="Comic Sans MS" pitchFamily="66" charset="0"/>
              </a:rPr>
              <a:t>Tuberculose neuro-méningée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91513" cy="1858962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i="1" smtClean="0">
                <a:solidFill>
                  <a:srgbClr val="000099"/>
                </a:solidFill>
                <a:latin typeface="Century Schoolbook" pitchFamily="18" charset="0"/>
              </a:rPr>
              <a:t>Diagnostic: TDM – IRM</a:t>
            </a:r>
            <a:br>
              <a:rPr lang="fr-FR" sz="3200" i="1" smtClean="0">
                <a:solidFill>
                  <a:srgbClr val="000099"/>
                </a:solidFill>
                <a:latin typeface="Century Schoolbook" pitchFamily="18" charset="0"/>
              </a:rPr>
            </a:br>
            <a:r>
              <a:rPr lang="fr-FR" sz="3200" i="1" smtClean="0">
                <a:solidFill>
                  <a:srgbClr val="000099"/>
                </a:solidFill>
                <a:latin typeface="Century Schoolbook" pitchFamily="18" charset="0"/>
              </a:rPr>
              <a:t> </a:t>
            </a:r>
            <a:r>
              <a:rPr lang="fr-FR" sz="3600" i="1" smtClean="0">
                <a:solidFill>
                  <a:schemeClr val="hlink"/>
                </a:solidFill>
                <a:latin typeface="Century Schoolbook" pitchFamily="18" charset="0"/>
              </a:rPr>
              <a:t>Pachyméningite;Accidents vasculaires</a:t>
            </a:r>
            <a:br>
              <a:rPr lang="fr-FR" sz="3600" i="1" smtClean="0">
                <a:solidFill>
                  <a:schemeClr val="hlink"/>
                </a:solidFill>
                <a:latin typeface="Century Schoolbook" pitchFamily="18" charset="0"/>
              </a:rPr>
            </a:br>
            <a:r>
              <a:rPr lang="fr-FR" sz="3600" i="1" smtClean="0">
                <a:solidFill>
                  <a:schemeClr val="hlink"/>
                </a:solidFill>
                <a:latin typeface="Century Schoolbook" pitchFamily="18" charset="0"/>
              </a:rPr>
              <a:t>Hydrocéphalie;Tuberculomes</a:t>
            </a:r>
            <a:endParaRPr lang="en-US" sz="3600" i="1" smtClean="0">
              <a:solidFill>
                <a:schemeClr val="hlink"/>
              </a:solidFill>
              <a:latin typeface="Century Schoolbook" pitchFamily="18" charset="0"/>
            </a:endParaRPr>
          </a:p>
        </p:txBody>
      </p:sp>
      <p:pic>
        <p:nvPicPr>
          <p:cNvPr id="56323" name="Picture 3" descr="Tuberculose SNC 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422525"/>
            <a:ext cx="2914650" cy="2189163"/>
          </a:xfrm>
        </p:spPr>
      </p:pic>
      <p:pic>
        <p:nvPicPr>
          <p:cNvPr id="56324" name="Picture 4" descr="tuberculom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422525"/>
            <a:ext cx="2854325" cy="2189163"/>
          </a:xfrm>
        </p:spPr>
      </p:pic>
      <p:pic>
        <p:nvPicPr>
          <p:cNvPr id="56325" name="Picture 5" descr="Tuberculose SNC 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4670425"/>
            <a:ext cx="3008313" cy="2187575"/>
          </a:xfrm>
        </p:spPr>
      </p:pic>
      <p:pic>
        <p:nvPicPr>
          <p:cNvPr id="56326" name="Picture 6" descr="Tuberculose SNC 0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03800" y="4670425"/>
            <a:ext cx="2808288" cy="2187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rgbClr val="000099"/>
                </a:solidFill>
                <a:latin typeface="Comic Sans MS" pitchFamily="66" charset="0"/>
              </a:rPr>
              <a:t>Diagnostic biologique</a:t>
            </a:r>
            <a:endParaRPr lang="en-US" b="1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FFFFFF"/>
                </a:solidFill>
                <a:latin typeface="Book Antiqua" pitchFamily="18" charset="0"/>
              </a:rPr>
              <a:t>LCR :</a:t>
            </a:r>
          </a:p>
          <a:p>
            <a:pPr lvl="1" eaLnBrk="1" hangingPunct="1">
              <a:defRPr/>
            </a:pPr>
            <a:r>
              <a:rPr lang="fr-FR" i="1" smtClean="0">
                <a:solidFill>
                  <a:srgbClr val="FFFFFF"/>
                </a:solidFill>
                <a:latin typeface="Book Antiqua" pitchFamily="18" charset="0"/>
              </a:rPr>
              <a:t>Lymphocytose entre 100 et 1000/mm3</a:t>
            </a:r>
          </a:p>
          <a:p>
            <a:pPr lvl="1" eaLnBrk="1" hangingPunct="1">
              <a:defRPr/>
            </a:pPr>
            <a:r>
              <a:rPr lang="fr-FR" i="1" smtClean="0">
                <a:solidFill>
                  <a:srgbClr val="FFFFFF"/>
                </a:solidFill>
                <a:latin typeface="Book Antiqua" pitchFamily="18" charset="0"/>
              </a:rPr>
              <a:t>Parfois pas de réaction méningée (VIH+, sujets âgés)+++</a:t>
            </a:r>
          </a:p>
          <a:p>
            <a:pPr lvl="1" eaLnBrk="1" hangingPunct="1">
              <a:defRPr/>
            </a:pPr>
            <a:r>
              <a:rPr lang="fr-FR" i="1" smtClean="0">
                <a:solidFill>
                  <a:srgbClr val="FFFFFF"/>
                </a:solidFill>
                <a:latin typeface="Book Antiqua" pitchFamily="18" charset="0"/>
              </a:rPr>
              <a:t>Protéinorachie parfois très élevée, &gt;1 gr/l  ds90 %.</a:t>
            </a:r>
          </a:p>
          <a:p>
            <a:pPr lvl="1" eaLnBrk="1" hangingPunct="1">
              <a:defRPr/>
            </a:pPr>
            <a:r>
              <a:rPr lang="fr-FR" i="1" smtClean="0">
                <a:solidFill>
                  <a:srgbClr val="FFFFFF"/>
                </a:solidFill>
                <a:latin typeface="Book Antiqua" pitchFamily="18" charset="0"/>
              </a:rPr>
              <a:t>Hypoglycorachie.</a:t>
            </a:r>
          </a:p>
          <a:p>
            <a:pPr eaLnBrk="1" hangingPunct="1">
              <a:defRPr/>
            </a:pPr>
            <a:r>
              <a:rPr lang="fr-FR" i="1" smtClean="0">
                <a:solidFill>
                  <a:srgbClr val="FFFFFF"/>
                </a:solidFill>
                <a:latin typeface="Book Antiqua" pitchFamily="18" charset="0"/>
              </a:rPr>
              <a:t>Examens </a:t>
            </a:r>
            <a:r>
              <a:rPr lang="fr-FR" i="1" smtClean="0">
                <a:latin typeface="Book Antiqua" pitchFamily="18" charset="0"/>
              </a:rPr>
              <a:t>bactériologiques</a:t>
            </a:r>
            <a:r>
              <a:rPr lang="fr-FR" i="1" smtClean="0">
                <a:solidFill>
                  <a:srgbClr val="FFFFFF"/>
                </a:solidFill>
                <a:latin typeface="Book Antiqua" pitchFamily="18" charset="0"/>
              </a:rPr>
              <a:t> répétés.</a:t>
            </a:r>
            <a:endParaRPr lang="en-US" i="1" smtClean="0">
              <a:solidFill>
                <a:srgbClr val="FFFF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rgbClr val="000099"/>
                </a:solidFill>
                <a:latin typeface="Comic Sans MS" pitchFamily="66" charset="0"/>
              </a:rPr>
              <a:t>Bactériologie du LCR</a:t>
            </a:r>
            <a:endParaRPr lang="en-US" b="1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7188"/>
            <a:ext cx="8229600" cy="4503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r-FR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 eaLnBrk="1" hangingPunct="1">
              <a:defRPr/>
            </a:pPr>
            <a:r>
              <a:rPr lang="fr-FR" i="1" smtClean="0">
                <a:latin typeface="Century Schoolbook" pitchFamily="18" charset="0"/>
              </a:rPr>
              <a:t>Direct + dans environ 10 à 20 % des méningites.</a:t>
            </a:r>
          </a:p>
          <a:p>
            <a:pPr eaLnBrk="1" hangingPunct="1">
              <a:defRPr/>
            </a:pPr>
            <a:r>
              <a:rPr lang="fr-FR" smtClean="0"/>
              <a:t>Le diagnostic de certitude nécessite la mise en culture de trois culots de centrifugation du LCR. Il est rarement apporté par l’examen direct du LCR.</a:t>
            </a:r>
            <a:endParaRPr lang="fr-FR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 eaLnBrk="1" hangingPunct="1">
              <a:defRPr/>
            </a:pPr>
            <a:endParaRPr lang="en-US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i="1" smtClean="0">
                <a:solidFill>
                  <a:srgbClr val="000099"/>
                </a:solidFill>
                <a:latin typeface="Comic Sans MS" pitchFamily="66" charset="0"/>
              </a:rPr>
              <a:t>Diagnostic différentiel</a:t>
            </a:r>
            <a:endParaRPr lang="en-US" sz="4000" b="1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2400" i="1" smtClean="0">
                <a:latin typeface="Comic Sans MS" pitchFamily="66" charset="0"/>
              </a:rPr>
              <a:t>Avant la PL:</a:t>
            </a:r>
          </a:p>
          <a:p>
            <a:pPr lvl="2" eaLnBrk="1" hangingPunct="1"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fr-FR" smtClean="0"/>
              <a:t>     </a:t>
            </a:r>
            <a:r>
              <a:rPr lang="fr-FR" i="1" smtClean="0">
                <a:latin typeface="Century Schoolbook" pitchFamily="18" charset="0"/>
              </a:rPr>
              <a:t>Syndromes neuropsychiques divers.  	</a:t>
            </a:r>
          </a:p>
          <a:p>
            <a:pPr lvl="2" eaLnBrk="1" hangingPunct="1"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Fièvre thyphoide(fièvre prolongée).</a:t>
            </a:r>
          </a:p>
          <a:p>
            <a:pPr lvl="2" eaLnBrk="1" hangingPunct="1"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Tumeurs intracranniènne.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2400" i="1" smtClean="0">
                <a:latin typeface="Comic Sans MS" pitchFamily="66" charset="0"/>
              </a:rPr>
              <a:t>Après la PL:</a:t>
            </a:r>
          </a:p>
          <a:p>
            <a:pPr lvl="2" eaLnBrk="1" hangingPunct="1"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Méningites lymphocytaires bénignes( virales): faible albuminorachie.</a:t>
            </a:r>
            <a:endParaRPr lang="ar-SA" i="1" smtClean="0">
              <a:latin typeface="Century Schoolbook" pitchFamily="18" charset="0"/>
            </a:endParaRPr>
          </a:p>
          <a:p>
            <a:pPr lvl="2" eaLnBrk="1" hangingPunct="1"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Méningites à pyogènes décapitée par un traitement antibiotique.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rgbClr val="000099"/>
                </a:solidFill>
                <a:latin typeface="Comic Sans MS" pitchFamily="66" charset="0"/>
              </a:rPr>
              <a:t>Conclusion</a:t>
            </a:r>
            <a:endParaRPr lang="en-US" b="1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fr-FR" sz="2400" i="1" smtClean="0">
                <a:latin typeface="Century Schoolbook" pitchFamily="18" charset="0"/>
              </a:rPr>
              <a:t>Maladie rare et grave</a:t>
            </a:r>
          </a:p>
          <a:p>
            <a:pPr eaLnBrk="1" hangingPunct="1">
              <a:defRPr/>
            </a:pPr>
            <a:r>
              <a:rPr lang="fr-FR" sz="2800" i="1" smtClean="0">
                <a:latin typeface="Century Schoolbook" pitchFamily="18" charset="0"/>
              </a:rPr>
              <a:t>Pronostic vital engagé : 15 % décès environ</a:t>
            </a:r>
          </a:p>
          <a:p>
            <a:pPr eaLnBrk="1" hangingPunct="1">
              <a:defRPr/>
            </a:pPr>
            <a:r>
              <a:rPr lang="fr-FR" sz="2800" i="1" smtClean="0">
                <a:latin typeface="Century Schoolbook" pitchFamily="18" charset="0"/>
              </a:rPr>
              <a:t>Séquelles neurologiques : 50 %</a:t>
            </a:r>
          </a:p>
          <a:p>
            <a:pPr eaLnBrk="1" hangingPunct="1">
              <a:defRPr/>
            </a:pPr>
            <a:r>
              <a:rPr lang="fr-FR" sz="2800" i="1" smtClean="0">
                <a:latin typeface="Century Schoolbook" pitchFamily="18" charset="0"/>
              </a:rPr>
              <a:t>Nécessité de débuter un traitement dès l’évocation du diagnostic</a:t>
            </a:r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fr-FR" sz="3200" i="1" smtClean="0">
                <a:latin typeface="Century Schoolbook" pitchFamily="18" charset="0"/>
              </a:rPr>
              <a:t>« Quadrithérapie antituberculeuse et corticothérapie »</a:t>
            </a:r>
          </a:p>
          <a:p>
            <a:pPr eaLnBrk="1" hangingPunct="1">
              <a:defRPr/>
            </a:pPr>
            <a:endParaRPr lang="en-US" i="1" smtClean="0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6408738" cy="2162175"/>
          </a:xfrm>
        </p:spPr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rgbClr val="000099"/>
                </a:solidFill>
                <a:latin typeface="Century Schoolbook" pitchFamily="18" charset="0"/>
              </a:rPr>
              <a:t>Péricardite</a:t>
            </a:r>
          </a:p>
        </p:txBody>
      </p:sp>
      <p:sp>
        <p:nvSpPr>
          <p:cNvPr id="5529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684213" y="-458788"/>
            <a:ext cx="7559675" cy="7316788"/>
          </a:xfrm>
          <a:prstGeom prst="rightArrow">
            <a:avLst>
              <a:gd name="adj1" fmla="val 53917"/>
              <a:gd name="adj2" fmla="val 24089"/>
            </a:avLst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endParaRPr lang="fr-FR" sz="2800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Exsudative à liquide clair.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Parfois associée à une pleurésie tuberculeuse.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Évolution spontanée:péricardite constrictive.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Diagnostic: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fr-FR" sz="2400" i="1" smtClean="0">
                <a:latin typeface="Century Schoolbook" pitchFamily="18" charset="0"/>
              </a:rPr>
              <a:t>Eléments de présomption.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fr-FR" sz="2400" i="1" smtClean="0">
                <a:latin typeface="Century Schoolbook" pitchFamily="18" charset="0"/>
              </a:rPr>
              <a:t>Élimination d’autres péricardites aigues:- rhumatismales , bactérienne, et   	virales…….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Traitement: chimiothérapie anti-tuberculeuse(2RHZE\4RH) +corticothérapie : éviter la constriction.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258888" y="188913"/>
            <a:ext cx="6192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b="1" i="1">
                <a:solidFill>
                  <a:schemeClr val="folHlink"/>
                </a:solidFill>
              </a:rPr>
              <a:t>Les Autres TEP rares: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rgbClr val="000099"/>
                </a:solidFill>
                <a:latin typeface="Comic Sans MS" pitchFamily="66" charset="0"/>
              </a:rPr>
              <a:t>Péritonite tuberculeuse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80400" cy="5256212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SG + signes digestifs non spécifiques.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Ascite tuberculeuse simple: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Laparoscopie:granulomes blanchâtres.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Dg:  biopsie.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Péritonite tuberculeuse.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fr-FR" i="1" smtClean="0">
                <a:latin typeface="Century Schoolbook" pitchFamily="18" charset="0"/>
              </a:rPr>
              <a:t>Dg: parfois après laparotomie exploratrice.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1013"/>
            <a:ext cx="8229600" cy="785812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i="1" smtClean="0">
                <a:latin typeface="Century Schoolbook" pitchFamily="18" charset="0"/>
              </a:rPr>
              <a:t>Les TEP en Algérie: 2002-2004</a:t>
            </a:r>
            <a:endParaRPr lang="en-US" sz="2400" i="1" smtClean="0">
              <a:latin typeface="Century Schoolbook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995488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rgbClr val="000099"/>
                </a:solidFill>
                <a:latin typeface="Comic Sans MS" pitchFamily="66" charset="0"/>
              </a:rPr>
              <a:t>Tuberculose intestinale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fr-FR" sz="2800" i="1" smtClean="0">
                <a:latin typeface="Century Schoolbook" pitchFamily="18" charset="0"/>
              </a:rPr>
              <a:t>La jonction iléo-cæcale.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S. cliniques et radiologiques:(troubles du transit,masse de la fosse iliaque, sténose du grêle)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Diagnostic différentiel:maladie de Crohn,cancer du caecum , lymphome, abcès appendiculaire.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Diagnostic de certitude:biopsie sous laparoscopie ou sous colonoscopie.+culture des selles.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fr-FR" sz="2800" i="1" smtClean="0">
                <a:latin typeface="Century Schoolbook" pitchFamily="18" charset="0"/>
              </a:rPr>
              <a:t>La tuberculose ano-rectale.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800" i="1" smtClean="0">
                <a:latin typeface="Century Schoolbook" pitchFamily="18" charset="0"/>
              </a:rPr>
              <a:t>Fissure,abcès, fistules anales.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fr-FR" sz="2800" i="1" smtClean="0"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fr-FR" sz="2800" i="1" smtClean="0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rgbClr val="000099"/>
                </a:solidFill>
                <a:latin typeface="Comic Sans MS" pitchFamily="66" charset="0"/>
              </a:rPr>
              <a:t>Tuberculose hépatique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Accompagne une tuberculose</a:t>
            </a:r>
            <a:r>
              <a:rPr lang="fr-FR" i="1" smtClean="0"/>
              <a:t> </a:t>
            </a:r>
            <a:r>
              <a:rPr lang="fr-FR" i="1" smtClean="0">
                <a:latin typeface="Century Schoolbook" pitchFamily="18" charset="0"/>
              </a:rPr>
              <a:t>disséminée ou</a:t>
            </a:r>
            <a:r>
              <a:rPr lang="fr-FR" i="1" smtClean="0"/>
              <a:t> </a:t>
            </a:r>
            <a:r>
              <a:rPr lang="fr-FR" i="1" smtClean="0">
                <a:latin typeface="Century Schoolbook" pitchFamily="18" charset="0"/>
              </a:rPr>
              <a:t>pulmonaire avancée.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Diagnostic différentiel:-hépatome, abcès amibien.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Tuberculose de la vésicule biliaire: \ extension d’une TBC hépatique: ictère.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i="1" smtClean="0">
                <a:latin typeface="Century Schoolbook" pitchFamily="18" charset="0"/>
              </a:rPr>
              <a:t> Dg de certitude:PBF, laparoscopie  et étude anapath.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smtClean="0">
                <a:solidFill>
                  <a:srgbClr val="000099"/>
                </a:solidFill>
                <a:latin typeface="Comic Sans MS" pitchFamily="66" charset="0"/>
              </a:rPr>
              <a:t>Autes TEP plus rares</a:t>
            </a:r>
            <a:endParaRPr lang="en-US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2400" b="1" i="1" dirty="0" smtClean="0">
                <a:latin typeface="Century Schoolbook" pitchFamily="18" charset="0"/>
              </a:rPr>
              <a:t>Voies aériennes.(laryngée: </a:t>
            </a:r>
            <a:r>
              <a:rPr lang="fr-FR" sz="2400" b="1" i="1" dirty="0" err="1" smtClean="0">
                <a:latin typeface="Century Schoolbook" pitchFamily="18" charset="0"/>
              </a:rPr>
              <a:t>bascilifère</a:t>
            </a:r>
            <a:r>
              <a:rPr lang="fr-FR" sz="2400" b="1" i="1" dirty="0" smtClean="0">
                <a:latin typeface="Century Schoolbook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2400" b="1" i="1" dirty="0" smtClean="0">
                <a:latin typeface="Century Schoolbook" pitchFamily="18" charset="0"/>
              </a:rPr>
              <a:t>Digestives supérieures.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2400" b="1" i="1" dirty="0" smtClean="0">
                <a:latin typeface="Century Schoolbook" pitchFamily="18" charset="0"/>
              </a:rPr>
              <a:t>Œil.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2400" b="1" i="1" dirty="0" smtClean="0">
                <a:latin typeface="Century Schoolbook" pitchFamily="18" charset="0"/>
              </a:rPr>
              <a:t>Oreille interne.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2400" b="1" i="1" dirty="0" smtClean="0">
                <a:latin typeface="Century Schoolbook" pitchFamily="18" charset="0"/>
              </a:rPr>
              <a:t>Rate.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2400" b="1" i="1" dirty="0" smtClean="0">
                <a:latin typeface="Century Schoolbook" pitchFamily="18" charset="0"/>
              </a:rPr>
              <a:t>Sein.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2400" b="1" i="1" dirty="0" smtClean="0">
                <a:latin typeface="Century Schoolbook" pitchFamily="18" charset="0"/>
              </a:rPr>
              <a:t>Thyroïde.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fr-FR" sz="2400" b="1" i="1" dirty="0" smtClean="0">
                <a:latin typeface="Century Schoolbook" pitchFamily="18" charset="0"/>
              </a:rPr>
              <a:t>Surrénale.(cause fréquente d’insuffisance surrénalienne chronique.)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  <a:defRPr/>
            </a:pPr>
            <a:r>
              <a:rPr lang="fr-FR" sz="2400" b="1" i="1" dirty="0" smtClean="0">
                <a:latin typeface="Century Schoolbook" pitchFamily="18" charset="0"/>
              </a:rPr>
              <a:t>Investigations en milieu spécialisé.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800" i="1" smtClean="0">
                <a:solidFill>
                  <a:srgbClr val="000099"/>
                </a:solidFill>
                <a:latin typeface="Comic Sans MS" pitchFamily="66" charset="0"/>
              </a:rPr>
              <a:t>Conclusion</a:t>
            </a:r>
            <a:endParaRPr lang="en-US" sz="4800" i="1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675687" cy="5329237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i="1" smtClean="0">
                <a:solidFill>
                  <a:srgbClr val="FFFFFF"/>
                </a:solidFill>
                <a:latin typeface="Comic Sans MS" pitchFamily="66" charset="0"/>
              </a:rPr>
              <a:t>Les TEP: 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Ø"/>
              <a:defRPr/>
            </a:pPr>
            <a:r>
              <a:rPr lang="fr-FR" sz="2800" b="1" i="1" smtClean="0">
                <a:solidFill>
                  <a:srgbClr val="FFFFFF"/>
                </a:solidFill>
                <a:latin typeface="Comic Sans MS" pitchFamily="66" charset="0"/>
              </a:rPr>
              <a:t>Fréquence et polymorphisme.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Ø"/>
              <a:defRPr/>
            </a:pPr>
            <a:r>
              <a:rPr lang="fr-FR" sz="2800" b="1" i="1" smtClean="0">
                <a:solidFill>
                  <a:srgbClr val="FFFFFF"/>
                </a:solidFill>
                <a:latin typeface="Comic Sans MS" pitchFamily="66" charset="0"/>
              </a:rPr>
              <a:t>Problèmes difficiles de diagnostic(sur ou sous éstimation) et de suivi:.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Ø"/>
              <a:defRPr/>
            </a:pPr>
            <a:r>
              <a:rPr lang="fr-FR" sz="2800" b="1" i="1" smtClean="0">
                <a:solidFill>
                  <a:srgbClr val="FFFFFF"/>
                </a:solidFill>
                <a:latin typeface="Comic Sans MS" pitchFamily="66" charset="0"/>
              </a:rPr>
              <a:t>Problème d’accessibilité aux outils diagnostiques.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Ø"/>
              <a:defRPr/>
            </a:pPr>
            <a:r>
              <a:rPr lang="fr-FR" sz="2800" b="1" i="1" smtClean="0">
                <a:solidFill>
                  <a:srgbClr val="FFFFFF"/>
                </a:solidFill>
                <a:latin typeface="Comic Sans MS" pitchFamily="66" charset="0"/>
              </a:rPr>
              <a:t>Nécessité de prise en charge multidisciplinaire.(pneumophtisiologue,medecin de l’organe atteint et l’anatomopathologiste)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Ø"/>
              <a:defRPr/>
            </a:pPr>
            <a:r>
              <a:rPr lang="fr-FR" sz="2800" b="1" i="1" smtClean="0">
                <a:solidFill>
                  <a:srgbClr val="FFFFFF"/>
                </a:solidFill>
                <a:latin typeface="Comic Sans MS" pitchFamily="66" charset="0"/>
              </a:rPr>
              <a:t>Nécessité de standardiser la prise en charge.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endParaRPr lang="en-US" sz="2800" b="1" i="1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i="1" smtClean="0">
                <a:solidFill>
                  <a:srgbClr val="000099"/>
                </a:solidFill>
                <a:latin typeface="Century Schoolbook" pitchFamily="18" charset="0"/>
              </a:rPr>
              <a:t>Caractéristiques des TEP</a:t>
            </a:r>
            <a:endParaRPr lang="en-US" sz="4000" b="1" i="1" smtClean="0">
              <a:solidFill>
                <a:srgbClr val="000099"/>
              </a:solidFill>
              <a:latin typeface="Century Schoolbook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100" b="1" i="1" dirty="0" smtClean="0">
                <a:latin typeface="Century Schoolbook" pitchFamily="18" charset="0"/>
              </a:rPr>
              <a:t>Possibilité d’atteinte de tous les organes.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100" b="1" i="1" dirty="0" smtClean="0">
                <a:latin typeface="Century Schoolbook" pitchFamily="18" charset="0"/>
              </a:rPr>
              <a:t>Localisations les plus fréquentes: ganglionnaires périphériques, pleurales, </a:t>
            </a:r>
            <a:r>
              <a:rPr lang="fr-FR" sz="2100" b="1" i="1" dirty="0" err="1" smtClean="0">
                <a:latin typeface="Century Schoolbook" pitchFamily="18" charset="0"/>
              </a:rPr>
              <a:t>ostéo</a:t>
            </a:r>
            <a:r>
              <a:rPr lang="fr-FR" sz="2100" b="1" i="1" dirty="0" smtClean="0">
                <a:latin typeface="Century Schoolbook" pitchFamily="18" charset="0"/>
              </a:rPr>
              <a:t>-articulaires, rénales.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100" b="1" i="1" dirty="0" smtClean="0">
                <a:latin typeface="Century Schoolbook" pitchFamily="18" charset="0"/>
              </a:rPr>
              <a:t>Localisations rares: méningée, péritonéales, péricardiques, génitales.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100" b="1" i="1" dirty="0" smtClean="0">
                <a:latin typeface="Century Schoolbook" pitchFamily="18" charset="0"/>
              </a:rPr>
              <a:t>Localisations plus rares: œil , oreille interne, rate, sein, thyroïde, surrénale, </a:t>
            </a:r>
            <a:r>
              <a:rPr lang="fr-FR" sz="2100" b="1" i="1" dirty="0" err="1" smtClean="0">
                <a:latin typeface="Century Schoolbook" pitchFamily="18" charset="0"/>
              </a:rPr>
              <a:t>tuberculome</a:t>
            </a:r>
            <a:r>
              <a:rPr lang="fr-FR" sz="2100" b="1" i="1" dirty="0" smtClean="0">
                <a:latin typeface="Century Schoolbook" pitchFamily="18" charset="0"/>
              </a:rPr>
              <a:t> cérébral et de la moelle épinière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b="1" i="1" dirty="0" smtClean="0">
                <a:latin typeface="Century Schoolbook" pitchFamily="18" charset="0"/>
              </a:rPr>
              <a:t>Contrairement aux tuberculoses pulmonaires, les TEP sont;</a:t>
            </a:r>
          </a:p>
          <a:p>
            <a:pPr lvl="4" eaLnBrk="1" hangingPunct="1">
              <a:lnSpc>
                <a:spcPct val="90000"/>
              </a:lnSpc>
              <a:buFontTx/>
              <a:buChar char="•"/>
              <a:defRPr/>
            </a:pPr>
            <a:r>
              <a:rPr lang="fr-FR" sz="2800" b="1" i="1" dirty="0" smtClean="0">
                <a:latin typeface="Century Schoolbook" pitchFamily="18" charset="0"/>
              </a:rPr>
              <a:t>Pauci bacillaire(généralement)</a:t>
            </a:r>
          </a:p>
          <a:p>
            <a:pPr lvl="4" eaLnBrk="1" hangingPunct="1">
              <a:lnSpc>
                <a:spcPct val="90000"/>
              </a:lnSpc>
              <a:buFontTx/>
              <a:buChar char="•"/>
              <a:defRPr/>
            </a:pPr>
            <a:r>
              <a:rPr lang="fr-FR" sz="2800" b="1" i="1" dirty="0" smtClean="0">
                <a:latin typeface="Century Schoolbook" pitchFamily="18" charset="0"/>
              </a:rPr>
              <a:t>Ne constituent pas une source de contamination.</a:t>
            </a:r>
          </a:p>
          <a:p>
            <a:pPr lvl="4" eaLnBrk="1" hangingPunct="1">
              <a:lnSpc>
                <a:spcPct val="90000"/>
              </a:lnSpc>
              <a:buFontTx/>
              <a:buChar char="•"/>
              <a:defRPr/>
            </a:pPr>
            <a:r>
              <a:rPr lang="fr-FR" sz="2800" b="1" i="1" dirty="0" smtClean="0">
                <a:latin typeface="Century Schoolbook" pitchFamily="18" charset="0"/>
              </a:rPr>
              <a:t>40 à 50 % de toutes les formes de tuberculose.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351837" cy="1368425"/>
          </a:xfrm>
          <a:solidFill>
            <a:schemeClr val="accent1"/>
          </a:solid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32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Critères de diagnostic de certitude</a:t>
            </a:r>
            <a:br>
              <a:rPr lang="fr-FR" sz="32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</a:br>
            <a:r>
              <a:rPr lang="fr-FR" sz="32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en nombre de 03, un élément est suffisant</a:t>
            </a:r>
            <a:endParaRPr lang="en-US" sz="3200" i="1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90725"/>
            <a:ext cx="7858125" cy="1684338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latin typeface="Century Schoolbook" pitchFamily="18" charset="0"/>
              </a:rPr>
              <a:t>Culture positive d’un prélèvement pathologique.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latin typeface="Century Schoolbook" pitchFamily="18" charset="0"/>
              </a:rPr>
              <a:t>Follicule caséeux à l’examen anatomo-pathologique d’une piece de biopsie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3600" i="1" smtClean="0">
                <a:latin typeface="Century Schoolbook" pitchFamily="18" charset="0"/>
              </a:rPr>
              <a:t>Identification de pus caséeux à l’examen cytologique d’un pus prélevé par ponction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  <a:solidFill>
            <a:schemeClr val="accent1"/>
          </a:solid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32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/>
            </a:r>
            <a:br>
              <a:rPr lang="fr-FR" sz="32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</a:br>
            <a:r>
              <a:rPr lang="fr-FR" sz="32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Critères de diagnostic de présomption</a:t>
            </a:r>
            <a:br>
              <a:rPr lang="fr-FR" sz="32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</a:br>
            <a:endParaRPr lang="en-US" sz="3200" b="1" i="1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fr-FR" sz="2700" i="1" smtClean="0">
                <a:solidFill>
                  <a:srgbClr val="FFFFFF"/>
                </a:solidFill>
                <a:latin typeface="Century Schoolbook" pitchFamily="18" charset="0"/>
              </a:rPr>
              <a:t>Tableau clinique( et eventuellement radiologique) compatible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fr-FR" sz="2700" i="1" smtClean="0">
                <a:solidFill>
                  <a:srgbClr val="FFFFFF"/>
                </a:solidFill>
                <a:latin typeface="Century Schoolbook" pitchFamily="18" charset="0"/>
              </a:rPr>
              <a:t>IDR t  positive; une papule d’induration après 72h = ou &gt; à 10mm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endParaRPr lang="fr-FR" sz="2700" i="1" smtClean="0">
              <a:solidFill>
                <a:srgbClr val="FFFFFF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fr-FR" sz="2700" i="1" smtClean="0">
                <a:solidFill>
                  <a:srgbClr val="FFFFFF"/>
                </a:solidFill>
                <a:latin typeface="Century Schoolbook" pitchFamily="18" charset="0"/>
              </a:rPr>
              <a:t>Ces criteres obligatoires doivent etre associés à l’un des 3criteres suivants, au moins: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700" i="1" smtClean="0">
                <a:solidFill>
                  <a:srgbClr val="FFFFFF"/>
                </a:solidFill>
                <a:latin typeface="Century Schoolbook" pitchFamily="18" charset="0"/>
              </a:rPr>
              <a:t>Liquide sero-fibrineux et lymphocytaire en cas de pleuresie ou d’ascite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700" i="1" smtClean="0">
                <a:solidFill>
                  <a:srgbClr val="FFFFFF"/>
                </a:solidFill>
                <a:latin typeface="Century Schoolbook" pitchFamily="18" charset="0"/>
              </a:rPr>
              <a:t>Lésions histologiques non caséeuses apres biopsie( folliculaires ou non)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fr-FR" sz="2700" i="1" smtClean="0">
                <a:solidFill>
                  <a:srgbClr val="FFFFFF"/>
                </a:solidFill>
                <a:latin typeface="Century Schoolbook" pitchFamily="18" charset="0"/>
              </a:rPr>
              <a:t>Cytologie du pus douteuse apres ponction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Ø"/>
              <a:defRPr/>
            </a:pPr>
            <a:endParaRPr lang="fr-FR" sz="2700" i="1" smtClean="0">
              <a:solidFill>
                <a:srgbClr val="FFFFFF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endParaRPr lang="fr-FR" sz="2700" i="1" smtClean="0">
              <a:solidFill>
                <a:srgbClr val="FFFFFF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fr-FR" sz="2700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e">
  <a:themeElements>
    <a:clrScheme name="Orbite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e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e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1055</TotalTime>
  <Words>1603</Words>
  <Application>Microsoft Office PowerPoint</Application>
  <PresentationFormat>Affichage à l'écran (4:3)</PresentationFormat>
  <Paragraphs>315</Paragraphs>
  <Slides>63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2" baseType="lpstr">
      <vt:lpstr>Arial</vt:lpstr>
      <vt:lpstr>Wingdings</vt:lpstr>
      <vt:lpstr>Calibri</vt:lpstr>
      <vt:lpstr>Comic Sans MS</vt:lpstr>
      <vt:lpstr>Century Schoolbook</vt:lpstr>
      <vt:lpstr>Times New Roman</vt:lpstr>
      <vt:lpstr>Book Antiqua</vt:lpstr>
      <vt:lpstr>Orbite</vt:lpstr>
      <vt:lpstr>Graphique Microsoft Excel</vt:lpstr>
      <vt:lpstr>Diapositive 1</vt:lpstr>
      <vt:lpstr>Généralités</vt:lpstr>
      <vt:lpstr>Diapositive 3</vt:lpstr>
      <vt:lpstr>Physiopathologie</vt:lpstr>
      <vt:lpstr>Répartition générale des TEP </vt:lpstr>
      <vt:lpstr>Les TEP en Algérie: 2002-2004</vt:lpstr>
      <vt:lpstr>Caractéristiques des TEP</vt:lpstr>
      <vt:lpstr>Critères de diagnostic de certitude en nombre de 03, un élément est suffisant</vt:lpstr>
      <vt:lpstr> Critères de diagnostic de présomption </vt:lpstr>
      <vt:lpstr>Follicule épithélio-gigantocellulaire (sans nécrose centrale)</vt:lpstr>
      <vt:lpstr>Follicule caséeux (avec nécrose centrale caséeuse</vt:lpstr>
      <vt:lpstr>Diapositive 12</vt:lpstr>
      <vt:lpstr>Diapositive 13</vt:lpstr>
      <vt:lpstr>Clinique</vt:lpstr>
      <vt:lpstr>Para clinique</vt:lpstr>
      <vt:lpstr>Diagnostic différentiel </vt:lpstr>
      <vt:lpstr>- BILAN PRETHERAPEUTIQUE</vt:lpstr>
      <vt:lpstr>Adénopathie cervicale fluctuante</vt:lpstr>
      <vt:lpstr>Cicatrice d'adénopathies cervicales tuberculeuses (écrouelles)</vt:lpstr>
      <vt:lpstr>Traitement</vt:lpstr>
      <vt:lpstr>Traitement chirurgical</vt:lpstr>
      <vt:lpstr>Diapositive 22</vt:lpstr>
      <vt:lpstr>Clinique</vt:lpstr>
      <vt:lpstr>Ponction pleurale</vt:lpstr>
      <vt:lpstr>Radiologie</vt:lpstr>
      <vt:lpstr>Diapositive 26</vt:lpstr>
      <vt:lpstr>Bactériologie+histologie</vt:lpstr>
      <vt:lpstr>Aiguille de Castelain</vt:lpstr>
      <vt:lpstr>thoracoscopie</vt:lpstr>
      <vt:lpstr>Traitement</vt:lpstr>
      <vt:lpstr>Séquelles d’une tuberculose pleurale.</vt:lpstr>
      <vt:lpstr>Diapositive 32</vt:lpstr>
      <vt:lpstr>Aspects radiologiques</vt:lpstr>
      <vt:lpstr>Tuberculose génitale</vt:lpstr>
      <vt:lpstr>Diapositive 35</vt:lpstr>
      <vt:lpstr>Hystérographie peroperatoire  résection des synéchies par laser</vt:lpstr>
      <vt:lpstr>Diapositive 37</vt:lpstr>
      <vt:lpstr>Diapositive 38</vt:lpstr>
      <vt:lpstr>Radiologie</vt:lpstr>
      <vt:lpstr>Tuberculose du genou</vt:lpstr>
      <vt:lpstr>Tuberculose vertébrale( mal de Pott)</vt:lpstr>
      <vt:lpstr>Spondylodiscite tuberculeuse</vt:lpstr>
      <vt:lpstr>Spondylite tuberculeuse</vt:lpstr>
      <vt:lpstr>Atteinte de l’arc postérieur</vt:lpstr>
      <vt:lpstr>Clinique</vt:lpstr>
      <vt:lpstr>Complications</vt:lpstr>
      <vt:lpstr>Diagnostic différentiel</vt:lpstr>
      <vt:lpstr>Abcès pottique paravertebral</vt:lpstr>
      <vt:lpstr> Mal de Pott avec fuseau para vertebral de face et de profil </vt:lpstr>
      <vt:lpstr>Tuberculose cutanée</vt:lpstr>
      <vt:lpstr>TBC cutanée: aspects</vt:lpstr>
      <vt:lpstr>Diapositive 52</vt:lpstr>
      <vt:lpstr>Diagnostic: TDM – IRM  Pachyméningite;Accidents vasculaires Hydrocéphalie;Tuberculomes</vt:lpstr>
      <vt:lpstr>Diagnostic biologique</vt:lpstr>
      <vt:lpstr>Bactériologie du LCR</vt:lpstr>
      <vt:lpstr>Diagnostic différentiel</vt:lpstr>
      <vt:lpstr>Conclusion</vt:lpstr>
      <vt:lpstr>Péricardite</vt:lpstr>
      <vt:lpstr>Péritonite tuberculeuse</vt:lpstr>
      <vt:lpstr>Tuberculose intestinale</vt:lpstr>
      <vt:lpstr>Tuberculose hépatique</vt:lpstr>
      <vt:lpstr>Autes TEP plus rares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Hospitalo-Universitaire d’Oran</dc:title>
  <dc:creator>ency-education.com</dc:creator>
  <cp:lastModifiedBy>Zino</cp:lastModifiedBy>
  <cp:revision>55</cp:revision>
  <dcterms:created xsi:type="dcterms:W3CDTF">2005-11-10T09:59:57Z</dcterms:created>
  <dcterms:modified xsi:type="dcterms:W3CDTF">2014-09-28T16:31:00Z</dcterms:modified>
</cp:coreProperties>
</file>