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60"/>
  </p:notesMasterIdLst>
  <p:sldIdLst>
    <p:sldId id="310" r:id="rId2"/>
    <p:sldId id="329" r:id="rId3"/>
    <p:sldId id="330" r:id="rId4"/>
    <p:sldId id="323" r:id="rId5"/>
    <p:sldId id="337" r:id="rId6"/>
    <p:sldId id="311" r:id="rId7"/>
    <p:sldId id="339" r:id="rId8"/>
    <p:sldId id="340" r:id="rId9"/>
    <p:sldId id="342" r:id="rId10"/>
    <p:sldId id="344" r:id="rId11"/>
    <p:sldId id="258" r:id="rId12"/>
    <p:sldId id="345" r:id="rId13"/>
    <p:sldId id="346" r:id="rId14"/>
    <p:sldId id="347" r:id="rId15"/>
    <p:sldId id="348" r:id="rId16"/>
    <p:sldId id="263" r:id="rId17"/>
    <p:sldId id="264" r:id="rId18"/>
    <p:sldId id="265" r:id="rId19"/>
    <p:sldId id="266" r:id="rId20"/>
    <p:sldId id="267" r:id="rId21"/>
    <p:sldId id="338" r:id="rId22"/>
    <p:sldId id="269" r:id="rId23"/>
    <p:sldId id="317" r:id="rId24"/>
    <p:sldId id="270" r:id="rId25"/>
    <p:sldId id="274" r:id="rId26"/>
    <p:sldId id="318" r:id="rId27"/>
    <p:sldId id="275" r:id="rId28"/>
    <p:sldId id="277" r:id="rId29"/>
    <p:sldId id="278" r:id="rId30"/>
    <p:sldId id="280" r:id="rId31"/>
    <p:sldId id="281" r:id="rId32"/>
    <p:sldId id="302" r:id="rId33"/>
    <p:sldId id="303" r:id="rId34"/>
    <p:sldId id="304" r:id="rId35"/>
    <p:sldId id="305" r:id="rId36"/>
    <p:sldId id="306" r:id="rId37"/>
    <p:sldId id="327" r:id="rId38"/>
    <p:sldId id="328" r:id="rId39"/>
    <p:sldId id="332" r:id="rId40"/>
    <p:sldId id="333" r:id="rId41"/>
    <p:sldId id="349" r:id="rId42"/>
    <p:sldId id="350" r:id="rId43"/>
    <p:sldId id="320" r:id="rId44"/>
    <p:sldId id="321" r:id="rId45"/>
    <p:sldId id="331" r:id="rId46"/>
    <p:sldId id="335" r:id="rId47"/>
    <p:sldId id="336" r:id="rId48"/>
    <p:sldId id="324" r:id="rId49"/>
    <p:sldId id="326" r:id="rId50"/>
    <p:sldId id="284" r:id="rId51"/>
    <p:sldId id="285" r:id="rId52"/>
    <p:sldId id="286" r:id="rId53"/>
    <p:sldId id="287" r:id="rId54"/>
    <p:sldId id="288" r:id="rId55"/>
    <p:sldId id="289" r:id="rId56"/>
    <p:sldId id="290" r:id="rId57"/>
    <p:sldId id="291" r:id="rId58"/>
    <p:sldId id="297" r:id="rId5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E094"/>
    <a:srgbClr val="BFDB99"/>
    <a:srgbClr val="FFFFCC"/>
    <a:srgbClr val="CCFFCC"/>
    <a:srgbClr val="DDE4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4" autoAdjust="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909D04-DEC7-479F-849A-3F52E5455C7E}" type="datetimeFigureOut">
              <a:rPr lang="fr-FR"/>
              <a:pPr>
                <a:defRPr/>
              </a:pPr>
              <a:t>07/09/2014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270CE5-1DE3-4FB2-AAF6-761D402D1C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816569-EF0A-4794-A660-BD8179AA32A5}" type="slidenum">
              <a:rPr lang="fr-FR" smtClean="0"/>
              <a:pPr/>
              <a:t>22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3942-F246-47C3-AF04-A2C2B45C1D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4148-BD2F-4536-B0D2-09D9E2C84A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E2F04-6F30-4BEF-83B2-83279464E7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750A-3B05-4AAE-807E-C8E42081A3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4E5C-CE80-45E3-8D20-3311987FEA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BFFA-4516-429C-AE8B-443FB143C6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2AB91-CD2E-48DF-8B2F-D91B1EBE5E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96FF-F524-4A94-84A0-6CEF31B463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F161-8D22-4C2E-8BE2-10A836B525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29B9-3E5A-4EC8-9A49-404F4C60AC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45377-35C0-487E-86BE-503B0A9603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A376B49-497F-4A1F-BAF7-09B6CC91F5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8" r:id="rId2"/>
    <p:sldLayoutId id="2147483957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8" r:id="rId9"/>
    <p:sldLayoutId id="2147483954" r:id="rId10"/>
    <p:sldLayoutId id="21474839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ir.com/doc/abonne/base/ImagerieRT_AbcesPulmonaire.asp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pir.com/doc/abonne/semeiologie/radiologique/SemeioRadiologiqueImagerieHydropneumothorax.asp" TargetMode="External"/><Relationship Id="rId2" Type="http://schemas.openxmlformats.org/officeDocument/2006/relationships/hyperlink" Target="http://www.respir.com/doc/abonne/base/Imagerie_HernieHiatale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spir.com/doc/abonne/base/ImagerieRT_TuberculoseCaverne.asp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pir.com/doc/abonne/base/AntibiotiqueGermes.asp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SUPPURATIONS pulmonaires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428625" y="3214688"/>
            <a:ext cx="7854950" cy="1752600"/>
          </a:xfrm>
        </p:spPr>
        <p:txBody>
          <a:bodyPr/>
          <a:lstStyle/>
          <a:p>
            <a:pPr marR="0"/>
            <a:endParaRPr lang="fr-FR" smtClean="0"/>
          </a:p>
          <a:p>
            <a:pPr marR="0"/>
            <a:r>
              <a:rPr lang="fr-FR" smtClean="0"/>
              <a:t>Dr.OUJIDI  B</a:t>
            </a:r>
          </a:p>
          <a:p>
            <a:pPr marR="0"/>
            <a:r>
              <a:rPr lang="fr-FR" smtClean="0"/>
              <a:t>Service  de pneumologie B</a:t>
            </a:r>
          </a:p>
          <a:p>
            <a:pPr marR="0"/>
            <a:r>
              <a:rPr lang="fr-FR" smtClean="0"/>
              <a:t>CHU  Oran</a:t>
            </a:r>
          </a:p>
          <a:p>
            <a:pPr marR="0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smtClean="0"/>
              <a:t>2-contamination par voie hématogène</a:t>
            </a:r>
            <a:r>
              <a:rPr lang="fr-FR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Elle se produit dans le cadre de septicémie et ou d’emboles septiques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Elle complique volontiers les thrombophlébites suppurées, les endocardites du cœur droit.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Les lésions sont multiples.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85750" y="714375"/>
            <a:ext cx="8540750" cy="49228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fr-FR" sz="2800" b="1" u="sng" dirty="0" smtClean="0"/>
              <a:t>2- abcès su poumon pathologique: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Succède a l’infection d’une lésion pulmonaire préexistante: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 cancer bronchique nécrosé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-bulle d’emphysème.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-cavité pneumoconiotique.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-infarctus nécrosé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-Kyste hydatique surinfecté.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-séquestration.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-dilatation de bronche.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nécroses pulmonaires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Complication peu frequente des pneumopathies bacterienne, il s’agit d’un processus inflammatoire conduisant à l’obstruction conjointe de la bronche et des vaisseaux sanguins d’un segment.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pPr>
              <a:buFont typeface="Wingdings 2" pitchFamily="18" charset="2"/>
              <a:buNone/>
            </a:pPr>
            <a:r>
              <a:rPr lang="fr-FR" smtClean="0"/>
              <a:t>Risque: fistule bronchopleurale et hemoptysie massive.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Définition: nécrose et gangrène: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-nécrose: les pneumopathie necrosante se caracterise par une consolidation du parenchyme pulmonaire , associée à des micro abcés et une absence de perfusion sanguine au scanner.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pPr>
              <a:buFont typeface="Wingdings 2" pitchFamily="18" charset="2"/>
              <a:buNone/>
            </a:pPr>
            <a:r>
              <a:rPr lang="fr-FR" smtClean="0"/>
              <a:t>- gangrène: perte de perfusion d’une partie d’un lobe, la nécrose centrale touche plus de 50% du lobe atteint, et  est associée à une obstruction centrale des vaisseaux et des bronches. 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Les facteurs de risque: IRC, diabète , alcoolisme, dénutrition.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Les germes: KP (50%), puis par ordre de fréquence: S, pneumoniae, H. inluenzae, P.aeruginosa.</a:t>
            </a:r>
          </a:p>
          <a:p>
            <a:pPr>
              <a:buFont typeface="Wingdings 2" pitchFamily="18" charset="2"/>
              <a:buNone/>
            </a:pPr>
            <a:endParaRPr lang="fr-FR" b="1" smtClean="0"/>
          </a:p>
          <a:p>
            <a:pPr>
              <a:buFont typeface="Wingdings 2" pitchFamily="18" charset="2"/>
              <a:buNone/>
            </a:pPr>
            <a:r>
              <a:rPr lang="fr-FR" b="1" smtClean="0"/>
              <a:t>Physiopathologie:</a:t>
            </a:r>
          </a:p>
          <a:p>
            <a:pPr>
              <a:buFont typeface="Wingdings 2" pitchFamily="18" charset="2"/>
              <a:buNone/>
            </a:pPr>
            <a:r>
              <a:rPr lang="fr-FR" b="1" smtClean="0"/>
              <a:t>Caractéristique: 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Atteinte du lobe supérieur droit , puis le lobe supérieur gauche, et les lobes inférieurs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La lésion initiale : vascularite des vaisseaux bronchiques et pulmonaires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Caracteristiques radiologiques: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Consolidation du lobe accompagnée d’un elargissement du lobe avec bombement de la scissure.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Apparition au sein du lobe consolidée, de lacunes qui vont ensuite grandir pour former une large cavité, le lobe pulmonaire flotte dans la cavité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3-propagation suppurée loco régionale</a:t>
            </a:r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400" dirty="0" smtClean="0"/>
              <a:t>-extension d’une suppuration sous diaphragmatique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fr-FR" sz="2400" dirty="0" smtClean="0"/>
              <a:t>suppuration après chirurgie thoracique ou </a:t>
            </a:r>
            <a:r>
              <a:rPr lang="fr-FR" sz="2400" dirty="0" err="1" smtClean="0"/>
              <a:t>médiastinale</a:t>
            </a:r>
            <a:r>
              <a:rPr lang="fr-FR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fr-F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400" b="1" dirty="0" smtClean="0"/>
              <a:t>4-pénétration de matériel septique après plaie thoracique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r-FR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400" b="1" dirty="0" smtClean="0"/>
              <a:t>5-la suppuration pleurale: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r-FR" sz="2400" dirty="0" smtClean="0"/>
              <a:t>Généralement par </a:t>
            </a:r>
            <a:r>
              <a:rPr lang="fr-FR" sz="2400" dirty="0" err="1" smtClean="0"/>
              <a:t>contiguité</a:t>
            </a:r>
            <a:r>
              <a:rPr lang="fr-FR" sz="2400" dirty="0" smtClean="0"/>
              <a:t> a partir d’un foyer infectieux de voisinage, rarement par voie lymphatique ou sanguine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r-F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dirty="0" smtClean="0"/>
              <a:t>ANATOMIE PATHOLOGIE</a:t>
            </a:r>
            <a:br>
              <a:rPr lang="fr-FR" sz="4000" dirty="0" smtClean="0"/>
            </a:br>
            <a:endParaRPr lang="fr-FR" sz="4000" dirty="0" smtClean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1-</a:t>
            </a:r>
            <a:r>
              <a:rPr lang="fr-FR" sz="2800" dirty="0" err="1" smtClean="0"/>
              <a:t>siege</a:t>
            </a:r>
            <a:r>
              <a:rPr lang="fr-FR" sz="2800" dirty="0" smtClean="0"/>
              <a:t>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Plus fréquemment ; poumon droit ,lobe inferieur droit au niveau du segment de Fowler.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2-macroscopiquement: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 cavité unique de forme irrégulière 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Multiples cavités juxtaposées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Poumon adjacent est le siège d’une hépatisation.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Les bronches ont une lumière étroite et une paroi épaisse.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3-histologiquement: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-il s’agit d’abord d’une alvéolite exsudative, puis d’une alvéolite purulente avec destruction des parois alvéolaires, puis des bronches et des vaisseaux.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-une limitation granulomateuse puis sclérogène s’effectue.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-les cavités résiduelles reépithélialisées: cavité arrondie a paroi fine, réalisée par une coque scléreuse très mince revêtue d’un épithélium de type respiratoire.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63" y="785813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/>
              <a:t>Aspects radio cliniques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A-necrose pulmonaire: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Apparition de foyers de nécrose au sein d’un foyer pneumonique, bien visualisée au TDM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Résolution lente des lésions.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Atteinte fréquente de la plèvre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Objectifs pédagogiques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mtClean="0"/>
              <a:t>1-savoir définir  une suppuration  pulmonaire 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2-connaitre les principaux mécanismes physiopathologiques des suppurations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3-connaitre les principaux types de suppuration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b="1" smtClean="0"/>
              <a:t>Abcès, nécrose pulmonaires et gangrènes pulmonaires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4- savoir diagnostiquer une suppuration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5-connaitre les principaux germes responsables.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B-les suppurations sur poumon antérieurement pathologique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suppuration des bulles d’emphysème, de séquestration, sur séquelles de tuberculose.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D-abcès chronique a type d’image ronde pleine.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Aspects cliniques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2560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fr-F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Stades evolutifs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1-Phase de constitution: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Phase de foyer fermée,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 *Le début est celui d’une pneumopathie aigue banale , marquée par: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-fièvre 39-40 °C.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-douleur localisée.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-dyspnée modérée.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-toux sèche ou rarement une expectoration muqueuse ou muco-purulente.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-l’examen physique est souvent normal.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76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Radiographie de face: opacité floue, condensation parenchymateuse mal définie, imprécise, mal limitée.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-NFS: hyperleucocytose autour de 15000, avec polynucleose neutrophile a 75 % ou 90%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u="sng" smtClean="0"/>
              <a:t>Éléments d’orientation: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-importance de l’atteinte de l’état général.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mtClean="0"/>
              <a:t>-l’aspect infecté du faciès.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-parfois fétidité de l’haleine et de l’expectoration.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-Le caractère oscillant de la courbe thermique.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-hyperleucocytose a PN.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*le début est rarement brutal: forte élévation thermique, des symptômes fonctionnels intenses.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*le début est parfois insidieux, la collection est découverte a la radiographie.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5750" y="-214313"/>
            <a:ext cx="8510588" cy="1325563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2875" y="1000125"/>
            <a:ext cx="85407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2-phase d’evacuation : la vomique purulente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Évacuation de la suppuration parenchymateuse dans l’arbre bronchique.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Apparition ou augmentation de  l’abondance et le changement d’aspect de l’expectoration.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Initialement , l’ expectoration est mucopurulente, puis devient franchement purulente, conduisant a pratiquer un examen bactériologique.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072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Les jours suivants , l’état du malade s’améliore , la toux et la douleur régresse, la température s’amende, mais l’expectoration persiste.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 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3-phase de suppuration ouverte: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Souvent, c’est le stade ou consulte un malade pour la première fois.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Les signes fonctionnels et radiologiques sont variables.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Les signes fonctionnels et généraux : sont souvent discret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L’état général médiocre, faciès terreux, et la température oscillante  traduisent l’infection.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Les signes physiques sont pauvres.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Telethorax de face et profil: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b="1" smtClean="0"/>
              <a:t>Image hydro-aerique:niveau liquide assez élevé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 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14375" y="1285875"/>
            <a:ext cx="8229600" cy="438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mtClean="0"/>
              <a:t>Aspects moins évocateurs: opacités flous, de condensation plus ou moins homogène.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mtClean="0"/>
              <a:t>TDM: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Fait le dg: présence de cavité au sein d’une condensation.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Analyse topographique des lésions.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Repère les lésions pleurales.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Repère une cause locale favorisante.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L’abcés peut etre unique ou multiple de taille et de topographie variable </a:t>
            </a:r>
            <a:r>
              <a:rPr lang="fr-FR" b="1" smtClean="0"/>
              <a:t>plein</a:t>
            </a:r>
            <a:r>
              <a:rPr lang="fr-FR" smtClean="0"/>
              <a:t> à la suite d’un mauvais drainage, ou </a:t>
            </a:r>
            <a:r>
              <a:rPr lang="fr-FR" b="1" smtClean="0"/>
              <a:t>soufflé </a:t>
            </a:r>
            <a:r>
              <a:rPr lang="fr-FR" smtClean="0"/>
              <a:t>suite à une bronchiolite localisée à soupape (staphylococie)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Pneumonies nécrosantes suppurées se presentent initialement comme des pneumopathies classiques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mtClean="0"/>
              <a:t>6- savoir faire le diagnostic différentiel devant l’aspect radiologique d’un abcès pulmonaire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7- connaitre les stratégies de prise en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bacteriologie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b="1" dirty="0" smtClean="0">
                <a:solidFill>
                  <a:schemeClr val="bg1">
                    <a:lumMod val="75000"/>
                  </a:schemeClr>
                </a:solidFill>
              </a:rPr>
              <a:t>*</a:t>
            </a:r>
            <a:r>
              <a:rPr lang="fr-FR" b="1" dirty="0" smtClean="0">
                <a:solidFill>
                  <a:schemeClr val="tx2">
                    <a:lumMod val="25000"/>
                  </a:schemeClr>
                </a:solidFill>
              </a:rPr>
              <a:t>l’identification de l’agent infectieux</a:t>
            </a:r>
            <a:r>
              <a:rPr lang="fr-FR" dirty="0" smtClean="0">
                <a:solidFill>
                  <a:schemeClr val="tx2">
                    <a:lumMod val="25000"/>
                  </a:schemeClr>
                </a:solidFill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/>
              <a:t>La gravité des suppurations justifie l’identification de l’agent infectieux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/>
              <a:t>Cette identification est souvent difficile  du a la fréquence des infections mixtes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/>
              <a:t>Toujours confronter les données microbiologiques aux tableaux radio cliniques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dirty="0" smtClean="0"/>
              <a:t>Recherche de BK est systématique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>
                <a:solidFill>
                  <a:schemeClr val="bg1">
                    <a:lumMod val="75000"/>
                  </a:schemeClr>
                </a:solidFill>
              </a:rPr>
              <a:t>méthode d’identification directe: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/>
              <a:t>Hémoculture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/>
              <a:t>Analyse de l’expectoration:    ECB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err="1" smtClean="0"/>
              <a:t>Fibroaspiration</a:t>
            </a:r>
            <a:endParaRPr lang="fr-FR" sz="2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smtClean="0"/>
              <a:t>Ponction </a:t>
            </a:r>
            <a:r>
              <a:rPr lang="fr-FR" sz="2800" b="1" dirty="0" err="1" smtClean="0"/>
              <a:t>transparietale</a:t>
            </a:r>
            <a:endParaRPr lang="fr-FR" sz="2800" b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</a:rPr>
              <a:t>Methode</a:t>
            </a: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</a:rPr>
              <a:t> d’identification indirecte: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err="1" smtClean="0"/>
              <a:t>sero-diagnostic</a:t>
            </a:r>
            <a:r>
              <a:rPr lang="fr-FR" sz="2800" dirty="0" smtClean="0"/>
              <a:t> et la mise en évidence d’antigènes solubles dans les urines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fr-FR" sz="2800" dirty="0" smtClean="0"/>
              <a:t>-</a:t>
            </a:r>
            <a:r>
              <a:rPr lang="fr-FR" sz="2800" b="1" dirty="0" smtClean="0"/>
              <a:t>la présentation radio clinique peut fournir d’emblée une orientation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b="1" smtClean="0"/>
              <a:t>Hémoculture: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Ponction en condition stérile d’au moins 20cc de sang, au moment des pics fébriles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b="1" smtClean="0"/>
              <a:t>ECB des crachats: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L’utilité n’est pas démontré,le principal écueil est l’absence de sensibilité et de spécificité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La faible sensibilité s’explique par des prélèvement après le début d’une antibiothérapie et par la difficulté de culture de certains germes en présence d’autres bactéries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Certaines bactéries sont de culture difficile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La faible spécificité : contamination de crachats par la flore oropharyngée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Conditions d’une bonne technique: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Rinçage de la bouche au préalable par une solution antiseptique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Crachat d’aspect purulent obtenu après une toux profonde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Échantillon devra être rapidement acheminés au laboratoire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Critères de validité: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&lt; 10 cellules épithéliales/champs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&gt; 25 polynucléaires / champs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 culture: seuil de positivité = 10 UFC/ ml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  <p:sp>
        <p:nvSpPr>
          <p:cNvPr id="38916" name="WordArt 5"/>
          <p:cNvSpPr>
            <a:spLocks noChangeArrowheads="1" noChangeShapeType="1" noTextEdit="1"/>
          </p:cNvSpPr>
          <p:nvPr/>
        </p:nvSpPr>
        <p:spPr bwMode="auto">
          <a:xfrm>
            <a:off x="9324975" y="3789363"/>
            <a:ext cx="228600" cy="6111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1167"/>
              </a:avLst>
            </a:prstTxWarp>
          </a:bodyPr>
          <a:lstStyle/>
          <a:p>
            <a:pPr algn="ctr"/>
            <a:r>
              <a:rPr lang="fr-F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928813"/>
            <a:ext cx="8540750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smtClean="0"/>
              <a:t>Fibroaspiration bronchique: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Aspiration bronchique est sensible mais soumise au risque de contamination par les voies aériennes  supérieures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Utilité de technique de brossage protégée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smtClean="0"/>
              <a:t>Ponction transtracheale: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ponction de la membrane crico-thyroidienne et aspiration des secrétions respiratoires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Complications: emphysème sous cutané, cpl hemmoragique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b="1" smtClean="0"/>
              <a:t>Ponction transthoracique</a:t>
            </a:r>
            <a:r>
              <a:rPr lang="fr-FR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En dernier recours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Complication: pneumothorax, hémoptysie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clinique</a:t>
            </a:r>
          </a:p>
        </p:txBody>
      </p:sp>
      <p:sp>
        <p:nvSpPr>
          <p:cNvPr id="419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Début brutal : pneumopathie bactérienne sévère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Début progressif : pseudo-tumoral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Vomique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imagerie</a:t>
            </a:r>
          </a:p>
        </p:txBody>
      </p:sp>
      <p:sp>
        <p:nvSpPr>
          <p:cNvPr id="430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Radiographie de face et TDM</a:t>
            </a:r>
          </a:p>
          <a:p>
            <a:pPr eaLnBrk="1" hangingPunct="1"/>
            <a:r>
              <a:rPr lang="fr-FR" smtClean="0"/>
              <a:t>opacité ronde, à paroi fine, avec </a:t>
            </a:r>
            <a:r>
              <a:rPr lang="fr-FR" smtClean="0">
                <a:hlinkClick r:id="rId2"/>
              </a:rPr>
              <a:t>niveau hydro-aérique</a:t>
            </a:r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440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88" y="928688"/>
            <a:ext cx="7426325" cy="5286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3413" y="214313"/>
            <a:ext cx="8510587" cy="1325562"/>
          </a:xfrm>
        </p:spPr>
        <p:txBody>
          <a:bodyPr/>
          <a:lstStyle/>
          <a:p>
            <a:pPr eaLnBrk="1" hangingPunct="1"/>
            <a:r>
              <a:rPr lang="fr-FR" sz="4000" smtClean="0"/>
              <a:t>introduction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1714500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mtClean="0"/>
              <a:t>Les suppurations pleuro- pulmonaires sont rares depuis l’ère des antibiotiques.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Elles sont exceptionnelles chez le sujet sain, elles demeurent graves, sont souvent associées et partagent certains points communs: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Elles surviennent en règle sur un terrain prédisposé en état de moindre défense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L’identification des micro-organismes responsables (souvent poly microbienne) est souvent difficile. 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428625"/>
            <a:ext cx="714375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60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71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471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85750"/>
            <a:ext cx="6072188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Bilan</a:t>
            </a:r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   Recherche des foyers étiologiques potentiels (ORL, stomatologique)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  <a:p>
            <a:pPr eaLnBrk="1" hangingPunct="1"/>
            <a:r>
              <a:rPr lang="fr-FR" smtClean="0"/>
              <a:t>Recherche d'une obstruction bronchique: endoscopie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Bilan du terrain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Dignostic differentiel</a:t>
            </a:r>
          </a:p>
        </p:txBody>
      </p:sp>
      <p:sp>
        <p:nvSpPr>
          <p:cNvPr id="491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Images non parenchymateuses : </a:t>
            </a:r>
            <a:r>
              <a:rPr lang="fr-FR" smtClean="0">
                <a:hlinkClick r:id="rId2"/>
              </a:rPr>
              <a:t>hernie hiatale</a:t>
            </a:r>
            <a:r>
              <a:rPr lang="fr-FR" smtClean="0"/>
              <a:t>, diverticule œsophagien, </a:t>
            </a:r>
            <a:r>
              <a:rPr lang="fr-FR" smtClean="0">
                <a:hlinkClick r:id="rId3"/>
              </a:rPr>
              <a:t>hydro-pneumothorax</a:t>
            </a:r>
            <a:endParaRPr lang="fr-FR" smtClean="0"/>
          </a:p>
          <a:p>
            <a:pPr eaLnBrk="1" hangingPunct="1"/>
            <a:r>
              <a:rPr lang="fr-FR" smtClean="0"/>
              <a:t>Suppuration pulmonaire secondaire: cancer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Tuberculose : </a:t>
            </a:r>
            <a:r>
              <a:rPr lang="fr-FR" smtClean="0">
                <a:hlinkClick r:id="rId4"/>
              </a:rPr>
              <a:t>caverne</a:t>
            </a:r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501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5400000">
            <a:off x="2178843" y="-321468"/>
            <a:ext cx="5072063" cy="7143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51203" name="Picture 1026" descr="C:\My Documents\My Pictures\Medical pictures\Abscess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143000"/>
            <a:ext cx="7572375" cy="5214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214313"/>
            <a:ext cx="6215062" cy="630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traitement</a:t>
            </a:r>
          </a:p>
        </p:txBody>
      </p:sp>
      <p:sp>
        <p:nvSpPr>
          <p:cNvPr id="532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hlinkClick r:id="rId2"/>
              </a:rPr>
              <a:t> Antibiothérapie adaptée prolongée</a:t>
            </a:r>
            <a:r>
              <a:rPr lang="fr-FR" smtClean="0"/>
              <a:t> 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Kinésithérapie de drainage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Traitement des foyers étiologiques potentiels</a:t>
            </a:r>
            <a:br>
              <a:rPr lang="fr-FR" smtClean="0"/>
            </a:br>
            <a:endParaRPr lang="fr-FR" smtClean="0"/>
          </a:p>
          <a:p>
            <a:pPr eaLnBrk="1" hangingPunct="1"/>
            <a:r>
              <a:rPr lang="fr-FR" smtClean="0"/>
              <a:t>Traitement du terrain 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*surveillance: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Réévaluation du trt ATB après 48-72h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La persistance d’une collection purulente peut expliquer  a elle seul l’absence d’amélioration thermique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L’efficacité du trt est attestée sur des éléments cliniques: absence de frisson, d’oscillation thermique, ascension leucocytaire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Elements radiologiques: absence de progression des lesions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Si persistance des signes d’infections: changement de classe ATB , adjonction d’ATB , eventuellment adapter l’ATB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Une affection maligne locorégionale est quelque fois sous jacente(cancer bronchique et cancer de l’œsophage)</a:t>
            </a:r>
          </a:p>
          <a:p>
            <a:r>
              <a:rPr lang="fr-FR" smtClean="0"/>
              <a:t>La conduite du traitement comporte trois axes d’egal importance (l’antibiothérapie, le drainage de pus, et le traitement du terrain et de facteurs d’immunodefisciences)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évolution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smtClean="0"/>
              <a:t>*</a:t>
            </a:r>
            <a:r>
              <a:rPr lang="fr-FR" sz="2800" b="1" i="1" smtClean="0"/>
              <a:t>évolution favorable: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Dans 80 a 90% des cas, si le trt est précoce et suffisamment prolongé.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Les signes cliniques s’amendent en 8semaines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( température, les crachats diminuent)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800" smtClean="0"/>
              <a:t>Hyperleucocytose </a:t>
            </a:r>
            <a:r>
              <a:rPr lang="en-US" sz="2800" smtClean="0"/>
              <a:t>↓, VS ↓ lentement.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Les signes radiologiques: nettoyage en 4 – 6 semaines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Continuer le traitement jusqu’a 6 semaines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*</a:t>
            </a:r>
            <a:r>
              <a:rPr lang="fr-FR" b="1" smtClean="0"/>
              <a:t>évolution défavorable: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Exceptionnelles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Résistance primaire ou secondaire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Antibiothérapie trop tardive ou insuffisante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Déficience du terrain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L’abcès fait partie d’une septicémie a détermination multiple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L’antibiothérapie est inaccessible aux suppurations pulmonaires: 10- 11%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*évolution vers la chronicité: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La rémission clinique et radiologique est incomplète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La cavité persiste, inchangée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Remaniements radiologiques: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Des bronchectasies apparaissent au voisinage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Trt chirugical est indiqué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si persistance de la cavité au de 3 mois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b="1" smtClean="0"/>
              <a:t>Complications des abcés pulmonaires: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Hémoptysies , empyème, pyopneumothorax et les suppuration réfractaires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b="1" smtClean="0"/>
              <a:t>Séquelles: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Persistance de cavités résiduelle; bulles a contours fines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Apparition des foyers de bronchectasies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Risque évolutif est représenté: surinfection, et greffe aspergillaire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Formes cliniques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-</a:t>
            </a:r>
            <a:r>
              <a:rPr lang="fr-FR" u="sng" smtClean="0"/>
              <a:t>formes symptomatique: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*formes suraigues: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Observées surtout chez les sujets tarés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Les signes généraux et fonctionnels sont bruyants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Le décès est lié au retentissement des processus suppuratifs sur les autres appareils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*formes subaigues pseudotuberculeuse: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Le diagnostic repose sur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La notion de vomique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Absence de BK aux examens répétés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La variabilité des images radiologiques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La réponse au trt antibiotique non spécifique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*les formes hemoptoiques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mtClean="0"/>
              <a:t>*formes pleurales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u="sng" smtClean="0"/>
              <a:t>-formes topographiques: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Le coté droit parait plus souvent touché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L’abcés du lobe supérieur est souvent d’origine septicemique, se draine bien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L’abcés du lobe moyen est rare et se draine mal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Les abcés du lobe inferieur se complique souvent de bronchectasies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-</a:t>
            </a:r>
            <a:r>
              <a:rPr lang="fr-FR" u="sng" smtClean="0"/>
              <a:t>formes étiologique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mtClean="0"/>
              <a:t>Les causes locales sont dominées par le cancer chez l’adulte, et le corps étranger chez l’enfant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CONCLUSION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smtClean="0"/>
              <a:t>Quoique rare actuellement, les suppurations pulmonaires représentent un aspect grave des infections respiratoires, le traitement doit être rapide et efficace, condition d’une guérison sans séquelles </a:t>
            </a:r>
          </a:p>
          <a:p>
            <a:pPr eaLnBrk="1" hangingPunct="1">
              <a:lnSpc>
                <a:spcPct val="80000"/>
              </a:lnSpc>
            </a:pPr>
            <a:r>
              <a:rPr lang="fr-FR" sz="2800" smtClean="0"/>
              <a:t>Méconnues et traitées de manière mal adaptée, elles peuveut avoir des conséquences dramatiques notamment chez les patients ayant une pathologie sous-jacente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10588" cy="1325562"/>
          </a:xfrm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mtClean="0"/>
              <a:t>A-Distinguer les 3 types de suppurations après analyses des données anamnestiques , cliniques et radiologiques:</a:t>
            </a:r>
          </a:p>
          <a:p>
            <a:pPr eaLnBrk="1" hangingPunct="1"/>
            <a:r>
              <a:rPr lang="fr-FR" smtClean="0"/>
              <a:t>Abcès pulmonaires sur poumon sain</a:t>
            </a:r>
          </a:p>
          <a:p>
            <a:pPr eaLnBrk="1" hangingPunct="1"/>
            <a:r>
              <a:rPr lang="fr-FR" smtClean="0"/>
              <a:t>Abcès sur poumon pathologique</a:t>
            </a:r>
          </a:p>
          <a:p>
            <a:pPr eaLnBrk="1" hangingPunct="1"/>
            <a:r>
              <a:rPr lang="fr-FR" smtClean="0"/>
              <a:t>Abces compliquant une pneumopathies communautaire à germe banal</a:t>
            </a:r>
          </a:p>
          <a:p>
            <a:pPr eaLnBrk="1" hangingPunct="1">
              <a:buFont typeface="Wingdings" pitchFamily="2" charset="2"/>
              <a:buNone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Abcès du poumon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fr-FR" smtClean="0"/>
              <a:t>Definition: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Est defini comme une colletion de pus au sein du parenchyme  pulmonaire conduisant à la formation d’une cavite occupant moins de 50% du lobe atteint, et caractérisée par l’existence d’une coque fibreuse periphérique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La contamination est souvent par voie aerienne , rarement par voie systémique.</a:t>
            </a:r>
          </a:p>
          <a:p>
            <a:pPr>
              <a:buFont typeface="Wingdings 2" pitchFamily="18" charset="2"/>
              <a:buNone/>
            </a:pPr>
            <a:r>
              <a:rPr lang="fr-FR" smtClean="0"/>
              <a:t>Les germes: klebsiella pneumoniae, staphylococcus aureus, haemophilus influenzae et streptococcus pneumoniae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L’abces peut etre du à un ou plusieurs germes</a:t>
            </a:r>
          </a:p>
          <a:p>
            <a:pPr>
              <a:buFont typeface="Wingdings 2" pitchFamily="18" charset="2"/>
              <a:buNone/>
            </a:pPr>
            <a:endParaRPr lang="fr-FR" smtClean="0"/>
          </a:p>
          <a:p>
            <a:pPr>
              <a:buFont typeface="Wingdings 2" pitchFamily="18" charset="2"/>
              <a:buNone/>
            </a:pPr>
            <a:r>
              <a:rPr lang="fr-FR" smtClean="0"/>
              <a:t>Radiologie: on doit suspecter un abcés pulmonaire devant une opacité ronde, à paroi fine associée à un niveau hydroaerique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b="1" i="1" dirty="0" smtClean="0"/>
              <a:t>PHYSIOPATHOLOGIE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14400" y="1285875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b="1" smtClean="0"/>
              <a:t>1-inhalation du matériel septique</a:t>
            </a:r>
            <a:r>
              <a:rPr lang="fr-FR" sz="240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Mécanisme le plus fréquemment en cause.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Le matériel septique provient des voies aéro-digestives supérieures qui sont riches en germes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L’inoculum microbien est d’autant plus important qu’il existe un mauvais état buccodentaire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Deux types principaux de facteurs favorisent cette inhalation: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Les causes d’altération de niveau de conscience et de vigilance glottique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smtClean="0"/>
              <a:t>Altération des défenses locales (cancer bronchique , sonde nasogastrique…..)et générales(maladie concomitante, immunodéficience, alcoolisme)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2041</Words>
  <Application>Microsoft Office PowerPoint</Application>
  <PresentationFormat>Affichage à l'écran (4:3)</PresentationFormat>
  <Paragraphs>269</Paragraphs>
  <Slides>58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58</vt:i4>
      </vt:variant>
    </vt:vector>
  </HeadingPairs>
  <TitlesOfParts>
    <vt:vector size="64" baseType="lpstr">
      <vt:lpstr>Arial</vt:lpstr>
      <vt:lpstr>Calibri</vt:lpstr>
      <vt:lpstr>Constantia</vt:lpstr>
      <vt:lpstr>Wingdings 2</vt:lpstr>
      <vt:lpstr>Wingdings</vt:lpstr>
      <vt:lpstr>Débit</vt:lpstr>
      <vt:lpstr>SUPPURATIONS pulmonaires</vt:lpstr>
      <vt:lpstr>Objectifs pédagogiques</vt:lpstr>
      <vt:lpstr>Diapositive 3</vt:lpstr>
      <vt:lpstr>introduction</vt:lpstr>
      <vt:lpstr>Diapositive 5</vt:lpstr>
      <vt:lpstr>Diapositive 6</vt:lpstr>
      <vt:lpstr>Abcès du poumon</vt:lpstr>
      <vt:lpstr>Diapositive 8</vt:lpstr>
      <vt:lpstr>PHYSIOPATHOLOGIE </vt:lpstr>
      <vt:lpstr>Diapositive 10</vt:lpstr>
      <vt:lpstr>Diapositive 11</vt:lpstr>
      <vt:lpstr>Les nécroses pulmonaires</vt:lpstr>
      <vt:lpstr>Diapositive 13</vt:lpstr>
      <vt:lpstr>Diapositive 14</vt:lpstr>
      <vt:lpstr>Diapositive 15</vt:lpstr>
      <vt:lpstr>Diapositive 16</vt:lpstr>
      <vt:lpstr>ANATOMIE PATHOLOGIE </vt:lpstr>
      <vt:lpstr>Diapositive 18</vt:lpstr>
      <vt:lpstr>Aspects radio cliniques</vt:lpstr>
      <vt:lpstr>Diapositive 20</vt:lpstr>
      <vt:lpstr>Aspects cliniques </vt:lpstr>
      <vt:lpstr>Stades evolutifs</vt:lpstr>
      <vt:lpstr>Diapositive 23</vt:lpstr>
      <vt:lpstr>Diapositive 24</vt:lpstr>
      <vt:lpstr>Diapositive 25</vt:lpstr>
      <vt:lpstr>Diapositive 26</vt:lpstr>
      <vt:lpstr> </vt:lpstr>
      <vt:lpstr>Diapositive 28</vt:lpstr>
      <vt:lpstr> </vt:lpstr>
      <vt:lpstr>bacteriologie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clinique</vt:lpstr>
      <vt:lpstr>imagerie</vt:lpstr>
      <vt:lpstr>Diapositive 39</vt:lpstr>
      <vt:lpstr>Diapositive 40</vt:lpstr>
      <vt:lpstr>Diapositive 41</vt:lpstr>
      <vt:lpstr>Diapositive 42</vt:lpstr>
      <vt:lpstr>Bilan</vt:lpstr>
      <vt:lpstr>Dignostic differentiel</vt:lpstr>
      <vt:lpstr>Diapositive 45</vt:lpstr>
      <vt:lpstr>Diapositive 46</vt:lpstr>
      <vt:lpstr>Diapositive 47</vt:lpstr>
      <vt:lpstr>traitement</vt:lpstr>
      <vt:lpstr>Diapositive 49</vt:lpstr>
      <vt:lpstr>évolution</vt:lpstr>
      <vt:lpstr>Diapositive 51</vt:lpstr>
      <vt:lpstr>Diapositive 52</vt:lpstr>
      <vt:lpstr>Diapositive 53</vt:lpstr>
      <vt:lpstr>Formes cliniques</vt:lpstr>
      <vt:lpstr>Diapositive 55</vt:lpstr>
      <vt:lpstr>Diapositive 56</vt:lpstr>
      <vt:lpstr>Diapositive 57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SUPPURATIONS PULMONAIRES</dc:title>
  <dc:creator>ency-education.com</dc:creator>
  <cp:lastModifiedBy>Zino</cp:lastModifiedBy>
  <cp:revision>97</cp:revision>
  <dcterms:created xsi:type="dcterms:W3CDTF">2008-04-22T15:45:44Z</dcterms:created>
  <dcterms:modified xsi:type="dcterms:W3CDTF">2014-09-07T14:53:08Z</dcterms:modified>
</cp:coreProperties>
</file>