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70C6C82-BFF5-4359-B1E1-4C0590EC8B78}" type="datetimeFigureOut">
              <a:rPr lang="fr-FR" smtClean="0"/>
              <a:pPr/>
              <a:t>05/12/2013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E961501-8C8C-4489-A8EE-6710019B88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6C82-BFF5-4359-B1E1-4C0590EC8B78}" type="datetimeFigureOut">
              <a:rPr lang="fr-FR" smtClean="0"/>
              <a:pPr/>
              <a:t>05/12/2013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1501-8C8C-4489-A8EE-6710019B88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6C82-BFF5-4359-B1E1-4C0590EC8B78}" type="datetimeFigureOut">
              <a:rPr lang="fr-FR" smtClean="0"/>
              <a:pPr/>
              <a:t>05/12/2013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1501-8C8C-4489-A8EE-6710019B88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0C6C82-BFF5-4359-B1E1-4C0590EC8B78}" type="datetimeFigureOut">
              <a:rPr lang="fr-FR" smtClean="0"/>
              <a:pPr/>
              <a:t>05/12/2013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961501-8C8C-4489-A8EE-6710019B88C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70C6C82-BFF5-4359-B1E1-4C0590EC8B78}" type="datetimeFigureOut">
              <a:rPr lang="fr-FR" smtClean="0"/>
              <a:pPr/>
              <a:t>05/12/2013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E961501-8C8C-4489-A8EE-6710019B88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6C82-BFF5-4359-B1E1-4C0590EC8B78}" type="datetimeFigureOut">
              <a:rPr lang="fr-FR" smtClean="0"/>
              <a:pPr/>
              <a:t>05/12/2013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1501-8C8C-4489-A8EE-6710019B88C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6C82-BFF5-4359-B1E1-4C0590EC8B78}" type="datetimeFigureOut">
              <a:rPr lang="fr-FR" smtClean="0"/>
              <a:pPr/>
              <a:t>05/12/2013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1501-8C8C-4489-A8EE-6710019B88C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0C6C82-BFF5-4359-B1E1-4C0590EC8B78}" type="datetimeFigureOut">
              <a:rPr lang="fr-FR" smtClean="0"/>
              <a:pPr/>
              <a:t>05/12/2013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961501-8C8C-4489-A8EE-6710019B88C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6C82-BFF5-4359-B1E1-4C0590EC8B78}" type="datetimeFigureOut">
              <a:rPr lang="fr-FR" smtClean="0"/>
              <a:pPr/>
              <a:t>05/12/2013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1501-8C8C-4489-A8EE-6710019B88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0C6C82-BFF5-4359-B1E1-4C0590EC8B78}" type="datetimeFigureOut">
              <a:rPr lang="fr-FR" smtClean="0"/>
              <a:pPr/>
              <a:t>05/12/2013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961501-8C8C-4489-A8EE-6710019B88C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0C6C82-BFF5-4359-B1E1-4C0590EC8B78}" type="datetimeFigureOut">
              <a:rPr lang="fr-FR" smtClean="0"/>
              <a:pPr/>
              <a:t>05/12/2013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961501-8C8C-4489-A8EE-6710019B88C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70C6C82-BFF5-4359-B1E1-4C0590EC8B78}" type="datetimeFigureOut">
              <a:rPr lang="fr-FR" smtClean="0"/>
              <a:pPr/>
              <a:t>05/12/2013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E961501-8C8C-4489-A8EE-6710019B88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-premium.com.www.sndl1.arn.dz/article/12825" TargetMode="External"/><Relationship Id="rId2" Type="http://schemas.openxmlformats.org/officeDocument/2006/relationships/hyperlink" Target="http://www.em-premium.com.www.sndl1.arn.dz/article/69145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Pneumopathies opportunistes</a:t>
            </a:r>
            <a:br>
              <a:rPr lang="fr-FR" b="1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1206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1700808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La présentation </a:t>
            </a:r>
            <a:r>
              <a:rPr lang="fr-FR" dirty="0" err="1"/>
              <a:t>radioclinique</a:t>
            </a:r>
            <a:r>
              <a:rPr lang="fr-FR" dirty="0"/>
              <a:t> dépend du degré d'immunodépression</a:t>
            </a:r>
            <a:r>
              <a:rPr lang="fr-FR" dirty="0" smtClean="0"/>
              <a:t>.</a:t>
            </a:r>
          </a:p>
          <a:p>
            <a:r>
              <a:rPr lang="fr-FR" dirty="0" smtClean="0"/>
              <a:t> </a:t>
            </a:r>
            <a:r>
              <a:rPr lang="fr-FR" dirty="0"/>
              <a:t>Au stade </a:t>
            </a:r>
            <a:r>
              <a:rPr lang="fr-FR" dirty="0" smtClean="0"/>
              <a:t>précoce, </a:t>
            </a:r>
            <a:r>
              <a:rPr lang="fr-FR" dirty="0"/>
              <a:t>la présentation </a:t>
            </a:r>
            <a:r>
              <a:rPr lang="fr-FR" dirty="0" err="1"/>
              <a:t>radioclinique</a:t>
            </a:r>
            <a:r>
              <a:rPr lang="fr-FR" dirty="0"/>
              <a:t> est identique à celle des patients immunocompétents. </a:t>
            </a:r>
            <a:endParaRPr lang="fr-FR" dirty="0" smtClean="0"/>
          </a:p>
          <a:p>
            <a:r>
              <a:rPr lang="fr-FR" dirty="0" smtClean="0"/>
              <a:t>À </a:t>
            </a:r>
            <a:r>
              <a:rPr lang="fr-FR" dirty="0"/>
              <a:t>un stade plus avancé, on retrouve quelques caractères particuliers : infiltration des lobes inférieurs, diffusion parenchymateuse à type de miliaire, adénopathies </a:t>
            </a:r>
            <a:r>
              <a:rPr lang="fr-FR" dirty="0" err="1"/>
              <a:t>médiastinales</a:t>
            </a:r>
            <a:r>
              <a:rPr lang="fr-FR" dirty="0"/>
              <a:t>, dissémination </a:t>
            </a:r>
            <a:r>
              <a:rPr lang="fr-FR" dirty="0" err="1"/>
              <a:t>extrapulmonaire</a:t>
            </a:r>
            <a:r>
              <a:rPr lang="fr-FR" dirty="0"/>
              <a:t>. 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/>
              <a:t>le taux de CD4 est inférieur à 100/mm</a:t>
            </a:r>
            <a:r>
              <a:rPr lang="fr-FR" baseline="30000" dirty="0"/>
              <a:t>3</a:t>
            </a:r>
            <a:r>
              <a:rPr lang="fr-FR" dirty="0"/>
              <a:t>, la radiographie peut être normale avec cependant une pullulation de bacilles </a:t>
            </a:r>
            <a:r>
              <a:rPr lang="fr-FR" dirty="0" err="1"/>
              <a:t>acidoalcoolorésistants</a:t>
            </a:r>
            <a:r>
              <a:rPr lang="fr-FR" dirty="0"/>
              <a:t> (BAAR</a:t>
            </a:r>
            <a:r>
              <a:rPr lang="fr-FR" dirty="0" smtClean="0"/>
              <a:t>)</a:t>
            </a:r>
          </a:p>
          <a:p>
            <a:r>
              <a:rPr lang="fr-FR" dirty="0"/>
              <a:t> Le diagnostic de certitude repose sur la mise en évidence de BAAR à l'examen direct de différents prélèvements - expectoration, LBA, liquide pleural, prélèvement d'organe </a:t>
            </a:r>
            <a:r>
              <a:rPr lang="fr-FR" dirty="0" err="1"/>
              <a:t>extrathoracique</a:t>
            </a:r>
            <a:r>
              <a:rPr lang="fr-FR" dirty="0"/>
              <a:t> atteint - avec culture positive à </a:t>
            </a:r>
            <a:r>
              <a:rPr lang="fr-FR" i="1" dirty="0"/>
              <a:t>M. </a:t>
            </a:r>
            <a:r>
              <a:rPr lang="fr-FR" i="1" dirty="0" err="1"/>
              <a:t>tuberculosis</a:t>
            </a:r>
            <a:r>
              <a:rPr lang="fr-FR" dirty="0"/>
              <a:t>. La présence de granulome tuberculoïde sur un prélèvement histologique (exemple : biopsie </a:t>
            </a:r>
            <a:r>
              <a:rPr lang="fr-FR" dirty="0" err="1"/>
              <a:t>transbronchique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Trt</a:t>
            </a:r>
            <a:r>
              <a:rPr lang="fr-FR" dirty="0" smtClean="0"/>
              <a:t> : 2RHZE/4RH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92423805"/>
              </p:ext>
            </p:extLst>
          </p:nvPr>
        </p:nvGraphicFramePr>
        <p:xfrm>
          <a:off x="457200" y="836713"/>
          <a:ext cx="7467600" cy="504055"/>
        </p:xfrm>
        <a:graphic>
          <a:graphicData uri="http://schemas.openxmlformats.org/drawingml/2006/table">
            <a:tbl>
              <a:tblPr/>
              <a:tblGrid>
                <a:gridCol w="7467600"/>
              </a:tblGrid>
              <a:tr h="504055">
                <a:tc>
                  <a:txBody>
                    <a:bodyPr/>
                    <a:lstStyle/>
                    <a:p>
                      <a:pPr algn="l"/>
                      <a:r>
                        <a:rPr lang="fr-FR" sz="3200" b="1" dirty="0">
                          <a:solidFill>
                            <a:srgbClr val="6599C9"/>
                          </a:solidFill>
                          <a:effectLst/>
                          <a:latin typeface="Arial"/>
                        </a:rPr>
                        <a:t>Tuberculose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2492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http://www.respir.com/images/semeiologie-radiologique-opacite-parenchym-rt-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2711" y="908720"/>
            <a:ext cx="4788727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http://www.respir.com/images/semeiologie-radiologique-opacite-parenchym-c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48680"/>
            <a:ext cx="4241304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711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t3.gstatic.com/images?q=tbn:ANd9GcTlkrKpYngvNHAx6jcvEzWaMeUexJntOYbz5HTRxEdJJfTqR-xTz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8698023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5965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95536" y="3105835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chemeClr val="tx2"/>
                </a:solidFill>
                <a:latin typeface="Verdana"/>
                <a:hlinkClick r:id="rId2"/>
              </a:rPr>
              <a:t>Pneumopathie </a:t>
            </a:r>
            <a:r>
              <a:rPr lang="fr-FR" sz="2400" b="1" i="0" u="none" strike="noStrike" dirty="0" smtClean="0">
                <a:solidFill>
                  <a:schemeClr val="tx2"/>
                </a:solidFill>
                <a:effectLst/>
                <a:latin typeface="Verdana"/>
                <a:hlinkClick r:id="rId2"/>
              </a:rPr>
              <a:t> chez l'immunodéprimé non VIH</a:t>
            </a:r>
            <a:endParaRPr lang="fr-FR" sz="2400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4221088"/>
            <a:ext cx="8640960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r-FR" sz="2400" b="1" i="0" u="none" strike="noStrike" dirty="0" smtClean="0">
                <a:solidFill>
                  <a:schemeClr val="tx2"/>
                </a:solidFill>
                <a:effectLst/>
                <a:latin typeface="Verdana"/>
                <a:hlinkClick r:id="rId3"/>
              </a:rPr>
              <a:t> </a:t>
            </a:r>
            <a:r>
              <a:rPr lang="fr-FR" sz="2400" b="1" i="0" u="none" strike="noStrike" dirty="0" smtClean="0">
                <a:solidFill>
                  <a:srgbClr val="7030A0"/>
                </a:solidFill>
                <a:effectLst/>
                <a:latin typeface="Verdana"/>
                <a:hlinkClick r:id="rId3"/>
              </a:rPr>
              <a:t>des anomalies respiratoires chez le patient infecté par le VIH</a:t>
            </a:r>
            <a:endParaRPr lang="fr-FR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641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0648344"/>
              </p:ext>
            </p:extLst>
          </p:nvPr>
        </p:nvGraphicFramePr>
        <p:xfrm>
          <a:off x="395536" y="908720"/>
          <a:ext cx="8229600" cy="609600"/>
        </p:xfrm>
        <a:graphic>
          <a:graphicData uri="http://schemas.openxmlformats.org/drawingml/2006/table">
            <a:tbl>
              <a:tblPr/>
              <a:tblGrid>
                <a:gridCol w="171450"/>
                <a:gridCol w="8058150"/>
              </a:tblGrid>
              <a:tr h="0">
                <a:tc>
                  <a:txBody>
                    <a:bodyPr/>
                    <a:lstStyle/>
                    <a:p>
                      <a:r>
                        <a:rPr lang="fr-FR" dirty="0">
                          <a:effectLst/>
                        </a:rPr>
                        <a:t/>
                      </a:r>
                      <a:br>
                        <a:rPr lang="fr-FR" dirty="0">
                          <a:effectLst/>
                        </a:rPr>
                      </a:br>
                      <a:endParaRPr lang="fr-FR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Démarche diagnostique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AutoShape 4" descr="http://www.em-premium.com.www.sndl1.arn.dz/templates/common/images/icons/article_puce_1.png"/>
          <p:cNvSpPr>
            <a:spLocks noGrp="1" noChangeAspect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57200" y="3760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2204864"/>
            <a:ext cx="41207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Profil d'immunodépression</a:t>
            </a:r>
            <a:endParaRPr lang="fr-FR" sz="2800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57476780"/>
              </p:ext>
            </p:extLst>
          </p:nvPr>
        </p:nvGraphicFramePr>
        <p:xfrm>
          <a:off x="1837342" y="2852936"/>
          <a:ext cx="5419726" cy="3413445"/>
        </p:xfrm>
        <a:graphic>
          <a:graphicData uri="http://schemas.openxmlformats.org/drawingml/2006/table">
            <a:tbl>
              <a:tblPr/>
              <a:tblGrid>
                <a:gridCol w="3238714"/>
                <a:gridCol w="2181012"/>
              </a:tblGrid>
              <a:tr h="518682">
                <a:tc>
                  <a:txBody>
                    <a:bodyPr/>
                    <a:lstStyle/>
                    <a:p>
                      <a:pPr algn="l"/>
                      <a:r>
                        <a:rPr lang="fr-FR" dirty="0" err="1">
                          <a:effectLst/>
                        </a:rPr>
                        <a:t>Granulopénie</a:t>
                      </a:r>
                      <a:r>
                        <a:rPr lang="fr-FR" dirty="0">
                          <a:effectLst/>
                        </a:rPr>
                        <a:t>/</a:t>
                      </a:r>
                      <a:r>
                        <a:rPr lang="fr-FR" dirty="0" err="1">
                          <a:effectLst/>
                        </a:rPr>
                        <a:t>granulopathie</a:t>
                      </a:r>
                      <a:r>
                        <a:rPr lang="fr-FR" dirty="0">
                          <a:effectLst/>
                        </a:rPr>
                        <a:t> </a:t>
                      </a:r>
                    </a:p>
                  </a:txBody>
                  <a:tcPr marL="95250" marR="95250">
                    <a:lnL w="12700" cap="flat" cmpd="sng" algn="ctr">
                      <a:solidFill>
                        <a:srgbClr val="607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1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7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64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effectLst/>
                      </a:endParaRPr>
                    </a:p>
                  </a:txBody>
                  <a:tcPr marL="95250" marR="95250">
                    <a:lnL w="12700" cap="flat" cmpd="sng" algn="ctr">
                      <a:solidFill>
                        <a:srgbClr val="D0E1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1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1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6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77462">
                <a:tc>
                  <a:txBody>
                    <a:bodyPr/>
                    <a:lstStyle/>
                    <a:p>
                      <a:pPr algn="l"/>
                      <a:r>
                        <a:rPr lang="fr-FR">
                          <a:effectLst/>
                        </a:rPr>
                        <a:t>Déficit de l'immunité humorale </a:t>
                      </a:r>
                    </a:p>
                  </a:txBody>
                  <a:tcPr marL="95250" marR="95250">
                    <a:lnL w="12700" cap="flat" cmpd="sng" algn="ctr">
                      <a:solidFill>
                        <a:srgbClr val="4064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6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64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6E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5250" marR="95250">
                    <a:lnL w="12700" cap="flat" cmpd="sng" algn="ctr">
                      <a:solidFill>
                        <a:srgbClr val="E06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6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6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7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30143">
                <a:tc>
                  <a:txBody>
                    <a:bodyPr/>
                    <a:lstStyle/>
                    <a:p>
                      <a:pPr algn="l"/>
                      <a:r>
                        <a:rPr lang="fr-FR">
                          <a:effectLst/>
                        </a:rPr>
                        <a:t>Déficit de l'immunité cellulaire </a:t>
                      </a:r>
                    </a:p>
                  </a:txBody>
                  <a:tcPr marL="95250" marR="95250">
                    <a:lnL w="12700" cap="flat" cmpd="sng" algn="ctr">
                      <a:solidFill>
                        <a:srgbClr val="206E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7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6E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7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5250" marR="95250">
                    <a:lnL w="12700" cap="flat" cmpd="sng" algn="ctr">
                      <a:solidFill>
                        <a:srgbClr val="A07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7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7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7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6390">
                <a:tc>
                  <a:txBody>
                    <a:bodyPr/>
                    <a:lstStyle/>
                    <a:p>
                      <a:pPr algn="l"/>
                      <a:r>
                        <a:rPr lang="fr-FR">
                          <a:effectLst/>
                        </a:rPr>
                        <a:t>Dysfonction splénique </a:t>
                      </a:r>
                    </a:p>
                  </a:txBody>
                  <a:tcPr marL="95250" marR="95250">
                    <a:lnL w="12700" cap="flat" cmpd="sng" algn="ctr">
                      <a:solidFill>
                        <a:srgbClr val="607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7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7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07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rgbClr val="607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07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862138" y="2033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525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2050" name="Picture 2" descr="C:\Users\pc\Downloads\tm-34175-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764704"/>
            <a:ext cx="7725485" cy="5237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5712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4756" y="2136338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Lors des aplasies brèves ou peu </a:t>
            </a:r>
            <a:r>
              <a:rPr lang="fr-FR" sz="2800" dirty="0" smtClean="0"/>
              <a:t>profondes (les </a:t>
            </a:r>
            <a:r>
              <a:rPr lang="fr-FR" sz="2800" dirty="0"/>
              <a:t>germes </a:t>
            </a:r>
            <a:r>
              <a:rPr lang="fr-FR" sz="2800" dirty="0" smtClean="0"/>
              <a:t>communautaires.)</a:t>
            </a:r>
          </a:p>
          <a:p>
            <a:r>
              <a:rPr lang="fr-FR" sz="2800" dirty="0"/>
              <a:t>. En cas d'aplasie profonde et </a:t>
            </a:r>
            <a:r>
              <a:rPr lang="fr-FR" sz="2800" dirty="0" smtClean="0"/>
              <a:t>longue (Les germes nosocomiaux, Aspergillus  )</a:t>
            </a:r>
          </a:p>
          <a:p>
            <a:endParaRPr lang="fr-FR" sz="2800" b="1" dirty="0" smtClean="0">
              <a:solidFill>
                <a:schemeClr val="accent1"/>
              </a:solidFill>
            </a:endParaRPr>
          </a:p>
          <a:p>
            <a:r>
              <a:rPr lang="fr-FR" sz="2800" b="1" dirty="0" smtClean="0">
                <a:solidFill>
                  <a:schemeClr val="accent1"/>
                </a:solidFill>
              </a:rPr>
              <a:t>Déficit </a:t>
            </a:r>
            <a:r>
              <a:rPr lang="fr-FR" sz="2800" b="1" dirty="0">
                <a:solidFill>
                  <a:schemeClr val="accent1"/>
                </a:solidFill>
              </a:rPr>
              <a:t>immunitaire </a:t>
            </a:r>
            <a:r>
              <a:rPr lang="fr-FR" sz="2800" b="1" dirty="0" smtClean="0">
                <a:solidFill>
                  <a:schemeClr val="accent1"/>
                </a:solidFill>
              </a:rPr>
              <a:t>humoral </a:t>
            </a:r>
            <a:r>
              <a:rPr lang="fr-FR" sz="2800" dirty="0"/>
              <a:t>des bactéries encapsulées comme </a:t>
            </a:r>
            <a:r>
              <a:rPr lang="fr-FR" sz="2800" i="1" dirty="0"/>
              <a:t>Streptococcus </a:t>
            </a:r>
            <a:r>
              <a:rPr lang="fr-FR" sz="2800" i="1" dirty="0" err="1"/>
              <a:t>pneumoniae</a:t>
            </a:r>
            <a:r>
              <a:rPr lang="fr-FR" sz="2800" dirty="0"/>
              <a:t> et </a:t>
            </a:r>
            <a:r>
              <a:rPr lang="fr-FR" sz="2800" i="1" dirty="0" err="1"/>
              <a:t>Hemophilus</a:t>
            </a:r>
            <a:r>
              <a:rPr lang="fr-FR" sz="2800" i="1" dirty="0"/>
              <a:t> </a:t>
            </a:r>
            <a:r>
              <a:rPr lang="fr-FR" sz="2800" i="1" dirty="0" err="1" smtClean="0"/>
              <a:t>influenzae</a:t>
            </a:r>
            <a:endParaRPr lang="fr-FR" sz="2800" i="1" dirty="0" smtClean="0"/>
          </a:p>
          <a:p>
            <a:r>
              <a:rPr lang="fr-FR" sz="2800" b="1" i="0" dirty="0" smtClean="0">
                <a:solidFill>
                  <a:schemeClr val="accent1"/>
                </a:solidFill>
                <a:effectLst/>
                <a:latin typeface="Arial"/>
              </a:rPr>
              <a:t>Déficit de l'immunité cellulaire</a:t>
            </a:r>
            <a:endParaRPr lang="fr-FR" sz="2800" i="1" dirty="0" smtClean="0">
              <a:solidFill>
                <a:schemeClr val="accent1"/>
              </a:solidFill>
            </a:endParaRPr>
          </a:p>
          <a:p>
            <a:endParaRPr lang="fr-FR" sz="28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28275134"/>
              </p:ext>
            </p:extLst>
          </p:nvPr>
        </p:nvGraphicFramePr>
        <p:xfrm>
          <a:off x="514756" y="1052736"/>
          <a:ext cx="7737260" cy="975360"/>
        </p:xfrm>
        <a:graphic>
          <a:graphicData uri="http://schemas.openxmlformats.org/drawingml/2006/table">
            <a:tbl>
              <a:tblPr/>
              <a:tblGrid>
                <a:gridCol w="7737260"/>
              </a:tblGrid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fr-FR" sz="3200" b="1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Pneumopathies chez le malade aplasique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29992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Manifestations respiratoires au cours de l'infection par le virus de l'immunodéficience humaine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63985842"/>
              </p:ext>
            </p:extLst>
          </p:nvPr>
        </p:nvGraphicFramePr>
        <p:xfrm>
          <a:off x="457200" y="1844824"/>
          <a:ext cx="7467600" cy="4693920"/>
        </p:xfrm>
        <a:graphic>
          <a:graphicData uri="http://schemas.openxmlformats.org/drawingml/2006/table">
            <a:tbl>
              <a:tblPr/>
              <a:tblGrid>
                <a:gridCol w="104775"/>
                <a:gridCol w="7362825"/>
              </a:tblGrid>
              <a:tr h="0">
                <a:tc>
                  <a:txBody>
                    <a:bodyPr/>
                    <a:lstStyle/>
                    <a:p>
                      <a:endParaRPr lang="fr-FR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800" b="1" u="sng" dirty="0" smtClean="0">
                          <a:solidFill>
                            <a:srgbClr val="6599C9"/>
                          </a:solidFill>
                          <a:effectLst/>
                          <a:latin typeface="Arial"/>
                        </a:rPr>
                        <a:t>Pneumocystose</a:t>
                      </a:r>
                    </a:p>
                    <a:p>
                      <a:pPr algn="l"/>
                      <a:r>
                        <a:rPr kumimoji="0" lang="fr-FR" sz="2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Pneumocystis</a:t>
                      </a:r>
                      <a:r>
                        <a:rPr kumimoji="0" lang="fr-FR" sz="2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jiroveci</a:t>
                      </a:r>
                      <a:endParaRPr kumimoji="0" lang="fr-FR" sz="28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0" lang="fr-FR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*La symptomatologie initiale est discrète</a:t>
                      </a:r>
                    </a:p>
                    <a:p>
                      <a:pPr algn="l"/>
                      <a:r>
                        <a:rPr kumimoji="0" lang="fr-FR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toux sèche et d'un décalage thermique</a:t>
                      </a:r>
                    </a:p>
                    <a:p>
                      <a:pPr algn="l"/>
                      <a:endParaRPr kumimoji="0" lang="fr-FR" sz="2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0" lang="fr-FR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*À un stade plus évolué, des râles </a:t>
                      </a:r>
                      <a:r>
                        <a:rPr kumimoji="0" lang="fr-FR" sz="2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crépitants</a:t>
                      </a:r>
                      <a:endParaRPr kumimoji="0" lang="fr-FR" sz="2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0" lang="fr-FR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opacités avant tout interstitielles, mais aussi alvéolaires, bilatérales,. </a:t>
                      </a:r>
                    </a:p>
                    <a:p>
                      <a:pPr algn="l"/>
                      <a:endParaRPr kumimoji="0" lang="fr-FR" sz="2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0" lang="fr-FR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*Au stade ultime d'insuffisance respiratoire aiguë, un aspect de « poumons blancs »</a:t>
                      </a:r>
                      <a:endParaRPr lang="fr-FR" sz="2800" b="1" u="sng" dirty="0">
                        <a:solidFill>
                          <a:srgbClr val="6599C9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AutoShape 2" descr="http://www.em-premium.com.www.sndl1.arn.dz/templates/common/images/icons/article_puce_2.png"/>
          <p:cNvSpPr>
            <a:spLocks noChangeAspect="1" noChangeArrowheads="1"/>
          </p:cNvSpPr>
          <p:nvPr/>
        </p:nvSpPr>
        <p:spPr bwMode="auto">
          <a:xfrm>
            <a:off x="457200" y="38322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8498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170" name="Picture 2" descr="C:\Users\pc\Downloads\images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9343" y="980728"/>
            <a:ext cx="4320479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pc\Downloads\06-34313-03-miniatur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980728"/>
            <a:ext cx="3744416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0152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07738253"/>
              </p:ext>
            </p:extLst>
          </p:nvPr>
        </p:nvGraphicFramePr>
        <p:xfrm>
          <a:off x="464659" y="764704"/>
          <a:ext cx="7467600" cy="487680"/>
        </p:xfrm>
        <a:graphic>
          <a:graphicData uri="http://schemas.openxmlformats.org/drawingml/2006/table">
            <a:tbl>
              <a:tblPr/>
              <a:tblGrid>
                <a:gridCol w="746760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3200" b="1" dirty="0">
                          <a:solidFill>
                            <a:srgbClr val="6599C9"/>
                          </a:solidFill>
                          <a:effectLst/>
                          <a:latin typeface="Arial"/>
                        </a:rPr>
                        <a:t>Diagnostic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 rot="10800000" flipV="1">
            <a:off x="457198" y="1772816"/>
            <a:ext cx="793122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565656"/>
                </a:solidFill>
                <a:effectLst/>
                <a:latin typeface="Verdana" pitchFamily="34" charset="0"/>
                <a:cs typeface="Arial" pitchFamily="34" charset="0"/>
              </a:rPr>
              <a:t>*Le diagnostic de certitude nécessite la mise en évidence de </a:t>
            </a:r>
            <a:r>
              <a:rPr kumimoji="0" lang="fr-FR" sz="2400" b="0" i="1" u="none" strike="noStrike" cap="none" normalizeH="0" baseline="0" dirty="0" err="1" smtClean="0">
                <a:ln>
                  <a:noFill/>
                </a:ln>
                <a:solidFill>
                  <a:srgbClr val="565656"/>
                </a:solidFill>
                <a:effectLst/>
                <a:latin typeface="Verdana" pitchFamily="34" charset="0"/>
                <a:cs typeface="Arial" pitchFamily="34" charset="0"/>
              </a:rPr>
              <a:t>Pneumocystis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565656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565656"/>
                </a:solidFill>
                <a:effectLst/>
                <a:latin typeface="Verdana" pitchFamily="34" charset="0"/>
                <a:cs typeface="Arial" pitchFamily="34" charset="0"/>
              </a:rPr>
              <a:t> par les colorations appropriées de prélèvements respiratoires :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565656"/>
                </a:solidFill>
                <a:effectLst/>
                <a:latin typeface="Verdana" pitchFamily="34" charset="0"/>
                <a:cs typeface="Arial" pitchFamily="34" charset="0"/>
              </a:rPr>
              <a:t>Gomori-Grocott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565656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565656"/>
                </a:solidFill>
                <a:effectLst/>
                <a:latin typeface="Verdana" pitchFamily="34" charset="0"/>
                <a:cs typeface="Arial" pitchFamily="34" charset="0"/>
              </a:rPr>
              <a:t>Giemsa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565656"/>
                </a:solidFill>
                <a:effectLst/>
                <a:latin typeface="Verdana" pitchFamily="34" charset="0"/>
                <a:cs typeface="Arial" pitchFamily="34" charset="0"/>
              </a:rPr>
              <a:t>, bleu de toluidine, immunofluorescence spécifique. Le plus souvent, ces prélèvements sont obtenus par lavage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565656"/>
                </a:solidFill>
                <a:effectLst/>
                <a:latin typeface="Verdana" pitchFamily="34" charset="0"/>
                <a:cs typeface="Arial" pitchFamily="34" charset="0"/>
              </a:rPr>
              <a:t>bronchoalvéolaire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565656"/>
                </a:solidFill>
                <a:effectLst/>
                <a:latin typeface="Verdana" pitchFamily="34" charset="0"/>
                <a:cs typeface="Arial" pitchFamily="34" charset="0"/>
              </a:rPr>
              <a:t> (LBA)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42921907"/>
              </p:ext>
            </p:extLst>
          </p:nvPr>
        </p:nvGraphicFramePr>
        <p:xfrm>
          <a:off x="457197" y="4520900"/>
          <a:ext cx="7467600" cy="2011680"/>
        </p:xfrm>
        <a:graphic>
          <a:graphicData uri="http://schemas.openxmlformats.org/drawingml/2006/table">
            <a:tbl>
              <a:tblPr/>
              <a:tblGrid>
                <a:gridCol w="746760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3600" b="1" dirty="0" smtClean="0">
                          <a:solidFill>
                            <a:srgbClr val="6599C9"/>
                          </a:solidFill>
                          <a:effectLst/>
                          <a:latin typeface="Arial"/>
                        </a:rPr>
                        <a:t>Traitement</a:t>
                      </a:r>
                    </a:p>
                    <a:p>
                      <a:pPr algn="l"/>
                      <a:r>
                        <a:rPr kumimoji="0" lang="fr-FR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</a:t>
                      </a:r>
                      <a:r>
                        <a:rPr kumimoji="0" lang="fr-FR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triméthoprime-sulfaméthoxazole</a:t>
                      </a:r>
                      <a:r>
                        <a:rPr kumimoji="0" lang="fr-FR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(TMP-SMZ) (</a:t>
                      </a:r>
                      <a:r>
                        <a:rPr kumimoji="0" lang="fr-FR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Bactrim</a:t>
                      </a:r>
                      <a:r>
                        <a:rPr kumimoji="0" lang="fr-FR" sz="2400" b="0" i="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®</a:t>
                      </a:r>
                      <a:r>
                        <a:rPr kumimoji="0" lang="fr-FR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administré par voie orale ou veineuse aux doses respectives de 15 à 20 mg/kg/j (TMP) et 75 à 100 mg/kg/j (SMZ)</a:t>
                      </a:r>
                      <a:endParaRPr lang="fr-FR" sz="2400" b="1" dirty="0">
                        <a:solidFill>
                          <a:srgbClr val="6599C9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57200" y="3949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04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23528" y="1700808"/>
            <a:ext cx="8619667" cy="353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*durée </a:t>
            </a:r>
            <a:r>
              <a:rPr lang="fr-FR" sz="2800" dirty="0"/>
              <a:t>totale de 21 </a:t>
            </a:r>
            <a:r>
              <a:rPr lang="fr-FR" sz="2800" dirty="0" smtClean="0"/>
              <a:t>jours</a:t>
            </a:r>
          </a:p>
          <a:p>
            <a:r>
              <a:rPr lang="fr-FR" sz="2800" dirty="0" smtClean="0"/>
              <a:t>*Les </a:t>
            </a:r>
            <a:r>
              <a:rPr lang="fr-FR" sz="2800" dirty="0"/>
              <a:t>alternatives thérapeutiques en cas </a:t>
            </a:r>
            <a:endParaRPr lang="fr-FR" sz="2800" dirty="0" smtClean="0"/>
          </a:p>
          <a:p>
            <a:r>
              <a:rPr lang="fr-FR" sz="2800" dirty="0" smtClean="0"/>
              <a:t>de </a:t>
            </a:r>
            <a:r>
              <a:rPr lang="fr-FR" sz="2800" dirty="0"/>
              <a:t>contre-indication, ou d'effets </a:t>
            </a:r>
            <a:r>
              <a:rPr lang="fr-FR" sz="2800" dirty="0" smtClean="0"/>
              <a:t>secondaires</a:t>
            </a:r>
          </a:p>
          <a:p>
            <a:r>
              <a:rPr lang="fr-FR" sz="2800" dirty="0" smtClean="0"/>
              <a:t>la </a:t>
            </a:r>
            <a:r>
              <a:rPr lang="fr-FR" sz="2800" dirty="0" err="1" smtClean="0"/>
              <a:t>pentamidine</a:t>
            </a:r>
            <a:endParaRPr lang="fr-FR" sz="2800" dirty="0" smtClean="0"/>
          </a:p>
          <a:p>
            <a:r>
              <a:rPr lang="fr-FR" sz="2800" dirty="0" smtClean="0"/>
              <a:t>*</a:t>
            </a:r>
            <a:r>
              <a:rPr lang="fr-FR" sz="2800" dirty="0"/>
              <a:t>la </a:t>
            </a:r>
            <a:r>
              <a:rPr lang="fr-FR" sz="2800" dirty="0" smtClean="0"/>
              <a:t>corticothérapie en cas de pao2 INF 70</a:t>
            </a:r>
          </a:p>
          <a:p>
            <a:r>
              <a:rPr lang="fr-FR" sz="2800" dirty="0" smtClean="0"/>
              <a:t>*</a:t>
            </a:r>
            <a:r>
              <a:rPr lang="fr-FR" sz="2800" dirty="0" err="1" smtClean="0"/>
              <a:t>Prophoylaxie</a:t>
            </a:r>
            <a:r>
              <a:rPr lang="fr-FR" sz="2800" dirty="0" smtClean="0"/>
              <a:t>: </a:t>
            </a:r>
            <a:r>
              <a:rPr lang="fr-FR" sz="2800" dirty="0" err="1" smtClean="0"/>
              <a:t>bactrim</a:t>
            </a:r>
            <a:r>
              <a:rPr lang="fr-FR" sz="2800" dirty="0" smtClean="0"/>
              <a:t> 1cp/j ou </a:t>
            </a:r>
            <a:r>
              <a:rPr lang="fr-FR" sz="2800" dirty="0" err="1" smtClean="0"/>
              <a:t>pentamidine</a:t>
            </a:r>
            <a:r>
              <a:rPr lang="fr-FR" sz="2800" dirty="0" smtClean="0"/>
              <a:t> spray</a:t>
            </a:r>
          </a:p>
          <a:p>
            <a:r>
              <a:rPr lang="fr-FR" sz="2800" dirty="0" smtClean="0"/>
              <a:t>(</a:t>
            </a:r>
            <a:r>
              <a:rPr lang="fr-FR" sz="2800" dirty="0" err="1" smtClean="0"/>
              <a:t>atcd</a:t>
            </a:r>
            <a:r>
              <a:rPr lang="fr-FR" sz="2800" dirty="0" smtClean="0"/>
              <a:t> </a:t>
            </a:r>
            <a:r>
              <a:rPr lang="fr-FR" sz="2800" dirty="0" err="1" smtClean="0"/>
              <a:t>pneumocystose,CD4</a:t>
            </a:r>
            <a:r>
              <a:rPr lang="fr-FR" sz="2800" dirty="0" smtClean="0"/>
              <a:t> </a:t>
            </a:r>
            <a:r>
              <a:rPr lang="fr-FR" sz="2800" dirty="0" err="1" smtClean="0"/>
              <a:t>inf</a:t>
            </a:r>
            <a:r>
              <a:rPr lang="fr-FR" sz="2800" dirty="0" smtClean="0"/>
              <a:t> 250)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78803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421</TotalTime>
  <Words>306</Words>
  <Application>Microsoft Office PowerPoint</Application>
  <PresentationFormat>Affichage à l'écran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Oriel</vt:lpstr>
      <vt:lpstr>Pneumopathies opportunistes </vt:lpstr>
      <vt:lpstr>introduction</vt:lpstr>
      <vt:lpstr> </vt:lpstr>
      <vt:lpstr>Diapositive 4</vt:lpstr>
      <vt:lpstr>Diapositive 5</vt:lpstr>
      <vt:lpstr>Manifestations respiratoires au cours de l'infection par le virus de l'immunodéficience humaine</vt:lpstr>
      <vt:lpstr>Diapositive 7</vt:lpstr>
      <vt:lpstr>Diapositive 8</vt:lpstr>
      <vt:lpstr>traitement</vt:lpstr>
      <vt:lpstr>Diapositive 10</vt:lpstr>
      <vt:lpstr>Diapositive 11</vt:lpstr>
      <vt:lpstr>Diapositive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ency-education.com</dc:creator>
  <cp:lastModifiedBy>SLH</cp:lastModifiedBy>
  <cp:revision>24</cp:revision>
  <dcterms:created xsi:type="dcterms:W3CDTF">2013-12-02T18:07:50Z</dcterms:created>
  <dcterms:modified xsi:type="dcterms:W3CDTF">2013-12-05T10:20:25Z</dcterms:modified>
</cp:coreProperties>
</file>