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9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6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C103C-04E8-4FA6-BBFE-69657503326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97C39-E3A2-4504-AA54-843A1CBAE8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EA9E0-85CE-4A97-8F19-E5C44C9A68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8C732-3E02-48E2-90AC-D51A7FAD224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A71B5-08CC-4793-B43D-E823BF5B02C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5BA8E-5616-4CB1-855E-91156966E5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C55F5-0C15-444F-AA2E-7C60DD6B60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C9CAC-7645-4D8B-9D52-02A80824089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8325B-710F-4AF7-B2CA-D3B144BC5F1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FCD3-4E88-49B8-BE18-0B3C3367C50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E183E-1557-4B4C-BDFA-19C0E3BAA05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99D9A4-FBB1-4E51-9A11-4492194C784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LA TUBERCULOSE PULMONAIRE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Dr; A. OUARDI</a:t>
            </a:r>
          </a:p>
          <a:p>
            <a:r>
              <a:rPr lang="fr-FR"/>
              <a:t>CHU ORAN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6113"/>
            <a:ext cx="8229600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2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276475"/>
            <a:ext cx="8820150" cy="32400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70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133600"/>
            <a:ext cx="8164512" cy="1366838"/>
          </a:xfrm>
          <a:noFill/>
          <a:ln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3463"/>
            <a:ext cx="82804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4675"/>
            <a:ext cx="8435975" cy="3600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57338"/>
            <a:ext cx="8893175" cy="4464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4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9500"/>
            <a:ext cx="8686800" cy="302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9144000" cy="3889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615950"/>
            <a:ext cx="5832475" cy="725488"/>
          </a:xfrm>
          <a:noFill/>
          <a:ln/>
        </p:spPr>
      </p:pic>
      <p:pic>
        <p:nvPicPr>
          <p:cNvPr id="16389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844675"/>
            <a:ext cx="8893175" cy="3889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6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00213"/>
            <a:ext cx="7129463" cy="649287"/>
          </a:xfrm>
          <a:noFill/>
          <a:ln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2089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9144000" cy="3744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/>
              <a:t>Chaque année, la tuberculose (TB) tue environ deux millions de personnes et constitue l'une des causes infectieuses majeures de mortalité dans le monde parmi les jeunes et les adultes.[1]</a:t>
            </a:r>
          </a:p>
          <a:p>
            <a:r>
              <a:rPr lang="fr-FR" sz="2800"/>
              <a:t>La tuberculose touche un tiers de la population mondiale. Cinq à dix pour cent des personnes infectées par la tuberculose font des rechutes à un moment de leur vie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8893175" cy="3744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8893175" cy="45370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6113"/>
            <a:ext cx="8686800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12875"/>
            <a:ext cx="9144000" cy="48958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Les regimes standardisés de 1ere ligne:</a:t>
            </a:r>
          </a:p>
          <a:p>
            <a:pPr>
              <a:buFontTx/>
              <a:buNone/>
            </a:pPr>
            <a:r>
              <a:rPr lang="fr-FR"/>
              <a:t> 1; 2ERHZ/4RH; comporte une phase initiale intensive de 02mois suivie d’une phase de continuation de 04 mois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8893175" cy="41767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84" name="Picture 8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16113"/>
            <a:ext cx="9144000" cy="39608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642350" cy="41767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8893175" cy="3455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700213"/>
            <a:ext cx="6524625" cy="576262"/>
          </a:xfrm>
          <a:noFill/>
          <a:ln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92413"/>
            <a:ext cx="91440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439862"/>
          </a:xfrm>
        </p:spPr>
        <p:txBody>
          <a:bodyPr/>
          <a:lstStyle/>
          <a:p>
            <a:r>
              <a:rPr lang="fr-FR" sz="4000"/>
              <a:t>*Chaque année, plus de 8 millions de personnes tombent malades de la tuberculose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fr-FR"/>
              <a:t>On estime qu'entre 2000 et 2020 : </a:t>
            </a:r>
          </a:p>
          <a:p>
            <a:r>
              <a:rPr lang="fr-FR"/>
              <a:t>Près d'un milliard de personnes contracteront la tuberculose. </a:t>
            </a:r>
          </a:p>
          <a:p>
            <a:r>
              <a:rPr lang="fr-FR"/>
              <a:t>200 millions de personnes tomberont malade de la tuberculose. </a:t>
            </a:r>
          </a:p>
          <a:p>
            <a:r>
              <a:rPr lang="fr-FR"/>
              <a:t>La tuberculose emportera au moins 35 millions de vies.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60575"/>
            <a:ext cx="8893175" cy="3168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989138"/>
            <a:ext cx="8893175" cy="3744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525" y="1700213"/>
            <a:ext cx="8626475" cy="3744912"/>
          </a:xfrm>
          <a:noFill/>
          <a:ln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6563"/>
            <a:ext cx="88201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7525" y="1773238"/>
            <a:ext cx="8375650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557338"/>
            <a:ext cx="6337300" cy="576262"/>
          </a:xfrm>
          <a:noFill/>
          <a:ln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0788"/>
            <a:ext cx="882015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Cas cliniques</a:t>
            </a:r>
            <a:br>
              <a:rPr lang="fr-FR" sz="4000"/>
            </a:br>
            <a:endParaRPr lang="fr-FR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436563"/>
          </a:xfrm>
        </p:spPr>
        <p:txBody>
          <a:bodyPr/>
          <a:lstStyle/>
          <a:p>
            <a:endParaRPr lang="fr-FR" sz="4000"/>
          </a:p>
        </p:txBody>
      </p:sp>
      <p:pic>
        <p:nvPicPr>
          <p:cNvPr id="348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908050"/>
            <a:ext cx="8301038" cy="5545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8063" y="1989138"/>
            <a:ext cx="8135937" cy="37449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205038"/>
            <a:ext cx="8604250" cy="3206750"/>
          </a:xfrm>
          <a:noFill/>
          <a:ln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4941888"/>
            <a:ext cx="63214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628775"/>
            <a:ext cx="9144000" cy="42481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En Algerie, pas moins de 20000 nouveaux cas sont diagnostiqués chaque année, la moyenne nationale tourne autour de 27 cas pour 100000 habitants, mais l’ouest algerien depasse cette moyenne( jusqu’au double a oran)..</a:t>
            </a:r>
          </a:p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628775"/>
            <a:ext cx="6985000" cy="647700"/>
          </a:xfrm>
          <a:noFill/>
          <a:ln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5038"/>
            <a:ext cx="914400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fr-FR" sz="4000"/>
          </a:p>
        </p:txBody>
      </p:sp>
      <p:pic>
        <p:nvPicPr>
          <p:cNvPr id="39942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404813"/>
            <a:ext cx="7127875" cy="64531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73238"/>
            <a:ext cx="8229600" cy="4103687"/>
          </a:xfrm>
          <a:noFill/>
          <a:ln/>
        </p:spPr>
      </p:pic>
      <p:pic>
        <p:nvPicPr>
          <p:cNvPr id="3077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658813"/>
            <a:ext cx="5284787" cy="9699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4675"/>
            <a:ext cx="8229600" cy="4105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6113"/>
            <a:ext cx="8229600" cy="40338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773238"/>
            <a:ext cx="8229600" cy="4392612"/>
          </a:xfrm>
          <a:noFill/>
          <a:ln/>
        </p:spPr>
      </p:pic>
      <p:pic>
        <p:nvPicPr>
          <p:cNvPr id="6149" name="Picture 5"/>
          <p:cNvPicPr>
            <a:picLocks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813" y="752475"/>
            <a:ext cx="5545137" cy="588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916113"/>
            <a:ext cx="8229600" cy="38179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193</Words>
  <Application>Microsoft Office PowerPoint</Application>
  <PresentationFormat>Affichage à l'écran (4:3)</PresentationFormat>
  <Paragraphs>14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Arial</vt:lpstr>
      <vt:lpstr>Modèle par défaut</vt:lpstr>
      <vt:lpstr>LA TUBERCULOSE PULMONAIRE</vt:lpstr>
      <vt:lpstr>Diapositive 2</vt:lpstr>
      <vt:lpstr>*Chaque année, plus de 8 millions de personnes tombent malades de la tuberculose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Cas cliniques 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>IPTCYBER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ency-education.com</dc:creator>
  <cp:lastModifiedBy>Zino</cp:lastModifiedBy>
  <cp:revision>4</cp:revision>
  <dcterms:created xsi:type="dcterms:W3CDTF">2007-10-20T16:53:56Z</dcterms:created>
  <dcterms:modified xsi:type="dcterms:W3CDTF">2014-09-17T20:34:36Z</dcterms:modified>
</cp:coreProperties>
</file>