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5" r:id="rId3"/>
    <p:sldId id="257" r:id="rId4"/>
    <p:sldId id="271" r:id="rId5"/>
    <p:sldId id="267" r:id="rId6"/>
    <p:sldId id="268" r:id="rId7"/>
    <p:sldId id="269" r:id="rId8"/>
    <p:sldId id="270" r:id="rId9"/>
    <p:sldId id="266" r:id="rId10"/>
    <p:sldId id="261" r:id="rId11"/>
    <p:sldId id="273" r:id="rId12"/>
    <p:sldId id="275" r:id="rId13"/>
    <p:sldId id="276" r:id="rId14"/>
    <p:sldId id="277" r:id="rId15"/>
    <p:sldId id="274" r:id="rId16"/>
    <p:sldId id="272" r:id="rId17"/>
  </p:sldIdLst>
  <p:sldSz cx="9144000" cy="6858000" type="screen4x3"/>
  <p:notesSz cx="6858000" cy="9144000"/>
  <p:defaultTextStyle>
    <a:defPPr>
      <a:defRPr lang="fr-FR"/>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4" name="Espace réservé de la date 29"/>
          <p:cNvSpPr>
            <a:spLocks noGrp="1"/>
          </p:cNvSpPr>
          <p:nvPr>
            <p:ph type="dt" sz="half" idx="10"/>
          </p:nvPr>
        </p:nvSpPr>
        <p:spPr/>
        <p:txBody>
          <a:bodyPr/>
          <a:lstStyle>
            <a:lvl1pPr>
              <a:defRPr/>
            </a:lvl1pPr>
          </a:lstStyle>
          <a:p>
            <a:pPr>
              <a:defRPr/>
            </a:pPr>
            <a:endParaRPr lang="fr-FR"/>
          </a:p>
        </p:txBody>
      </p:sp>
      <p:sp>
        <p:nvSpPr>
          <p:cNvPr id="5" name="Espace réservé du pied de page 18"/>
          <p:cNvSpPr>
            <a:spLocks noGrp="1"/>
          </p:cNvSpPr>
          <p:nvPr>
            <p:ph type="ftr" sz="quarter" idx="11"/>
          </p:nvPr>
        </p:nvSpPr>
        <p:spPr/>
        <p:txBody>
          <a:bodyPr/>
          <a:lstStyle>
            <a:lvl1pPr>
              <a:defRPr/>
            </a:lvl1pPr>
          </a:lstStyle>
          <a:p>
            <a:pPr>
              <a:defRPr/>
            </a:pPr>
            <a:endParaRPr lang="fr-FR"/>
          </a:p>
        </p:txBody>
      </p:sp>
      <p:sp>
        <p:nvSpPr>
          <p:cNvPr id="6" name="Espace réservé du numéro de diapositive 26"/>
          <p:cNvSpPr>
            <a:spLocks noGrp="1"/>
          </p:cNvSpPr>
          <p:nvPr>
            <p:ph type="sldNum" sz="quarter" idx="12"/>
          </p:nvPr>
        </p:nvSpPr>
        <p:spPr/>
        <p:txBody>
          <a:bodyPr/>
          <a:lstStyle>
            <a:lvl1pPr>
              <a:defRPr/>
            </a:lvl1pPr>
          </a:lstStyle>
          <a:p>
            <a:pPr>
              <a:defRPr/>
            </a:pPr>
            <a:fld id="{6315C892-789D-478F-B394-DCB6AC57CE63}"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559C1422-3B45-4F9F-B8A9-6093DA9FE49C}"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8B8ABC0B-1AE3-4600-9FCC-A80CC422ED1D}"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DBA5F85F-7853-4EA1-AE03-EE1AA26373E2}"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E0E4635-7534-4970-8C8D-91D8E0FC63A3}"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endParaRPr lang="fr-FR"/>
          </a:p>
        </p:txBody>
      </p:sp>
      <p:sp>
        <p:nvSpPr>
          <p:cNvPr id="6" name="Espace réservé du pied de page 21"/>
          <p:cNvSpPr>
            <a:spLocks noGrp="1"/>
          </p:cNvSpPr>
          <p:nvPr>
            <p:ph type="ftr" sz="quarter" idx="11"/>
          </p:nvPr>
        </p:nvSpPr>
        <p:spPr/>
        <p:txBody>
          <a:bodyPr/>
          <a:lstStyle>
            <a:lvl1pPr>
              <a:defRPr/>
            </a:lvl1pPr>
          </a:lstStyle>
          <a:p>
            <a:pPr>
              <a:defRPr/>
            </a:pPr>
            <a:endParaRPr lang="fr-FR"/>
          </a:p>
        </p:txBody>
      </p:sp>
      <p:sp>
        <p:nvSpPr>
          <p:cNvPr id="7" name="Espace réservé du numéro de diapositive 17"/>
          <p:cNvSpPr>
            <a:spLocks noGrp="1"/>
          </p:cNvSpPr>
          <p:nvPr>
            <p:ph type="sldNum" sz="quarter" idx="12"/>
          </p:nvPr>
        </p:nvSpPr>
        <p:spPr/>
        <p:txBody>
          <a:bodyPr/>
          <a:lstStyle>
            <a:lvl1pPr>
              <a:defRPr/>
            </a:lvl1pPr>
          </a:lstStyle>
          <a:p>
            <a:pPr>
              <a:defRPr/>
            </a:pPr>
            <a:fld id="{35132D51-ECA8-471F-B5DC-BD3C36374EA8}"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9"/>
          <p:cNvSpPr>
            <a:spLocks noGrp="1"/>
          </p:cNvSpPr>
          <p:nvPr>
            <p:ph type="dt" sz="half" idx="10"/>
          </p:nvPr>
        </p:nvSpPr>
        <p:spPr/>
        <p:txBody>
          <a:bodyPr/>
          <a:lstStyle>
            <a:lvl1pPr>
              <a:defRPr/>
            </a:lvl1pPr>
          </a:lstStyle>
          <a:p>
            <a:pPr>
              <a:defRPr/>
            </a:pPr>
            <a:endParaRPr lang="fr-FR"/>
          </a:p>
        </p:txBody>
      </p:sp>
      <p:sp>
        <p:nvSpPr>
          <p:cNvPr id="8" name="Espace réservé du pied de page 21"/>
          <p:cNvSpPr>
            <a:spLocks noGrp="1"/>
          </p:cNvSpPr>
          <p:nvPr>
            <p:ph type="ftr" sz="quarter" idx="11"/>
          </p:nvPr>
        </p:nvSpPr>
        <p:spPr/>
        <p:txBody>
          <a:bodyPr/>
          <a:lstStyle>
            <a:lvl1pPr>
              <a:defRPr/>
            </a:lvl1pPr>
          </a:lstStyle>
          <a:p>
            <a:pPr>
              <a:defRPr/>
            </a:pPr>
            <a:endParaRPr lang="fr-FR"/>
          </a:p>
        </p:txBody>
      </p:sp>
      <p:sp>
        <p:nvSpPr>
          <p:cNvPr id="9" name="Espace réservé du numéro de diapositive 17"/>
          <p:cNvSpPr>
            <a:spLocks noGrp="1"/>
          </p:cNvSpPr>
          <p:nvPr>
            <p:ph type="sldNum" sz="quarter" idx="12"/>
          </p:nvPr>
        </p:nvSpPr>
        <p:spPr/>
        <p:txBody>
          <a:bodyPr/>
          <a:lstStyle>
            <a:lvl1pPr>
              <a:defRPr/>
            </a:lvl1pPr>
          </a:lstStyle>
          <a:p>
            <a:pPr>
              <a:defRPr/>
            </a:pPr>
            <a:fld id="{7C476707-821E-4525-9B80-8BF7936932A8}"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e la date 9"/>
          <p:cNvSpPr>
            <a:spLocks noGrp="1"/>
          </p:cNvSpPr>
          <p:nvPr>
            <p:ph type="dt" sz="half" idx="10"/>
          </p:nvPr>
        </p:nvSpPr>
        <p:spPr/>
        <p:txBody>
          <a:bodyPr/>
          <a:lstStyle>
            <a:lvl1pPr>
              <a:defRPr/>
            </a:lvl1pPr>
          </a:lstStyle>
          <a:p>
            <a:pPr>
              <a:defRPr/>
            </a:pPr>
            <a:endParaRPr lang="fr-FR"/>
          </a:p>
        </p:txBody>
      </p:sp>
      <p:sp>
        <p:nvSpPr>
          <p:cNvPr id="4" name="Espace réservé du pied de page 21"/>
          <p:cNvSpPr>
            <a:spLocks noGrp="1"/>
          </p:cNvSpPr>
          <p:nvPr>
            <p:ph type="ftr" sz="quarter" idx="11"/>
          </p:nvPr>
        </p:nvSpPr>
        <p:spPr/>
        <p:txBody>
          <a:bodyPr/>
          <a:lstStyle>
            <a:lvl1pPr>
              <a:defRPr/>
            </a:lvl1pPr>
          </a:lstStyle>
          <a:p>
            <a:pPr>
              <a:defRPr/>
            </a:pPr>
            <a:endParaRPr lang="fr-FR"/>
          </a:p>
        </p:txBody>
      </p:sp>
      <p:sp>
        <p:nvSpPr>
          <p:cNvPr id="5" name="Espace réservé du numéro de diapositive 17"/>
          <p:cNvSpPr>
            <a:spLocks noGrp="1"/>
          </p:cNvSpPr>
          <p:nvPr>
            <p:ph type="sldNum" sz="quarter" idx="12"/>
          </p:nvPr>
        </p:nvSpPr>
        <p:spPr/>
        <p:txBody>
          <a:bodyPr/>
          <a:lstStyle>
            <a:lvl1pPr>
              <a:defRPr/>
            </a:lvl1pPr>
          </a:lstStyle>
          <a:p>
            <a:pPr>
              <a:defRPr/>
            </a:pPr>
            <a:fld id="{42DA141A-13C5-4683-B263-74208E93FCB8}"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endParaRPr lang="fr-FR"/>
          </a:p>
        </p:txBody>
      </p:sp>
      <p:sp>
        <p:nvSpPr>
          <p:cNvPr id="3" name="Espace réservé du pied de page 21"/>
          <p:cNvSpPr>
            <a:spLocks noGrp="1"/>
          </p:cNvSpPr>
          <p:nvPr>
            <p:ph type="ftr" sz="quarter" idx="11"/>
          </p:nvPr>
        </p:nvSpPr>
        <p:spPr/>
        <p:txBody>
          <a:bodyPr/>
          <a:lstStyle>
            <a:lvl1pPr>
              <a:defRPr/>
            </a:lvl1pPr>
          </a:lstStyle>
          <a:p>
            <a:pPr>
              <a:defRPr/>
            </a:pPr>
            <a:endParaRPr lang="fr-FR"/>
          </a:p>
        </p:txBody>
      </p:sp>
      <p:sp>
        <p:nvSpPr>
          <p:cNvPr id="4" name="Espace réservé du numéro de diapositive 17"/>
          <p:cNvSpPr>
            <a:spLocks noGrp="1"/>
          </p:cNvSpPr>
          <p:nvPr>
            <p:ph type="sldNum" sz="quarter" idx="12"/>
          </p:nvPr>
        </p:nvSpPr>
        <p:spPr/>
        <p:txBody>
          <a:bodyPr/>
          <a:lstStyle>
            <a:lvl1pPr>
              <a:defRPr/>
            </a:lvl1pPr>
          </a:lstStyle>
          <a:p>
            <a:pPr>
              <a:defRPr/>
            </a:pPr>
            <a:fld id="{1A1A6609-B01C-4700-A4BF-9204198F44D5}"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endParaRPr lang="fr-FR"/>
          </a:p>
        </p:txBody>
      </p:sp>
      <p:sp>
        <p:nvSpPr>
          <p:cNvPr id="6" name="Espace réservé du pied de page 21"/>
          <p:cNvSpPr>
            <a:spLocks noGrp="1"/>
          </p:cNvSpPr>
          <p:nvPr>
            <p:ph type="ftr" sz="quarter" idx="11"/>
          </p:nvPr>
        </p:nvSpPr>
        <p:spPr/>
        <p:txBody>
          <a:bodyPr/>
          <a:lstStyle>
            <a:lvl1pPr>
              <a:defRPr/>
            </a:lvl1pPr>
          </a:lstStyle>
          <a:p>
            <a:pPr>
              <a:defRPr/>
            </a:pPr>
            <a:endParaRPr lang="fr-FR"/>
          </a:p>
        </p:txBody>
      </p:sp>
      <p:sp>
        <p:nvSpPr>
          <p:cNvPr id="7" name="Espace réservé du numéro de diapositive 17"/>
          <p:cNvSpPr>
            <a:spLocks noGrp="1"/>
          </p:cNvSpPr>
          <p:nvPr>
            <p:ph type="sldNum" sz="quarter" idx="12"/>
          </p:nvPr>
        </p:nvSpPr>
        <p:spPr/>
        <p:txBody>
          <a:bodyPr/>
          <a:lstStyle>
            <a:lvl1pPr>
              <a:defRPr/>
            </a:lvl1pPr>
          </a:lstStyle>
          <a:p>
            <a:pPr>
              <a:defRPr/>
            </a:pPr>
            <a:fld id="{ED6D2537-999C-4B9B-93FA-AD61D31457CF}"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ogner et arrondir un rectangle à un seul coin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riangle rect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orme libre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orme libre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r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smtClean="0"/>
              <a:t>Cliquez pour modifier le style du titre</a:t>
            </a:r>
            <a:endParaRPr lang="en-US"/>
          </a:p>
        </p:txBody>
      </p:sp>
      <p:sp>
        <p:nvSpPr>
          <p:cNvPr id="4" name="Espace réservé du text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9" name="Espace réservé de la date 4"/>
          <p:cNvSpPr>
            <a:spLocks noGrp="1"/>
          </p:cNvSpPr>
          <p:nvPr>
            <p:ph type="dt" sz="half" idx="10"/>
          </p:nvPr>
        </p:nvSpPr>
        <p:spPr/>
        <p:txBody>
          <a:bodyPr/>
          <a:lstStyle>
            <a:lvl1pPr>
              <a:defRPr/>
            </a:lvl1pPr>
          </a:lstStyle>
          <a:p>
            <a:pPr>
              <a:defRPr/>
            </a:pPr>
            <a:endParaRPr lang="fr-FR"/>
          </a:p>
        </p:txBody>
      </p:sp>
      <p:sp>
        <p:nvSpPr>
          <p:cNvPr id="10" name="Espace réservé du pied de page 5"/>
          <p:cNvSpPr>
            <a:spLocks noGrp="1"/>
          </p:cNvSpPr>
          <p:nvPr>
            <p:ph type="ftr" sz="quarter" idx="11"/>
          </p:nvPr>
        </p:nvSpPr>
        <p:spPr/>
        <p:txBody>
          <a:bodyPr/>
          <a:lstStyle>
            <a:lvl1pPr>
              <a:defRPr/>
            </a:lvl1pPr>
          </a:lstStyle>
          <a:p>
            <a:pPr>
              <a:defRPr/>
            </a:pPr>
            <a:endParaRPr lang="fr-FR"/>
          </a:p>
        </p:txBody>
      </p:sp>
      <p:sp>
        <p:nvSpPr>
          <p:cNvPr id="11" name="Espace réservé du numéro de diapositive 6"/>
          <p:cNvSpPr>
            <a:spLocks noGrp="1"/>
          </p:cNvSpPr>
          <p:nvPr>
            <p:ph type="sldNum" sz="quarter" idx="12"/>
          </p:nvPr>
        </p:nvSpPr>
        <p:spPr>
          <a:xfrm>
            <a:off x="8077200" y="6356350"/>
            <a:ext cx="609600" cy="365125"/>
          </a:xfrm>
        </p:spPr>
        <p:txBody>
          <a:bodyPr/>
          <a:lstStyle>
            <a:lvl1pPr>
              <a:defRPr/>
            </a:lvl1pPr>
          </a:lstStyle>
          <a:p>
            <a:pPr>
              <a:defRPr/>
            </a:pPr>
            <a:fld id="{F4BF58CA-FA78-41BC-B486-9D0C650707D8}"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orme lib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Espace réservé du titre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fr-FR" smtClean="0"/>
              <a:t>Cliquez pour modifier le style du titre</a:t>
            </a:r>
            <a:endParaRPr lang="en-US" smtClean="0"/>
          </a:p>
        </p:txBody>
      </p:sp>
      <p:sp>
        <p:nvSpPr>
          <p:cNvPr id="1029" name="Espace réservé du texte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charset="0"/>
                <a:cs typeface="Arial" charset="0"/>
              </a:defRPr>
            </a:lvl1pPr>
          </a:lstStyle>
          <a:p>
            <a:pPr>
              <a:defRPr/>
            </a:pPr>
            <a:fld id="{8B3A1EC8-0897-47A3-A90B-038602876BA1}" type="slidenum">
              <a:rPr lang="fr-FR"/>
              <a:pPr>
                <a:defRPr/>
              </a:pPr>
              <a:t>‹N°›</a:t>
            </a:fld>
            <a:endParaRPr lang="fr-FR"/>
          </a:p>
        </p:txBody>
      </p:sp>
      <p:grpSp>
        <p:nvGrpSpPr>
          <p:cNvPr id="1033" name="Groupe 1"/>
          <p:cNvGrpSpPr>
            <a:grpSpLocks/>
          </p:cNvGrpSpPr>
          <p:nvPr/>
        </p:nvGrpSpPr>
        <p:grpSpPr bwMode="auto">
          <a:xfrm>
            <a:off x="-19050" y="203200"/>
            <a:ext cx="9180513" cy="647700"/>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93" r:id="rId1"/>
    <p:sldLayoutId id="2147483785" r:id="rId2"/>
    <p:sldLayoutId id="2147483794" r:id="rId3"/>
    <p:sldLayoutId id="2147483786" r:id="rId4"/>
    <p:sldLayoutId id="2147483787" r:id="rId5"/>
    <p:sldLayoutId id="2147483788" r:id="rId6"/>
    <p:sldLayoutId id="2147483789" r:id="rId7"/>
    <p:sldLayoutId id="2147483790" r:id="rId8"/>
    <p:sldLayoutId id="2147483795" r:id="rId9"/>
    <p:sldLayoutId id="2147483791" r:id="rId10"/>
    <p:sldLayoutId id="2147483792"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DE6C36"/>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DE6C36"/>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F9B639"/>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5"/>
          <p:cNvSpPr txBox="1">
            <a:spLocks noChangeArrowheads="1"/>
          </p:cNvSpPr>
          <p:nvPr/>
        </p:nvSpPr>
        <p:spPr bwMode="auto">
          <a:xfrm>
            <a:off x="2843213" y="1123950"/>
            <a:ext cx="4456112" cy="457200"/>
          </a:xfrm>
          <a:prstGeom prst="rect">
            <a:avLst/>
          </a:prstGeom>
          <a:noFill/>
          <a:ln w="9525">
            <a:noFill/>
            <a:miter lim="800000"/>
            <a:headEnd/>
            <a:tailEnd/>
          </a:ln>
        </p:spPr>
        <p:txBody>
          <a:bodyPr wrap="none">
            <a:spAutoFit/>
          </a:bodyPr>
          <a:lstStyle/>
          <a:p>
            <a:r>
              <a:rPr lang="fr-FR" i="1" u="sng"/>
              <a:t>Décompensation aigue de l’RC</a:t>
            </a:r>
            <a:r>
              <a:rPr lang="fr-FR" sz="1800"/>
              <a:t> </a:t>
            </a:r>
          </a:p>
        </p:txBody>
      </p:sp>
      <p:sp>
        <p:nvSpPr>
          <p:cNvPr id="5123" name="Text Box 6"/>
          <p:cNvSpPr txBox="1">
            <a:spLocks noChangeArrowheads="1"/>
          </p:cNvSpPr>
          <p:nvPr/>
        </p:nvSpPr>
        <p:spPr bwMode="auto">
          <a:xfrm>
            <a:off x="808038" y="2224088"/>
            <a:ext cx="6521450" cy="4211637"/>
          </a:xfrm>
          <a:prstGeom prst="rect">
            <a:avLst/>
          </a:prstGeom>
          <a:noFill/>
          <a:ln w="9525">
            <a:noFill/>
            <a:miter lim="800000"/>
            <a:headEnd/>
            <a:tailEnd/>
          </a:ln>
        </p:spPr>
        <p:txBody>
          <a:bodyPr wrap="none">
            <a:spAutoFit/>
          </a:bodyPr>
          <a:lstStyle/>
          <a:p>
            <a:r>
              <a:rPr lang="fr-FR" sz="1800"/>
              <a:t>Définition</a:t>
            </a:r>
          </a:p>
          <a:p>
            <a:endParaRPr lang="fr-FR" sz="1800"/>
          </a:p>
          <a:p>
            <a:r>
              <a:rPr lang="fr-FR" sz="1800"/>
              <a:t>Motifs de décompensation</a:t>
            </a:r>
          </a:p>
          <a:p>
            <a:endParaRPr lang="fr-FR" sz="1800"/>
          </a:p>
          <a:p>
            <a:r>
              <a:rPr lang="fr-FR" sz="1800"/>
              <a:t>Les signes cliniques </a:t>
            </a:r>
          </a:p>
          <a:p>
            <a:endParaRPr lang="fr-FR" sz="1800"/>
          </a:p>
          <a:p>
            <a:r>
              <a:rPr lang="fr-FR" sz="1800"/>
              <a:t>Les examens complémentaires </a:t>
            </a:r>
          </a:p>
          <a:p>
            <a:endParaRPr lang="fr-FR" sz="1800"/>
          </a:p>
          <a:p>
            <a:r>
              <a:rPr lang="fr-FR" sz="1800"/>
              <a:t>Évolution </a:t>
            </a:r>
          </a:p>
          <a:p>
            <a:endParaRPr lang="fr-FR" sz="1800"/>
          </a:p>
          <a:p>
            <a:r>
              <a:rPr lang="fr-FR" sz="1800"/>
              <a:t>Traitement</a:t>
            </a:r>
          </a:p>
          <a:p>
            <a:endParaRPr lang="fr-FR" sz="1800"/>
          </a:p>
          <a:p>
            <a:endParaRPr lang="fr-FR" sz="1800"/>
          </a:p>
          <a:p>
            <a:r>
              <a:rPr lang="fr-FR" sz="1800"/>
              <a:t>                                                                                         </a:t>
            </a:r>
          </a:p>
          <a:p>
            <a:r>
              <a:rPr lang="fr-FR" sz="1800"/>
              <a:t>                                                                                     Dr terfani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900113" y="1196975"/>
            <a:ext cx="8496300" cy="3878263"/>
          </a:xfrm>
          <a:prstGeom prst="rect">
            <a:avLst/>
          </a:prstGeom>
          <a:noFill/>
          <a:ln w="9525">
            <a:noFill/>
            <a:miter lim="800000"/>
            <a:headEnd/>
            <a:tailEnd/>
          </a:ln>
        </p:spPr>
        <p:txBody>
          <a:bodyPr>
            <a:spAutoFit/>
          </a:bodyPr>
          <a:lstStyle/>
          <a:p>
            <a:endParaRPr lang="fr-FR"/>
          </a:p>
          <a:p>
            <a:endParaRPr lang="fr-FR"/>
          </a:p>
          <a:p>
            <a:r>
              <a:rPr lang="fr-FR" b="1" u="sng"/>
              <a:t>Évolution</a:t>
            </a:r>
          </a:p>
          <a:p>
            <a:endParaRPr lang="fr-FR" b="1" u="sng"/>
          </a:p>
          <a:p>
            <a:endParaRPr lang="fr-FR"/>
          </a:p>
          <a:p>
            <a:r>
              <a:rPr lang="fr-FR" sz="1800"/>
              <a:t>La décompensation Aigue de l’IRC est une urgence médicale qui peu</a:t>
            </a:r>
          </a:p>
          <a:p>
            <a:endParaRPr lang="fr-FR" sz="1800"/>
          </a:p>
          <a:p>
            <a:r>
              <a:rPr lang="fr-FR" sz="1800"/>
              <a:t> mettre en jeu le pronostic vital du patient car elle survient  sur un profil</a:t>
            </a:r>
          </a:p>
          <a:p>
            <a:endParaRPr lang="fr-FR" sz="1800"/>
          </a:p>
          <a:p>
            <a:r>
              <a:rPr lang="fr-FR" sz="1800"/>
              <a:t>Fonctionnel déjà détérioré .Son évolution dépend de la précocité du trt et du</a:t>
            </a:r>
          </a:p>
          <a:p>
            <a:endParaRPr lang="fr-FR" sz="1800"/>
          </a:p>
          <a:p>
            <a:r>
              <a:rPr lang="fr-FR" sz="1800"/>
              <a:t> nombre d’épisode déjà survenu  durant l’année précédente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oneTexte 2"/>
          <p:cNvSpPr txBox="1">
            <a:spLocks noChangeArrowheads="1"/>
          </p:cNvSpPr>
          <p:nvPr/>
        </p:nvSpPr>
        <p:spPr bwMode="auto">
          <a:xfrm>
            <a:off x="1187450" y="1700213"/>
            <a:ext cx="7608888" cy="3046412"/>
          </a:xfrm>
          <a:prstGeom prst="rect">
            <a:avLst/>
          </a:prstGeom>
          <a:noFill/>
          <a:ln w="9525">
            <a:noFill/>
            <a:miter lim="800000"/>
            <a:headEnd/>
            <a:tailEnd/>
          </a:ln>
        </p:spPr>
        <p:txBody>
          <a:bodyPr wrap="none">
            <a:spAutoFit/>
          </a:bodyPr>
          <a:lstStyle/>
          <a:p>
            <a:pPr>
              <a:buFont typeface="Wingdings" pitchFamily="2" charset="2"/>
              <a:buChar char="q"/>
            </a:pPr>
            <a:r>
              <a:rPr lang="fr-FR"/>
              <a:t> Repos</a:t>
            </a:r>
          </a:p>
          <a:p>
            <a:pPr>
              <a:buFont typeface="Wingdings" pitchFamily="2" charset="2"/>
              <a:buChar char="q"/>
            </a:pPr>
            <a:r>
              <a:rPr lang="fr-FR" u="sng"/>
              <a:t>Oxygénothérapie </a:t>
            </a:r>
            <a:r>
              <a:rPr lang="fr-FR"/>
              <a:t> </a:t>
            </a:r>
          </a:p>
          <a:p>
            <a:pPr>
              <a:buFont typeface="Wingdings" pitchFamily="2" charset="2"/>
              <a:buChar char="q"/>
            </a:pPr>
            <a:r>
              <a:rPr lang="fr-FR"/>
              <a:t>But  Spo2 &gt; 90 % sans aggravation de Pa co2</a:t>
            </a:r>
          </a:p>
          <a:p>
            <a:r>
              <a:rPr lang="fr-FR"/>
              <a:t>O2 : 0,5 à 2 l/ mn </a:t>
            </a:r>
          </a:p>
          <a:p>
            <a:pPr>
              <a:buFont typeface="Wingdings" pitchFamily="2" charset="2"/>
              <a:buChar char="q"/>
            </a:pPr>
            <a:r>
              <a:rPr lang="fr-FR"/>
              <a:t>  trt du facteur déclenchant </a:t>
            </a:r>
          </a:p>
          <a:p>
            <a:pPr>
              <a:buFont typeface="Wingdings" pitchFamily="2" charset="2"/>
              <a:buChar char="q"/>
            </a:pPr>
            <a:r>
              <a:rPr lang="fr-FR"/>
              <a:t> A contrôler par une gazométrie </a:t>
            </a:r>
          </a:p>
          <a:p>
            <a:pPr>
              <a:buFont typeface="Wingdings" pitchFamily="2" charset="2"/>
              <a:buChar char="q"/>
            </a:pPr>
            <a:r>
              <a:rPr lang="fr-FR"/>
              <a:t> correction des anomalies métaboliques </a:t>
            </a:r>
          </a:p>
          <a:p>
            <a:pPr>
              <a:buFont typeface="Wingdings" pitchFamily="2" charset="2"/>
              <a:buChar char="q"/>
            </a:pPr>
            <a:r>
              <a:rPr lang="fr-FR"/>
              <a:t> prévention des MTE=maladies thrombo-emboliques</a:t>
            </a:r>
          </a:p>
        </p:txBody>
      </p:sp>
      <p:sp>
        <p:nvSpPr>
          <p:cNvPr id="15363" name="ZoneTexte 3"/>
          <p:cNvSpPr txBox="1">
            <a:spLocks noChangeArrowheads="1"/>
          </p:cNvSpPr>
          <p:nvPr/>
        </p:nvSpPr>
        <p:spPr bwMode="auto">
          <a:xfrm>
            <a:off x="1331913" y="549275"/>
            <a:ext cx="3003550" cy="460375"/>
          </a:xfrm>
          <a:prstGeom prst="rect">
            <a:avLst/>
          </a:prstGeom>
          <a:noFill/>
          <a:ln w="9525">
            <a:noFill/>
            <a:miter lim="800000"/>
            <a:headEnd/>
            <a:tailEnd/>
          </a:ln>
        </p:spPr>
        <p:txBody>
          <a:bodyPr wrap="none">
            <a:spAutoFit/>
          </a:bodyPr>
          <a:lstStyle/>
          <a:p>
            <a:r>
              <a:rPr lang="fr-FR" b="1"/>
              <a:t>Le traitement initial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ZoneTexte 1"/>
          <p:cNvSpPr txBox="1">
            <a:spLocks noChangeArrowheads="1"/>
          </p:cNvSpPr>
          <p:nvPr/>
        </p:nvSpPr>
        <p:spPr bwMode="auto">
          <a:xfrm>
            <a:off x="323850" y="1268413"/>
            <a:ext cx="9188450" cy="2862262"/>
          </a:xfrm>
          <a:prstGeom prst="rect">
            <a:avLst/>
          </a:prstGeom>
          <a:noFill/>
          <a:ln w="9525">
            <a:noFill/>
            <a:miter lim="800000"/>
            <a:headEnd/>
            <a:tailEnd/>
          </a:ln>
        </p:spPr>
        <p:txBody>
          <a:bodyPr>
            <a:spAutoFit/>
          </a:bodyPr>
          <a:lstStyle/>
          <a:p>
            <a:pPr>
              <a:buFont typeface="Wingdings" pitchFamily="2" charset="2"/>
              <a:buChar char="ü"/>
            </a:pPr>
            <a:r>
              <a:rPr lang="fr-FR"/>
              <a:t> </a:t>
            </a:r>
            <a:r>
              <a:rPr lang="fr-FR" u="sng"/>
              <a:t>Bronchodilatateurs</a:t>
            </a:r>
            <a:r>
              <a:rPr lang="fr-FR"/>
              <a:t> </a:t>
            </a:r>
            <a:r>
              <a:rPr lang="fr-FR" sz="2000"/>
              <a:t>de courte durée d’action: systématique </a:t>
            </a:r>
          </a:p>
          <a:p>
            <a:r>
              <a:rPr lang="fr-FR" sz="2000"/>
              <a:t>si hyperréactivité bronchique ils sont efficaces sur la distension</a:t>
            </a:r>
          </a:p>
          <a:p>
            <a:endParaRPr lang="fr-FR"/>
          </a:p>
          <a:p>
            <a:pPr>
              <a:buFont typeface="Wingdings" pitchFamily="2" charset="2"/>
              <a:buChar char="ü"/>
            </a:pPr>
            <a:r>
              <a:rPr lang="fr-FR" u="sng"/>
              <a:t> ATB </a:t>
            </a:r>
            <a:r>
              <a:rPr lang="fr-FR"/>
              <a:t>: </a:t>
            </a:r>
            <a:r>
              <a:rPr lang="fr-FR" sz="2000"/>
              <a:t>colonisation fréquente par HI, SP, BC  si forme sévère de BPC, BGN  dont pseudomonas aeruginosa</a:t>
            </a:r>
          </a:p>
          <a:p>
            <a:pPr>
              <a:buFont typeface="Wingdings" pitchFamily="2" charset="2"/>
              <a:buChar char="ü"/>
            </a:pPr>
            <a:endParaRPr lang="fr-FR"/>
          </a:p>
          <a:p>
            <a:pPr>
              <a:buFont typeface="Wingdings" pitchFamily="2" charset="2"/>
              <a:buChar char="ü"/>
            </a:pPr>
            <a:r>
              <a:rPr lang="fr-FR"/>
              <a:t> </a:t>
            </a:r>
            <a:r>
              <a:rPr lang="fr-FR" u="sng"/>
              <a:t>corticoides</a:t>
            </a:r>
            <a:r>
              <a:rPr lang="fr-FR"/>
              <a:t>   </a:t>
            </a:r>
            <a:r>
              <a:rPr lang="fr-FR" sz="2000"/>
              <a:t>BPCO pas systématique </a:t>
            </a:r>
          </a:p>
          <a:p>
            <a:r>
              <a:rPr lang="fr-FR" sz="2000"/>
              <a:t> si asthme,  voie d’administration : per os , IV pendant une courte durée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oneTexte 1"/>
          <p:cNvSpPr txBox="1">
            <a:spLocks noChangeArrowheads="1"/>
          </p:cNvSpPr>
          <p:nvPr/>
        </p:nvSpPr>
        <p:spPr bwMode="auto">
          <a:xfrm>
            <a:off x="323850" y="692150"/>
            <a:ext cx="8820150" cy="4832350"/>
          </a:xfrm>
          <a:prstGeom prst="rect">
            <a:avLst/>
          </a:prstGeom>
          <a:noFill/>
          <a:ln w="9525">
            <a:noFill/>
            <a:miter lim="800000"/>
            <a:headEnd/>
            <a:tailEnd/>
          </a:ln>
        </p:spPr>
        <p:txBody>
          <a:bodyPr>
            <a:spAutoFit/>
          </a:bodyPr>
          <a:lstStyle/>
          <a:p>
            <a:r>
              <a:rPr lang="fr-FR" b="1"/>
              <a:t>Ventilation non </a:t>
            </a:r>
            <a:r>
              <a:rPr lang="fr-FR" sz="2000" b="1"/>
              <a:t>invasive</a:t>
            </a:r>
          </a:p>
          <a:p>
            <a:r>
              <a:rPr lang="fr-FR" sz="2000" b="1" i="1"/>
              <a:t> </a:t>
            </a:r>
            <a:r>
              <a:rPr lang="fr-FR" sz="2000"/>
              <a:t>En moyenne les malades sont ventilés durant 6 jours, 7 à 8 heures par jour.</a:t>
            </a:r>
          </a:p>
          <a:p>
            <a:endParaRPr lang="fr-FR" sz="2000"/>
          </a:p>
          <a:p>
            <a:r>
              <a:rPr lang="fr-FR" sz="2000"/>
              <a:t>Dans la VNI, l’interface entre le ventilateur et le malade est un masque facial ou nasal, dans</a:t>
            </a:r>
          </a:p>
          <a:p>
            <a:endParaRPr lang="fr-FR" b="1" i="1"/>
          </a:p>
          <a:p>
            <a:pPr>
              <a:buFont typeface="Wingdings" pitchFamily="2" charset="2"/>
              <a:buChar char="Ø"/>
            </a:pPr>
            <a:endParaRPr lang="fr-FR" sz="2000" b="1" i="1"/>
          </a:p>
          <a:p>
            <a:pPr>
              <a:buFont typeface="Wingdings" pitchFamily="2" charset="2"/>
              <a:buChar char="Ø"/>
            </a:pPr>
            <a:r>
              <a:rPr lang="fr-FR" sz="2000" b="1" i="1"/>
              <a:t>But </a:t>
            </a:r>
            <a:r>
              <a:rPr lang="fr-FR" sz="2000"/>
              <a:t>: diminuer le travail des muscles respiratoires </a:t>
            </a:r>
          </a:p>
          <a:p>
            <a:pPr>
              <a:buFont typeface="Wingdings" pitchFamily="2" charset="2"/>
              <a:buChar char="Ø"/>
            </a:pPr>
            <a:r>
              <a:rPr lang="fr-FR" sz="2000"/>
              <a:t>L’évaluation de l’éfficacité de cette technique doit etre précoce  dans les 2</a:t>
            </a:r>
          </a:p>
          <a:p>
            <a:r>
              <a:rPr lang="fr-FR" sz="2000"/>
              <a:t> premières heures  h </a:t>
            </a:r>
          </a:p>
          <a:p>
            <a:pPr>
              <a:buFont typeface="Wingdings" pitchFamily="2" charset="2"/>
              <a:buChar char="Ø"/>
            </a:pPr>
            <a:r>
              <a:rPr lang="fr-FR" sz="2000"/>
              <a:t>En milieu de réanimation</a:t>
            </a:r>
          </a:p>
          <a:p>
            <a:pPr>
              <a:buFont typeface="Wingdings" pitchFamily="2" charset="2"/>
              <a:buChar char="Ø"/>
            </a:pPr>
            <a:r>
              <a:rPr lang="fr-FR" sz="2000"/>
              <a:t> Efficacité : la VNI réduit la mortalité ,en réanimation et à l’hopital, réduit</a:t>
            </a:r>
          </a:p>
          <a:p>
            <a:r>
              <a:rPr lang="fr-FR" sz="2000"/>
              <a:t> la morbidité liée à la VI </a:t>
            </a:r>
          </a:p>
          <a:p>
            <a:endParaRPr lang="fr-FR" sz="2000"/>
          </a:p>
          <a:p>
            <a:r>
              <a:rPr lang="fr-FR" sz="200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ZoneTexte 1"/>
          <p:cNvSpPr txBox="1">
            <a:spLocks noChangeArrowheads="1"/>
          </p:cNvSpPr>
          <p:nvPr/>
        </p:nvSpPr>
        <p:spPr bwMode="auto">
          <a:xfrm>
            <a:off x="179388" y="1052513"/>
            <a:ext cx="9518650" cy="2308225"/>
          </a:xfrm>
          <a:prstGeom prst="rect">
            <a:avLst/>
          </a:prstGeom>
          <a:noFill/>
          <a:ln w="9525">
            <a:noFill/>
            <a:miter lim="800000"/>
            <a:headEnd/>
            <a:tailEnd/>
          </a:ln>
        </p:spPr>
        <p:txBody>
          <a:bodyPr>
            <a:spAutoFit/>
          </a:bodyPr>
          <a:lstStyle/>
          <a:p>
            <a:r>
              <a:rPr lang="fr-FR" b="1"/>
              <a:t>VNI :</a:t>
            </a:r>
            <a:r>
              <a:rPr lang="fr-FR"/>
              <a:t> contre indication</a:t>
            </a:r>
          </a:p>
          <a:p>
            <a:r>
              <a:rPr lang="fr-FR"/>
              <a:t>État de choc, trouble de la conscience ,troubles </a:t>
            </a:r>
          </a:p>
          <a:p>
            <a:r>
              <a:rPr lang="fr-FR"/>
              <a:t>de la déglutition,lésion faciale, obstruction des voies aériennes</a:t>
            </a:r>
          </a:p>
          <a:p>
            <a:endParaRPr lang="fr-FR"/>
          </a:p>
          <a:p>
            <a:r>
              <a:rPr lang="fr-FR"/>
              <a:t>Complications </a:t>
            </a:r>
          </a:p>
          <a:p>
            <a:r>
              <a:rPr lang="fr-FR"/>
              <a:t>Distension gastrique , escarres du nez, conjonctivites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468313" y="260350"/>
            <a:ext cx="8207375" cy="4154488"/>
          </a:xfrm>
          <a:prstGeom prst="rect">
            <a:avLst/>
          </a:prstGeom>
          <a:noFill/>
          <a:ln w="9525">
            <a:noFill/>
            <a:miter lim="800000"/>
            <a:headEnd/>
            <a:tailEnd/>
          </a:ln>
        </p:spPr>
        <p:txBody>
          <a:bodyPr>
            <a:spAutoFit/>
          </a:bodyPr>
          <a:lstStyle/>
          <a:p>
            <a:r>
              <a:rPr lang="fr-FR" b="1"/>
              <a:t>Traitement préventif d’une nouvelle</a:t>
            </a:r>
          </a:p>
          <a:p>
            <a:r>
              <a:rPr lang="fr-FR" b="1"/>
              <a:t>Décompensation</a:t>
            </a:r>
          </a:p>
          <a:p>
            <a:r>
              <a:rPr lang="fr-FR" sz="1800"/>
              <a:t>Il comporte des médicaments :</a:t>
            </a:r>
          </a:p>
          <a:p>
            <a:r>
              <a:rPr lang="fr-FR" sz="1800"/>
              <a:t> vaccins antigrippal et anti-pneumococcique, et éventuellement</a:t>
            </a:r>
          </a:p>
          <a:p>
            <a:r>
              <a:rPr lang="fr-FR" sz="1800"/>
              <a:t>corticoïdes inhalés,  muco-régulateurs.</a:t>
            </a:r>
          </a:p>
          <a:p>
            <a:r>
              <a:rPr lang="fr-FR" sz="1800"/>
              <a:t>La réhabilitation respiratoire a pour objectif d’améliorer la qualité de vie. Elle combine</a:t>
            </a:r>
          </a:p>
          <a:p>
            <a:r>
              <a:rPr lang="fr-FR" sz="1800" b="1"/>
              <a:t>Education</a:t>
            </a:r>
            <a:r>
              <a:rPr lang="fr-FR" sz="1800"/>
              <a:t> (arrêt du tabagisme, apprentissage de l’évaluation de l’état respiratoire), prise en charge psychosociale, et rééducation physique.</a:t>
            </a:r>
          </a:p>
          <a:p>
            <a:r>
              <a:rPr lang="fr-FR" sz="1800" b="1"/>
              <a:t>La renutrition </a:t>
            </a:r>
            <a:r>
              <a:rPr lang="fr-FR" sz="1800"/>
              <a:t>doit être prise en compte très tôt dans l’évolution de l’IRC et les malades dénutris doivent être renutris. La dénutrition touche 20 à 60 % des patients souffrant de BPCO. Elle relève d’un hyper métabolisme de repos lié à l’augmentation du travail musculaire respiratoire et à l’inflammation bronchique. Elle constitue un facteur pronostique majeur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ChangeArrowheads="1"/>
          </p:cNvSpPr>
          <p:nvPr/>
        </p:nvSpPr>
        <p:spPr bwMode="auto">
          <a:xfrm>
            <a:off x="395288" y="188913"/>
            <a:ext cx="8748712" cy="5816600"/>
          </a:xfrm>
          <a:prstGeom prst="rect">
            <a:avLst/>
          </a:prstGeom>
          <a:noFill/>
          <a:ln w="9525">
            <a:noFill/>
            <a:miter lim="800000"/>
            <a:headEnd/>
            <a:tailEnd/>
          </a:ln>
        </p:spPr>
        <p:txBody>
          <a:bodyPr>
            <a:spAutoFit/>
          </a:bodyPr>
          <a:lstStyle/>
          <a:p>
            <a:r>
              <a:rPr lang="fr-FR" b="1"/>
              <a:t>Critères d’intubation d’un patient ayant une insuffisance respiratoire</a:t>
            </a:r>
          </a:p>
          <a:p>
            <a:endParaRPr lang="fr-FR" b="1"/>
          </a:p>
          <a:p>
            <a:endParaRPr lang="fr-FR" b="1"/>
          </a:p>
          <a:p>
            <a:r>
              <a:rPr lang="fr-FR" sz="1800" b="1"/>
              <a:t> (un critère majeur ou deux critères mineurs).</a:t>
            </a:r>
          </a:p>
          <a:p>
            <a:endParaRPr lang="fr-FR" sz="1800" b="1"/>
          </a:p>
          <a:p>
            <a:r>
              <a:rPr lang="fr-FR" sz="2000" b="1"/>
              <a:t>Critères majeurs</a:t>
            </a:r>
          </a:p>
          <a:p>
            <a:pPr>
              <a:buFont typeface="Wingdings" pitchFamily="2" charset="2"/>
              <a:buChar char="ü"/>
            </a:pPr>
            <a:r>
              <a:rPr lang="fr-FR" sz="2000"/>
              <a:t> Arrêt respiratoire</a:t>
            </a:r>
          </a:p>
          <a:p>
            <a:pPr>
              <a:buFont typeface="Wingdings" pitchFamily="2" charset="2"/>
              <a:buChar char="ü"/>
            </a:pPr>
            <a:r>
              <a:rPr lang="fr-FR" sz="2000"/>
              <a:t> Pause respiratoire avec perte de conscience </a:t>
            </a:r>
          </a:p>
          <a:p>
            <a:pPr>
              <a:buFont typeface="Wingdings" pitchFamily="2" charset="2"/>
              <a:buChar char="ü"/>
            </a:pPr>
            <a:r>
              <a:rPr lang="fr-FR" sz="2000"/>
              <a:t> Agitation psychique rendant les soins impossibles</a:t>
            </a:r>
          </a:p>
          <a:p>
            <a:pPr>
              <a:buFont typeface="Wingdings" pitchFamily="2" charset="2"/>
              <a:buChar char="ü"/>
            </a:pPr>
            <a:r>
              <a:rPr lang="fr-FR" sz="2000"/>
              <a:t> Pouls &lt; 50/min avec perte de la vigilance</a:t>
            </a:r>
          </a:p>
          <a:p>
            <a:pPr>
              <a:buFont typeface="Wingdings" pitchFamily="2" charset="2"/>
              <a:buChar char="ü"/>
            </a:pPr>
            <a:r>
              <a:rPr lang="fr-FR" sz="2000"/>
              <a:t> Tension artérielle systolique &lt; 70 mmHg</a:t>
            </a:r>
          </a:p>
          <a:p>
            <a:r>
              <a:rPr lang="fr-FR" sz="2000" b="1"/>
              <a:t>Critères mineurs</a:t>
            </a:r>
          </a:p>
          <a:p>
            <a:pPr>
              <a:buFont typeface="Wingdings" pitchFamily="2" charset="2"/>
              <a:buChar char="Ø"/>
            </a:pPr>
            <a:r>
              <a:rPr lang="fr-FR" sz="2000"/>
              <a:t>Augmentation de l’encéphalopathie</a:t>
            </a:r>
          </a:p>
          <a:p>
            <a:pPr>
              <a:buFont typeface="Wingdings" pitchFamily="2" charset="2"/>
              <a:buChar char="Ø"/>
            </a:pPr>
            <a:r>
              <a:rPr lang="fr-FR" sz="2000"/>
              <a:t> pH &lt; 7,30 et au pH de l’admission</a:t>
            </a:r>
          </a:p>
          <a:p>
            <a:pPr>
              <a:buFont typeface="Wingdings" pitchFamily="2" charset="2"/>
              <a:buChar char="Ø"/>
            </a:pPr>
            <a:r>
              <a:rPr lang="fr-FR" sz="2000"/>
              <a:t> Augmentation de la PaCO2 de l’admission de 1 kPa</a:t>
            </a:r>
          </a:p>
          <a:p>
            <a:pPr>
              <a:buFont typeface="Wingdings" pitchFamily="2" charset="2"/>
              <a:buChar char="Ø"/>
            </a:pPr>
            <a:r>
              <a:rPr lang="fr-FR" sz="2000"/>
              <a:t> PaO2 &lt; 6 kPa malgré l’O2</a:t>
            </a:r>
          </a:p>
          <a:p>
            <a:pPr>
              <a:buFont typeface="Wingdings" pitchFamily="2" charset="2"/>
              <a:buChar char="Ø"/>
            </a:pPr>
            <a:r>
              <a:rPr lang="fr-FR" sz="2000"/>
              <a:t>Fréquence respiratoire &gt; 35/min et à celle de l’admission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7" descr="mini-wright-mesures"/>
          <p:cNvPicPr>
            <a:picLocks noChangeAspect="1" noChangeArrowheads="1"/>
          </p:cNvPicPr>
          <p:nvPr/>
        </p:nvPicPr>
        <p:blipFill>
          <a:blip r:embed="rId2" cstate="print"/>
          <a:srcRect/>
          <a:stretch>
            <a:fillRect/>
          </a:stretch>
        </p:blipFill>
        <p:spPr bwMode="auto">
          <a:xfrm>
            <a:off x="1476375" y="1844675"/>
            <a:ext cx="6553200" cy="2952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250825" y="765175"/>
            <a:ext cx="8894763" cy="5856288"/>
          </a:xfrm>
          <a:prstGeom prst="rect">
            <a:avLst/>
          </a:prstGeom>
          <a:noFill/>
          <a:ln w="9525">
            <a:noFill/>
            <a:miter lim="800000"/>
            <a:headEnd/>
            <a:tailEnd/>
          </a:ln>
        </p:spPr>
        <p:txBody>
          <a:bodyPr>
            <a:spAutoFit/>
          </a:bodyPr>
          <a:lstStyle/>
          <a:p>
            <a:r>
              <a:rPr lang="fr-FR" sz="1800"/>
              <a:t>1/ </a:t>
            </a:r>
            <a:r>
              <a:rPr lang="fr-FR" b="1" u="sng"/>
              <a:t>Définition</a:t>
            </a:r>
          </a:p>
          <a:p>
            <a:endParaRPr lang="fr-FR" b="1" u="sng"/>
          </a:p>
          <a:p>
            <a:endParaRPr lang="fr-FR" b="1" u="sng"/>
          </a:p>
          <a:p>
            <a:endParaRPr lang="fr-FR" sz="1800">
              <a:solidFill>
                <a:schemeClr val="bg1"/>
              </a:solidFill>
            </a:endParaRPr>
          </a:p>
          <a:p>
            <a:r>
              <a:rPr lang="fr-FR" sz="1800" b="1"/>
              <a:t>HYPOVENTILATION</a:t>
            </a:r>
            <a:r>
              <a:rPr lang="fr-FR" sz="1800"/>
              <a:t> alvéolaire, d’installation rapide chez un insuffisant </a:t>
            </a:r>
          </a:p>
          <a:p>
            <a:r>
              <a:rPr lang="fr-FR" sz="1800"/>
              <a:t>respiratoire chronique .elle comporte :</a:t>
            </a:r>
          </a:p>
          <a:p>
            <a:endParaRPr lang="fr-FR" sz="1800"/>
          </a:p>
          <a:p>
            <a:pPr>
              <a:buFontTx/>
              <a:buChar char="•"/>
            </a:pPr>
            <a:r>
              <a:rPr lang="fr-FR" sz="1800"/>
              <a:t>Une hypoxie grave</a:t>
            </a:r>
          </a:p>
          <a:p>
            <a:pPr>
              <a:buFontTx/>
              <a:buChar char="•"/>
            </a:pPr>
            <a:r>
              <a:rPr lang="fr-FR" sz="1800"/>
              <a:t>Une hypercapnie</a:t>
            </a:r>
          </a:p>
          <a:p>
            <a:pPr>
              <a:buFontTx/>
              <a:buChar char="•"/>
            </a:pPr>
            <a:r>
              <a:rPr lang="fr-FR" sz="1800"/>
              <a:t>Une acidose respiratoire.</a:t>
            </a:r>
          </a:p>
          <a:p>
            <a:r>
              <a:rPr lang="fr-FR" sz="1800"/>
              <a:t>           ,ces perturbations ont pour conséquence un retentissement cellulaire aigu à     savoir:</a:t>
            </a:r>
          </a:p>
          <a:p>
            <a:endParaRPr lang="fr-FR" sz="1800"/>
          </a:p>
          <a:p>
            <a:pPr>
              <a:buFontTx/>
              <a:buChar char="•"/>
            </a:pPr>
            <a:r>
              <a:rPr lang="fr-FR" sz="1800" b="1"/>
              <a:t>Myocardique</a:t>
            </a:r>
            <a:r>
              <a:rPr lang="fr-FR" sz="1800"/>
              <a:t> (  IVD aigu )</a:t>
            </a:r>
          </a:p>
          <a:p>
            <a:pPr>
              <a:buFontTx/>
              <a:buChar char="•"/>
            </a:pPr>
            <a:r>
              <a:rPr lang="fr-FR" sz="1800" b="1"/>
              <a:t>Cérébral</a:t>
            </a:r>
            <a:r>
              <a:rPr lang="fr-FR" sz="1800"/>
              <a:t> (encéphalopathie respiratoire )</a:t>
            </a:r>
          </a:p>
          <a:p>
            <a:pPr>
              <a:buFontTx/>
              <a:buChar char="•"/>
            </a:pPr>
            <a:r>
              <a:rPr lang="fr-FR" sz="1800" b="1"/>
              <a:t>Hépatique</a:t>
            </a:r>
            <a:r>
              <a:rPr lang="fr-FR" sz="1800"/>
              <a:t> ( cytolyse )</a:t>
            </a:r>
          </a:p>
          <a:p>
            <a:pPr>
              <a:buFontTx/>
              <a:buChar char="•"/>
            </a:pPr>
            <a:r>
              <a:rPr lang="fr-FR" sz="1800" b="1"/>
              <a:t>Rénal </a:t>
            </a:r>
            <a:r>
              <a:rPr lang="fr-FR" sz="1800"/>
              <a:t>( insuffisance rénale )</a:t>
            </a:r>
          </a:p>
          <a:p>
            <a:pPr>
              <a:buFontTx/>
              <a:buChar char="•"/>
            </a:pPr>
            <a:r>
              <a:rPr lang="fr-FR" sz="1800" b="1"/>
              <a:t>Digestif</a:t>
            </a:r>
            <a:r>
              <a:rPr lang="fr-FR" sz="1800"/>
              <a:t> risque ( hémorragique )</a:t>
            </a:r>
          </a:p>
          <a:p>
            <a:pPr>
              <a:buFontTx/>
              <a:buChar char="•"/>
            </a:pPr>
            <a:endParaRPr lang="fr-FR" sz="1800"/>
          </a:p>
          <a:p>
            <a:endParaRPr lang="fr-FR" sz="1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ChangeArrowheads="1"/>
          </p:cNvSpPr>
          <p:nvPr/>
        </p:nvSpPr>
        <p:spPr bwMode="auto">
          <a:xfrm>
            <a:off x="0" y="1773238"/>
            <a:ext cx="8604250" cy="3416300"/>
          </a:xfrm>
          <a:prstGeom prst="rect">
            <a:avLst/>
          </a:prstGeom>
          <a:noFill/>
          <a:ln w="9525">
            <a:noFill/>
            <a:miter lim="800000"/>
            <a:headEnd/>
            <a:tailEnd/>
          </a:ln>
        </p:spPr>
        <p:txBody>
          <a:bodyPr>
            <a:spAutoFit/>
          </a:bodyPr>
          <a:lstStyle/>
          <a:p>
            <a:pPr>
              <a:buFont typeface="Wingdings" pitchFamily="2" charset="2"/>
              <a:buChar char="§"/>
            </a:pPr>
            <a:r>
              <a:rPr lang="fr-FR" sz="1800"/>
              <a:t>Surinfection bronchique bactérienne ou virale</a:t>
            </a:r>
          </a:p>
          <a:p>
            <a:pPr>
              <a:buFont typeface="Wingdings" pitchFamily="2" charset="2"/>
              <a:buChar char="§"/>
            </a:pPr>
            <a:r>
              <a:rPr lang="fr-FR" sz="1800"/>
              <a:t>Pneumonie bactérienne (germes typiques ou atypiques) ou virale</a:t>
            </a:r>
          </a:p>
          <a:p>
            <a:pPr>
              <a:buFont typeface="Wingdings" pitchFamily="2" charset="2"/>
              <a:buChar char="§"/>
            </a:pPr>
            <a:r>
              <a:rPr lang="fr-FR" sz="1800"/>
              <a:t>Infection ou affection extrarespiratoire</a:t>
            </a:r>
          </a:p>
          <a:p>
            <a:pPr>
              <a:buFont typeface="Wingdings" pitchFamily="2" charset="2"/>
              <a:buChar char="§"/>
            </a:pPr>
            <a:r>
              <a:rPr lang="fr-FR" sz="1800"/>
              <a:t>Variation des conditions climatiques</a:t>
            </a:r>
          </a:p>
          <a:p>
            <a:pPr>
              <a:buFont typeface="Wingdings" pitchFamily="2" charset="2"/>
              <a:buChar char="§"/>
            </a:pPr>
            <a:r>
              <a:rPr lang="fr-FR" sz="1800"/>
              <a:t>Majoration de la pollution atmosphérique</a:t>
            </a:r>
          </a:p>
          <a:p>
            <a:pPr>
              <a:buFont typeface="Wingdings" pitchFamily="2" charset="2"/>
              <a:buChar char="§"/>
            </a:pPr>
            <a:r>
              <a:rPr lang="fr-FR" sz="1800"/>
              <a:t>Insuffisance cardiaque gauche</a:t>
            </a:r>
          </a:p>
          <a:p>
            <a:pPr>
              <a:buFont typeface="Wingdings" pitchFamily="2" charset="2"/>
              <a:buChar char="§"/>
            </a:pPr>
            <a:r>
              <a:rPr lang="fr-FR" sz="1800"/>
              <a:t>Embolie pulmonaire</a:t>
            </a:r>
          </a:p>
          <a:p>
            <a:pPr>
              <a:buFont typeface="Wingdings" pitchFamily="2" charset="2"/>
              <a:buChar char="§"/>
            </a:pPr>
            <a:r>
              <a:rPr lang="fr-FR" sz="1800"/>
              <a:t>Pneumothorax</a:t>
            </a:r>
          </a:p>
          <a:p>
            <a:pPr>
              <a:buFont typeface="Wingdings" pitchFamily="2" charset="2"/>
              <a:buChar char="§"/>
            </a:pPr>
            <a:r>
              <a:rPr lang="fr-FR" sz="1800"/>
              <a:t>Médicaments (anxiolytiques, diurétiques, antitussifs)</a:t>
            </a:r>
          </a:p>
          <a:p>
            <a:pPr>
              <a:buFont typeface="Wingdings" pitchFamily="2" charset="2"/>
              <a:buChar char="§"/>
            </a:pPr>
            <a:r>
              <a:rPr lang="fr-FR" sz="1800"/>
              <a:t>Oxygénothérapie excessive</a:t>
            </a:r>
          </a:p>
          <a:p>
            <a:pPr>
              <a:buFont typeface="Wingdings" pitchFamily="2" charset="2"/>
              <a:buChar char="§"/>
            </a:pPr>
            <a:r>
              <a:rPr lang="fr-FR" sz="1800"/>
              <a:t>Aggravation d ’un syndrome d’apnée du sommeil</a:t>
            </a:r>
          </a:p>
          <a:p>
            <a:pPr>
              <a:buFont typeface="Wingdings" pitchFamily="2" charset="2"/>
              <a:buChar char="§"/>
            </a:pPr>
            <a:r>
              <a:rPr lang="fr-FR" sz="1800"/>
              <a:t>Période postopératoire</a:t>
            </a:r>
          </a:p>
        </p:txBody>
      </p:sp>
      <p:sp>
        <p:nvSpPr>
          <p:cNvPr id="8195" name="Rectangle 2"/>
          <p:cNvSpPr>
            <a:spLocks noChangeArrowheads="1"/>
          </p:cNvSpPr>
          <p:nvPr/>
        </p:nvSpPr>
        <p:spPr bwMode="auto">
          <a:xfrm>
            <a:off x="827088" y="404813"/>
            <a:ext cx="4572000" cy="461962"/>
          </a:xfrm>
          <a:prstGeom prst="rect">
            <a:avLst/>
          </a:prstGeom>
          <a:noFill/>
          <a:ln w="9525">
            <a:noFill/>
            <a:miter lim="800000"/>
            <a:headEnd/>
            <a:tailEnd/>
          </a:ln>
        </p:spPr>
        <p:txBody>
          <a:bodyPr>
            <a:spAutoFit/>
          </a:bodyPr>
          <a:lstStyle/>
          <a:p>
            <a:r>
              <a:rPr lang="fr-FR" sz="1800"/>
              <a:t>2/ </a:t>
            </a:r>
            <a:r>
              <a:rPr lang="fr-FR" u="sng"/>
              <a:t>les motifs de décompensation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755650" y="1268413"/>
            <a:ext cx="8137525" cy="3048000"/>
          </a:xfrm>
          <a:prstGeom prst="rect">
            <a:avLst/>
          </a:prstGeom>
          <a:noFill/>
          <a:ln w="9525">
            <a:noFill/>
            <a:miter lim="800000"/>
            <a:headEnd/>
            <a:tailEnd/>
          </a:ln>
        </p:spPr>
        <p:txBody>
          <a:bodyPr>
            <a:spAutoFit/>
          </a:bodyPr>
          <a:lstStyle/>
          <a:p>
            <a:r>
              <a:rPr lang="fr-FR" b="1" u="sng"/>
              <a:t>Les signes cliniques</a:t>
            </a:r>
          </a:p>
          <a:p>
            <a:endParaRPr lang="fr-FR" b="1"/>
          </a:p>
          <a:p>
            <a:r>
              <a:rPr lang="fr-FR" b="1"/>
              <a:t> </a:t>
            </a:r>
          </a:p>
          <a:p>
            <a:r>
              <a:rPr lang="fr-FR" b="1"/>
              <a:t> triade de signes: </a:t>
            </a:r>
          </a:p>
          <a:p>
            <a:endParaRPr lang="fr-FR" b="1"/>
          </a:p>
          <a:p>
            <a:pPr>
              <a:buFont typeface="Wingdings" pitchFamily="2" charset="2"/>
              <a:buChar char="§"/>
            </a:pPr>
            <a:r>
              <a:rPr lang="fr-FR" b="1"/>
              <a:t> respiratoires</a:t>
            </a:r>
          </a:p>
          <a:p>
            <a:pPr>
              <a:buFont typeface="Wingdings" pitchFamily="2" charset="2"/>
              <a:buChar char="§"/>
            </a:pPr>
            <a:r>
              <a:rPr lang="fr-FR" b="1"/>
              <a:t>cardiovasculaires </a:t>
            </a:r>
          </a:p>
          <a:p>
            <a:pPr>
              <a:buFont typeface="Wingdings" pitchFamily="2" charset="2"/>
              <a:buChar char="§"/>
            </a:pPr>
            <a:r>
              <a:rPr lang="fr-FR" b="1"/>
              <a:t>Neuropsychiques.</a:t>
            </a:r>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250825" y="1125538"/>
            <a:ext cx="8642350" cy="3416300"/>
          </a:xfrm>
          <a:prstGeom prst="rect">
            <a:avLst/>
          </a:prstGeom>
          <a:noFill/>
          <a:ln w="9525">
            <a:noFill/>
            <a:miter lim="800000"/>
            <a:headEnd/>
            <a:tailEnd/>
          </a:ln>
        </p:spPr>
        <p:txBody>
          <a:bodyPr>
            <a:spAutoFit/>
          </a:bodyPr>
          <a:lstStyle/>
          <a:p>
            <a:r>
              <a:rPr lang="fr-FR" b="1"/>
              <a:t>Les signes respiratoires</a:t>
            </a:r>
          </a:p>
          <a:p>
            <a:endParaRPr lang="fr-FR" b="1"/>
          </a:p>
          <a:p>
            <a:r>
              <a:rPr lang="fr-FR" b="1"/>
              <a:t> </a:t>
            </a:r>
            <a:r>
              <a:rPr lang="fr-FR" sz="1800"/>
              <a:t>la toux, une modification de l’expectoration , une dyspnée d’effort rapidement croissante très invalidante, </a:t>
            </a:r>
          </a:p>
          <a:p>
            <a:r>
              <a:rPr lang="fr-FR" sz="1800"/>
              <a:t>.</a:t>
            </a:r>
          </a:p>
          <a:p>
            <a:r>
              <a:rPr lang="fr-FR" sz="1800" b="1" i="1"/>
              <a:t>La détresse respiratoire est le plus souvent évidente : le patient est cyanosé, couvert de</a:t>
            </a:r>
          </a:p>
          <a:p>
            <a:r>
              <a:rPr lang="fr-FR" sz="1800"/>
              <a:t>sueurs.  Le rythme respiratoire est rapide, supérieur à 25/min, avec un tirage,</a:t>
            </a:r>
          </a:p>
          <a:p>
            <a:r>
              <a:rPr lang="fr-FR" sz="1800"/>
              <a:t>une mise en jeu des sterno-cléidomastoïdiens et des muscles abdominaux, . L’auscultation thoracique montre volontiers un murmure vésiculaire faiblement</a:t>
            </a:r>
          </a:p>
          <a:p>
            <a:r>
              <a:rPr lang="fr-FR" sz="1800"/>
              <a:t>audible, couvert par de gros râles d’encombrement bronchique et/ou des sibilants.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ChangeArrowheads="1"/>
          </p:cNvSpPr>
          <p:nvPr/>
        </p:nvSpPr>
        <p:spPr bwMode="auto">
          <a:xfrm>
            <a:off x="611188" y="1125538"/>
            <a:ext cx="8208962" cy="3784600"/>
          </a:xfrm>
          <a:prstGeom prst="rect">
            <a:avLst/>
          </a:prstGeom>
          <a:noFill/>
          <a:ln w="9525">
            <a:noFill/>
            <a:miter lim="800000"/>
            <a:headEnd/>
            <a:tailEnd/>
          </a:ln>
        </p:spPr>
        <p:txBody>
          <a:bodyPr>
            <a:spAutoFit/>
          </a:bodyPr>
          <a:lstStyle/>
          <a:p>
            <a:r>
              <a:rPr lang="fr-FR" b="1" i="1"/>
              <a:t>Les signes cardiovasculaires</a:t>
            </a:r>
          </a:p>
          <a:p>
            <a:endParaRPr lang="fr-FR" sz="1800" b="1" i="1"/>
          </a:p>
          <a:p>
            <a:r>
              <a:rPr lang="fr-FR" sz="1800" b="1" i="1"/>
              <a:t> associent habituellement une tachycardie entre </a:t>
            </a:r>
          </a:p>
          <a:p>
            <a:r>
              <a:rPr lang="fr-FR" sz="1800" b="1" i="1"/>
              <a:t>100 et 120 </a:t>
            </a:r>
            <a:r>
              <a:rPr lang="fr-FR" sz="1800"/>
              <a:t>battements/min, une augmentation de la pression artérielle systolique. </a:t>
            </a:r>
          </a:p>
          <a:p>
            <a:r>
              <a:rPr lang="fr-FR" sz="1800"/>
              <a:t>L’auscultation cardiaque gênée par la dyspnée peut objectiver dans la région xiphoïdienne un bruit de galop droit et un souffle systolique. Il existe volontiers des signes de stase des cavités cardiaques</a:t>
            </a:r>
          </a:p>
          <a:p>
            <a:r>
              <a:rPr lang="fr-FR" sz="1800"/>
              <a:t>droites : turgescence des jugulaires, oedèmes périphériques, hépatomégalie douloureuse</a:t>
            </a:r>
          </a:p>
          <a:p>
            <a:r>
              <a:rPr lang="fr-FR" sz="1800"/>
              <a:t>avec reflux hépatojugulaire, vasodilatation conjonctivale avec exophtalmie liée à un oedème</a:t>
            </a:r>
          </a:p>
          <a:p>
            <a:r>
              <a:rPr lang="fr-FR" sz="1800"/>
              <a:t>rétro-orbitaire.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684213" y="1536700"/>
            <a:ext cx="7416800" cy="2122488"/>
          </a:xfrm>
          <a:prstGeom prst="rect">
            <a:avLst/>
          </a:prstGeom>
          <a:noFill/>
          <a:ln w="9525">
            <a:noFill/>
            <a:miter lim="800000"/>
            <a:headEnd/>
            <a:tailEnd/>
          </a:ln>
        </p:spPr>
        <p:txBody>
          <a:bodyPr>
            <a:spAutoFit/>
          </a:bodyPr>
          <a:lstStyle/>
          <a:p>
            <a:r>
              <a:rPr lang="fr-FR" b="1" i="1"/>
              <a:t>Les signes neuropsychiques</a:t>
            </a:r>
          </a:p>
          <a:p>
            <a:endParaRPr lang="fr-FR" b="1" i="1"/>
          </a:p>
          <a:p>
            <a:r>
              <a:rPr lang="fr-FR" b="1" i="1"/>
              <a:t> sont à type de mouvements anormaux</a:t>
            </a:r>
          </a:p>
          <a:p>
            <a:r>
              <a:rPr lang="fr-FR" b="1" i="1"/>
              <a:t> </a:t>
            </a:r>
            <a:r>
              <a:rPr lang="fr-FR" sz="1800"/>
              <a:t>flapping tremor, secousses myocloniques ou de troubles des fonctions supérieures : euphorie, agitation, ou somnolence pouvant aboutir à la phase ultime à un coma calme sans signe de lutte.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250825" y="692150"/>
            <a:ext cx="8424863" cy="6002338"/>
          </a:xfrm>
          <a:prstGeom prst="rect">
            <a:avLst/>
          </a:prstGeom>
          <a:noFill/>
          <a:ln w="9525">
            <a:noFill/>
            <a:miter lim="800000"/>
            <a:headEnd/>
            <a:tailEnd/>
          </a:ln>
        </p:spPr>
        <p:txBody>
          <a:bodyPr>
            <a:spAutoFit/>
          </a:bodyPr>
          <a:lstStyle/>
          <a:p>
            <a:endParaRPr lang="fr-FR" b="1" i="1"/>
          </a:p>
          <a:p>
            <a:endParaRPr lang="fr-FR" b="1" i="1"/>
          </a:p>
          <a:p>
            <a:endParaRPr lang="fr-FR" b="1" i="1"/>
          </a:p>
          <a:p>
            <a:endParaRPr lang="fr-FR" b="1" i="1"/>
          </a:p>
          <a:p>
            <a:r>
              <a:rPr lang="fr-FR" b="1" i="1"/>
              <a:t>Les gaz du sang artériel montrent: </a:t>
            </a:r>
          </a:p>
          <a:p>
            <a:endParaRPr lang="fr-FR" b="1" i="1"/>
          </a:p>
          <a:p>
            <a:r>
              <a:rPr lang="fr-FR" b="1" i="1"/>
              <a:t>une hypoxémie qui peut être sévère, inférieure</a:t>
            </a:r>
          </a:p>
          <a:p>
            <a:r>
              <a:rPr lang="fr-FR" sz="1800"/>
              <a:t>(45 mmHg), engageant le pronostic vital, presque toujours une hypercapnie au-delà de 60 mm hg </a:t>
            </a:r>
          </a:p>
          <a:p>
            <a:r>
              <a:rPr lang="fr-FR" sz="1800"/>
              <a:t>des taux de bicarbonates élevés supérieurs à 30 mmol/L, et un pH acide inférieur à 7,35.</a:t>
            </a:r>
          </a:p>
          <a:p>
            <a:r>
              <a:rPr lang="fr-FR" sz="1800" b="1" i="1"/>
              <a:t>La radiographie thoracique est un élément clé de l’enquête étiologique. Elle révèle les</a:t>
            </a:r>
          </a:p>
          <a:p>
            <a:r>
              <a:rPr lang="fr-FR" sz="1800"/>
              <a:t>stigmates de l’IRC (distension thoracique, séquelles de tuberculose, cyphoscoliose, etc.) et</a:t>
            </a:r>
          </a:p>
          <a:p>
            <a:r>
              <a:rPr lang="fr-FR" sz="1800"/>
              <a:t>parfois la cause de la décompensation (pneumonie, pneumothorax, suboedème pulmonaire,</a:t>
            </a:r>
          </a:p>
          <a:p>
            <a:endParaRPr lang="fr-FR" sz="1800"/>
          </a:p>
          <a:p>
            <a:r>
              <a:rPr lang="fr-FR" sz="1800"/>
              <a:t>ECG signes de CPC</a:t>
            </a:r>
          </a:p>
        </p:txBody>
      </p:sp>
      <p:sp>
        <p:nvSpPr>
          <p:cNvPr id="13315" name="Rectangle 2"/>
          <p:cNvSpPr>
            <a:spLocks noChangeArrowheads="1"/>
          </p:cNvSpPr>
          <p:nvPr/>
        </p:nvSpPr>
        <p:spPr bwMode="auto">
          <a:xfrm>
            <a:off x="611188" y="836613"/>
            <a:ext cx="4070350" cy="461962"/>
          </a:xfrm>
          <a:prstGeom prst="rect">
            <a:avLst/>
          </a:prstGeom>
          <a:noFill/>
          <a:ln w="9525">
            <a:noFill/>
            <a:miter lim="800000"/>
            <a:headEnd/>
            <a:tailEnd/>
          </a:ln>
        </p:spPr>
        <p:txBody>
          <a:bodyPr wrap="none">
            <a:spAutoFit/>
          </a:bodyPr>
          <a:lstStyle/>
          <a:p>
            <a:pPr>
              <a:spcBef>
                <a:spcPct val="50000"/>
              </a:spcBef>
            </a:pPr>
            <a:r>
              <a:rPr lang="fr-FR" u="sng"/>
              <a:t>Examens  complémentaires</a:t>
            </a:r>
            <a:r>
              <a:rPr lang="fr-FR"/>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ppt/theme/themeOverride2.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Flow</Template>
  <TotalTime>552</TotalTime>
  <Words>954</Words>
  <Application>Microsoft Office PowerPoint</Application>
  <PresentationFormat>Affichage à l'écran (4:3)</PresentationFormat>
  <Paragraphs>162</Paragraphs>
  <Slides>16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16</vt:i4>
      </vt:variant>
    </vt:vector>
  </HeadingPairs>
  <TitlesOfParts>
    <vt:vector size="22" baseType="lpstr">
      <vt:lpstr>Arial</vt:lpstr>
      <vt:lpstr>Calibri</vt:lpstr>
      <vt:lpstr>Constantia</vt:lpstr>
      <vt:lpstr>Wingdings 2</vt:lpstr>
      <vt:lpstr>Wingdings</vt:lpstr>
      <vt:lpstr>Débit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vector>
  </TitlesOfParts>
  <Company>BELKACEM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ency-education.com</dc:creator>
  <cp:lastModifiedBy>Zino</cp:lastModifiedBy>
  <cp:revision>43</cp:revision>
  <dcterms:created xsi:type="dcterms:W3CDTF">2006-11-25T19:14:47Z</dcterms:created>
  <dcterms:modified xsi:type="dcterms:W3CDTF">2014-09-14T16:19:53Z</dcterms:modified>
</cp:coreProperties>
</file>