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8" r:id="rId5"/>
    <p:sldId id="269" r:id="rId6"/>
    <p:sldId id="270" r:id="rId7"/>
    <p:sldId id="276" r:id="rId8"/>
    <p:sldId id="259" r:id="rId9"/>
    <p:sldId id="265" r:id="rId10"/>
    <p:sldId id="264" r:id="rId11"/>
    <p:sldId id="261" r:id="rId12"/>
    <p:sldId id="262" r:id="rId13"/>
    <p:sldId id="263" r:id="rId14"/>
    <p:sldId id="271" r:id="rId15"/>
    <p:sldId id="277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5206-16F1-491B-8D21-023A2CF5A782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C0F6-C9A4-4FD5-BB11-8D8580C5B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576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5206-16F1-491B-8D21-023A2CF5A782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C0F6-C9A4-4FD5-BB11-8D8580C5B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465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5206-16F1-491B-8D21-023A2CF5A782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C0F6-C9A4-4FD5-BB11-8D8580C5B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075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5206-16F1-491B-8D21-023A2CF5A782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C0F6-C9A4-4FD5-BB11-8D8580C5B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831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5206-16F1-491B-8D21-023A2CF5A782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C0F6-C9A4-4FD5-BB11-8D8580C5B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4723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5206-16F1-491B-8D21-023A2CF5A782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C0F6-C9A4-4FD5-BB11-8D8580C5B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58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5206-16F1-491B-8D21-023A2CF5A782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C0F6-C9A4-4FD5-BB11-8D8580C5B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76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5206-16F1-491B-8D21-023A2CF5A782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C0F6-C9A4-4FD5-BB11-8D8580C5B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43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5206-16F1-491B-8D21-023A2CF5A782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C0F6-C9A4-4FD5-BB11-8D8580C5B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1135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5206-16F1-491B-8D21-023A2CF5A782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C0F6-C9A4-4FD5-BB11-8D8580C5B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72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15206-16F1-491B-8D21-023A2CF5A782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AC0F6-C9A4-4FD5-BB11-8D8580C5B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727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15206-16F1-491B-8D21-023A2CF5A782}" type="datetimeFigureOut">
              <a:rPr lang="fr-FR" smtClean="0"/>
              <a:t>23/10/2014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AC0F6-C9A4-4FD5-BB11-8D8580C5B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41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TROUBLES DE L HEMOSTASE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3356992"/>
            <a:ext cx="6400800" cy="1752600"/>
          </a:xfrm>
        </p:spPr>
        <p:txBody>
          <a:bodyPr/>
          <a:lstStyle/>
          <a:p>
            <a:r>
              <a:rPr lang="fr-FR" b="1" dirty="0" smtClean="0"/>
              <a:t>CIVD</a:t>
            </a:r>
          </a:p>
          <a:p>
            <a:r>
              <a:rPr lang="fr-FR" b="1" dirty="0" smtClean="0"/>
              <a:t>Fibrinolyse</a:t>
            </a:r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382023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86013"/>
            <a:ext cx="7776864" cy="36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2405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Activation de la coagulation et génération de thrombine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Activation de la coagulation par le facteur tissulaire exprimé </a:t>
            </a:r>
            <a:r>
              <a:rPr lang="fr-FR" dirty="0"/>
              <a:t>à</a:t>
            </a:r>
            <a:r>
              <a:rPr lang="fr-FR" dirty="0" smtClean="0"/>
              <a:t> la surface des monocytes ou certains cellule , cellules nécrosées ,cellules tumorales</a:t>
            </a:r>
          </a:p>
          <a:p>
            <a:r>
              <a:rPr lang="fr-FR" dirty="0" smtClean="0"/>
              <a:t>Réponse au stimuli inflammatoire</a:t>
            </a:r>
          </a:p>
          <a:p>
            <a:r>
              <a:rPr lang="fr-FR" dirty="0" smtClean="0"/>
              <a:t>Lésion de l’endothélium vasculaire -&gt;    activation des plaquettes</a:t>
            </a:r>
          </a:p>
          <a:p>
            <a:r>
              <a:rPr lang="fr-FR" dirty="0" smtClean="0"/>
              <a:t>Mise en circulation de membrane cellulaire (Ex: hémolyse)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131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DYSFONCTIONNEMENT DE SYSTÈME  INHIBITEUR DE LA COAGULATION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Antithrombine taux effondre par </a:t>
            </a:r>
          </a:p>
          <a:p>
            <a:pPr lvl="2"/>
            <a:r>
              <a:rPr lang="fr-FR" sz="2800" dirty="0" smtClean="0"/>
              <a:t>Consommation accru</a:t>
            </a:r>
          </a:p>
          <a:p>
            <a:pPr lvl="2"/>
            <a:r>
              <a:rPr lang="fr-FR" sz="2800" dirty="0"/>
              <a:t>D</a:t>
            </a:r>
            <a:r>
              <a:rPr lang="fr-FR" sz="2800" dirty="0" smtClean="0"/>
              <a:t>égradation</a:t>
            </a:r>
          </a:p>
          <a:p>
            <a:pPr lvl="2"/>
            <a:r>
              <a:rPr lang="fr-FR" sz="2800" dirty="0"/>
              <a:t>D</a:t>
            </a:r>
            <a:r>
              <a:rPr lang="fr-FR" sz="2800" dirty="0" smtClean="0"/>
              <a:t>éfaut de synthèse hépatique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Dysfonctionnement de système S et C , par atteinte endothéliale, et cytokine pro inflammatoire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47326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PRESENCE ACCRUE DE LA THROMBINE DANS LE SANG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thrombine libre non inhibée  amplifie sa propre génération et circule à des taux élevés</a:t>
            </a:r>
          </a:p>
          <a:p>
            <a:endParaRPr lang="fr-FR" dirty="0"/>
          </a:p>
          <a:p>
            <a:r>
              <a:rPr lang="fr-FR" dirty="0" smtClean="0"/>
              <a:t> Dissémination explosive de la coagulation dans le compartiment vasculaire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6773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Etiologies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1621295"/>
            <a:ext cx="8181975" cy="472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9506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924944"/>
            <a:ext cx="8229600" cy="1143000"/>
          </a:xfrm>
        </p:spPr>
        <p:txBody>
          <a:bodyPr/>
          <a:lstStyle/>
          <a:p>
            <a:r>
              <a:rPr lang="fr-FR" dirty="0"/>
              <a:t>F</a:t>
            </a:r>
            <a:r>
              <a:rPr lang="fr-FR" dirty="0" smtClean="0"/>
              <a:t>ibrinolyse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58048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Fibrinolyse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fr-FR" dirty="0" smtClean="0"/>
              <a:t>Définition:</a:t>
            </a:r>
          </a:p>
          <a:p>
            <a:pPr lvl="2"/>
            <a:r>
              <a:rPr lang="fr-FR" dirty="0" smtClean="0"/>
              <a:t>Activation pathologique de la fibrinolyse</a:t>
            </a:r>
          </a:p>
          <a:p>
            <a:pPr lvl="2"/>
            <a:r>
              <a:rPr lang="fr-FR" dirty="0" smtClean="0"/>
              <a:t>Pas de CIVD associée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0276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physiopathologie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Activation de la plasmine </a:t>
            </a:r>
            <a:r>
              <a:rPr lang="fr-FR" dirty="0" smtClean="0">
                <a:sym typeface="Wingdings" pitchFamily="2" charset="2"/>
              </a:rPr>
              <a:t> lyse de Fibrinogène circulant par libération de grande quantité de t-PA ( activateur tissulaire de plasmine)</a:t>
            </a:r>
          </a:p>
          <a:p>
            <a:r>
              <a:rPr lang="fr-FR" dirty="0" smtClean="0">
                <a:sym typeface="Wingdings" pitchFamily="2" charset="2"/>
              </a:rPr>
              <a:t>Plasminogène  Plasmine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2166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Chirurgie de Pancréas, poumon, prostate</a:t>
            </a:r>
          </a:p>
          <a:p>
            <a:r>
              <a:rPr lang="fr-FR" dirty="0" smtClean="0"/>
              <a:t>CEC</a:t>
            </a:r>
          </a:p>
          <a:p>
            <a:r>
              <a:rPr lang="fr-FR" dirty="0" smtClean="0"/>
              <a:t>Anastomose </a:t>
            </a:r>
            <a:r>
              <a:rPr lang="fr-FR" dirty="0" err="1" smtClean="0"/>
              <a:t>aortocave</a:t>
            </a:r>
            <a:endParaRPr lang="fr-FR" dirty="0" smtClean="0"/>
          </a:p>
          <a:p>
            <a:r>
              <a:rPr lang="fr-FR" dirty="0" smtClean="0"/>
              <a:t>Insuffisance hépatique aigue</a:t>
            </a:r>
          </a:p>
          <a:p>
            <a:r>
              <a:rPr lang="fr-FR" dirty="0" smtClean="0"/>
              <a:t>Pancréatite aigue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458379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196752"/>
            <a:ext cx="8424937" cy="5513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8204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COUR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dirty="0" smtClean="0"/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Rappel physiologique  </a:t>
            </a:r>
          </a:p>
          <a:p>
            <a:pPr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Coagulation intravasculaire disséminée</a:t>
            </a:r>
          </a:p>
          <a:p>
            <a:pPr lvl="2">
              <a:buFont typeface="Wingdings" pitchFamily="2" charset="2"/>
              <a:buChar char="Ø"/>
            </a:pPr>
            <a:r>
              <a:rPr lang="fr-FR" sz="2800" dirty="0"/>
              <a:t> </a:t>
            </a:r>
            <a:r>
              <a:rPr lang="fr-FR" sz="2800" dirty="0" smtClean="0"/>
              <a:t> Définition    </a:t>
            </a:r>
          </a:p>
          <a:p>
            <a:pPr lvl="2">
              <a:buFont typeface="Wingdings" pitchFamily="2" charset="2"/>
              <a:buChar char="Ø"/>
            </a:pPr>
            <a:r>
              <a:rPr lang="fr-FR" sz="2800" dirty="0"/>
              <a:t> </a:t>
            </a:r>
            <a:r>
              <a:rPr lang="fr-FR" sz="2800" dirty="0" smtClean="0"/>
              <a:t> Mécanisme physiopathologique   </a:t>
            </a:r>
          </a:p>
          <a:p>
            <a:pPr lvl="2">
              <a:buFont typeface="Wingdings" pitchFamily="2" charset="2"/>
              <a:buChar char="Ø"/>
            </a:pPr>
            <a:r>
              <a:rPr lang="fr-FR" sz="2800" dirty="0" smtClean="0"/>
              <a:t>  Diagnostique</a:t>
            </a:r>
          </a:p>
          <a:p>
            <a:pPr>
              <a:buFont typeface="Wingdings" pitchFamily="2" charset="2"/>
              <a:buChar char="Ø"/>
            </a:pPr>
            <a:r>
              <a:rPr lang="fr-FR" sz="3600" dirty="0" smtClean="0"/>
              <a:t>Fibrinolyse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592769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 Physiologique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7632848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7164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26469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0224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705678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6665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7488832" cy="5048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4690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coagulation intravasculaire disséminée</a:t>
            </a:r>
          </a:p>
        </p:txBody>
      </p:sp>
    </p:spTree>
    <p:extLst>
      <p:ext uri="{BB962C8B-B14F-4D97-AF65-F5344CB8AC3E}">
        <p14:creationId xmlns:p14="http://schemas.microsoft.com/office/powerpoint/2010/main" val="193348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dirty="0" smtClean="0"/>
              <a:t>DEFINITION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La CIVD résulte de l’activation systémique des mécanismes de la coagulation</a:t>
            </a:r>
            <a:endParaRPr lang="fr-FR" dirty="0"/>
          </a:p>
          <a:p>
            <a:r>
              <a:rPr lang="fr-FR" dirty="0" smtClean="0"/>
              <a:t>Aboutissant  à:</a:t>
            </a:r>
          </a:p>
          <a:p>
            <a:pPr lvl="2"/>
            <a:r>
              <a:rPr lang="fr-FR" dirty="0" smtClean="0"/>
              <a:t>La formation des </a:t>
            </a:r>
            <a:r>
              <a:rPr lang="fr-FR" dirty="0" err="1" smtClean="0"/>
              <a:t>thrombi</a:t>
            </a:r>
            <a:r>
              <a:rPr lang="fr-FR" dirty="0" smtClean="0"/>
              <a:t> intravasculaire</a:t>
            </a:r>
          </a:p>
          <a:p>
            <a:pPr lvl="2"/>
            <a:r>
              <a:rPr lang="fr-FR" dirty="0" smtClean="0"/>
              <a:t>La survenu d’ hémorragie consécutive à la consommation des facteurs </a:t>
            </a:r>
            <a:r>
              <a:rPr lang="fr-FR" dirty="0" err="1" smtClean="0"/>
              <a:t>procoagulants</a:t>
            </a:r>
            <a:r>
              <a:rPr lang="fr-FR" dirty="0" smtClean="0"/>
              <a:t> et de plaquettes 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5861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238374"/>
            <a:ext cx="7776865" cy="3638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80791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1360</TotalTime>
  <Words>238</Words>
  <Application>Microsoft Office PowerPoint</Application>
  <PresentationFormat>Affichage à l'écran (4:3)</PresentationFormat>
  <Paragraphs>48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TROUBLES DE L HEMOSTASE</vt:lpstr>
      <vt:lpstr>PLAN DU COUR</vt:lpstr>
      <vt:lpstr>Rappel Physiologique</vt:lpstr>
      <vt:lpstr>Présentation PowerPoint</vt:lpstr>
      <vt:lpstr>Présentation PowerPoint</vt:lpstr>
      <vt:lpstr>Présentation PowerPoint</vt:lpstr>
      <vt:lpstr>coagulation intravasculaire disséminée</vt:lpstr>
      <vt:lpstr>DEFINITION</vt:lpstr>
      <vt:lpstr>Présentation PowerPoint</vt:lpstr>
      <vt:lpstr>Présentation PowerPoint</vt:lpstr>
      <vt:lpstr>Activation de la coagulation et génération de thrombine</vt:lpstr>
      <vt:lpstr>DYSFONCTIONNEMENT DE SYSTÈME  INHIBITEUR DE LA COAGULATION</vt:lpstr>
      <vt:lpstr>PRESENCE ACCRUE DE LA THROMBINE DANS LE SANG</vt:lpstr>
      <vt:lpstr>Etiologies</vt:lpstr>
      <vt:lpstr>Fibrinolyse</vt:lpstr>
      <vt:lpstr>Fibrinolyse</vt:lpstr>
      <vt:lpstr>physiopathologie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 DE L EMOSTASE</dc:title>
  <dc:creator>PC</dc:creator>
  <cp:lastModifiedBy>Abderrahmane</cp:lastModifiedBy>
  <cp:revision>20</cp:revision>
  <dcterms:created xsi:type="dcterms:W3CDTF">2014-02-03T19:09:18Z</dcterms:created>
  <dcterms:modified xsi:type="dcterms:W3CDTF">2014-10-23T06:18:13Z</dcterms:modified>
</cp:coreProperties>
</file>