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85" r:id="rId9"/>
    <p:sldId id="287" r:id="rId10"/>
    <p:sldId id="286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0" r:id="rId19"/>
    <p:sldId id="275" r:id="rId20"/>
    <p:sldId id="276" r:id="rId21"/>
    <p:sldId id="271" r:id="rId22"/>
    <p:sldId id="272" r:id="rId23"/>
    <p:sldId id="278" r:id="rId24"/>
    <p:sldId id="279" r:id="rId25"/>
    <p:sldId id="277" r:id="rId26"/>
    <p:sldId id="280" r:id="rId27"/>
    <p:sldId id="281" r:id="rId28"/>
    <p:sldId id="282" r:id="rId29"/>
    <p:sldId id="284" r:id="rId30"/>
    <p:sldId id="28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7F50-B0BC-46C9-A1C3-F77042F56F30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75E72-E148-4595-A486-182CB18BFD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83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340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59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92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211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217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663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426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25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421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527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661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SE(I)C= secteur extra (intra) </a:t>
            </a:r>
            <a:r>
              <a:rPr lang="fr-FR" dirty="0" err="1" smtClean="0"/>
              <a:t>cellullaire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826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707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08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045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494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547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286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45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TCD = tube contourné distal, TC = tube collecteur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96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95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88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52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8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650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38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555B-0CCC-43AB-9E89-73604B4778DB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357158" y="928670"/>
            <a:ext cx="8501090" cy="32861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9190" y="978448"/>
            <a:ext cx="8569156" cy="27363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fr-FR" sz="9600" b="1" cap="all" dirty="0" err="1" smtClean="0">
                <a:ln w="0"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Dyskaliémies</a:t>
            </a:r>
            <a:endParaRPr lang="fr-FR" sz="6600" b="1" cap="all" dirty="0">
              <a:ln w="0">
                <a:solidFill>
                  <a:schemeClr val="accent5">
                    <a:lumMod val="20000"/>
                    <a:lumOff val="8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0792" y="6165304"/>
            <a:ext cx="5663552" cy="85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Pr</a:t>
            </a:r>
            <a:r>
              <a:rPr kumimoji="0" lang="fr-FR" sz="1600" b="1" i="0" u="none" strike="noStrike" kern="1200" normalizeH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 FOUGHALI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Département d’Anesthésie – Réanimation</a:t>
            </a:r>
          </a:p>
        </p:txBody>
      </p:sp>
      <p:pic>
        <p:nvPicPr>
          <p:cNvPr id="7" name="Picture 4" descr="C:\Users\Badis\Pictures\logo f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93" y="4653136"/>
            <a:ext cx="2352675" cy="2114550"/>
          </a:xfrm>
          <a:prstGeom prst="rect">
            <a:avLst/>
          </a:prstGeom>
          <a:noFill/>
        </p:spPr>
      </p:pic>
      <p:pic>
        <p:nvPicPr>
          <p:cNvPr id="8" name="Picture 1" descr="C:\Users\Badis\Pictures\lo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674558"/>
            <a:ext cx="1152128" cy="2101911"/>
          </a:xfrm>
          <a:prstGeom prst="rect">
            <a:avLst/>
          </a:prstGeom>
          <a:noFill/>
        </p:spPr>
      </p:pic>
      <p:sp>
        <p:nvSpPr>
          <p:cNvPr id="15362" name="AutoShape 2" descr="http://www.dematice.org/ressources/DCEM3/reanimation/D3_rea_002/web/res/figure3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908" y="-71462"/>
            <a:ext cx="181927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215" y="3214686"/>
            <a:ext cx="7961313" cy="142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92999"/>
            <a:ext cx="5286412" cy="669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rein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Plus lente, 4 – 6h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La sécrétion du K+ est liée au Na+, H+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Moyen terme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78570" y="2278012"/>
            <a:ext cx="5393760" cy="143674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Hypokaliémie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r>
              <a:rPr lang="fr-FR" dirty="0" smtClean="0"/>
              <a:t>Elle est définie par une </a:t>
            </a:r>
            <a:r>
              <a:rPr lang="fr-FR" dirty="0" err="1" smtClean="0"/>
              <a:t>kaliemie</a:t>
            </a:r>
            <a:r>
              <a:rPr lang="fr-FR" dirty="0" smtClean="0"/>
              <a:t> &lt; 3.5 </a:t>
            </a:r>
            <a:r>
              <a:rPr lang="fr-FR" dirty="0" err="1" smtClean="0"/>
              <a:t>mmol</a:t>
            </a:r>
            <a:r>
              <a:rPr lang="fr-FR" dirty="0" smtClean="0"/>
              <a:t>/l</a:t>
            </a:r>
          </a:p>
          <a:p>
            <a:r>
              <a:rPr lang="fr-FR" dirty="0" smtClean="0"/>
              <a:t>N'est pas obligatoirement le synonyme d'une baisse du pool potassique total appelée </a:t>
            </a:r>
            <a:r>
              <a:rPr lang="fr-FR" dirty="0" err="1" smtClean="0"/>
              <a:t>kaliopénie</a:t>
            </a:r>
            <a:endParaRPr lang="fr-FR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Pas de parallélisme entre le niveau d’</a:t>
            </a:r>
            <a:r>
              <a:rPr lang="fr-FR" dirty="0" err="1" smtClean="0"/>
              <a:t>hypoK</a:t>
            </a:r>
            <a:r>
              <a:rPr lang="fr-FR" dirty="0" smtClean="0"/>
              <a:t> et la sévérité des manifestations cliniques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symptômes sont essentiellement cardiaques et neuromusculaires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Diagnostic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85728"/>
            <a:ext cx="8686800" cy="598018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Les signes cardiaques: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Cliniques: assourdissement des bruits, hypotension, élargissement de la différentielle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ECG: troubles de la dépolarisation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Aplatissement de l’onde T puis inversion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Apparition d’une onde U, U/T &gt; 1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Sous décalage ST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TDR: ESA, TSA, FA, ESV, TV, FV, torsade de pointes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42852"/>
            <a:ext cx="3149618" cy="650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85728"/>
            <a:ext cx="8686800" cy="598018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Les signes neuromusculaires: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Asthénie, crampes, parésie-paralysie flasque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Paralysie des muscles lisses (iléus, rétention d’urine)</a:t>
            </a:r>
          </a:p>
          <a:p>
            <a:pPr>
              <a:buClr>
                <a:srgbClr val="FF0000"/>
              </a:buClr>
            </a:pPr>
            <a:r>
              <a:rPr lang="fr-FR" dirty="0" err="1" smtClean="0"/>
              <a:t>Rhabdomyolyse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rénaux: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SPP, alcalose métabolique, </a:t>
            </a:r>
            <a:r>
              <a:rPr lang="fr-FR" dirty="0" err="1" smtClean="0"/>
              <a:t>proteinurie</a:t>
            </a:r>
            <a:endParaRPr lang="fr-FR" dirty="0" smtClean="0"/>
          </a:p>
          <a:p>
            <a:pPr>
              <a:buClr>
                <a:srgbClr val="FF0000"/>
              </a:buClr>
            </a:pPr>
            <a:endParaRPr lang="fr-FR" dirty="0" smtClean="0"/>
          </a:p>
          <a:p>
            <a:pPr>
              <a:buClr>
                <a:srgbClr val="FF0000"/>
              </a:buClr>
              <a:buNone/>
            </a:pP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Déplétion potassiques: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Carences d’apport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Pertes excessives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Digestives (</a:t>
            </a:r>
            <a:r>
              <a:rPr lang="fr-FR" dirty="0" err="1" smtClean="0"/>
              <a:t>diarhées</a:t>
            </a:r>
            <a:r>
              <a:rPr lang="fr-FR" dirty="0" smtClean="0"/>
              <a:t> aigues et chroniques, fistules, aspirations et vomissements, laxatifs)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Pertes rénales (diurétiques, </a:t>
            </a:r>
            <a:r>
              <a:rPr lang="fr-FR" dirty="0" err="1" smtClean="0"/>
              <a:t>hyperald</a:t>
            </a:r>
            <a:r>
              <a:rPr lang="fr-FR" dirty="0" smtClean="0"/>
              <a:t> 1 et 2re, hypercorticisme, levée d’obstacle)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err="1" smtClean="0">
                <a:solidFill>
                  <a:srgbClr val="FF0000"/>
                </a:solidFill>
              </a:rPr>
              <a:t>HypoK</a:t>
            </a:r>
            <a:r>
              <a:rPr lang="fr-FR" dirty="0" smtClean="0">
                <a:solidFill>
                  <a:srgbClr val="FF0000"/>
                </a:solidFill>
              </a:rPr>
              <a:t> par transfert: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Alcalose </a:t>
            </a:r>
            <a:r>
              <a:rPr lang="fr-FR" dirty="0" err="1" smtClean="0"/>
              <a:t>metabolique</a:t>
            </a:r>
            <a:r>
              <a:rPr lang="fr-FR" dirty="0" smtClean="0"/>
              <a:t> ou respiratoire (la </a:t>
            </a:r>
            <a:r>
              <a:rPr lang="fr-FR" dirty="0" err="1" smtClean="0"/>
              <a:t>kaliemie</a:t>
            </a:r>
            <a:r>
              <a:rPr lang="fr-FR" dirty="0" smtClean="0"/>
              <a:t> baisse en moyenne de 0.5 </a:t>
            </a:r>
            <a:r>
              <a:rPr lang="fr-FR" dirty="0" err="1" smtClean="0"/>
              <a:t>mmol</a:t>
            </a:r>
            <a:r>
              <a:rPr lang="fr-FR" dirty="0" smtClean="0"/>
              <a:t> par </a:t>
            </a:r>
            <a:r>
              <a:rPr lang="fr-FR" dirty="0" err="1" smtClean="0"/>
              <a:t>elevation</a:t>
            </a:r>
            <a:r>
              <a:rPr lang="fr-FR" dirty="0" smtClean="0"/>
              <a:t> de pH de 0.1)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Apport d'insuline, </a:t>
            </a:r>
            <a:r>
              <a:rPr lang="fr-FR" dirty="0" err="1" smtClean="0"/>
              <a:t>mineralocorticoides</a:t>
            </a:r>
            <a:r>
              <a:rPr lang="fr-FR" dirty="0" smtClean="0"/>
              <a:t>, </a:t>
            </a:r>
            <a:r>
              <a:rPr lang="fr-FR" dirty="0" err="1" smtClean="0"/>
              <a:t>sympathomimetiques</a:t>
            </a:r>
            <a:r>
              <a:rPr lang="fr-FR" dirty="0" smtClean="0"/>
              <a:t> (</a:t>
            </a:r>
            <a:r>
              <a:rPr lang="fr-FR" dirty="0" err="1" smtClean="0"/>
              <a:t>adrenaline</a:t>
            </a:r>
            <a:r>
              <a:rPr lang="fr-FR" dirty="0" smtClean="0"/>
              <a:t>, beta2 </a:t>
            </a:r>
            <a:r>
              <a:rPr lang="fr-FR" dirty="0" err="1" smtClean="0"/>
              <a:t>mimetique</a:t>
            </a:r>
            <a:r>
              <a:rPr lang="fr-FR" dirty="0" smtClean="0"/>
              <a:t> 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Paralysie périodique familiale ou acquise lors des hyperthyroïdies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potassium est le principal cation du secteur intracellulaire = 98% de sa masse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Homéostasie régulée essentiellement par le rein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Rôle capital dans l‘électrophysiologie cellulaire en particulier cardiaque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</a:t>
            </a:r>
            <a:r>
              <a:rPr lang="fr-FR" dirty="0" err="1" smtClean="0"/>
              <a:t>dyskaliémies</a:t>
            </a:r>
            <a:r>
              <a:rPr lang="fr-FR" dirty="0" smtClean="0"/>
              <a:t> exposent a des risques cardiaques allant jusqu'a l'arrêt circulatoire.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Leur traitement constitue une urgence thérapeutique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7690" y="-24"/>
            <a:ext cx="6087582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Double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Symptomatique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Etiologique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Traitement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Hypokaliémie modérée (&gt;2,5 </a:t>
            </a:r>
            <a:r>
              <a:rPr lang="fr-FR" dirty="0" err="1" smtClean="0">
                <a:solidFill>
                  <a:srgbClr val="FF0000"/>
                </a:solidFill>
              </a:rPr>
              <a:t>mmol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Apports de K+ </a:t>
            </a:r>
            <a:r>
              <a:rPr lang="fr-FR" dirty="0" err="1" smtClean="0"/>
              <a:t>peros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/>
              <a:t>4 – 6g/j à ajuster à la kaliémie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Hypokaliémie sévère (&lt;2,5 </a:t>
            </a:r>
            <a:r>
              <a:rPr lang="fr-FR" dirty="0" err="1" smtClean="0">
                <a:solidFill>
                  <a:srgbClr val="FF0000"/>
                </a:solidFill>
              </a:rPr>
              <a:t>mmol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fr-FR" dirty="0" err="1" smtClean="0"/>
              <a:t>Trt</a:t>
            </a:r>
            <a:r>
              <a:rPr lang="fr-FR" dirty="0" smtClean="0"/>
              <a:t> urgent, par voie IV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2-4 g KCL,  1g/h, K+/4h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Symptomatique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78570" y="2278012"/>
            <a:ext cx="5393760" cy="143674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Hyperkaliémie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kaliémie &gt; 5mmol/l.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Plus rare que l'hypokaliémie.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Symptomatologie peu évocatrice, aspécifique et d‘étiologies multiples.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Conséquences cardiaques graves ce qui impose une conduite diagnostique et thérapeutique urgente.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Pas de parallélisme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cardiovasculaires: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ECG: Onde T ample, pointue et symétriques, élargissement QRS, allongement PR, BAV, TV, FV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Bradycardie, collapsus, arrêt circulatoire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neuromusculaires: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Paresthésies, hyperexcitabilité, paralysies</a:t>
            </a:r>
          </a:p>
          <a:p>
            <a:pPr>
              <a:buClr>
                <a:srgbClr val="FF0000"/>
              </a:buClr>
            </a:pP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Evolution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Diagnostic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33634"/>
            <a:ext cx="2825766" cy="6116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Erreurs de </a:t>
            </a:r>
            <a:r>
              <a:rPr lang="fr-FR" dirty="0" err="1" smtClean="0"/>
              <a:t>prélevement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Excès d’apport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Défaut d’élimination rénale:</a:t>
            </a:r>
            <a:r>
              <a:rPr lang="fr-FR" dirty="0" smtClean="0"/>
              <a:t> IRA et IRC, </a:t>
            </a:r>
            <a:r>
              <a:rPr lang="fr-FR" dirty="0" err="1" smtClean="0"/>
              <a:t>hypoaldostéronisme</a:t>
            </a:r>
            <a:r>
              <a:rPr lang="fr-FR" dirty="0" smtClean="0"/>
              <a:t> 1 ou 2re, Insuffisance </a:t>
            </a:r>
            <a:r>
              <a:rPr lang="fr-FR" dirty="0" err="1" smtClean="0"/>
              <a:t>surrénaliènne</a:t>
            </a:r>
            <a:r>
              <a:rPr lang="fr-FR" dirty="0" smtClean="0"/>
              <a:t>, IEC, ARA II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Par transfert:</a:t>
            </a:r>
            <a:r>
              <a:rPr lang="fr-FR" dirty="0" smtClean="0"/>
              <a:t> acidose, </a:t>
            </a:r>
            <a:r>
              <a:rPr lang="fr-FR" dirty="0" err="1" smtClean="0"/>
              <a:t>insulinopénie</a:t>
            </a:r>
            <a:r>
              <a:rPr lang="fr-FR" dirty="0" smtClean="0"/>
              <a:t>, </a:t>
            </a:r>
            <a:r>
              <a:rPr lang="fr-FR" dirty="0" err="1" smtClean="0"/>
              <a:t>hyperosmolarité</a:t>
            </a:r>
            <a:r>
              <a:rPr lang="fr-FR" dirty="0" smtClean="0"/>
              <a:t>, hémolyse, </a:t>
            </a:r>
            <a:r>
              <a:rPr lang="fr-FR" dirty="0" err="1" smtClean="0"/>
              <a:t>hypercatabolisme</a:t>
            </a:r>
            <a:r>
              <a:rPr lang="fr-FR" dirty="0" smtClean="0"/>
              <a:t>, </a:t>
            </a:r>
            <a:r>
              <a:rPr lang="fr-FR" dirty="0" err="1" smtClean="0"/>
              <a:t>rhabdomyolyse</a:t>
            </a:r>
            <a:r>
              <a:rPr lang="fr-FR" dirty="0" smtClean="0"/>
              <a:t>, iatrogène (BB, chimiothérapie)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0" y="25694"/>
            <a:ext cx="5829300" cy="655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Urgence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Arrêt de tout </a:t>
            </a:r>
            <a:r>
              <a:rPr lang="fr-FR" dirty="0" err="1" smtClean="0">
                <a:solidFill>
                  <a:srgbClr val="FF0000"/>
                </a:solidFill>
              </a:rPr>
              <a:t>Trt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hyperkaliémiant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Induire le transfert transmembranaire:</a:t>
            </a:r>
          </a:p>
          <a:p>
            <a:pPr>
              <a:buClr>
                <a:srgbClr val="FF0000"/>
              </a:buClr>
              <a:buNone/>
            </a:pPr>
            <a:r>
              <a:rPr lang="fr-FR" dirty="0" smtClean="0"/>
              <a:t>Alcalinisation (50-100 ml de </a:t>
            </a:r>
            <a:r>
              <a:rPr lang="fr-FR" dirty="0" err="1" smtClean="0"/>
              <a:t>bicar</a:t>
            </a:r>
            <a:r>
              <a:rPr lang="fr-FR" dirty="0" smtClean="0"/>
              <a:t> 8,4%), Insuline-glucose (30UI/500ml SGH 30%) sur 1h</a:t>
            </a:r>
          </a:p>
          <a:p>
            <a:pPr>
              <a:buClr>
                <a:srgbClr val="FF0000"/>
              </a:buClr>
            </a:pPr>
            <a:r>
              <a:rPr lang="fr-FR" dirty="0" err="1" smtClean="0">
                <a:solidFill>
                  <a:srgbClr val="FF0000"/>
                </a:solidFill>
              </a:rPr>
              <a:t>Antagonisation</a:t>
            </a:r>
            <a:r>
              <a:rPr lang="fr-FR" dirty="0" smtClean="0">
                <a:solidFill>
                  <a:srgbClr val="FF0000"/>
                </a:solidFill>
              </a:rPr>
              <a:t> du K au niveau myocardique:</a:t>
            </a:r>
          </a:p>
          <a:p>
            <a:pPr>
              <a:buClr>
                <a:srgbClr val="FF0000"/>
              </a:buClr>
              <a:buNone/>
            </a:pPr>
            <a:r>
              <a:rPr lang="fr-FR" dirty="0" smtClean="0"/>
              <a:t>Gluconate de Ca++ 1g IVL, max 4g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Résine échangeuse de cations:</a:t>
            </a:r>
            <a:r>
              <a:rPr lang="fr-FR" dirty="0" smtClean="0"/>
              <a:t> </a:t>
            </a:r>
            <a:r>
              <a:rPr lang="fr-FR" dirty="0" err="1" smtClean="0"/>
              <a:t>Kayéxalate</a:t>
            </a:r>
            <a:r>
              <a:rPr lang="fr-FR" dirty="0" smtClean="0"/>
              <a:t> 45g/6h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Elimination du K en excès:</a:t>
            </a:r>
            <a:r>
              <a:rPr lang="fr-FR" dirty="0" smtClean="0"/>
              <a:t> dialyse, furosémide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Traitement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Stock potassique 50 </a:t>
            </a:r>
            <a:r>
              <a:rPr lang="fr-FR" dirty="0" err="1" smtClean="0"/>
              <a:t>mmol</a:t>
            </a:r>
            <a:r>
              <a:rPr lang="fr-FR" dirty="0" smtClean="0"/>
              <a:t>/Kg, 80% échangeable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Reparti essentiellement au niveau du muscle, foie, globules rouges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SEC ne présente que 2 % du potassium total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potassium est principalement IC soit 98 %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[SIC] 20x&gt; [SEC](100 a 150 </a:t>
            </a:r>
            <a:r>
              <a:rPr lang="fr-FR" dirty="0" err="1" smtClean="0"/>
              <a:t>mmol</a:t>
            </a:r>
            <a:r>
              <a:rPr lang="fr-FR" dirty="0" smtClean="0"/>
              <a:t>/l)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Système actif Na+/k+ </a:t>
            </a:r>
            <a:r>
              <a:rPr lang="fr-FR" dirty="0" err="1" smtClean="0"/>
              <a:t>ATPase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/>
              <a:t>La kaliémie normale varie entre 3.5 et 5 </a:t>
            </a:r>
            <a:r>
              <a:rPr lang="fr-FR" dirty="0" err="1" smtClean="0"/>
              <a:t>mmol</a:t>
            </a:r>
            <a:r>
              <a:rPr lang="fr-FR" dirty="0" smtClean="0"/>
              <a:t>/l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Métabolisme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52600" cy="537495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Toute </a:t>
            </a:r>
            <a:r>
              <a:rPr lang="fr-FR" dirty="0" err="1" smtClean="0"/>
              <a:t>dyskaliémie</a:t>
            </a:r>
            <a:r>
              <a:rPr lang="fr-FR" dirty="0" smtClean="0"/>
              <a:t> doit être diagnostiquée et traitée précocement.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La gravite d'une </a:t>
            </a:r>
            <a:r>
              <a:rPr lang="fr-FR" dirty="0" err="1" smtClean="0"/>
              <a:t>dyskaliémie</a:t>
            </a:r>
            <a:r>
              <a:rPr lang="fr-FR" dirty="0" smtClean="0"/>
              <a:t> est d'ordre clinique et ECG.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L'hyperkaliémie est potentiellement plus grave que l'hypokaliémie.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L'existence de signes cliniques et /ou ECG est une urgence thérapeutique.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traitement est a la fois symptomatique, étiologique et préventif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Conclusion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bilan potassique a l‘état normal est nul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apports quotidiens, couvrent largement les pertes obligatoires de l'organisme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L‘élimination est essentiellement rénale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L‘excrétion potassique est due a une sécrétion dans le TCD et le TC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Favorisée par l‘aldostérone, l'augmentation du poule k+, la rétention </a:t>
            </a:r>
            <a:r>
              <a:rPr lang="fr-FR" dirty="0" err="1" smtClean="0"/>
              <a:t>hydrosodée</a:t>
            </a:r>
            <a:r>
              <a:rPr lang="fr-FR" dirty="0" smtClean="0"/>
              <a:t> et l'alcalose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00232" y="116632"/>
            <a:ext cx="5162346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Bilan potassique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319088"/>
            <a:ext cx="76676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pool k+ et la kaliémie sont maintenus stables grâce a une régulation qui assure la nullité du bilan entrées-sorties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Double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Immédiate par transfert transmembranaire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 moyen terme par le rein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Régulation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L‘équilibre acido-basique et hydro électrolytique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glucidique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protidique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hormonal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cellulaire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Rôle dans les phénomènes d’excitabilité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Immédiate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356"/>
            <a:ext cx="88454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14"/>
            <a:ext cx="5715040" cy="6735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790</Words>
  <Application>Microsoft Office PowerPoint</Application>
  <PresentationFormat>Affichage à l'écran (4:3)</PresentationFormat>
  <Paragraphs>147</Paragraphs>
  <Slides>30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3" baseType="lpstr">
      <vt:lpstr>Arial</vt:lpstr>
      <vt:lpstr>Calibri</vt:lpstr>
      <vt:lpstr>Thème Office</vt:lpstr>
      <vt:lpstr>Dyskaliémies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Dyskaliémies</dc:title>
  <dc:creator>FOUGHALI Badis</dc:creator>
  <cp:lastModifiedBy>Compte Microsoft</cp:lastModifiedBy>
  <cp:revision>148</cp:revision>
  <dcterms:created xsi:type="dcterms:W3CDTF">2013-03-05T15:54:03Z</dcterms:created>
  <dcterms:modified xsi:type="dcterms:W3CDTF">2020-04-19T21:56:04Z</dcterms:modified>
</cp:coreProperties>
</file>