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83" r:id="rId3"/>
    <p:sldId id="284" r:id="rId4"/>
    <p:sldId id="257" r:id="rId5"/>
    <p:sldId id="258" r:id="rId6"/>
    <p:sldId id="278" r:id="rId7"/>
    <p:sldId id="260" r:id="rId8"/>
    <p:sldId id="280" r:id="rId9"/>
    <p:sldId id="261" r:id="rId10"/>
    <p:sldId id="262" r:id="rId11"/>
    <p:sldId id="264" r:id="rId12"/>
    <p:sldId id="265" r:id="rId13"/>
    <p:sldId id="266" r:id="rId14"/>
    <p:sldId id="279" r:id="rId15"/>
    <p:sldId id="267" r:id="rId16"/>
    <p:sldId id="281" r:id="rId17"/>
    <p:sldId id="271" r:id="rId18"/>
    <p:sldId id="273" r:id="rId19"/>
    <p:sldId id="268" r:id="rId20"/>
    <p:sldId id="275" r:id="rId21"/>
    <p:sldId id="286" r:id="rId22"/>
    <p:sldId id="285" r:id="rId23"/>
    <p:sldId id="276" r:id="rId24"/>
    <p:sldId id="287" r:id="rId25"/>
    <p:sldId id="277" r:id="rId26"/>
    <p:sldId id="288" r:id="rId27"/>
    <p:sldId id="289" r:id="rId28"/>
    <p:sldId id="291" r:id="rId29"/>
    <p:sldId id="292" r:id="rId30"/>
    <p:sldId id="293" r:id="rId31"/>
    <p:sldId id="294" r:id="rId32"/>
    <p:sldId id="295" r:id="rId33"/>
    <p:sldId id="296" r:id="rId34"/>
    <p:sldId id="301" r:id="rId35"/>
    <p:sldId id="298" r:id="rId36"/>
    <p:sldId id="297" r:id="rId37"/>
    <p:sldId id="299" r:id="rId38"/>
    <p:sldId id="302" r:id="rId39"/>
    <p:sldId id="300" r:id="rId40"/>
    <p:sldId id="303" r:id="rId41"/>
    <p:sldId id="304" r:id="rId42"/>
    <p:sldId id="305" r:id="rId43"/>
    <p:sldId id="306" r:id="rId44"/>
    <p:sldId id="307" r:id="rId45"/>
    <p:sldId id="310" r:id="rId46"/>
    <p:sldId id="311" r:id="rId47"/>
    <p:sldId id="312" r:id="rId48"/>
    <p:sldId id="309" r:id="rId49"/>
    <p:sldId id="308" r:id="rId5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6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048A2-58D6-4A27-AA8A-72ED45A7D542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CB1F2-0456-4E02-94BC-E5DBB06E96E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325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CB1F2-0456-4E02-94BC-E5DBB06E96E0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00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55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86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33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73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21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62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047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4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68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1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67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74A43-C44D-49FC-9E39-BC5D72F8D40F}" type="datetimeFigureOut">
              <a:rPr lang="fr-FR" smtClean="0"/>
              <a:t>24/05/2017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6B7BB-9CFE-47E6-AFC0-03B699510B6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64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005063"/>
          </a:xfrm>
          <a:solidFill>
            <a:srgbClr val="FFC000"/>
          </a:solidFill>
        </p:spPr>
        <p:txBody>
          <a:bodyPr/>
          <a:lstStyle/>
          <a:p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Université 3 Constantine</a:t>
            </a:r>
            <a:b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Faculté de Médecine- Département</a:t>
            </a:r>
            <a:r>
              <a:rPr 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Médecine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sz="1600" dirty="0"/>
              <a:t/>
            </a:r>
            <a:br>
              <a:rPr lang="fr-FR" sz="1600" dirty="0"/>
            </a:b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CIVD </a:t>
            </a:r>
            <a:b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Module de Physiopathologie</a:t>
            </a:r>
          </a:p>
          <a:p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fr-FR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Année Médecine</a:t>
            </a:r>
          </a:p>
          <a:p>
            <a:endParaRPr lang="fr-FR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S. SEMRA</a:t>
            </a:r>
          </a:p>
          <a:p>
            <a:pPr algn="l"/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</a:t>
            </a:r>
            <a:r>
              <a:rPr lang="fr-FR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Année Universitaire 2016-2017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39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6344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Hémostase primaire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Brèche Vaisseau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=Vasoconstriction réflexe immédiate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Mise à nu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Endothélium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ous-endothélium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thrombogène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hrombogène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Maintien de l'hémostase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Lieu d'adhésion des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de la fluidité du sang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plaquettes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+d'activation de la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07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Plaquettes 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thrombocytes)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Phase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plaquettaire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l'hémostase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Début  =  secondes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 suivent la lésion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vasculaire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Résultats= Adhésion  plaquettes-sous-endothélium    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Sécrétion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substances par les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plaquettes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Agrégation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plaquettes entre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elles</a:t>
            </a:r>
          </a:p>
          <a:p>
            <a:pPr marL="0" indent="0">
              <a:buNone/>
            </a:pPr>
            <a:r>
              <a:rPr lang="fr-F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Formation </a:t>
            </a:r>
            <a:r>
              <a:rPr lang="fr-FR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d'un clou </a:t>
            </a:r>
            <a:r>
              <a:rPr lang="fr-FR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hémostatique</a:t>
            </a:r>
            <a:endParaRPr lang="fr-FR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1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-27384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Plaquettes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Membrane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Phospholipides +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Glycoprotéines                              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Récepteurs spécifiques   Facteur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Willebrand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Fibrinogène     ADP                               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Adrénaline Thrombine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Cytoplasme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3789040"/>
            <a:ext cx="3528392" cy="182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Granules denses</a:t>
            </a:r>
          </a:p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ATP, adrénaline, sérotonine,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ADP,, </a:t>
            </a:r>
            <a:r>
              <a:rPr lang="fr-FR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thromboxane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A2) </a:t>
            </a:r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très agrégeant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2040" y="3789040"/>
            <a:ext cx="3600400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Granules 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alpha (facteurs de la coagulation : fibrinogène, facteur V, VIII, et facteurs plaquettaires spécifiques)</a:t>
            </a:r>
          </a:p>
        </p:txBody>
      </p:sp>
    </p:spTree>
    <p:extLst>
      <p:ext uri="{BB962C8B-B14F-4D97-AF65-F5344CB8AC3E}">
        <p14:creationId xmlns:p14="http://schemas.microsoft.com/office/powerpoint/2010/main" val="37676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Plaquettes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Adhésion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 structures sous-endothéliales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Changement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forme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Expulsion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contenu des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( release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Activation    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+ Agrégation autre plaquettes</a:t>
            </a:r>
          </a:p>
        </p:txBody>
      </p:sp>
      <p:sp>
        <p:nvSpPr>
          <p:cNvPr id="8" name="Rectangle 7"/>
          <p:cNvSpPr/>
          <p:nvPr/>
        </p:nvSpPr>
        <p:spPr>
          <a:xfrm>
            <a:off x="35496" y="1340768"/>
            <a:ext cx="2736304" cy="12961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Complexe glycoprotéique GP-IX</a:t>
            </a:r>
          </a:p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fct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Willebrand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496" y="3573016"/>
            <a:ext cx="1728192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Plaquettes</a:t>
            </a:r>
          </a:p>
          <a:p>
            <a:pPr algn="ctr"/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Connecteur droit 10"/>
          <p:cNvCxnSpPr/>
          <p:nvPr/>
        </p:nvCxnSpPr>
        <p:spPr>
          <a:xfrm>
            <a:off x="2843808" y="1340768"/>
            <a:ext cx="0" cy="518457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èche vers le bas 11"/>
          <p:cNvSpPr/>
          <p:nvPr/>
        </p:nvSpPr>
        <p:spPr>
          <a:xfrm>
            <a:off x="5148064" y="2204864"/>
            <a:ext cx="720080" cy="648072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>
            <a:off x="5148064" y="3645024"/>
            <a:ext cx="792088" cy="57606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5148064" y="5229200"/>
            <a:ext cx="720080" cy="720080"/>
          </a:xfrm>
          <a:prstGeom prst="downArrow">
            <a:avLst>
              <a:gd name="adj1" fmla="val 50000"/>
              <a:gd name="adj2" fmla="val 65726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12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 de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Willebrand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GP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 laquelle se fixe le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VIII dans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circulation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Synthétisé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Cellule endothéliale                    dans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Mégacaryocyte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Rôle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Adhésion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plaquettes au sous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endothélium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3635896" y="2132856"/>
            <a:ext cx="1728192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93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Forces hémodynamiques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Vitesse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d'écoulement du sang à l'intérieur des vaisseaux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Concentration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Globules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rouges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Plaquettes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Adhésion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plaquettes à la paroi vasculaire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Hématocrite bas(&lt;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  = Dysfonction coagulation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971600" y="2276872"/>
            <a:ext cx="0" cy="165618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563888" y="2924944"/>
            <a:ext cx="0" cy="1008112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15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Permet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passage du sang de l’état fluide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solide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6804248" y="908720"/>
            <a:ext cx="1008112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637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Coagulation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=  Cascade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réactions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enzymatiques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conversion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Fibrinogène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soluble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Fibrine insoluble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Filaments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fibrine à la surface des plaquettes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Consolidation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 hémostatique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caillot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707904" y="2060848"/>
            <a:ext cx="1800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6300192" y="2276872"/>
            <a:ext cx="0" cy="7920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3707904" y="3501008"/>
            <a:ext cx="0" cy="7920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707904" y="4653136"/>
            <a:ext cx="0" cy="72008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612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Etapes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 en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étapes :</a:t>
            </a:r>
          </a:p>
          <a:p>
            <a:pPr marL="0" indent="0">
              <a:buNone/>
            </a:pP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énération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prothrombinase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l'aboutissement de 2 voies différentes de la coagulation appelées extrinsèque et intrinsèque.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thrombine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la transformation de la prothrombine en thrombine par le complexe prothrombinase.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</a:t>
            </a:r>
            <a:r>
              <a:rPr lang="fr-F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fibrine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la transformation du fibrinogène en fibrine.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5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  <a:endParaRPr lang="fr-F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coagulation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Synthèse= la plupart par le foie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7972"/>
              </p:ext>
            </p:extLst>
          </p:nvPr>
        </p:nvGraphicFramePr>
        <p:xfrm>
          <a:off x="35497" y="1916832"/>
          <a:ext cx="8928993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4761"/>
                <a:gridCol w="4374232"/>
              </a:tblGrid>
              <a:tr h="871695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Groupes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Facteurs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04569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Précurseurs  de sérine-protéases </a:t>
                      </a:r>
                    </a:p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(pro-enzymes ou zymogènes) 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(facteurs II, VII, IX, X, XI, XII) </a:t>
                      </a:r>
                    </a:p>
                    <a:p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04569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Cofacteur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(facteurs V, VIII) </a:t>
                      </a:r>
                    </a:p>
                    <a:p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71695"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Substrat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(fibrinogène)</a:t>
                      </a:r>
                      <a:endParaRPr lang="fr-FR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9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intravasculaire disséminée (CIVD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Débute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une activation systémique excessive de la coagulation (SASC)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Difficile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mettre en évidence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(diagnostic médico-clinique)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Caractérisée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●  Formation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intravasculaire de fibrine génératrice  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thrombi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intravasculaires qui entravent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-    la microcirculation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et l’oxygénation de divers organes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● Troubles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l’hémostase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biologiques 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cliniques (déplétion en facteurs de la coagulation)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●  Dysfonctions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d’organes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Défaillance multiviscérale SDMV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2740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121602"/>
              </p:ext>
            </p:extLst>
          </p:nvPr>
        </p:nvGraphicFramePr>
        <p:xfrm>
          <a:off x="85080" y="5769"/>
          <a:ext cx="8951416" cy="6879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12568"/>
                <a:gridCol w="1427088"/>
                <a:gridCol w="2411760"/>
              </a:tblGrid>
              <a:tr h="396161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Facteurs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Numéro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Lieu de synthèse</a:t>
                      </a:r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02122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Fibrinogène 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85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Prothrombine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041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tissulaire </a:t>
                      </a:r>
                      <a:r>
                        <a:rPr lang="fr-F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ou thr</a:t>
                      </a:r>
                      <a:r>
                        <a:rPr lang="fr-F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mboplastine tissulaire</a:t>
                      </a:r>
                    </a:p>
                    <a:p>
                      <a:endParaRPr lang="fr-FR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443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Calcium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858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Accélérine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503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Proconvertine</a:t>
                      </a: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(Facteur stable)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0417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</a:t>
                      </a:r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antihémophilique</a:t>
                      </a: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92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</a:t>
                      </a:r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Antihémophilique</a:t>
                      </a: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50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Stuart-</a:t>
                      </a:r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Prower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50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Rosenthal </a:t>
                      </a:r>
                      <a:r>
                        <a:rPr lang="fr-F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(Antécédent de la thromboplastine plasmatique )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350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</a:t>
                      </a:r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Hagemen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804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stabilisant la fibrine</a:t>
                      </a:r>
                      <a:r>
                        <a:rPr lang="fr-FR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fr-F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Laki-Lorand</a:t>
                      </a:r>
                      <a:endParaRPr lang="fr-FR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XIII</a:t>
                      </a:r>
                    </a:p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392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Facteur de </a:t>
                      </a:r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Willebrand</a:t>
                      </a:r>
                      <a:endParaRPr lang="fr-FR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6203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Prékallikréine</a:t>
                      </a: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ou Facteur Fletcher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10858">
                <a:tc>
                  <a:txBody>
                    <a:bodyPr/>
                    <a:lstStyle/>
                    <a:p>
                      <a:r>
                        <a:rPr lang="fr-FR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Kininogène</a:t>
                      </a:r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8236">
                <a:tc>
                  <a:txBody>
                    <a:bodyPr/>
                    <a:lstStyle/>
                    <a:p>
                      <a:endParaRPr lang="fr-FR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Fibronectine</a:t>
                      </a:r>
                    </a:p>
                    <a:p>
                      <a:endParaRPr lang="fr-FR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2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Génération de la prothrombinase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voies  de la coagulation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-Voie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intrinsèque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-Voie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extrinsèque 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voie du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 tissulaire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(=thromboplastine tissulaire)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Elle joue un rôle principal dans la mise en route du système de la coagulation.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4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ouaad\Documents\figure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3568" y="5301208"/>
            <a:ext cx="3312368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bleu, la voie endogène ;</a:t>
            </a:r>
          </a:p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orange, la voie exogène ; </a:t>
            </a:r>
          </a:p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noir, la voie finale commune ou tronc commun.</a:t>
            </a:r>
          </a:p>
        </p:txBody>
      </p:sp>
    </p:spTree>
    <p:extLst>
      <p:ext uri="{BB962C8B-B14F-4D97-AF65-F5344CB8AC3E}">
        <p14:creationId xmlns:p14="http://schemas.microsoft.com/office/powerpoint/2010/main" val="2747511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Génération de la prothrombinase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Facteur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Thrombine            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Prothrombinase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+Facteur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ccolade fermante 1"/>
          <p:cNvSpPr/>
          <p:nvPr/>
        </p:nvSpPr>
        <p:spPr>
          <a:xfrm>
            <a:off x="2987824" y="548680"/>
            <a:ext cx="93610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10908704" y="32129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7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de la thrombine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rothrombinase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Prothrombine                     Thrombine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 II)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Activation 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libération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peptides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(peptides d’activation)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Présence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dans le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 = Indicateurs activation la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 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915816" y="1484784"/>
            <a:ext cx="158417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41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Formation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Thrombine 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Fibrinogène               Monomères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fibrine </a:t>
            </a:r>
            <a:endParaRPr lang="fr-FR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libération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fibrinopeptides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appelés A et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</a:t>
            </a: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Agrégation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Monomères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fibrine </a:t>
            </a: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Polymère de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Thrombine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Facteur XIII               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XIIIa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Fibrine Stabile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699792" y="2060848"/>
            <a:ext cx="122413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4139952" y="3861048"/>
            <a:ext cx="129614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>
            <a:off x="6804248" y="4077072"/>
            <a:ext cx="0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851920" y="5013176"/>
            <a:ext cx="144016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71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Plasma=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Systèmes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anticoagulants physiologiques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Rôle = maintient équilibre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hémostatique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Principaux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inhibiteurs 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  ●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Inhibiteur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voie du facteur tissulaire (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TFPI, Tissue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Pathway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dirty="0">
                <a:latin typeface="Times New Roman"/>
                <a:cs typeface="Times New Roman"/>
              </a:rPr>
              <a:t>●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Antithrombine (AT)</a:t>
            </a:r>
          </a:p>
          <a:p>
            <a:pPr marL="0" indent="0">
              <a:buNone/>
            </a:pPr>
            <a:r>
              <a:rPr lang="fr-FR" dirty="0" smtClean="0">
                <a:latin typeface="Times New Roman"/>
                <a:cs typeface="Times New Roman"/>
              </a:rPr>
              <a:t>   ● 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rotéines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et 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PC et PS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35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TFPI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Action sur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VIIa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Inhibe activation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voie extrinsèque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 C: synthèse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 vitamine K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dépendante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Inhibe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Va et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VIIIa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Exprime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 fonction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présence d'un cofacteur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 (vitamine K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dépendante)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P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fr-F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PCa</a:t>
            </a:r>
            <a:endParaRPr lang="fr-F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PS+ Thrombine + Thrombomoduline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:  inhibe thrombine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±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IXa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195736" y="4221088"/>
            <a:ext cx="309634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68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Fibrinolyse physiologique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Processus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enzymatique de dissolution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éclenché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simultanément avec la coagulation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Permet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limiter l'extension d'un caillot et de le lyser.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Moyens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Activateurs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Inhibiteurs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= Réguler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formation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plasmine à partir du plasminogène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Activateurs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plasminogène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Activateur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tissulaire du plasminogène (t-PA pour tissue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plasminogen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activator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Urokinase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(u-PA)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(clive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plasminogène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l'absence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Activateurs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Plasminogène                                 Plasmine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(enzyme actif)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lasmine = enzyme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très puissant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action sur  fibrine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fibrinogène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facteurs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059832" y="3645024"/>
            <a:ext cx="230425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73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Fibrinolyse primitive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défibrination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econdaire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 des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anomalies de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l’hémostase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Constitutionnelles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ou Acquises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Aboutit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-Activation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anormale de la coagulation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-Syndromes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hémorragiques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graves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712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Inhibiteurs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activateurs du plasminogène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-le PAI-1 (pour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plasminogen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inhibitor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 1) inhibiteur rapide du t-PA et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l'u-PA.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PAI-2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égradation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fibrine (et/ou du fibrinogène)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produits de dégradation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DD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(appelés D-Dimères)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</a:t>
            </a:r>
            <a:r>
              <a:rPr lang="fr-F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CIVD </a:t>
            </a:r>
            <a:endParaRPr lang="fr-F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19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CIVD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Excès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génération de thrombine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fibrine dans la circulation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Agrégation excessive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plaquettes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Consommation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excessive des facteurs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</a:p>
        </p:txBody>
      </p:sp>
    </p:spTree>
    <p:extLst>
      <p:ext uri="{BB962C8B-B14F-4D97-AF65-F5344CB8AC3E}">
        <p14:creationId xmlns:p14="http://schemas.microsoft.com/office/powerpoint/2010/main" val="116488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 existe de façon constitutive dans certains tissus sans contact direct avec le sang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Exposition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facteur tissulaire à la circulation sanguine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physiologiques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déclenche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coagulation </a:t>
            </a:r>
            <a:r>
              <a:rPr lang="fr-FR" dirty="0" smtClean="0">
                <a:latin typeface="Times New Roman"/>
                <a:cs typeface="Times New Roman"/>
              </a:rPr>
              <a:t>●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contrôlée (le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tissue factor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pathway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inhibitor,TFPI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fr-FR" dirty="0">
                <a:latin typeface="Times New Roman"/>
                <a:cs typeface="Times New Roman"/>
              </a:rPr>
              <a:t>●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localisée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60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FT  +facteur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VIIa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activé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facteur X                       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Prothrombine                     Thrombine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Conditions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pathologiques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= Exposition non contrôlée de facteur tissulaire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CIVD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 systémique et excessive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059832" y="1556792"/>
            <a:ext cx="194421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4355976" y="2708920"/>
            <a:ext cx="1656184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5364088" y="1700808"/>
            <a:ext cx="0" cy="72008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8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Principales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pathologies associées au développement d’une CIVD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Sepsis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Choc hémorragique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Pancréatite aiguë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Contusions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tissulaires étendues dans le cadre des polytraumatismes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Embolie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graisseuse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–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Cancer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Complications de la grossesse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Pathologies vasculaires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Hémolyses massives notamment post-transfusionnelles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Venins de serpents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Rejet de greffe humoral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6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 pathologiques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Sepsis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Stimuli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inflammatoires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omposés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membrane bactérienne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ndotoxine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cytokines pro-inflammatoires, fragments activés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compléments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 Synthèse de FT par monocytes, macrophages, fibroblastes, ȼ endothéliales, ȼ muscles lisses vasculaires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3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Situations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pathologiques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Polytraumatismes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Multitude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lésions tissulaires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Exposition quantité importante de FT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Processus de coagulation exagéré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4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Situations pathologiques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Complications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grossesse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Passage dans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maternel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de Liquide amniotique (FT xxx)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de Débris placentaires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FTxxx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ctivation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14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Situations pathologiques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Cancers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Cellules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malignes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=expression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facteurs  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procoagulants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synthèse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cystéine protéase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=active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directement le facteur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inflammatoire amplifie la réponse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procoagulante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Libération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t-PA et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d’urokinase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= Lyse substrats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coagulation (fibrinogène, plasminogène, facteur stabilisateur de la fibrine, facteur XIII, V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12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46856" y="0"/>
            <a:ext cx="9190856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Définition de l'hémostase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Ensemble des mécanismes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physiologiques qui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assurent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La prévention des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saignements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L’arrêt des hémorragies en cas de rupture de la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continuité de la paroi vasculaire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La formation locale d'un caillot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Sa dissolutio</a:t>
            </a:r>
            <a:r>
              <a:rPr lang="fr-FR" dirty="0" smtClean="0"/>
              <a:t>n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0" y="2492896"/>
            <a:ext cx="97160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0" y="3645024"/>
            <a:ext cx="97160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1763688" y="4869160"/>
            <a:ext cx="0" cy="100811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141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92" y="19835"/>
            <a:ext cx="9144000" cy="6858000"/>
          </a:xfrm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thrombine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du fibrinogène en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 activateur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tissulaire du plasminogène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,(t-PA),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déclenchement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fibrinolyse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CIVD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Fibrinolyse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inhibée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Mécanismes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Activation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la thrombine d’un inhibiteur de la fibrinolyse, le TAFI qui protège le caillot de fibrine de la dégradation par la plasmine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Inactivation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 t-PA par le PAI-1.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Présence </a:t>
            </a:r>
            <a:r>
              <a:rPr lang="fr-F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dans le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sang. </a:t>
            </a:r>
            <a:r>
              <a:rPr lang="fr-F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PDF+t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D- dimères</a:t>
            </a:r>
            <a:endParaRPr lang="fr-FR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2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Physiopathologie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Apparition Mécanismes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entretien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d’amplification de la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thrombinoformation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+ inhibition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fibrinolyse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Thrombine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augmente  sa propre production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1-Activation  Facteurs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et VIII de la coagulation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Plaquettes </a:t>
            </a:r>
            <a:endParaRPr lang="fr-F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=surface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procoagulante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indispensable à la formation </a:t>
            </a:r>
            <a:endParaRPr lang="fr-FR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des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complexes facteur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IXa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VIIIa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Ca++, surface phospholipidique  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marL="0" indent="0">
              <a:buNone/>
            </a:pP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prothrombinase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Va, Ca++, surface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phospholipidique)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2-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Transformeation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facteur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 en XI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 (participe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l’amplification de sa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Physiopathologie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Apparition Mécanismes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Présence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membranes phospholipidiques chargées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négativement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Formation complexes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enzymatiques </a:t>
            </a:r>
            <a:endParaRPr lang="fr-FR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Amplification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la génération de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thrombine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Activation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cellulaire (monocytes, cellules endothéliales, plaquettes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ormation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 microparticules activatrices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diffusent le message procoagulant dans l’ensemble de l’organisme </a:t>
            </a:r>
          </a:p>
        </p:txBody>
      </p:sp>
    </p:spTree>
    <p:extLst>
      <p:ext uri="{BB962C8B-B14F-4D97-AF65-F5344CB8AC3E}">
        <p14:creationId xmlns:p14="http://schemas.microsoft.com/office/powerpoint/2010/main" val="330003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CONSÉQUENCES DE LA CIVD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Deux conséquences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Défaillance multiviscérale, expliquée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des thromboses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microvasculaires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hémorragies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coexistent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chez un même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 sur des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différents et  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temps différents.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lésions d’organes secondaires sont possibles dans toutes les formes étiologiques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CIVD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 Complications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hémorragiques de la CIVD ont été décrites surtout dans les traumatismes, les complications obstétricales et les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hémopathies.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Dépendent de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présence ou non d’un facteur de risque hémorragique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concomitant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et/ou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profondeur de la thrombopénie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sa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durée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24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clinique connu pour être pourvoyeur de ce syndrome : sepsis, hémorragie, pathologie de la grossesse…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 globaux » de la coagulation permettent une première évaluation.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- le taux de prothrombine,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le temps de céphaline activée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- la numération plaquettaire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ests non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spécifiques de la CIVD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non parfaitement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sensibles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=normalité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n’exclut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CIVD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CIVD détectée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 a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répétition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étection PDF  = des D-Dimères non spécifique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CIVD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(thromboses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chirurgie…).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Combinaison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plusieurs tests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n’améliore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 la sensibilité du diagnostic biologique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CIVD,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améliore la spécificité. (élévation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D-Dimères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+d’une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thrombopénie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8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CIVD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anomalies biologiques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signes cliniques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= CIVD biologiques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CIVD  cliniques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CIVD compliquée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CIVD biologique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D-dimères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augmentés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+un critère  majeur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Ou+ 2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critères mineurs de consommation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69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Diagnostic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CIVD clinique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signes hémorragiques ou thrombotiques,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pas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caractères spécifiques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Hémorragiques (ecchymoses, purpura, gingivorragies, hématomes, saignements diffus….)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Thrombotiques ( tous les organes, ischémie,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infarcissement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Diagnostic CIVD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compliquée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Manifestations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cliniques hémorragiques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+thrombotiques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Mise en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jeu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pronostic vital ou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fonctionnel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Nature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Intensité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= varient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selon l'étiologie et le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terrain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72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Diagnostic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Paramètre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(unité)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Majeur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Mineur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Numération plaquettaire         </a:t>
            </a: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&lt; - ≤ 100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G/L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Taux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prothrombine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(%)      </a:t>
            </a:r>
            <a:r>
              <a:rPr lang="fr-FR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 50 </a:t>
            </a: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fr-F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- &lt; 65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Concentration en fibrinogène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fr-F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≤ 1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g/L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73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Traitement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Surtout étiologique =  arrêt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 facteur déclenchant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on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peut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traiter  radicalement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si non rapidement efficace  prise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charge de la CIVD et de ses conséquences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 une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démarche spécifique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Symptomatique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Transfusion de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plaquettes +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plasma frais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congelé =saignement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actif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avant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geste invasif à risque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hémorragique(TP</a:t>
            </a:r>
            <a:r>
              <a:rPr lang="fr-FR" dirty="0" smtClean="0">
                <a:latin typeface="Times New Roman"/>
                <a:cs typeface="Times New Roman"/>
              </a:rPr>
              <a:t>&lt;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40%)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concentrés plaquettaires lorsque les plaquettes  </a:t>
            </a:r>
            <a:r>
              <a:rPr lang="fr-FR" dirty="0" smtClean="0">
                <a:latin typeface="Times New Roman"/>
                <a:cs typeface="Times New Roman"/>
              </a:rPr>
              <a:t>&lt;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000/mm3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inhibiteurs de la fibrinolyse (acide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tranexamique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aprotinine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non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recommandés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 déjà inhibition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importante de la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fibrinolyse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Contrôle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thrombinoformation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limiter la CIVD et ses conséquences thrombotiques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Héparine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à faible dose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 fractionnée ou héparine de bas poids moléculaire)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Reste controversée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Sauf   si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CIVD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visée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prophylactique de la maladie thromboembolique veineuse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sepsis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19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Equilibre Hémostatique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Endothélium vasculaire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Plaquettes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Coagulation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Fibrinolyse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Hémorragie                                   Hypercoagulabilité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3851920" y="548680"/>
            <a:ext cx="0" cy="122413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755576" y="3861048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fr-FR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732240" y="3861048"/>
            <a:ext cx="79208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fr-FR" sz="6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Double flèche horizontale 7"/>
          <p:cNvSpPr/>
          <p:nvPr/>
        </p:nvSpPr>
        <p:spPr>
          <a:xfrm>
            <a:off x="1907704" y="4077072"/>
            <a:ext cx="4464496" cy="504056"/>
          </a:xfrm>
          <a:prstGeom prst="left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19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Hémostase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Processus 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déroulent en 3 temps étroitement intriqués: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Hémostase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primaire: temps </a:t>
            </a:r>
            <a:r>
              <a:rPr lang="fr-F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vasculo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-plaquettaire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 Thrombus blanc</a:t>
            </a:r>
          </a:p>
          <a:p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Coagulation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facteurs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plasmatiques: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formation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caillot de fibrine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Thrombus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rouge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Fibrinolyse:  Lyse du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caillot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771800" y="2204864"/>
            <a:ext cx="1944216" cy="57606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2195736" y="4005064"/>
            <a:ext cx="1368152" cy="57606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51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Brèche vasculaire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Hémostase Primaire   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Thrombus plaquettaire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Coagulation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Thrombus </a:t>
            </a:r>
            <a:r>
              <a:rPr lang="fr-F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fibrino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-plaquettaire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Fibrinolyse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Dissolution du caillot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Reperméabilisation du vaisseau</a:t>
            </a:r>
          </a:p>
          <a:p>
            <a:pPr marL="0" indent="0">
              <a:buNone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èche vers le bas 3"/>
          <p:cNvSpPr/>
          <p:nvPr/>
        </p:nvSpPr>
        <p:spPr>
          <a:xfrm>
            <a:off x="2051720" y="980728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2123728" y="2348880"/>
            <a:ext cx="540060" cy="9361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2123728" y="4005064"/>
            <a:ext cx="54006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C000"/>
          </a:solidFill>
        </p:spPr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Hémostase Primaire</a:t>
            </a: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Lésion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vasculaire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Temps                                          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Vasculaire                  Vasoconstriction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Adhésion plaquettaire</a:t>
            </a:r>
          </a:p>
          <a:p>
            <a:pPr marL="0" indent="0">
              <a:buNone/>
            </a:pP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Temps                     Activation plaquettaire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Plaquettaire</a:t>
            </a:r>
          </a:p>
          <a:p>
            <a:pPr marL="0" indent="0">
              <a:buNone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Agrégation plaquettaire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2555776" y="620688"/>
            <a:ext cx="0" cy="623731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lèche vers le bas 5"/>
          <p:cNvSpPr/>
          <p:nvPr/>
        </p:nvSpPr>
        <p:spPr>
          <a:xfrm>
            <a:off x="4644008" y="1196752"/>
            <a:ext cx="57606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4644008" y="2348880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4716016" y="3501008"/>
            <a:ext cx="6480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4716016" y="4725144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95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-28110"/>
            <a:ext cx="9144000" cy="68580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Hémostase primaire</a:t>
            </a:r>
          </a:p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Acteurs </a:t>
            </a:r>
          </a:p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Vaisseau  = 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Vasoconstriction</a:t>
            </a:r>
          </a:p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  =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Plaquettes</a:t>
            </a:r>
          </a:p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Facteur de </a:t>
            </a:r>
            <a:r>
              <a:rPr lang="fr-F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Willebrand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Fibrinogène</a:t>
            </a:r>
            <a:endParaRPr lang="fr-F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Forces hémodynamiques</a:t>
            </a:r>
          </a:p>
          <a:p>
            <a:pPr marL="0" indent="0">
              <a:buNone/>
            </a:pPr>
            <a:endParaRPr lang="fr-F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But = obturation de la brèche vasculaire </a:t>
            </a:r>
          </a:p>
          <a:p>
            <a:pPr marL="0" indent="0">
              <a:buNone/>
            </a:pPr>
            <a:r>
              <a:rPr lang="fr-F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= formation du clou plaquettaire.</a:t>
            </a:r>
          </a:p>
        </p:txBody>
      </p:sp>
    </p:spTree>
    <p:extLst>
      <p:ext uri="{BB962C8B-B14F-4D97-AF65-F5344CB8AC3E}">
        <p14:creationId xmlns:p14="http://schemas.microsoft.com/office/powerpoint/2010/main" val="341984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2144</Words>
  <Application>Microsoft Office PowerPoint</Application>
  <PresentationFormat>Affichage à l'écran (4:3)</PresentationFormat>
  <Paragraphs>468</Paragraphs>
  <Slides>49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Thème Office</vt:lpstr>
      <vt:lpstr>Université 3 Constantine Faculté de Médecine- Département de Médecine     CIVD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CIVD  Fibrinolyse</dc:title>
  <dc:creator>souaad</dc:creator>
  <cp:lastModifiedBy>souaad</cp:lastModifiedBy>
  <cp:revision>77</cp:revision>
  <dcterms:created xsi:type="dcterms:W3CDTF">2017-05-10T17:26:03Z</dcterms:created>
  <dcterms:modified xsi:type="dcterms:W3CDTF">2017-05-24T12:02:27Z</dcterms:modified>
</cp:coreProperties>
</file>