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5" r:id="rId9"/>
    <p:sldId id="264" r:id="rId10"/>
    <p:sldId id="266" r:id="rId11"/>
    <p:sldId id="267"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892975-6151-4CFE-A2D9-14AEA19E2EA0}" type="datetimeFigureOut">
              <a:rPr lang="fr-FR" smtClean="0"/>
              <a:pPr/>
              <a:t>28/01/2016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F27A95-8BEF-4FAE-A75C-A9ED3168210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92975-6151-4CFE-A2D9-14AEA19E2EA0}" type="datetimeFigureOut">
              <a:rPr lang="fr-FR" smtClean="0"/>
              <a:pPr/>
              <a:t>28/01/2016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27A95-8BEF-4FAE-A75C-A9ED3168210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Diabète sucré</a:t>
            </a:r>
            <a:endParaRPr lang="fr-FR" b="1" dirty="0">
              <a:solidFill>
                <a:srgbClr val="FF0000"/>
              </a:solidFill>
            </a:endParaRPr>
          </a:p>
        </p:txBody>
      </p:sp>
      <p:sp>
        <p:nvSpPr>
          <p:cNvPr id="3" name="Sous-titre 2"/>
          <p:cNvSpPr>
            <a:spLocks noGrp="1"/>
          </p:cNvSpPr>
          <p:nvPr>
            <p:ph type="subTitle" idx="1"/>
          </p:nvPr>
        </p:nvSpPr>
        <p:spPr/>
        <p:txBody>
          <a:bodyPr/>
          <a:lstStyle/>
          <a:p>
            <a:r>
              <a:rPr lang="fr-FR" dirty="0" smtClean="0"/>
              <a:t>Dr Saada</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 L’</a:t>
            </a:r>
            <a:r>
              <a:rPr lang="fr-FR" b="1" dirty="0" err="1" smtClean="0">
                <a:solidFill>
                  <a:srgbClr val="FF0000"/>
                </a:solidFill>
              </a:rPr>
              <a:t>insulinorésistance</a:t>
            </a:r>
            <a:endParaRPr lang="fr-FR" dirty="0">
              <a:solidFill>
                <a:srgbClr val="FF0000"/>
              </a:solidFill>
            </a:endParaRPr>
          </a:p>
        </p:txBody>
      </p:sp>
      <p:sp>
        <p:nvSpPr>
          <p:cNvPr id="3" name="Espace réservé du contenu 2"/>
          <p:cNvSpPr>
            <a:spLocks noGrp="1"/>
          </p:cNvSpPr>
          <p:nvPr>
            <p:ph idx="1"/>
          </p:nvPr>
        </p:nvSpPr>
        <p:spPr>
          <a:xfrm>
            <a:off x="323528" y="1556792"/>
            <a:ext cx="8229600" cy="4525963"/>
          </a:xfrm>
        </p:spPr>
        <p:txBody>
          <a:bodyPr>
            <a:normAutofit fontScale="40000" lnSpcReduction="20000"/>
          </a:bodyPr>
          <a:lstStyle/>
          <a:p>
            <a:pPr>
              <a:buNone/>
            </a:pPr>
            <a:r>
              <a:rPr lang="fr-FR" b="1" dirty="0" smtClean="0">
                <a:solidFill>
                  <a:srgbClr val="FF0000"/>
                </a:solidFill>
              </a:rPr>
              <a:t> </a:t>
            </a:r>
            <a:r>
              <a:rPr lang="fr-FR" sz="4000" b="1" dirty="0" smtClean="0">
                <a:solidFill>
                  <a:srgbClr val="FF0000"/>
                </a:solidFill>
              </a:rPr>
              <a:t>Mécanisme </a:t>
            </a:r>
          </a:p>
          <a:p>
            <a:pPr>
              <a:buNone/>
            </a:pPr>
            <a:endParaRPr lang="fr-FR" sz="4000" dirty="0" smtClean="0"/>
          </a:p>
          <a:p>
            <a:r>
              <a:rPr lang="fr-FR" sz="4000" dirty="0" smtClean="0"/>
              <a:t> </a:t>
            </a:r>
            <a:r>
              <a:rPr lang="fr-FR" sz="4000" dirty="0" smtClean="0"/>
              <a:t>l’</a:t>
            </a:r>
            <a:r>
              <a:rPr lang="fr-FR" sz="4000" dirty="0" err="1" smtClean="0"/>
              <a:t>insulinorésistance</a:t>
            </a:r>
            <a:r>
              <a:rPr lang="fr-FR" sz="4000" dirty="0" smtClean="0"/>
              <a:t> est secondaire à l’excès de graisses au niveau des muscles et du tissu adipeux viscéral.</a:t>
            </a:r>
          </a:p>
          <a:p>
            <a:r>
              <a:rPr lang="fr-FR" sz="4000" dirty="0" smtClean="0"/>
              <a:t> Le tissu adipeux viscéral libère une grande quantité d’acides gras </a:t>
            </a:r>
            <a:r>
              <a:rPr lang="fr-FR" sz="4000" dirty="0" smtClean="0"/>
              <a:t>libres dans le </a:t>
            </a:r>
            <a:r>
              <a:rPr lang="fr-FR" sz="4000" dirty="0" err="1" smtClean="0"/>
              <a:t>sang,ceci</a:t>
            </a:r>
            <a:r>
              <a:rPr lang="fr-FR" sz="4000" dirty="0" smtClean="0"/>
              <a:t> favorise </a:t>
            </a:r>
            <a:r>
              <a:rPr lang="fr-FR" sz="4000" dirty="0" smtClean="0"/>
              <a:t>la synthèse hépatique des triglycérides et stimule la </a:t>
            </a:r>
            <a:r>
              <a:rPr lang="fr-FR" sz="4000" dirty="0" err="1" smtClean="0"/>
              <a:t>néoglucogénèse</a:t>
            </a:r>
            <a:r>
              <a:rPr lang="fr-FR" sz="4000" dirty="0" smtClean="0"/>
              <a:t> hépatique. </a:t>
            </a:r>
          </a:p>
          <a:p>
            <a:r>
              <a:rPr lang="fr-FR" sz="4000" dirty="0" smtClean="0"/>
              <a:t>Au niveau musculaire, il existe une compétition entre les acides gras libres et le glucose pour être oxydé : les acides gras libres sont oxydés en priorité, entraînant une production accrue d’</a:t>
            </a:r>
            <a:r>
              <a:rPr lang="fr-FR" sz="4000" dirty="0" err="1" smtClean="0"/>
              <a:t>acetyl</a:t>
            </a:r>
            <a:r>
              <a:rPr lang="fr-FR" sz="4000" dirty="0" smtClean="0"/>
              <a:t> </a:t>
            </a:r>
            <a:r>
              <a:rPr lang="fr-FR" sz="4000" dirty="0" err="1" smtClean="0"/>
              <a:t>CoA</a:t>
            </a:r>
            <a:r>
              <a:rPr lang="fr-FR" sz="4000" dirty="0" smtClean="0"/>
              <a:t> qui inhibe en retour les enzymes de la glycolyse.</a:t>
            </a:r>
          </a:p>
          <a:p>
            <a:r>
              <a:rPr lang="fr-FR" sz="4000" dirty="0" smtClean="0"/>
              <a:t> L’énergie musculaire est donc fournie en priorité par l’oxydation des acides gras libres et le stock de glycogène musculaire reste </a:t>
            </a:r>
            <a:r>
              <a:rPr lang="fr-FR" sz="4000" dirty="0" smtClean="0"/>
              <a:t>intact</a:t>
            </a:r>
            <a:r>
              <a:rPr lang="fr-FR" sz="4000" dirty="0" smtClean="0"/>
              <a:t>.</a:t>
            </a:r>
            <a:endParaRPr lang="fr-FR" sz="4000" dirty="0" smtClean="0"/>
          </a:p>
          <a:p>
            <a:pPr>
              <a:buNone/>
            </a:pPr>
            <a:r>
              <a:rPr lang="fr-FR" sz="4000" dirty="0" smtClean="0"/>
              <a:t/>
            </a:r>
            <a:br>
              <a:rPr lang="fr-FR" sz="4000" dirty="0" smtClean="0"/>
            </a:br>
            <a:endParaRPr lang="fr-FR" sz="4000" dirty="0" smtClean="0"/>
          </a:p>
          <a:p>
            <a:pPr>
              <a:buNone/>
            </a:pPr>
            <a:r>
              <a:rPr lang="fr-FR" sz="4000" b="1" dirty="0" smtClean="0">
                <a:solidFill>
                  <a:srgbClr val="FF0000"/>
                </a:solidFill>
              </a:rPr>
              <a:t>En résumé</a:t>
            </a:r>
            <a:r>
              <a:rPr lang="fr-FR" sz="4000" dirty="0" smtClean="0">
                <a:solidFill>
                  <a:srgbClr val="FF0000"/>
                </a:solidFill>
              </a:rPr>
              <a:t>:</a:t>
            </a:r>
          </a:p>
          <a:p>
            <a:pPr>
              <a:buNone/>
            </a:pPr>
            <a:r>
              <a:rPr lang="fr-FR" sz="4000" dirty="0" smtClean="0"/>
              <a:t>        le stockage et l’utilisation du glucose sont diminués au niveau musculaire alors qu’au niveau hépatique, il y a une stimulation de la </a:t>
            </a:r>
            <a:r>
              <a:rPr lang="fr-FR" sz="4000" dirty="0" err="1" smtClean="0"/>
              <a:t>néoglucogénèse</a:t>
            </a:r>
            <a:r>
              <a:rPr lang="fr-FR" sz="4000" dirty="0" smtClean="0"/>
              <a:t>. Tout ceci concours à augmenter la glycémie.</a:t>
            </a:r>
          </a:p>
          <a:p>
            <a:endParaRPr lang="fr-FR" sz="3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 L’</a:t>
            </a:r>
            <a:r>
              <a:rPr lang="fr-FR" b="1" dirty="0" err="1" smtClean="0">
                <a:solidFill>
                  <a:srgbClr val="FF0000"/>
                </a:solidFill>
              </a:rPr>
              <a:t>insulinorésistance</a:t>
            </a:r>
            <a:endParaRPr lang="fr-FR"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pPr>
              <a:buNone/>
            </a:pPr>
            <a:r>
              <a:rPr lang="fr-FR" sz="7200" b="1" dirty="0" smtClean="0">
                <a:solidFill>
                  <a:srgbClr val="FF0000"/>
                </a:solidFill>
              </a:rPr>
              <a:t> Facteurs </a:t>
            </a:r>
            <a:r>
              <a:rPr lang="fr-FR" sz="7200" b="1" dirty="0" smtClean="0">
                <a:solidFill>
                  <a:srgbClr val="FF0000"/>
                </a:solidFill>
              </a:rPr>
              <a:t>cliniques d’</a:t>
            </a:r>
            <a:r>
              <a:rPr lang="fr-FR" sz="7200" b="1" dirty="0" err="1" smtClean="0">
                <a:solidFill>
                  <a:srgbClr val="FF0000"/>
                </a:solidFill>
              </a:rPr>
              <a:t>insulinorésistance</a:t>
            </a:r>
            <a:r>
              <a:rPr lang="fr-FR" sz="6400" b="1" dirty="0" smtClean="0"/>
              <a:t>: </a:t>
            </a:r>
            <a:endParaRPr lang="fr-FR" sz="6400" b="1" dirty="0" smtClean="0"/>
          </a:p>
          <a:p>
            <a:pPr>
              <a:buNone/>
            </a:pPr>
            <a:r>
              <a:rPr lang="fr-FR" sz="6400" b="1" dirty="0" smtClean="0"/>
              <a:t> </a:t>
            </a:r>
            <a:r>
              <a:rPr lang="fr-FR" sz="6400" b="1" dirty="0" smtClean="0"/>
              <a:t>         </a:t>
            </a:r>
            <a:r>
              <a:rPr lang="fr-FR" sz="6400" dirty="0" smtClean="0"/>
              <a:t>Les </a:t>
            </a:r>
            <a:r>
              <a:rPr lang="fr-FR" sz="6400" dirty="0" smtClean="0"/>
              <a:t>principaux facteurs cliniques d’</a:t>
            </a:r>
            <a:r>
              <a:rPr lang="fr-FR" sz="6400" dirty="0" err="1" smtClean="0"/>
              <a:t>insulinorésistance</a:t>
            </a:r>
            <a:r>
              <a:rPr lang="fr-FR" sz="6400" dirty="0" smtClean="0"/>
              <a:t> sont :</a:t>
            </a:r>
          </a:p>
          <a:p>
            <a:pPr>
              <a:buNone/>
            </a:pPr>
            <a:endParaRPr lang="fr-FR" sz="6400" dirty="0" smtClean="0"/>
          </a:p>
          <a:p>
            <a:pPr>
              <a:buNone/>
            </a:pPr>
            <a:r>
              <a:rPr lang="fr-FR" sz="6400" b="1" dirty="0" smtClean="0">
                <a:solidFill>
                  <a:srgbClr val="FF0000"/>
                </a:solidFill>
              </a:rPr>
              <a:t>       1-L’obésité</a:t>
            </a:r>
            <a:r>
              <a:rPr lang="fr-FR" sz="6400" dirty="0" smtClean="0"/>
              <a:t>, appréciée par l’IMC (indice de masse corporel</a:t>
            </a:r>
            <a:r>
              <a:rPr lang="fr-FR" sz="6400" dirty="0" smtClean="0"/>
              <a:t>), </a:t>
            </a:r>
            <a:r>
              <a:rPr lang="fr-FR" sz="6400" dirty="0" smtClean="0"/>
              <a:t>L’obésité est définie par un indice supérieur à 30.</a:t>
            </a:r>
          </a:p>
          <a:p>
            <a:pPr>
              <a:buNone/>
            </a:pPr>
            <a:r>
              <a:rPr lang="fr-FR" sz="6400" b="1" dirty="0" smtClean="0"/>
              <a:t>     </a:t>
            </a:r>
          </a:p>
          <a:p>
            <a:pPr>
              <a:buNone/>
            </a:pPr>
            <a:r>
              <a:rPr lang="fr-FR" sz="6400" b="1" dirty="0" smtClean="0">
                <a:solidFill>
                  <a:srgbClr val="FF0000"/>
                </a:solidFill>
              </a:rPr>
              <a:t>      2-La répartition </a:t>
            </a:r>
            <a:r>
              <a:rPr lang="fr-FR" sz="6400" b="1" dirty="0" smtClean="0">
                <a:solidFill>
                  <a:srgbClr val="FF0000"/>
                </a:solidFill>
              </a:rPr>
              <a:t>des graisses</a:t>
            </a:r>
            <a:r>
              <a:rPr lang="fr-FR" sz="6400" dirty="0" smtClean="0"/>
              <a:t>: </a:t>
            </a:r>
            <a:r>
              <a:rPr lang="fr-FR" sz="6400" dirty="0" smtClean="0"/>
              <a:t>On </a:t>
            </a:r>
            <a:r>
              <a:rPr lang="fr-FR" sz="6400" dirty="0" smtClean="0"/>
              <a:t>distingue trois types de tissus adipeux de topographie différente :</a:t>
            </a:r>
          </a:p>
          <a:p>
            <a:pPr>
              <a:buNone/>
            </a:pPr>
            <a:r>
              <a:rPr lang="fr-FR" sz="6400" dirty="0" smtClean="0"/>
              <a:t>      - le tissu adipeux </a:t>
            </a:r>
            <a:r>
              <a:rPr lang="fr-FR" sz="6400" dirty="0" err="1" smtClean="0"/>
              <a:t>gynoïde</a:t>
            </a:r>
            <a:r>
              <a:rPr lang="fr-FR" sz="6400" dirty="0" smtClean="0"/>
              <a:t> (de type féminin) qui prédomine à la partie inférieure du corps au niveau des cuisses et des fesses.</a:t>
            </a:r>
          </a:p>
          <a:p>
            <a:pPr>
              <a:buNone/>
            </a:pPr>
            <a:r>
              <a:rPr lang="fr-FR" sz="6400" dirty="0" smtClean="0"/>
              <a:t>       -le tissu adipeux androïde (de type masculin) se localise à la partie supérieure du corps. Il est caractérisé par une hypertrophie </a:t>
            </a:r>
            <a:r>
              <a:rPr lang="fr-FR" sz="6400" dirty="0" err="1" smtClean="0"/>
              <a:t>adipocytaire</a:t>
            </a:r>
            <a:r>
              <a:rPr lang="fr-FR" sz="6400" dirty="0" smtClean="0"/>
              <a:t> et une sensibilité </a:t>
            </a:r>
            <a:r>
              <a:rPr lang="fr-FR" sz="6400" dirty="0" err="1" smtClean="0"/>
              <a:t>lipolytique</a:t>
            </a:r>
            <a:r>
              <a:rPr lang="fr-FR" sz="6400" dirty="0" smtClean="0"/>
              <a:t> importante.  </a:t>
            </a:r>
          </a:p>
          <a:p>
            <a:pPr>
              <a:buNone/>
            </a:pPr>
            <a:r>
              <a:rPr lang="fr-FR" sz="6400" dirty="0" smtClean="0"/>
              <a:t>       -La répartition abdominale des graisses est appréciée par le rapport du périmètre de la ceinture mesurée au niveau de l’ombilic sur le périmètre des hanches, mesurée au niveau des trochanters. C’est  le rapport taille /hanche. Une répartition androïde des graisses est définie par un rapport taille sur hanche supérieur à 0.8 chez la femme et supérieur à 1 chez l’homme. </a:t>
            </a:r>
          </a:p>
          <a:p>
            <a:pPr>
              <a:buNone/>
            </a:pPr>
            <a:endParaRPr lang="fr-FR" sz="6400" dirty="0" smtClean="0"/>
          </a:p>
          <a:p>
            <a:pPr>
              <a:buNone/>
            </a:pPr>
            <a:r>
              <a:rPr lang="fr-FR" sz="6400" dirty="0" smtClean="0"/>
              <a:t> Cette répartition androïde des graisses comporte un risque d’apparition de diabète multiplié par 3 à 6 .</a:t>
            </a:r>
          </a:p>
          <a:p>
            <a:pPr>
              <a:buNone/>
            </a:pP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 L’</a:t>
            </a:r>
            <a:r>
              <a:rPr lang="fr-FR" b="1" dirty="0" err="1" smtClean="0">
                <a:solidFill>
                  <a:srgbClr val="FF0000"/>
                </a:solidFill>
              </a:rPr>
              <a:t>insulinorésistance</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buNone/>
            </a:pPr>
            <a:r>
              <a:rPr lang="fr-FR" sz="1600" b="1" dirty="0" smtClean="0">
                <a:solidFill>
                  <a:srgbClr val="FF0000"/>
                </a:solidFill>
              </a:rPr>
              <a:t>3-La sédentarité</a:t>
            </a:r>
            <a:r>
              <a:rPr lang="fr-FR" sz="1600" dirty="0" smtClean="0"/>
              <a:t>: multiplie le risque de diabète par 2.</a:t>
            </a:r>
          </a:p>
          <a:p>
            <a:pPr>
              <a:buNone/>
            </a:pPr>
            <a:endParaRPr lang="fr-FR" sz="1600" dirty="0" smtClean="0"/>
          </a:p>
          <a:p>
            <a:pPr>
              <a:buNone/>
            </a:pPr>
            <a:r>
              <a:rPr lang="fr-FR" sz="1600" b="1" dirty="0" smtClean="0">
                <a:solidFill>
                  <a:srgbClr val="FF0000"/>
                </a:solidFill>
              </a:rPr>
              <a:t>4-Un facteur génétique</a:t>
            </a:r>
            <a:r>
              <a:rPr lang="fr-FR" sz="1600" dirty="0" smtClean="0"/>
              <a:t> : l’</a:t>
            </a:r>
            <a:r>
              <a:rPr lang="fr-FR" sz="1600" dirty="0" err="1" smtClean="0"/>
              <a:t>insulinorésistance</a:t>
            </a:r>
            <a:r>
              <a:rPr lang="fr-FR" sz="1600" dirty="0" smtClean="0"/>
              <a:t> pourrait s’expliquer par une augmentation des fibres musculaires à contraction rapide plus </a:t>
            </a:r>
            <a:r>
              <a:rPr lang="fr-FR" sz="1600" dirty="0" err="1" smtClean="0"/>
              <a:t>insulino</a:t>
            </a:r>
            <a:r>
              <a:rPr lang="fr-FR" sz="1600" dirty="0" smtClean="0"/>
              <a:t>-résistantes que les fibres à contraction lente. En effet, les fibres à contraction lente dites de type 1 sont richement vascularisées à métabolisme oxydatif, et sont très sensibles à l’insuline. Elles sont sollicitées par les efforts d’endurance et leur nombre est accru chez les sportifs entraînés. Au contraire, les fibres à contraction rapide dites de type 2 sont </a:t>
            </a:r>
            <a:r>
              <a:rPr lang="fr-FR" sz="1600" dirty="0" err="1" smtClean="0"/>
              <a:t>insulino</a:t>
            </a:r>
            <a:r>
              <a:rPr lang="fr-FR" sz="1600" dirty="0" smtClean="0"/>
              <a:t>-résistantes.</a:t>
            </a:r>
          </a:p>
          <a:p>
            <a:pPr>
              <a:buNone/>
            </a:pPr>
            <a:endParaRPr lang="fr-FR" sz="1600" dirty="0" smtClean="0"/>
          </a:p>
          <a:p>
            <a:pPr>
              <a:buNone/>
            </a:pPr>
            <a:r>
              <a:rPr lang="fr-FR" sz="1600" b="1" dirty="0" smtClean="0">
                <a:solidFill>
                  <a:srgbClr val="FF0000"/>
                </a:solidFill>
              </a:rPr>
              <a:t>5- facteurs hormonaux et environnementaux</a:t>
            </a:r>
            <a:r>
              <a:rPr lang="fr-FR" sz="1600" dirty="0" smtClean="0"/>
              <a:t> : le stress, l’alcool, le tabagisme, favorisent la topographie androïde des graisses alors que la sédentarité</a:t>
            </a:r>
          </a:p>
          <a:p>
            <a:pPr>
              <a:buNone/>
            </a:pPr>
            <a:endParaRPr lang="fr-FR" sz="1600" dirty="0" smtClean="0"/>
          </a:p>
          <a:p>
            <a:pPr>
              <a:buNone/>
            </a:pPr>
            <a:r>
              <a:rPr lang="fr-FR" sz="1600" b="1" dirty="0" smtClean="0">
                <a:solidFill>
                  <a:srgbClr val="FF0000"/>
                </a:solidFill>
              </a:rPr>
              <a:t>6-L’âge</a:t>
            </a:r>
            <a:r>
              <a:rPr lang="fr-FR" sz="1600" dirty="0" smtClean="0">
                <a:solidFill>
                  <a:srgbClr val="FF0000"/>
                </a:solidFill>
              </a:rPr>
              <a:t> :</a:t>
            </a:r>
            <a:r>
              <a:rPr lang="fr-FR" sz="1600" dirty="0" smtClean="0"/>
              <a:t> le vieillissement entraîne une élévation des fibres musculaires de type 2 par rapport aux fibres musculaires de type 1.</a:t>
            </a:r>
          </a:p>
          <a:p>
            <a:pPr>
              <a:buNone/>
            </a:pPr>
            <a:endParaRPr lang="fr-FR" sz="1600" dirty="0" smtClean="0"/>
          </a:p>
          <a:p>
            <a:pPr>
              <a:buNone/>
            </a:pPr>
            <a:r>
              <a:rPr lang="fr-FR" sz="1600" b="1" dirty="0" smtClean="0">
                <a:solidFill>
                  <a:srgbClr val="FF0000"/>
                </a:solidFill>
              </a:rPr>
              <a:t>7-L’hypertension artérielle essentielle, l’augmentation des triglycérides et la baisse du HDL cholestérol</a:t>
            </a:r>
            <a:r>
              <a:rPr lang="fr-FR" sz="1600" dirty="0" smtClean="0"/>
              <a:t>. </a:t>
            </a:r>
            <a:endParaRPr lang="fr-F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 L’</a:t>
            </a:r>
            <a:r>
              <a:rPr lang="fr-FR" b="1" dirty="0" err="1" smtClean="0">
                <a:solidFill>
                  <a:srgbClr val="FF0000"/>
                </a:solidFill>
              </a:rPr>
              <a:t>insulinorésistance</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sz="1800" b="1" dirty="0" smtClean="0">
                <a:solidFill>
                  <a:srgbClr val="FF0000"/>
                </a:solidFill>
              </a:rPr>
              <a:t>En </a:t>
            </a:r>
            <a:r>
              <a:rPr lang="fr-FR" sz="1800" b="1" dirty="0" smtClean="0">
                <a:solidFill>
                  <a:srgbClr val="FF0000"/>
                </a:solidFill>
              </a:rPr>
              <a:t>résumé</a:t>
            </a:r>
            <a:r>
              <a:rPr lang="fr-FR" sz="1800" dirty="0" smtClean="0"/>
              <a:t>:</a:t>
            </a:r>
            <a:endParaRPr lang="fr-FR" sz="1800" dirty="0" smtClean="0"/>
          </a:p>
          <a:p>
            <a:pPr>
              <a:buNone/>
            </a:pPr>
            <a:endParaRPr lang="fr-FR" sz="1800" dirty="0" smtClean="0"/>
          </a:p>
          <a:p>
            <a:r>
              <a:rPr lang="fr-FR" sz="1800" dirty="0" smtClean="0"/>
              <a:t>précède le diabète de type 2</a:t>
            </a:r>
          </a:p>
          <a:p>
            <a:r>
              <a:rPr lang="fr-FR" sz="1800" dirty="0" smtClean="0"/>
              <a:t>survient sur un terrain génétique de susceptibilité.</a:t>
            </a:r>
          </a:p>
          <a:p>
            <a:r>
              <a:rPr lang="fr-FR" sz="1800" dirty="0" smtClean="0"/>
              <a:t>diminue l’utilisation musculaire du glucose</a:t>
            </a:r>
          </a:p>
          <a:p>
            <a:r>
              <a:rPr lang="fr-FR" sz="1800" dirty="0" smtClean="0"/>
              <a:t>augmente la production hépatique de glucose</a:t>
            </a:r>
          </a:p>
          <a:p>
            <a:r>
              <a:rPr lang="fr-FR" sz="1800" dirty="0" smtClean="0"/>
              <a:t>se traduit par une obésité androïde</a:t>
            </a:r>
          </a:p>
          <a:p>
            <a:r>
              <a:rPr lang="fr-FR" sz="1800" dirty="0" smtClean="0"/>
              <a:t>s’accompagne souvent d’HTA, d’</a:t>
            </a:r>
            <a:r>
              <a:rPr lang="fr-FR" sz="1800" dirty="0" err="1" smtClean="0"/>
              <a:t>hypertriglycéridémie</a:t>
            </a:r>
            <a:r>
              <a:rPr lang="fr-FR" sz="1800" dirty="0" smtClean="0"/>
              <a:t>, et d’hypo </a:t>
            </a:r>
            <a:r>
              <a:rPr lang="fr-FR" sz="1800" dirty="0" err="1" smtClean="0"/>
              <a:t>HDLémie</a:t>
            </a:r>
            <a:r>
              <a:rPr lang="fr-FR" sz="1800" dirty="0" smtClean="0"/>
              <a:t>.</a:t>
            </a:r>
          </a:p>
          <a:p>
            <a:endParaRPr lang="fr-F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Introduction</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Dans le monde entier, on dénombre 100 millions de diabétiques.</a:t>
            </a:r>
          </a:p>
          <a:p>
            <a:r>
              <a:rPr lang="fr-FR" dirty="0" smtClean="0"/>
              <a:t>Le diabète est un problème de santé publique. </a:t>
            </a:r>
          </a:p>
          <a:p>
            <a:r>
              <a:rPr lang="fr-FR" dirty="0" smtClean="0"/>
              <a:t>Le terme de diabète recouvre en fait deux maladies différentes :</a:t>
            </a:r>
          </a:p>
          <a:p>
            <a:pPr>
              <a:buNone/>
            </a:pPr>
            <a:r>
              <a:rPr lang="fr-FR" dirty="0" smtClean="0"/>
              <a:t>-le diabète </a:t>
            </a:r>
            <a:r>
              <a:rPr lang="fr-FR" dirty="0" err="1" smtClean="0"/>
              <a:t>insulino-dépendant</a:t>
            </a:r>
            <a:r>
              <a:rPr lang="fr-FR" dirty="0" smtClean="0"/>
              <a:t> (type 1), qui survient le plus souvent avant l’âge de 20 ans et représente 10 à 15 % des diabètes.</a:t>
            </a:r>
          </a:p>
          <a:p>
            <a:pPr>
              <a:buNone/>
            </a:pPr>
            <a:r>
              <a:rPr lang="fr-FR" dirty="0" smtClean="0"/>
              <a:t>-le diabète non </a:t>
            </a:r>
            <a:r>
              <a:rPr lang="fr-FR" dirty="0" err="1" smtClean="0"/>
              <a:t>insulino-dépendant</a:t>
            </a:r>
            <a:r>
              <a:rPr lang="fr-FR" dirty="0" smtClean="0"/>
              <a:t> (type 2), qui survient le plus souvent après l’âge de 50 ans et représente 85 à 90 % des diabètes.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Définition</a:t>
            </a: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smtClean="0"/>
              <a:t>Le diabète se définit par une hyperglycémie chronique, soit une glycémie à jeun supérieure à 1,26 g/l (7 </a:t>
            </a:r>
            <a:r>
              <a:rPr lang="fr-FR" dirty="0" err="1" smtClean="0"/>
              <a:t>mmol</a:t>
            </a:r>
            <a:r>
              <a:rPr lang="fr-FR" dirty="0" smtClean="0"/>
              <a:t>/l) à deux reprises ou Glycémie supérieure à 2 g/l (11,1 </a:t>
            </a:r>
            <a:r>
              <a:rPr lang="fr-FR" dirty="0" err="1" smtClean="0"/>
              <a:t>mmol</a:t>
            </a:r>
            <a:r>
              <a:rPr lang="fr-FR" dirty="0" smtClean="0"/>
              <a:t>/l) à n’importe quel moment de la journée.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Diabète type I</a:t>
            </a:r>
            <a:endParaRPr lang="fr-FR" b="1" dirty="0">
              <a:solidFill>
                <a:srgbClr val="FF0000"/>
              </a:solidFill>
            </a:endParaRPr>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Physiopathologie</a:t>
            </a:r>
            <a:endParaRPr lang="fr-FR" b="1"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Le diabète de type 1 est dû à une destruction auto-immune des cellules </a:t>
            </a:r>
            <a:r>
              <a:rPr lang="fr-FR" dirty="0" err="1" smtClean="0"/>
              <a:t>insulino</a:t>
            </a:r>
            <a:r>
              <a:rPr lang="fr-FR" dirty="0" smtClean="0"/>
              <a:t>-sécrétrices dites cellules B.</a:t>
            </a:r>
          </a:p>
          <a:p>
            <a:r>
              <a:rPr lang="fr-FR" dirty="0" smtClean="0"/>
              <a:t> L’hyperglycémie apparaît lorsqu’il ne reste plus que 10 à 20 % de cellules B fonctionnelles.</a:t>
            </a:r>
          </a:p>
          <a:p>
            <a:r>
              <a:rPr lang="fr-FR" dirty="0" smtClean="0"/>
              <a:t> Le processus auto-immun responsable d’une « insulite » pancréatique se déroule sur de nombreuses années (5 à 10 ans voire plus, avant l’apparition du diabète).</a:t>
            </a:r>
          </a:p>
          <a:p>
            <a:r>
              <a:rPr lang="fr-FR" dirty="0" smtClean="0"/>
              <a:t> Cette réaction auto-immune survient sur un terrain de susceptibilité génétique à la suite de facteurs </a:t>
            </a:r>
            <a:r>
              <a:rPr lang="fr-FR" dirty="0" smtClean="0"/>
              <a:t>déclenchant </a:t>
            </a:r>
            <a:r>
              <a:rPr lang="fr-FR" dirty="0" smtClean="0"/>
              <a:t>et peut être dépistée avant l’apparition de l’hyperglycémie par des dosages sanguins d’auto-anticorps.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 terrain génétique de susceptibilité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Il s’agit d’une susceptibilité plurigénique avec au moins 10 gènes en cause.</a:t>
            </a:r>
          </a:p>
          <a:p>
            <a:r>
              <a:rPr lang="fr-FR" dirty="0" smtClean="0"/>
              <a:t> Leur étude permettra peut-être d’améliorer le dépistage du risque génétique et elle devrait surtout permettre de mieux comprendre la physiopathologie de la maladie</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FF0000"/>
                </a:solidFill>
              </a:rPr>
              <a:t>Les facteurs </a:t>
            </a:r>
            <a:r>
              <a:rPr lang="fr-FR" b="1" dirty="0" smtClean="0">
                <a:solidFill>
                  <a:srgbClr val="FF0000"/>
                </a:solidFill>
              </a:rPr>
              <a:t>déclenchant</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buNone/>
            </a:pPr>
            <a:endParaRPr lang="fr-FR" b="1" dirty="0" smtClean="0"/>
          </a:p>
          <a:p>
            <a:r>
              <a:rPr lang="fr-FR" dirty="0" smtClean="0"/>
              <a:t>Des facteurs d’environnement sont probablement à l’origine du déclenchement du processus auto-immunitaire. Ils pourraient expliquer « le </a:t>
            </a:r>
            <a:r>
              <a:rPr lang="fr-FR" dirty="0" smtClean="0"/>
              <a:t>gradient </a:t>
            </a:r>
            <a:r>
              <a:rPr lang="fr-FR" dirty="0" smtClean="0"/>
              <a:t>nord-sud » du </a:t>
            </a:r>
            <a:r>
              <a:rPr lang="fr-FR" dirty="0" smtClean="0"/>
              <a:t>DID.</a:t>
            </a:r>
            <a:endParaRPr lang="fr-FR" dirty="0" smtClean="0"/>
          </a:p>
          <a:p>
            <a:r>
              <a:rPr lang="fr-FR" dirty="0" smtClean="0"/>
              <a:t>Le rôle des virus dans la pathogénie du diabète de type 1 est suspecté mais non démontré. </a:t>
            </a:r>
            <a:r>
              <a:rPr lang="fr-FR" dirty="0" err="1" smtClean="0"/>
              <a:t>Exp</a:t>
            </a:r>
            <a:r>
              <a:rPr lang="fr-FR" dirty="0" smtClean="0"/>
              <a:t>: rubéole, </a:t>
            </a:r>
            <a:r>
              <a:rPr lang="fr-FR" dirty="0" smtClean="0"/>
              <a:t>virus </a:t>
            </a:r>
            <a:r>
              <a:rPr lang="fr-FR" dirty="0" err="1" smtClean="0"/>
              <a:t>coxsackie</a:t>
            </a:r>
            <a:r>
              <a:rPr lang="fr-FR" dirty="0" smtClean="0"/>
              <a:t>,</a:t>
            </a:r>
            <a:r>
              <a:rPr lang="fr-FR" dirty="0" smtClean="0"/>
              <a:t> cytomégalovirus.</a:t>
            </a:r>
            <a:endParaRPr lang="fr-FR" dirty="0" smtClean="0"/>
          </a:p>
          <a:p>
            <a:r>
              <a:rPr lang="fr-FR" dirty="0" smtClean="0"/>
              <a:t>L’infection virale pourrait être responsable de la sécrétion de cytokines, en particulier d’interféron γ, favorisant </a:t>
            </a:r>
            <a:r>
              <a:rPr lang="fr-FR" dirty="0" smtClean="0"/>
              <a:t>la </a:t>
            </a:r>
            <a:r>
              <a:rPr lang="fr-FR" dirty="0" smtClean="0"/>
              <a:t>réaction auto-immune au niveau pancréatique.</a:t>
            </a:r>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Diabète type II</a:t>
            </a:r>
            <a:endParaRPr lang="fr-FR" b="1" dirty="0">
              <a:solidFill>
                <a:srgbClr val="FF0000"/>
              </a:solidFill>
            </a:endParaRPr>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Physiopathologie</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2100" dirty="0" smtClean="0"/>
              <a:t>Le diabète non </a:t>
            </a:r>
            <a:r>
              <a:rPr lang="fr-FR" sz="2100" dirty="0" err="1" smtClean="0"/>
              <a:t>insulino-dépendant</a:t>
            </a:r>
            <a:r>
              <a:rPr lang="fr-FR" sz="2100" dirty="0" smtClean="0"/>
              <a:t> ou diabète de type 2 résulte de la conjonction de plusieurs gènes de susceptibilité, dont l’expression dépend de facteurs d’environnement, </a:t>
            </a:r>
            <a:r>
              <a:rPr lang="fr-FR" sz="2100" dirty="0" smtClean="0"/>
              <a:t>tel que:</a:t>
            </a:r>
            <a:r>
              <a:rPr lang="fr-FR" sz="2100" dirty="0" smtClean="0"/>
              <a:t> </a:t>
            </a:r>
            <a:r>
              <a:rPr lang="fr-FR" sz="2100" dirty="0" smtClean="0"/>
              <a:t>la consommation excessive de graisses saturées et de sucres rapides, et la sédentarité.</a:t>
            </a:r>
          </a:p>
          <a:p>
            <a:pPr>
              <a:buNone/>
            </a:pPr>
            <a:endParaRPr lang="fr-FR" sz="2100" dirty="0" smtClean="0"/>
          </a:p>
          <a:p>
            <a:r>
              <a:rPr lang="fr-FR" sz="2100" dirty="0" smtClean="0"/>
              <a:t>L’</a:t>
            </a:r>
            <a:r>
              <a:rPr lang="fr-FR" sz="2100" dirty="0" err="1" smtClean="0"/>
              <a:t>insulino</a:t>
            </a:r>
            <a:r>
              <a:rPr lang="fr-FR" sz="2100" dirty="0" smtClean="0"/>
              <a:t>-déficience responsable de l’hyperglycémie du diabète de type 2 est précédée par 10 ou 20 ans, d’hypersécrétion insulinique (hyperinsulinisme) secondaire à une </a:t>
            </a:r>
            <a:r>
              <a:rPr lang="fr-FR" sz="2100" dirty="0" err="1" smtClean="0"/>
              <a:t>insulino</a:t>
            </a:r>
            <a:r>
              <a:rPr lang="fr-FR" sz="2100" dirty="0" smtClean="0"/>
              <a:t>-résistance des tissus périphériques</a:t>
            </a:r>
            <a:r>
              <a:rPr lang="fr-FR" sz="2100" dirty="0" smtClean="0"/>
              <a:t>.</a:t>
            </a:r>
          </a:p>
          <a:p>
            <a:r>
              <a:rPr lang="fr-FR" sz="2100" dirty="0" smtClean="0"/>
              <a:t> </a:t>
            </a:r>
            <a:r>
              <a:rPr lang="fr-FR" sz="2100" dirty="0" smtClean="0"/>
              <a:t>L’anomalie métabolique fondamentale qui précède le DNID est l’</a:t>
            </a:r>
            <a:r>
              <a:rPr lang="fr-FR" sz="2100" dirty="0" err="1" smtClean="0"/>
              <a:t>insulinorésistance</a:t>
            </a:r>
            <a:endParaRPr lang="fr-FR" sz="2100"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127</Words>
  <Application>Microsoft Office PowerPoint</Application>
  <PresentationFormat>Affichage à l'écran (4:3)</PresentationFormat>
  <Paragraphs>71</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Diabète sucré</vt:lpstr>
      <vt:lpstr>Introduction</vt:lpstr>
      <vt:lpstr>Définition</vt:lpstr>
      <vt:lpstr>Diabète type I</vt:lpstr>
      <vt:lpstr>Physiopathologie</vt:lpstr>
      <vt:lpstr>Le terrain génétique de susceptibilité</vt:lpstr>
      <vt:lpstr>Les facteurs déclenchant</vt:lpstr>
      <vt:lpstr>Diabète type II</vt:lpstr>
      <vt:lpstr>Physiopathologie</vt:lpstr>
      <vt:lpstr> L’insulinorésistance</vt:lpstr>
      <vt:lpstr> L’insulinorésistance</vt:lpstr>
      <vt:lpstr> L’insulinorésistance</vt:lpstr>
      <vt:lpstr> L’insulinorésistance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Diabète sucré</dc:title>
  <dc:creator>MCD</dc:creator>
  <cp:lastModifiedBy>MCD</cp:lastModifiedBy>
  <cp:revision>20</cp:revision>
  <dcterms:created xsi:type="dcterms:W3CDTF">2016-01-23T07:15:24Z</dcterms:created>
  <dcterms:modified xsi:type="dcterms:W3CDTF">2016-01-28T11:34:55Z</dcterms:modified>
</cp:coreProperties>
</file>