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4" r:id="rId3"/>
    <p:sldId id="318" r:id="rId4"/>
    <p:sldId id="317" r:id="rId5"/>
    <p:sldId id="293" r:id="rId6"/>
    <p:sldId id="304" r:id="rId7"/>
    <p:sldId id="306" r:id="rId8"/>
    <p:sldId id="290" r:id="rId9"/>
    <p:sldId id="291" r:id="rId10"/>
    <p:sldId id="292" r:id="rId11"/>
    <p:sldId id="308" r:id="rId12"/>
    <p:sldId id="294" r:id="rId13"/>
    <p:sldId id="273" r:id="rId14"/>
    <p:sldId id="264" r:id="rId15"/>
    <p:sldId id="295" r:id="rId16"/>
    <p:sldId id="262" r:id="rId17"/>
    <p:sldId id="265" r:id="rId18"/>
    <p:sldId id="266" r:id="rId19"/>
    <p:sldId id="274" r:id="rId20"/>
    <p:sldId id="300" r:id="rId21"/>
    <p:sldId id="299" r:id="rId22"/>
    <p:sldId id="276" r:id="rId23"/>
    <p:sldId id="277" r:id="rId24"/>
    <p:sldId id="275" r:id="rId25"/>
    <p:sldId id="298" r:id="rId26"/>
    <p:sldId id="310" r:id="rId27"/>
    <p:sldId id="278" r:id="rId28"/>
    <p:sldId id="279" r:id="rId29"/>
    <p:sldId id="271" r:id="rId30"/>
    <p:sldId id="285" r:id="rId31"/>
    <p:sldId id="286" r:id="rId32"/>
    <p:sldId id="287" r:id="rId33"/>
    <p:sldId id="319" r:id="rId34"/>
    <p:sldId id="289" r:id="rId35"/>
    <p:sldId id="272" r:id="rId36"/>
    <p:sldId id="320" r:id="rId37"/>
    <p:sldId id="321" r:id="rId38"/>
    <p:sldId id="28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0898-A92E-4C63-8C55-C7FB0E82E9C7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8DC-F136-458A-B733-2E26B5FE06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35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Coupe  histologique de la rétine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Connexions intra rétinienne au niveau de la fovéa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transformations induites par l’arrivée d’un photon sur le bâtonnet et pouvoir amplificateur des réactions(les nombres indiquent les</a:t>
            </a:r>
            <a:r>
              <a:rPr lang="fr-FR" baseline="0" dirty="0" smtClean="0"/>
              <a:t> facteurs multiplicateurs à chaque étape)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Localisation</a:t>
            </a:r>
            <a:r>
              <a:rPr lang="fr-FR" baseline="0" dirty="0" smtClean="0"/>
              <a:t> anatomique des </a:t>
            </a:r>
            <a:r>
              <a:rPr lang="fr-FR" baseline="0" smtClean="0"/>
              <a:t>aires visuelles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colonnes</a:t>
            </a:r>
            <a:r>
              <a:rPr lang="fr-FR" baseline="0" dirty="0" smtClean="0"/>
              <a:t> de dominance oculaire et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68DC-F136-458A-B733-2E26B5FE06B4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ACC1-14CB-4E6D-80F3-710A264A8CAB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381B-593B-4AEE-A24D-58428E03FE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rmAutofit/>
          </a:bodyPr>
          <a:lstStyle/>
          <a:p>
            <a:r>
              <a:rPr lang="fr-FR" dirty="0" smtClean="0"/>
              <a:t>PHYSIOLOGIE DE LA VISION</a:t>
            </a:r>
            <a:br>
              <a:rPr lang="fr-FR" dirty="0" smtClean="0"/>
            </a:br>
            <a:r>
              <a:rPr lang="fr-FR" sz="3200" dirty="0" smtClean="0"/>
              <a:t>Dr R.RIRI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FACULTE DE MEDECINCE DE CONSTANTINE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Dans la partie  antérieure du corps ciliaire :la pupille dont le diamètre varie  de 2 à 8 mm grâce aux muscles:</a:t>
            </a:r>
          </a:p>
          <a:p>
            <a:pPr>
              <a:buNone/>
            </a:pPr>
            <a:r>
              <a:rPr lang="fr-FR" dirty="0" smtClean="0"/>
              <a:t>   - radiaires (dilatateurs, sous la dépendance du</a:t>
            </a:r>
          </a:p>
          <a:p>
            <a:pPr>
              <a:buNone/>
            </a:pPr>
            <a:r>
              <a:rPr lang="fr-FR" dirty="0" smtClean="0"/>
              <a:t>     système sympathique) </a:t>
            </a:r>
          </a:p>
          <a:p>
            <a:pPr>
              <a:buNone/>
            </a:pPr>
            <a:r>
              <a:rPr lang="fr-FR" dirty="0" smtClean="0"/>
              <a:t>  - concentriques (constricteurs, sous la dépendance du système parasympathique).</a:t>
            </a:r>
          </a:p>
          <a:p>
            <a:pPr>
              <a:buNone/>
            </a:pPr>
            <a:r>
              <a:rPr lang="fr-FR" dirty="0" smtClean="0"/>
              <a:t>Cette optique permet de voir une  partie de l’espace: </a:t>
            </a:r>
            <a:r>
              <a:rPr lang="fr-FR" b="1" dirty="0" smtClean="0"/>
              <a:t>champ visuel :</a:t>
            </a:r>
            <a:r>
              <a:rPr lang="fr-FR" dirty="0" smtClean="0"/>
              <a:t> s’étend de 60° en haut à 70° en bas et 90° environ latéralement.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59766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rétine tapisse la choroïde, sur le fond de l’œil . </a:t>
            </a:r>
          </a:p>
          <a:p>
            <a:r>
              <a:rPr lang="fr-FR" dirty="0" smtClean="0"/>
              <a:t>La rétine est constituée de plusieurs types de cellules</a:t>
            </a:r>
          </a:p>
          <a:p>
            <a:pPr>
              <a:buNone/>
            </a:pPr>
            <a:r>
              <a:rPr lang="fr-FR" dirty="0" smtClean="0"/>
              <a:t>   nerveuses : deux types de photorécepteurs (</a:t>
            </a:r>
            <a:r>
              <a:rPr lang="fr-FR" b="1" dirty="0" smtClean="0"/>
              <a:t>cônes et</a:t>
            </a:r>
          </a:p>
          <a:p>
            <a:r>
              <a:rPr lang="fr-FR" b="1" dirty="0" smtClean="0"/>
              <a:t>bâtonnets), inégalement répartis, cellules bipolaires</a:t>
            </a:r>
          </a:p>
          <a:p>
            <a:r>
              <a:rPr lang="fr-FR" dirty="0" smtClean="0"/>
              <a:t>et </a:t>
            </a:r>
            <a:r>
              <a:rPr lang="fr-FR" b="1" dirty="0" smtClean="0"/>
              <a:t>cellules ganglionnaires. Ces cellules constituent ce</a:t>
            </a:r>
          </a:p>
          <a:p>
            <a:pPr>
              <a:buNone/>
            </a:pPr>
            <a:r>
              <a:rPr lang="fr-FR" dirty="0" smtClean="0"/>
              <a:t>qui est appelé la voie directe ou verticale.</a:t>
            </a:r>
          </a:p>
          <a:p>
            <a:r>
              <a:rPr lang="fr-FR" dirty="0" smtClean="0"/>
              <a:t> Les autres, les cellules horizontales et  cellules amacrines, constituent la voie indirecte ou horizontale.</a:t>
            </a:r>
          </a:p>
          <a:p>
            <a:r>
              <a:rPr lang="fr-FR" dirty="0" smtClean="0"/>
              <a:t>On trouve :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1-l’epithelim pigmentaire : c’est un système piège de la lumière, permet la nutrition des éléments distaux de la rétine et l’élimination des disques des photorécepteurs.</a:t>
            </a:r>
          </a:p>
          <a:p>
            <a:r>
              <a:rPr lang="fr-FR" dirty="0"/>
              <a:t>2-couche des segments externes et interne des photorécepteurs .</a:t>
            </a:r>
          </a:p>
          <a:p>
            <a:r>
              <a:rPr lang="fr-FR" dirty="0"/>
              <a:t>3-couche nucléaire externe : noyaux des cônes et bâtonnets.</a:t>
            </a:r>
          </a:p>
          <a:p>
            <a:r>
              <a:rPr lang="fr-FR" dirty="0"/>
              <a:t>4-couche plexiforme externe : articulation des photorécepteurs avec les dendrites des cellules bipolaires et horizontales.</a:t>
            </a:r>
          </a:p>
          <a:p>
            <a:r>
              <a:rPr lang="fr-FR" dirty="0"/>
              <a:t>5-couche nucléaire interne :soma des cellules bâtonnets et horizontales.</a:t>
            </a:r>
          </a:p>
          <a:p>
            <a:r>
              <a:rPr lang="fr-FR" dirty="0"/>
              <a:t>6-couche plexiforme interne : articulation des bipolaires avec les cellules ganglionnaire et amacrines.</a:t>
            </a:r>
          </a:p>
          <a:p>
            <a:r>
              <a:rPr lang="fr-FR" dirty="0"/>
              <a:t>7-couche  des corps cellulaire des cellules </a:t>
            </a:r>
            <a:r>
              <a:rPr lang="fr-FR" dirty="0" smtClean="0"/>
              <a:t>ganglionnaires. </a:t>
            </a:r>
            <a:endParaRPr lang="fr-FR" dirty="0"/>
          </a:p>
          <a:p>
            <a:r>
              <a:rPr lang="fr-FR" dirty="0"/>
              <a:t>8-assise des fibres optiques : axones des cellules ganglionnaires.</a:t>
            </a:r>
          </a:p>
          <a:p>
            <a:r>
              <a:rPr lang="fr-FR" dirty="0"/>
              <a:t>9-membrane limitante interne.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3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34481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43174" y="71435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928662" y="221455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32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1926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65527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160 millions de photorécepteurs /œil</a:t>
            </a:r>
          </a:p>
          <a:p>
            <a:r>
              <a:rPr lang="fr-FR" dirty="0" smtClean="0"/>
              <a:t>Bâtonnets: vision achromatique =scotopique</a:t>
            </a:r>
          </a:p>
          <a:p>
            <a:pPr>
              <a:buNone/>
            </a:pPr>
            <a:r>
              <a:rPr lang="fr-FR" dirty="0" smtClean="0"/>
              <a:t>                     Noir et blanc</a:t>
            </a:r>
          </a:p>
          <a:p>
            <a:pPr>
              <a:buNone/>
            </a:pPr>
            <a:r>
              <a:rPr lang="fr-FR" dirty="0" smtClean="0"/>
              <a:t>                     Plus nombreux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       photo pigment : rhodopsine</a:t>
            </a:r>
          </a:p>
          <a:p>
            <a:r>
              <a:rPr lang="fr-FR" dirty="0" smtClean="0"/>
              <a:t>Cônes: vision chromatique =photopique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 couleurs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photo pigment: iodopsine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I/INTROCUCTION</a:t>
            </a:r>
            <a:endParaRPr lang="fr-FR" dirty="0"/>
          </a:p>
          <a:p>
            <a:r>
              <a:rPr lang="fr-FR" dirty="0" smtClean="0"/>
              <a:t>II/ORGANISATION </a:t>
            </a:r>
            <a:r>
              <a:rPr lang="fr-FR" dirty="0"/>
              <a:t>GENERALE DE LA RETINE</a:t>
            </a:r>
          </a:p>
          <a:p>
            <a:r>
              <a:rPr lang="fr-FR" dirty="0"/>
              <a:t>          I/DONNEES HISTOLOGIQUES</a:t>
            </a:r>
          </a:p>
          <a:p>
            <a:r>
              <a:rPr lang="fr-FR" dirty="0"/>
              <a:t>         II/PHOTORECEPTEURS</a:t>
            </a:r>
          </a:p>
          <a:p>
            <a:r>
              <a:rPr lang="fr-FR" dirty="0" smtClean="0"/>
              <a:t>III/MECANISMES </a:t>
            </a:r>
            <a:r>
              <a:rPr lang="fr-FR" dirty="0"/>
              <a:t>DE LA PHOTOTRANSDUCTION</a:t>
            </a:r>
          </a:p>
          <a:p>
            <a:r>
              <a:rPr lang="fr-FR" dirty="0"/>
              <a:t>          I/ELECTROPHYSIOLOGIE</a:t>
            </a:r>
          </a:p>
          <a:p>
            <a:r>
              <a:rPr lang="fr-FR" dirty="0"/>
              <a:t>         II/MECANISMES PHOTOCHIMIQUES </a:t>
            </a:r>
          </a:p>
          <a:p>
            <a:r>
              <a:rPr lang="fr-FR" dirty="0" smtClean="0"/>
              <a:t>IV/FONCTIONS </a:t>
            </a:r>
            <a:r>
              <a:rPr lang="fr-FR" dirty="0"/>
              <a:t>NERVEUSES DE LA RETINE</a:t>
            </a:r>
          </a:p>
          <a:p>
            <a:pPr>
              <a:buNone/>
            </a:pPr>
            <a:r>
              <a:rPr lang="fr-FR" dirty="0" smtClean="0"/>
              <a:t>             A/CELLULES </a:t>
            </a:r>
            <a:r>
              <a:rPr lang="fr-FR" sz="3400" dirty="0" smtClean="0"/>
              <a:t>BIPOLAIRES</a:t>
            </a:r>
          </a:p>
          <a:p>
            <a:pPr>
              <a:buNone/>
            </a:pPr>
            <a:r>
              <a:rPr lang="fr-FR" dirty="0" smtClean="0"/>
              <a:t>              B/CELLULES </a:t>
            </a:r>
            <a:r>
              <a:rPr lang="fr-FR" dirty="0"/>
              <a:t>GONGLIONNAIRES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 Le centre de la rétine comprend essentiellement des cônes: la vision des détails et à la vision colorée (</a:t>
            </a:r>
            <a:r>
              <a:rPr lang="fr-FR" b="1" dirty="0" smtClean="0"/>
              <a:t>vision photopique)</a:t>
            </a:r>
          </a:p>
          <a:p>
            <a:endParaRPr lang="fr-FR" b="1" dirty="0" smtClean="0"/>
          </a:p>
          <a:p>
            <a:r>
              <a:rPr lang="fr-FR" b="1" dirty="0" smtClean="0"/>
              <a:t> le pourtour </a:t>
            </a:r>
            <a:r>
              <a:rPr lang="fr-FR" dirty="0" smtClean="0"/>
              <a:t>est essentiellement constitué de bâtonnets, et dévolu à la vision achromatique (</a:t>
            </a:r>
            <a:r>
              <a:rPr lang="fr-FR" b="1" dirty="0" smtClean="0"/>
              <a:t>vision scotopique) .</a:t>
            </a:r>
          </a:p>
          <a:p>
            <a:pPr>
              <a:buNone/>
            </a:pPr>
            <a:r>
              <a:rPr lang="fr-FR" dirty="0" smtClean="0"/>
              <a:t>      </a:t>
            </a:r>
          </a:p>
          <a:p>
            <a:r>
              <a:rPr lang="fr-FR" dirty="0" smtClean="0"/>
              <a:t>La réunion des axones de toutes les cellules ganglionnaires</a:t>
            </a:r>
          </a:p>
          <a:p>
            <a:pPr>
              <a:buNone/>
            </a:pPr>
            <a:r>
              <a:rPr lang="fr-FR" dirty="0" smtClean="0"/>
              <a:t>forme le nerf optique qui sort du globe oculaire en de dans et en bas de la fovéa.</a:t>
            </a:r>
          </a:p>
          <a:p>
            <a:r>
              <a:rPr lang="fr-FR" dirty="0" smtClean="0"/>
              <a:t> Le point d’émergence du nerf optique : la </a:t>
            </a:r>
            <a:r>
              <a:rPr lang="fr-FR" b="1" dirty="0" smtClean="0"/>
              <a:t>tache aveugle ou disque optique.</a:t>
            </a:r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au niveau du centre optique de l’</a:t>
            </a:r>
            <a:r>
              <a:rPr lang="fr-FR" dirty="0" err="1" smtClean="0"/>
              <a:t>oeil</a:t>
            </a:r>
            <a:r>
              <a:rPr lang="fr-FR" dirty="0" smtClean="0"/>
              <a:t> se trouve  la fovéa, ou </a:t>
            </a:r>
            <a:r>
              <a:rPr lang="fr-FR" b="1" dirty="0" smtClean="0"/>
              <a:t>tache jaune, qui ne contient que des cônes . </a:t>
            </a:r>
          </a:p>
          <a:p>
            <a:r>
              <a:rPr lang="fr-FR" dirty="0" smtClean="0"/>
              <a:t>À ce niveau, chaque cône est connecté à une seule cellule bipolaire ,elle-même connectée à une seule cellule ganglionnaire.</a:t>
            </a:r>
          </a:p>
          <a:p>
            <a:r>
              <a:rPr lang="fr-FR" dirty="0" smtClean="0"/>
              <a:t>L’acuité visuelle y est maximale.</a:t>
            </a:r>
          </a:p>
          <a:p>
            <a:r>
              <a:rPr lang="fr-FR" dirty="0" smtClean="0"/>
              <a:t> Au centre de la fovéa se trouve la fovéola, qui forme une dépression, ou le faisceau lumineux arrive directement sur les cônes 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PHOTOTRANSDUTION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 I/ELECTROPHYSIOLOGIE</a:t>
            </a:r>
          </a:p>
          <a:p>
            <a:r>
              <a:rPr lang="fr-FR" dirty="0"/>
              <a:t>A l’obscurité, le potentiel de membrane des photorécepteurs est à -40 mv dû à une entrée permanente de sodium .</a:t>
            </a:r>
          </a:p>
          <a:p>
            <a:r>
              <a:rPr lang="fr-FR" dirty="0"/>
              <a:t>L’activation du photo pigment par la lumière provoque une activation d’une protéine G : la  transducine puis stimulation d’une PDE qui dégrade le GMPc en GMP avec fermeture des canaux sodiques</a:t>
            </a:r>
          </a:p>
        </p:txBody>
      </p:sp>
    </p:spTree>
    <p:extLst>
      <p:ext uri="{BB962C8B-B14F-4D97-AF65-F5344CB8AC3E}">
        <p14:creationId xmlns:p14="http://schemas.microsoft.com/office/powerpoint/2010/main" val="15920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adaptation </a:t>
            </a:r>
            <a:r>
              <a:rPr lang="fr-FR" dirty="0"/>
              <a:t>à l’obscurité : en obscurité prolongée, la quantité des </a:t>
            </a:r>
            <a:r>
              <a:rPr lang="fr-FR" dirty="0" smtClean="0"/>
              <a:t>photo pigments </a:t>
            </a:r>
            <a:r>
              <a:rPr lang="fr-FR" dirty="0"/>
              <a:t>est élevée et les photorécepteurs sont sensibles à de très faibles énergies lumineuses .</a:t>
            </a:r>
          </a:p>
          <a:p>
            <a:r>
              <a:rPr lang="fr-FR" dirty="0" smtClean="0"/>
              <a:t>adaptation </a:t>
            </a:r>
            <a:r>
              <a:rPr lang="fr-FR" dirty="0"/>
              <a:t>à la lumière : lors d’une exposition prolongée à la lumière ,il y a une                                           diminution importante de la concentration des pigments non dissocié avec une sensibilité de l’œil à la lumière  réduite 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LA PHOTOTRANSDUCTION</a:t>
            </a:r>
            <a:br>
              <a:rPr lang="fr-FR" sz="2400" dirty="0" smtClean="0"/>
            </a:br>
            <a:r>
              <a:rPr lang="fr-FR" sz="2400" dirty="0" smtClean="0"/>
              <a:t>mécanismes photochimiques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6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04"/>
            <a:ext cx="478631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67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/>
              <a:t>FONCTIONS NERVEUSES DE LA RETINE</a:t>
            </a:r>
          </a:p>
          <a:p>
            <a:pPr>
              <a:buNone/>
            </a:pPr>
            <a:r>
              <a:rPr lang="fr-FR" dirty="0"/>
              <a:t>          </a:t>
            </a:r>
            <a:r>
              <a:rPr lang="fr-FR" dirty="0" smtClean="0"/>
              <a:t>A/CELLULES </a:t>
            </a:r>
            <a:r>
              <a:rPr lang="fr-FR" dirty="0"/>
              <a:t>BIPOLAIRES</a:t>
            </a:r>
          </a:p>
          <a:p>
            <a:r>
              <a:rPr lang="fr-FR" dirty="0"/>
              <a:t>1-Proprietés fonctionnelles : </a:t>
            </a:r>
          </a:p>
          <a:p>
            <a:pPr>
              <a:buNone/>
            </a:pPr>
            <a:r>
              <a:rPr lang="fr-FR" dirty="0" smtClean="0"/>
              <a:t>    -</a:t>
            </a:r>
            <a:r>
              <a:rPr lang="fr-FR" dirty="0"/>
              <a:t>deux types de cellules bipolaires : dépolarisantes et hyperpolarisantes 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    -</a:t>
            </a:r>
            <a:r>
              <a:rPr lang="fr-FR" dirty="0"/>
              <a:t>la communication entre un photorécepteur, une cellule bipolaire et deux cellules horizontales :</a:t>
            </a:r>
            <a:r>
              <a:rPr lang="fr-FR" dirty="0" smtClean="0"/>
              <a:t>triade et </a:t>
            </a:r>
            <a:r>
              <a:rPr lang="fr-FR" dirty="0"/>
              <a:t>qui </a:t>
            </a:r>
            <a:r>
              <a:rPr lang="fr-FR" dirty="0" smtClean="0"/>
              <a:t>permet la transmission </a:t>
            </a:r>
            <a:r>
              <a:rPr lang="fr-FR" dirty="0"/>
              <a:t>latérale de  l’information vers d’autres </a:t>
            </a:r>
            <a:r>
              <a:rPr lang="fr-FR" dirty="0" smtClean="0"/>
              <a:t>récepteurs  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r>
              <a:rPr lang="fr-FR" dirty="0"/>
              <a:t>2-Organisation des champs récepteurs :présente une configuration concentrique à antagonisme centre-périphérie </a:t>
            </a:r>
            <a:r>
              <a:rPr lang="fr-FR" dirty="0" smtClean="0"/>
              <a:t>:centre </a:t>
            </a:r>
            <a:r>
              <a:rPr lang="fr-FR" dirty="0"/>
              <a:t>ON-périphérie OFF  et </a:t>
            </a:r>
            <a:r>
              <a:rPr lang="fr-FR" dirty="0" smtClean="0"/>
              <a:t>centre OFF-périphérie </a:t>
            </a:r>
            <a:r>
              <a:rPr lang="fr-FR" dirty="0"/>
              <a:t>ON.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     B/CELLULES GANGLIONNAIRES</a:t>
            </a:r>
            <a:endParaRPr lang="fr-FR" dirty="0"/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dirty="0"/>
              <a:t>1-Proprietés des champs récepteurs :comparables à ceux des cellules bipolaires</a:t>
            </a:r>
          </a:p>
          <a:p>
            <a:r>
              <a:rPr lang="fr-FR" dirty="0"/>
              <a:t>Les enregistrements intracellulaires montrent deux types de cellules ganglionnaires :</a:t>
            </a:r>
          </a:p>
          <a:p>
            <a:r>
              <a:rPr lang="fr-FR" dirty="0"/>
              <a:t> -cellule ganglionnaire à centre ON </a:t>
            </a:r>
          </a:p>
          <a:p>
            <a:r>
              <a:rPr lang="fr-FR" dirty="0"/>
              <a:t> -cellule ganglionnaire à centre OFF </a:t>
            </a:r>
          </a:p>
          <a:p>
            <a:r>
              <a:rPr lang="fr-FR" dirty="0"/>
              <a:t>Les cellules ganglionnaires permettent la conversion d’un codage de l’information en amplitude à un codage  en fréquence.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5846"/>
            <a:ext cx="77455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2-sur le plan fonctionnel :on distingue trois types de cellules ganglionnaires</a:t>
            </a:r>
          </a:p>
          <a:p>
            <a:r>
              <a:rPr lang="fr-FR" dirty="0"/>
              <a:t>a/cellules P (</a:t>
            </a:r>
            <a:r>
              <a:rPr lang="fr-FR" dirty="0" smtClean="0"/>
              <a:t>ou X</a:t>
            </a:r>
            <a:r>
              <a:rPr lang="fr-FR" dirty="0"/>
              <a:t>) : 80%</a:t>
            </a:r>
          </a:p>
          <a:p>
            <a:r>
              <a:rPr lang="fr-FR" dirty="0"/>
              <a:t>-dans la rétine fovéale</a:t>
            </a:r>
          </a:p>
          <a:p>
            <a:r>
              <a:rPr lang="fr-FR" dirty="0"/>
              <a:t>-réponses phasiques et toniques</a:t>
            </a:r>
          </a:p>
          <a:p>
            <a:r>
              <a:rPr lang="fr-FR" dirty="0"/>
              <a:t>-champs récepteur petit</a:t>
            </a:r>
          </a:p>
          <a:p>
            <a:r>
              <a:rPr lang="fr-FR" dirty="0"/>
              <a:t>-antagonismes centre-périphérie marqué</a:t>
            </a:r>
          </a:p>
          <a:p>
            <a:r>
              <a:rPr lang="fr-FR" dirty="0"/>
              <a:t>-sensibles aux stimulations colorées et permet la vision à haute résolution.</a:t>
            </a:r>
          </a:p>
          <a:p>
            <a:r>
              <a:rPr lang="fr-FR" dirty="0"/>
              <a:t>b/cellules </a:t>
            </a:r>
            <a:r>
              <a:rPr lang="fr-FR" dirty="0" smtClean="0"/>
              <a:t>M(ou Y )</a:t>
            </a:r>
            <a:r>
              <a:rPr lang="fr-FR" dirty="0"/>
              <a:t> :</a:t>
            </a:r>
          </a:p>
          <a:p>
            <a:r>
              <a:rPr lang="fr-FR" dirty="0"/>
              <a:t>-peu nombreuses</a:t>
            </a:r>
          </a:p>
          <a:p>
            <a:r>
              <a:rPr lang="fr-FR" dirty="0"/>
              <a:t>-dans les régions périphériques</a:t>
            </a:r>
          </a:p>
          <a:p>
            <a:r>
              <a:rPr lang="fr-FR" dirty="0"/>
              <a:t>-réponses phasiques</a:t>
            </a:r>
          </a:p>
          <a:p>
            <a:r>
              <a:rPr lang="fr-FR" dirty="0"/>
              <a:t>-champs récepteur large</a:t>
            </a:r>
          </a:p>
          <a:p>
            <a:r>
              <a:rPr lang="fr-FR" dirty="0"/>
              <a:t>-faible antagonisme centre-périphérie</a:t>
            </a:r>
          </a:p>
          <a:p>
            <a:r>
              <a:rPr lang="fr-FR" dirty="0"/>
              <a:t>-sensibles aux mouvements et permettent la vision peu précise </a:t>
            </a:r>
          </a:p>
          <a:p>
            <a:r>
              <a:rPr lang="en-US" dirty="0"/>
              <a:t>c/cellule W :</a:t>
            </a:r>
            <a:endParaRPr lang="fr-FR" dirty="0"/>
          </a:p>
          <a:p>
            <a:r>
              <a:rPr lang="en-US" dirty="0"/>
              <a:t>-responses ON-OFF</a:t>
            </a:r>
            <a:endParaRPr lang="fr-FR" dirty="0"/>
          </a:p>
          <a:p>
            <a:r>
              <a:rPr lang="fr-FR" dirty="0"/>
              <a:t>-répondent aux mouvements et joue le rôle dans la coordination des mouvements des </a:t>
            </a:r>
            <a:r>
              <a:rPr lang="fr-FR" dirty="0" smtClean="0"/>
              <a:t> yeux et </a:t>
            </a:r>
            <a:r>
              <a:rPr lang="fr-FR" dirty="0"/>
              <a:t>de la tête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78579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V/MECANISMES CENTRAUX DE LA VISION :</a:t>
            </a:r>
          </a:p>
          <a:p>
            <a:r>
              <a:rPr lang="fr-FR" sz="3200" dirty="0" smtClean="0"/>
              <a:t> A/ORGANISATION GENERALE</a:t>
            </a:r>
            <a:endParaRPr lang="fr-FR" sz="3200" dirty="0"/>
          </a:p>
          <a:p>
            <a:r>
              <a:rPr lang="fr-FR" sz="3200" dirty="0"/>
              <a:t> </a:t>
            </a:r>
            <a:r>
              <a:rPr lang="fr-FR" sz="3200" dirty="0" smtClean="0"/>
              <a:t>B/CENTRES VISUELS MESENCEPHALIQUES </a:t>
            </a:r>
          </a:p>
          <a:p>
            <a:r>
              <a:rPr lang="fr-FR" sz="3200" dirty="0" smtClean="0"/>
              <a:t>C/LE CORPS GENOUILLE LATERAL </a:t>
            </a:r>
          </a:p>
          <a:p>
            <a:r>
              <a:rPr lang="fr-FR" sz="3200" dirty="0" smtClean="0"/>
              <a:t>D/AIRES CORTICALES VISUELLES </a:t>
            </a:r>
            <a:endParaRPr lang="fr-FR" sz="32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/>
          </a:p>
          <a:p>
            <a:r>
              <a:rPr lang="fr-FR" sz="3200" dirty="0"/>
              <a:t> </a:t>
            </a:r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dirty="0" smtClean="0"/>
              <a:t>Réponses </a:t>
            </a:r>
            <a:r>
              <a:rPr lang="fr-FR" dirty="0"/>
              <a:t>des cellules ganglionnaires aux </a:t>
            </a:r>
            <a:r>
              <a:rPr lang="fr-FR" dirty="0" smtClean="0"/>
              <a:t>stimuli </a:t>
            </a:r>
            <a:r>
              <a:rPr lang="fr-FR" dirty="0"/>
              <a:t>colorés :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Les champs récepteurs sont à opposition simple : R+V+ ,R-V+,J+B-,J-B+</a:t>
            </a:r>
          </a:p>
          <a:p>
            <a:r>
              <a:rPr lang="fr-FR" dirty="0"/>
              <a:t>La </a:t>
            </a:r>
            <a:r>
              <a:rPr lang="fr-FR" dirty="0" smtClean="0"/>
              <a:t>lumière </a:t>
            </a:r>
            <a:r>
              <a:rPr lang="fr-FR" dirty="0"/>
              <a:t>jaune active à la fois les </a:t>
            </a:r>
            <a:r>
              <a:rPr lang="fr-FR" dirty="0" smtClean="0"/>
              <a:t>cônes </a:t>
            </a:r>
            <a:r>
              <a:rPr lang="fr-FR" dirty="0"/>
              <a:t>sensibles au rouge et vert </a:t>
            </a:r>
          </a:p>
          <a:p>
            <a:r>
              <a:rPr lang="fr-FR" dirty="0"/>
              <a:t>La couleur </a:t>
            </a:r>
            <a:r>
              <a:rPr lang="fr-FR" dirty="0" smtClean="0"/>
              <a:t>perçue dépend </a:t>
            </a:r>
            <a:r>
              <a:rPr lang="fr-FR" dirty="0"/>
              <a:t>de l’activité relative des cellules ganglionnaire dont le champ </a:t>
            </a:r>
            <a:r>
              <a:rPr lang="fr-FR" dirty="0" smtClean="0"/>
              <a:t>récepteur reçoit </a:t>
            </a:r>
            <a:r>
              <a:rPr lang="fr-FR" dirty="0"/>
              <a:t>l’information des </a:t>
            </a:r>
            <a:r>
              <a:rPr lang="fr-FR" dirty="0" smtClean="0"/>
              <a:t>cônes vert, rouge, bleu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2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dirty="0"/>
              <a:t>        </a:t>
            </a:r>
            <a:r>
              <a:rPr lang="fr-FR" dirty="0" smtClean="0"/>
              <a:t>ORGANISATION </a:t>
            </a:r>
            <a:r>
              <a:rPr lang="fr-FR" dirty="0"/>
              <a:t>GENERALE DES VOIES VISUELLES</a:t>
            </a:r>
          </a:p>
          <a:p>
            <a:r>
              <a:rPr lang="fr-FR" dirty="0"/>
              <a:t> Les messages issus des deux rétines sont  véhiculés par le nerf optique.</a:t>
            </a:r>
          </a:p>
          <a:p>
            <a:r>
              <a:rPr lang="fr-FR" dirty="0"/>
              <a:t>Au niveau du chiasma, les fibres issues des hemirétines nasales croisent la ligne médiane pour </a:t>
            </a:r>
            <a:r>
              <a:rPr lang="fr-FR" dirty="0" smtClean="0"/>
              <a:t>rejoindre </a:t>
            </a:r>
            <a:r>
              <a:rPr lang="fr-FR" dirty="0"/>
              <a:t>les fibres de </a:t>
            </a:r>
            <a:r>
              <a:rPr lang="fr-FR" dirty="0" smtClean="0"/>
              <a:t>l’hémi-rétine </a:t>
            </a:r>
            <a:r>
              <a:rPr lang="fr-FR" dirty="0"/>
              <a:t>temporale controlatérale formant les bandelettes optiques ; ces  dernière font relais dans le corps genouillé latéral d’où partent les radiations optiques vers le cortex visuel.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/>
              <a:t> A/CENTRES VISUELS MESENCEPHALIQUES</a:t>
            </a:r>
          </a:p>
          <a:p>
            <a:pPr>
              <a:buNone/>
            </a:pPr>
            <a:r>
              <a:rPr lang="fr-FR" dirty="0"/>
              <a:t>Certaines projections </a:t>
            </a:r>
            <a:r>
              <a:rPr lang="fr-FR" dirty="0" smtClean="0"/>
              <a:t>rétiniennes atteignent </a:t>
            </a:r>
            <a:r>
              <a:rPr lang="fr-FR" dirty="0"/>
              <a:t>d’autres </a:t>
            </a:r>
            <a:r>
              <a:rPr lang="fr-FR" dirty="0" smtClean="0"/>
              <a:t>régions </a:t>
            </a:r>
            <a:r>
              <a:rPr lang="fr-FR" dirty="0"/>
              <a:t>du cerveau (</a:t>
            </a:r>
            <a:r>
              <a:rPr lang="fr-FR" dirty="0" smtClean="0"/>
              <a:t>c.ganglionnaire W et </a:t>
            </a:r>
            <a:r>
              <a:rPr lang="fr-FR" dirty="0"/>
              <a:t>M)</a:t>
            </a:r>
          </a:p>
          <a:p>
            <a:r>
              <a:rPr lang="fr-FR" dirty="0"/>
              <a:t>1-Le colliculus </a:t>
            </a:r>
            <a:r>
              <a:rPr lang="fr-FR" dirty="0" smtClean="0"/>
              <a:t>supérieur</a:t>
            </a:r>
            <a:r>
              <a:rPr lang="fr-FR" dirty="0"/>
              <a:t> : orientation du regard, capture visuelle, centration et foveation.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dirty="0"/>
              <a:t>2-Le prétectum : rôle dans le réflexe </a:t>
            </a:r>
            <a:r>
              <a:rPr lang="fr-FR" dirty="0" smtClean="0"/>
              <a:t>photo moteur  </a:t>
            </a:r>
            <a:r>
              <a:rPr lang="fr-FR" dirty="0"/>
              <a:t>et fixation du regard sur un point important du champ visuel .</a:t>
            </a:r>
          </a:p>
          <a:p>
            <a:r>
              <a:rPr lang="fr-FR" dirty="0"/>
              <a:t>3-Le noyau supra chiasmatique et la voie retinohypothalamique( régulation du rythme </a:t>
            </a:r>
            <a:r>
              <a:rPr lang="fr-FR" dirty="0" smtClean="0"/>
              <a:t>circadien (cycle </a:t>
            </a:r>
            <a:r>
              <a:rPr lang="fr-FR" dirty="0"/>
              <a:t>veille-sommeil) .</a:t>
            </a:r>
          </a:p>
        </p:txBody>
      </p:sp>
    </p:spTree>
    <p:extLst>
      <p:ext uri="{BB962C8B-B14F-4D97-AF65-F5344CB8AC3E}">
        <p14:creationId xmlns:p14="http://schemas.microsoft.com/office/powerpoint/2010/main" val="27173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 B/LE CORPS GENOUILLE LATERAL</a:t>
            </a:r>
          </a:p>
          <a:p>
            <a:r>
              <a:rPr lang="fr-FR" dirty="0"/>
              <a:t>Constitue de six couches : 1-2 magnocellulaire</a:t>
            </a:r>
          </a:p>
          <a:p>
            <a:r>
              <a:rPr lang="fr-FR" dirty="0"/>
              <a:t>                                           3,4,5 et6 parvocellulaire</a:t>
            </a:r>
          </a:p>
          <a:p>
            <a:r>
              <a:rPr lang="fr-FR" dirty="0"/>
              <a:t>Reçoit la majorité des afférences rétiniennes provenant de </a:t>
            </a:r>
            <a:r>
              <a:rPr lang="fr-FR" dirty="0" smtClean="0"/>
              <a:t>l’hémi champs </a:t>
            </a:r>
            <a:r>
              <a:rPr lang="fr-FR" dirty="0"/>
              <a:t>visuel controlatéral.</a:t>
            </a:r>
          </a:p>
          <a:p>
            <a:r>
              <a:rPr lang="fr-FR" dirty="0"/>
              <a:t>                                                  </a:t>
            </a:r>
          </a:p>
          <a:p>
            <a:r>
              <a:rPr lang="fr-FR" dirty="0"/>
              <a:t>1-Projection des fibres rétinogeniculées :</a:t>
            </a:r>
          </a:p>
          <a:p>
            <a:pPr lvl="0"/>
            <a:r>
              <a:rPr lang="fr-FR" dirty="0"/>
              <a:t>Les fibres de </a:t>
            </a:r>
            <a:r>
              <a:rPr lang="fr-FR" dirty="0" smtClean="0"/>
              <a:t>l’hémi-rétine </a:t>
            </a:r>
            <a:r>
              <a:rPr lang="fr-FR" dirty="0"/>
              <a:t>nasale controlatérale : couche 1,4,6</a:t>
            </a:r>
          </a:p>
          <a:p>
            <a:pPr lvl="0"/>
            <a:r>
              <a:rPr lang="fr-FR" dirty="0"/>
              <a:t>Les fibres de </a:t>
            </a:r>
            <a:r>
              <a:rPr lang="fr-FR" dirty="0" smtClean="0"/>
              <a:t>l’hémi-rétine </a:t>
            </a:r>
            <a:r>
              <a:rPr lang="fr-FR" dirty="0"/>
              <a:t>temporale : couche 2,3,5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Il existe une organisation retinotopique : les cellules anatomiquement proche intègrent les informations provenant de régions proche de l’espace visuelle.</a:t>
            </a:r>
          </a:p>
          <a:p>
            <a:r>
              <a:rPr lang="fr-FR" dirty="0"/>
              <a:t>3-Proprietés des champs récepteurs : concentrique avec renforcement du contraste entre centre et périphérie et la sensibilité au mouvement de certaines cellules.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9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AIRES </a:t>
            </a:r>
            <a:r>
              <a:rPr lang="fr-FR" dirty="0"/>
              <a:t>CORTICALES VISUELLES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Constitué de l’aire visuel primaire V1 (cortex strié) , de l’aire visuel secondaire V2,V3,V4 et </a:t>
            </a:r>
            <a:r>
              <a:rPr lang="fr-FR" dirty="0" smtClean="0"/>
              <a:t>V5 ( </a:t>
            </a:r>
            <a:r>
              <a:rPr lang="fr-FR" dirty="0"/>
              <a:t>aires visuelles associatives </a:t>
            </a:r>
            <a:r>
              <a:rPr lang="fr-FR" dirty="0" smtClean="0"/>
              <a:t>)qui </a:t>
            </a:r>
            <a:r>
              <a:rPr lang="fr-FR" dirty="0"/>
              <a:t>correspondent respectivement aux aires 17,18 et 19 de BRODMANN</a:t>
            </a:r>
          </a:p>
        </p:txBody>
      </p:sp>
    </p:spTree>
    <p:extLst>
      <p:ext uri="{BB962C8B-B14F-4D97-AF65-F5344CB8AC3E}">
        <p14:creationId xmlns:p14="http://schemas.microsoft.com/office/powerpoint/2010/main" val="684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621499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ORGANISATION FONCTIONNELLE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projection vers le V1 sont retinotopique</a:t>
            </a:r>
          </a:p>
          <a:p>
            <a:r>
              <a:rPr lang="fr-FR" dirty="0" smtClean="0"/>
              <a:t>Organisation columinaire avec présence de</a:t>
            </a:r>
          </a:p>
          <a:p>
            <a:pPr>
              <a:buNone/>
            </a:pPr>
            <a:r>
              <a:rPr lang="fr-FR" dirty="0" smtClean="0"/>
              <a:t>   colonnes de dominance oculaire avec alternance droite et gauche</a:t>
            </a:r>
          </a:p>
          <a:p>
            <a:pPr>
              <a:buNone/>
            </a:pPr>
            <a:r>
              <a:rPr lang="fr-FR" dirty="0" smtClean="0"/>
              <a:t>    colonnes d’orientation </a:t>
            </a:r>
          </a:p>
          <a:p>
            <a:pPr>
              <a:buNone/>
            </a:pPr>
            <a:r>
              <a:rPr lang="fr-FR" dirty="0" smtClean="0"/>
              <a:t>   colonnes cylindriques  (tache ou blobs) pour la vision colorée 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existe deux catégories de cellules :</a:t>
            </a:r>
          </a:p>
          <a:p>
            <a:r>
              <a:rPr lang="fr-FR" dirty="0" smtClean="0"/>
              <a:t>Cellules simples : Codent l’orientation d’un stimulus et répondent au stimulus (lignes )ayant une certaine orientation.</a:t>
            </a:r>
          </a:p>
          <a:p>
            <a:r>
              <a:rPr lang="fr-FR" dirty="0" smtClean="0"/>
              <a:t>Cellules complexes :répondent aux lignes en mouvement ayant une certaines orientation 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00808"/>
            <a:ext cx="7858180" cy="394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357166"/>
            <a:ext cx="8642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</a:t>
            </a:r>
            <a:r>
              <a:rPr lang="fr-FR" sz="2800" dirty="0" smtClean="0"/>
              <a:t>                            INTRODUCTION</a:t>
            </a:r>
          </a:p>
          <a:p>
            <a:endParaRPr lang="fr-FR" sz="2800" dirty="0"/>
          </a:p>
          <a:p>
            <a:r>
              <a:rPr lang="fr-FR" sz="2800" dirty="0" smtClean="0"/>
              <a:t>LA SENSIBILITE VISUELLE EST L’UNE DES MODALITE SENSORIELLE LES PLUS DEVELOPPEE CHEZ L’HOMME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ENVIRON LA ½ DU CORTEX CEREBRAL EST CONSACREE A L’ANALYSE DU MONDE VISUEL PERMETTANT A L’HOMME LE DEPLACEMENT DANS L’ESPACE , LA SAISIE DES OBJETS,  l’EVITEMENT DU DANGER , LA RECONNAISSANCE DES FORMES……..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oeil</a:t>
            </a:r>
            <a:r>
              <a:rPr lang="fr-FR" dirty="0" smtClean="0"/>
              <a:t> est un prolongement du cerveau.</a:t>
            </a:r>
          </a:p>
          <a:p>
            <a:r>
              <a:rPr lang="fr-FR" dirty="0" smtClean="0"/>
              <a:t> la rétine, qui dérive du neuroectoderme, fait partie du système nerveux central (SNC).</a:t>
            </a:r>
          </a:p>
          <a:p>
            <a:r>
              <a:rPr lang="fr-FR" dirty="0" smtClean="0"/>
              <a:t> L’</a:t>
            </a:r>
            <a:r>
              <a:rPr lang="fr-FR" dirty="0" err="1" smtClean="0"/>
              <a:t>oeil</a:t>
            </a:r>
            <a:r>
              <a:rPr lang="fr-FR" dirty="0" smtClean="0"/>
              <a:t> est conçu de manière à focaliser l’image visuelle sur la rétine avec un minimum de déformation optique.</a:t>
            </a:r>
          </a:p>
          <a:p>
            <a:r>
              <a:rPr lang="fr-FR" dirty="0" smtClean="0"/>
              <a:t> La lumière est focalisée par la cornée et le cristallin, traverse l’humeur vitrée qui remplit la cavité de l’</a:t>
            </a:r>
            <a:r>
              <a:rPr lang="fr-FR" dirty="0" err="1" smtClean="0"/>
              <a:t>oeil</a:t>
            </a:r>
            <a:r>
              <a:rPr lang="fr-FR" dirty="0" smtClean="0"/>
              <a:t>, avant d’atteindre les photorécepteurs dans la rétine.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642919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</a:t>
            </a:r>
            <a:endParaRPr lang="fr-FR" sz="28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57224" y="1643051"/>
            <a:ext cx="769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57158" y="1071546"/>
            <a:ext cx="83582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LUMIERE REPRESENTE L’ENERGIE ELECTROMAGNETIQUE </a:t>
            </a:r>
            <a:r>
              <a:rPr lang="fr-FR" sz="2400" dirty="0" smtClean="0"/>
              <a:t> EMISE </a:t>
            </a:r>
            <a:r>
              <a:rPr lang="fr-FR" sz="2400" dirty="0"/>
              <a:t>SOUS FORME D’ONDES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LE STIMULUS ELEMENTAIRE EST LE PHOTON </a:t>
            </a:r>
            <a:r>
              <a:rPr lang="fr-FR" sz="2400" dirty="0" smtClean="0"/>
              <a:t>DONT</a:t>
            </a:r>
          </a:p>
          <a:p>
            <a:r>
              <a:rPr lang="fr-FR" sz="2400" dirty="0" smtClean="0"/>
              <a:t>LA QUANTITE  DETERMINE L’INTENSITE DE LA LUMIERE</a:t>
            </a:r>
          </a:p>
          <a:p>
            <a:r>
              <a:rPr lang="fr-FR" sz="2400" dirty="0" smtClean="0"/>
              <a:t>(AMPLITUDE DE L’OSCILLATION)</a:t>
            </a:r>
          </a:p>
          <a:p>
            <a:endParaRPr lang="fr-FR" sz="2400" dirty="0"/>
          </a:p>
          <a:p>
            <a:r>
              <a:rPr lang="fr-FR" sz="2400" dirty="0" smtClean="0"/>
              <a:t>LA LONGUEUR D’ONDE DU RAYONNEMENT LUMINEUX DETREMINE LA COULEUR (PERIODE DE L’OSCILLATION)</a:t>
            </a:r>
          </a:p>
          <a:p>
            <a:r>
              <a:rPr lang="fr-FR" sz="2400" dirty="0" smtClean="0"/>
              <a:t> </a:t>
            </a:r>
            <a:endParaRPr lang="fr-FR" sz="24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57148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408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7563"/>
            <a:ext cx="5904656" cy="2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oeil</a:t>
            </a:r>
            <a:r>
              <a:rPr lang="fr-FR" dirty="0" smtClean="0"/>
              <a:t> a la forme d’une sphère aplatie de 25 mm de diamètre</a:t>
            </a:r>
          </a:p>
          <a:p>
            <a:r>
              <a:rPr lang="fr-FR" dirty="0" smtClean="0"/>
              <a:t>  peut être considéré comme un instrument d’optique qui forme une image de la scène visuelle vers laquelle le sujet oriente son regard. </a:t>
            </a:r>
          </a:p>
          <a:p>
            <a:r>
              <a:rPr lang="fr-FR" dirty="0" smtClean="0"/>
              <a:t>est constitué de:</a:t>
            </a:r>
          </a:p>
          <a:p>
            <a:r>
              <a:rPr lang="fr-FR" dirty="0" smtClean="0"/>
              <a:t> la sclérotique, enveloppe semi-rigide, avec la cornée en avant( partie transparente de la sclérotique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choroïde et son épithélium pigmentaire: recouvre la face interne de la sclérotique. </a:t>
            </a:r>
          </a:p>
          <a:p>
            <a:pPr>
              <a:buNone/>
            </a:pPr>
            <a:r>
              <a:rPr lang="fr-FR" dirty="0" smtClean="0"/>
              <a:t>    La partie antérieure de la choroïde constitue le corps ciliaire d’où partent des membranes transparentes (zonula) qui aboutissent à la capsule entourant le cristallin. </a:t>
            </a:r>
          </a:p>
          <a:p>
            <a:r>
              <a:rPr lang="fr-FR" dirty="0" smtClean="0"/>
              <a:t> le cristallin :relâché prend une forme bombée qui augmente sa réfraction. </a:t>
            </a:r>
          </a:p>
          <a:p>
            <a:r>
              <a:rPr lang="fr-FR" dirty="0" smtClean="0"/>
              <a:t>Devant le cristallin, on trouve l’iris. C’est un disque musculaire  pigmenté, donnant leur couleur aux yeux.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972</Words>
  <Application>Microsoft Office PowerPoint</Application>
  <PresentationFormat>Affichage à l'écran (4:3)</PresentationFormat>
  <Paragraphs>192</Paragraphs>
  <Slides>38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Thème Office</vt:lpstr>
      <vt:lpstr>PHYSIOLOGIE DE LA VISION Dr R.RIRI FACULTE DE MEDECINCE DE CONSTANTINE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PHOTOTRANSDUTION</vt:lpstr>
      <vt:lpstr>Présentation PowerPoint</vt:lpstr>
      <vt:lpstr>LA PHOTOTRANSDUCTION mécanismes photochimiques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AIRES CORTICALES VISUELLES</vt:lpstr>
      <vt:lpstr>Présentation PowerPoint</vt:lpstr>
      <vt:lpstr>ORGANISATION FONCTIONNELLE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PHYSIOLOGIE DU CORTEX MOTEUR ET VOIES MOTRICES CORTICOFUGES</dc:title>
  <dc:creator>amine</dc:creator>
  <cp:lastModifiedBy>ency-education.com website</cp:lastModifiedBy>
  <cp:revision>152</cp:revision>
  <dcterms:created xsi:type="dcterms:W3CDTF">2013-05-25T07:32:30Z</dcterms:created>
  <dcterms:modified xsi:type="dcterms:W3CDTF">2020-10-17T11:40:15Z</dcterms:modified>
</cp:coreProperties>
</file>