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75"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03/12/2014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
            <a:ext cx="7772400" cy="1785925"/>
          </a:xfrm>
        </p:spPr>
        <p:txBody>
          <a:bodyPr>
            <a:normAutofit/>
          </a:bodyPr>
          <a:lstStyle/>
          <a:p>
            <a:r>
              <a:rPr lang="fr-FR" sz="2000" b="1" dirty="0" smtClean="0"/>
              <a:t>République Algérienne et Populaire</a:t>
            </a:r>
            <a:br>
              <a:rPr lang="fr-FR" sz="2000" b="1" dirty="0" smtClean="0"/>
            </a:br>
            <a:r>
              <a:rPr lang="fr-FR" sz="2000" b="1" dirty="0" smtClean="0"/>
              <a:t>Ministère de l’enseignement supérieur et de le recherche scientifique</a:t>
            </a:r>
            <a:br>
              <a:rPr lang="fr-FR" sz="2000" b="1" dirty="0" smtClean="0"/>
            </a:br>
            <a:r>
              <a:rPr lang="fr-FR" sz="2000" b="1" dirty="0" smtClean="0"/>
              <a:t>Université ABDELHAMID IBN BADIS Mostaganem</a:t>
            </a:r>
            <a:endParaRPr lang="fr-FR" sz="2000" b="1" dirty="0"/>
          </a:p>
        </p:txBody>
      </p:sp>
      <p:sp>
        <p:nvSpPr>
          <p:cNvPr id="3" name="Sous-titre 2"/>
          <p:cNvSpPr>
            <a:spLocks noGrp="1"/>
          </p:cNvSpPr>
          <p:nvPr>
            <p:ph type="subTitle" idx="1"/>
          </p:nvPr>
        </p:nvSpPr>
        <p:spPr>
          <a:xfrm>
            <a:off x="1371600" y="2214554"/>
            <a:ext cx="6400800" cy="1214446"/>
          </a:xfrm>
        </p:spPr>
        <p:txBody>
          <a:bodyPr>
            <a:noAutofit/>
          </a:bodyPr>
          <a:lstStyle/>
          <a:p>
            <a:r>
              <a:rPr lang="fr-FR" sz="4000" b="1" dirty="0" smtClean="0"/>
              <a:t>Les neurotransmetteurs</a:t>
            </a:r>
          </a:p>
          <a:p>
            <a:endParaRPr lang="fr-FR" sz="4000" b="1" dirty="0" smtClean="0"/>
          </a:p>
          <a:p>
            <a:endParaRPr lang="fr-FR" sz="4000" b="1" dirty="0" smtClean="0"/>
          </a:p>
          <a:p>
            <a:r>
              <a:rPr lang="fr-FR" sz="4000" b="1" dirty="0" smtClean="0"/>
              <a:t>Présenté par Dr Selouani</a:t>
            </a:r>
          </a:p>
          <a:p>
            <a:r>
              <a:rPr lang="fr-FR" b="1" dirty="0" smtClean="0"/>
              <a:t>Année </a:t>
            </a:r>
            <a:r>
              <a:rPr lang="fr-FR" b="1" smtClean="0"/>
              <a:t>Universitaire </a:t>
            </a:r>
            <a:r>
              <a:rPr lang="fr-FR" b="1" smtClean="0"/>
              <a:t>2014-2015</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C/-Les acides aminés</a:t>
            </a:r>
            <a:endParaRPr lang="fr-FR" b="1" i="1" u="sng" dirty="0"/>
          </a:p>
        </p:txBody>
      </p:sp>
      <p:sp>
        <p:nvSpPr>
          <p:cNvPr id="3" name="Espace réservé du contenu 2"/>
          <p:cNvSpPr>
            <a:spLocks noGrp="1"/>
          </p:cNvSpPr>
          <p:nvPr>
            <p:ph idx="1"/>
          </p:nvPr>
        </p:nvSpPr>
        <p:spPr/>
        <p:txBody>
          <a:bodyPr/>
          <a:lstStyle/>
          <a:p>
            <a:r>
              <a:rPr lang="fr-FR" dirty="0" smtClean="0"/>
              <a:t>Acide gamma </a:t>
            </a:r>
            <a:r>
              <a:rPr lang="fr-FR" dirty="0" err="1" smtClean="0"/>
              <a:t>aminobutyrique</a:t>
            </a:r>
            <a:r>
              <a:rPr lang="fr-FR" dirty="0" smtClean="0"/>
              <a:t> : GABA</a:t>
            </a:r>
          </a:p>
          <a:p>
            <a:r>
              <a:rPr lang="fr-FR" dirty="0" smtClean="0"/>
              <a:t>- Glycine</a:t>
            </a:r>
          </a:p>
          <a:p>
            <a:r>
              <a:rPr lang="fr-FR" dirty="0" smtClean="0"/>
              <a:t>- Glutamate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D/-Les neuropeptides</a:t>
            </a:r>
            <a:endParaRPr lang="fr-FR" b="1" i="1" u="sng" dirty="0"/>
          </a:p>
        </p:txBody>
      </p:sp>
      <p:sp>
        <p:nvSpPr>
          <p:cNvPr id="3" name="Espace réservé du contenu 2"/>
          <p:cNvSpPr>
            <a:spLocks noGrp="1"/>
          </p:cNvSpPr>
          <p:nvPr>
            <p:ph idx="1"/>
          </p:nvPr>
        </p:nvSpPr>
        <p:spPr/>
        <p:txBody>
          <a:bodyPr>
            <a:normAutofit fontScale="92500"/>
          </a:bodyPr>
          <a:lstStyle/>
          <a:p>
            <a:r>
              <a:rPr lang="fr-FR" dirty="0" smtClean="0"/>
              <a:t>Somatostatine, Thyréostimuline (TRH), </a:t>
            </a:r>
            <a:r>
              <a:rPr lang="fr-FR" dirty="0" err="1" smtClean="0"/>
              <a:t>Lutéotropine</a:t>
            </a:r>
            <a:r>
              <a:rPr lang="fr-FR" dirty="0" smtClean="0"/>
              <a:t>-releasing hormone (LHRH).</a:t>
            </a:r>
          </a:p>
          <a:p>
            <a:r>
              <a:rPr lang="fr-FR" b="1" dirty="0" smtClean="0"/>
              <a:t>Peptides hypophysaires : Corticostimuline (ACTH), </a:t>
            </a:r>
            <a:r>
              <a:rPr lang="en-US" b="1" dirty="0" smtClean="0"/>
              <a:t>Β</a:t>
            </a:r>
            <a:r>
              <a:rPr lang="fr-FR" b="1" dirty="0" smtClean="0"/>
              <a:t>-endorphine, </a:t>
            </a:r>
            <a:r>
              <a:rPr lang="fr-FR" dirty="0" smtClean="0"/>
              <a:t>Ocytocine, vasopressine ou hormone antidiurétique (ADH) .</a:t>
            </a:r>
          </a:p>
          <a:p>
            <a:r>
              <a:rPr lang="fr-FR" b="1" dirty="0" smtClean="0"/>
              <a:t>Peptides agissent sur le système digestif et le cerveau : </a:t>
            </a:r>
            <a:r>
              <a:rPr lang="fr-FR" dirty="0" smtClean="0"/>
              <a:t>Leucine-enképhaline (Leu-</a:t>
            </a:r>
            <a:r>
              <a:rPr lang="fr-FR" dirty="0" err="1" smtClean="0"/>
              <a:t>Enk</a:t>
            </a:r>
            <a:r>
              <a:rPr lang="fr-FR" dirty="0" smtClean="0"/>
              <a:t>), Méthionine-enképhaline (Met-</a:t>
            </a:r>
            <a:r>
              <a:rPr lang="fr-FR" dirty="0" err="1" smtClean="0"/>
              <a:t>Enk</a:t>
            </a:r>
            <a:r>
              <a:rPr lang="fr-FR" dirty="0" smtClean="0"/>
              <a:t>), Substance P, </a:t>
            </a:r>
            <a:r>
              <a:rPr lang="fr-FR" dirty="0" err="1" smtClean="0"/>
              <a:t>Cholécystokinine</a:t>
            </a:r>
            <a:r>
              <a:rPr lang="fr-FR" dirty="0" smtClean="0"/>
              <a:t> (CCK).</a:t>
            </a:r>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i="1" u="sng" dirty="0" smtClean="0"/>
              <a:t>IV/-La dopamine:</a:t>
            </a:r>
            <a:endParaRPr lang="fr-FR" b="1" i="1" u="sng" dirty="0"/>
          </a:p>
        </p:txBody>
      </p:sp>
      <p:sp>
        <p:nvSpPr>
          <p:cNvPr id="3" name="Espace réservé du contenu 2"/>
          <p:cNvSpPr>
            <a:spLocks noGrp="1"/>
          </p:cNvSpPr>
          <p:nvPr>
            <p:ph idx="1"/>
          </p:nvPr>
        </p:nvSpPr>
        <p:spPr/>
        <p:txBody>
          <a:bodyPr>
            <a:normAutofit lnSpcReduction="10000"/>
          </a:bodyPr>
          <a:lstStyle/>
          <a:p>
            <a:pPr>
              <a:buNone/>
            </a:pPr>
            <a:r>
              <a:rPr lang="fr-FR" dirty="0" smtClean="0"/>
              <a:t>La dopamine est un neurotransmetteur inhibiteur qui est impliqué dans le contrôle du mouvement. C’ est un neurotransmetteur inhibiteur qui est impliqué dans le contrôle du mouvement et de la posture. Il module aussi l'humeur.</a:t>
            </a:r>
          </a:p>
          <a:p>
            <a:r>
              <a:rPr lang="fr-FR" dirty="0" smtClean="0"/>
              <a:t>La perte de dopamine dans certaines parties du cerveau entraîne la rigidité musculaire typique de la maladie de Parkinson.</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83568" y="404664"/>
            <a:ext cx="759735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Le métabolisme de la dopamine commence par la capture de la L-Tyrosine (Tyr) .La cellule transforme ensuite la Tyr en L-dopa grâce à une réaction d'hydroxylation par la tyrosine </a:t>
            </a:r>
            <a:r>
              <a:rPr kumimoji="0" lang="fr-FR"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hydroxylase</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(TH).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algn="justLow" eaLnBrk="0" fontAlgn="base" hangingPunct="0">
              <a:spcBef>
                <a:spcPct val="0"/>
              </a:spcBef>
              <a:spcAft>
                <a:spcPct val="0"/>
              </a:spcAf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La transformation de L-DOPA en dopamine par une réaction de </a:t>
            </a:r>
            <a:r>
              <a:rPr kumimoji="0" lang="fr-FR"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carboxylation</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algn="justLow" eaLnBrk="0" fontAlgn="base" hangingPunct="0">
              <a:spcBef>
                <a:spcPct val="0"/>
              </a:spcBef>
              <a:spcAft>
                <a:spcPct val="0"/>
              </a:spcAft>
            </a:pPr>
            <a:r>
              <a:rPr lang="fr-FR" sz="2800" dirty="0" smtClean="0"/>
              <a:t>La dopamine est concentrée dans des vésicules qui se trouvent en très grande quantités au niveau des terminaisons nerveuses.</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fr-FR" sz="2400" dirty="0" smtClean="0">
              <a:latin typeface="Calibri" pitchFamily="34" charset="0"/>
              <a:ea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39552" y="1656750"/>
            <a:ext cx="799288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Les récepteurs du SNC sont classés en deux groupes principaux : D1 et D2, il y a d’autre types D3, D4 et D5 qui ont été identifiés et clonés.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Dans le SNP la stimulation des sites dopaminergique peut entraîner une arythmie cardiaque , une tachycardie et même une fibrillation. Dans le système gastro-intestinal, la dopamine peut provoquer nausée et vomissement.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l"/>
            <a:r>
              <a:rPr lang="fr-FR" b="1" i="1" u="sng" dirty="0" smtClean="0"/>
              <a:t>V/-Acide gamma-</a:t>
            </a:r>
            <a:r>
              <a:rPr lang="fr-FR" b="1" i="1" u="sng" dirty="0" err="1" smtClean="0"/>
              <a:t>amino</a:t>
            </a:r>
            <a:r>
              <a:rPr lang="fr-FR" b="1" i="1" u="sng" dirty="0" smtClean="0"/>
              <a:t>-butyrique: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L'acide gamma-</a:t>
            </a:r>
            <a:r>
              <a:rPr lang="fr-FR" dirty="0" err="1" smtClean="0"/>
              <a:t>amino</a:t>
            </a:r>
            <a:r>
              <a:rPr lang="fr-FR" dirty="0" smtClean="0"/>
              <a:t>-butyrique, désigné par l'acronyme GABA, est le neurotransmetteur le plus répandu dans le système nerveux central. On évalue à 30 % la proportion des synapses du SNC dans lesquelles il intervient. Il véhicule plusieurs types d'inhibitions. Il est présent à des concentrations élevées dans certaines régions du cerveau comme les noyaux gris et joue un rôle dans le contrôle des fonctions motrices.</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11560" y="651327"/>
            <a:ext cx="799288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Le gaba est formé dans les neurones par décarboxylation de l'acide glutamique. La réaction est catalysée par le glutamate décarboxylase ou GAD dont le coenzyme est le phosphate de pyridoxal (vitamine B6).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On dispose de divers bloquants de la GAD, utilisés pour freiner la synthèse du gaba, </a:t>
            </a:r>
            <a:r>
              <a:rPr kumimoji="0" lang="fr-FR"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allylglycine</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cyclosérine</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ou des hydrazides du phosphate de pyridoxal qui inhibent le coenzyme.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899592" y="1412776"/>
            <a:ext cx="7704856" cy="4721349"/>
            <a:chOff x="969" y="585"/>
            <a:chExt cx="4066" cy="2773"/>
          </a:xfrm>
        </p:grpSpPr>
        <p:pic>
          <p:nvPicPr>
            <p:cNvPr id="3" name="Picture 5" descr="récepteur ionotrope 3D copie"/>
            <p:cNvPicPr>
              <a:picLocks noChangeAspect="1" noChangeArrowheads="1"/>
            </p:cNvPicPr>
            <p:nvPr/>
          </p:nvPicPr>
          <p:blipFill>
            <a:blip r:embed="rId2" cstate="print"/>
            <a:srcRect/>
            <a:stretch>
              <a:fillRect/>
            </a:stretch>
          </p:blipFill>
          <p:spPr bwMode="auto">
            <a:xfrm>
              <a:off x="969" y="585"/>
              <a:ext cx="4048" cy="2773"/>
            </a:xfrm>
            <a:prstGeom prst="rect">
              <a:avLst/>
            </a:prstGeom>
            <a:noFill/>
          </p:spPr>
        </p:pic>
        <p:sp>
          <p:nvSpPr>
            <p:cNvPr id="4" name="Text Box 6"/>
            <p:cNvSpPr txBox="1">
              <a:spLocks noChangeArrowheads="1"/>
            </p:cNvSpPr>
            <p:nvPr/>
          </p:nvSpPr>
          <p:spPr bwMode="auto">
            <a:xfrm>
              <a:off x="4422" y="649"/>
              <a:ext cx="472" cy="2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fr-FR" sz="1600">
                  <a:solidFill>
                    <a:schemeClr val="accent2"/>
                  </a:solidFill>
                  <a:latin typeface="Comic Sans MS" pitchFamily="66" charset="0"/>
                </a:rPr>
                <a:t>GABA</a:t>
              </a:r>
            </a:p>
          </p:txBody>
        </p:sp>
        <p:sp>
          <p:nvSpPr>
            <p:cNvPr id="5" name="Text Box 7"/>
            <p:cNvSpPr txBox="1">
              <a:spLocks noChangeArrowheads="1"/>
            </p:cNvSpPr>
            <p:nvPr/>
          </p:nvSpPr>
          <p:spPr bwMode="auto">
            <a:xfrm>
              <a:off x="982" y="602"/>
              <a:ext cx="1789" cy="231"/>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fr-FR">
                  <a:solidFill>
                    <a:schemeClr val="accent2"/>
                  </a:solidFill>
                  <a:latin typeface="Comic Sans MS" pitchFamily="66" charset="0"/>
                </a:rPr>
                <a:t>sous-unités du récepteur</a:t>
              </a:r>
            </a:p>
          </p:txBody>
        </p:sp>
        <p:sp>
          <p:nvSpPr>
            <p:cNvPr id="6" name="Text Box 8"/>
            <p:cNvSpPr txBox="1">
              <a:spLocks noChangeArrowheads="1"/>
            </p:cNvSpPr>
            <p:nvPr/>
          </p:nvSpPr>
          <p:spPr bwMode="auto">
            <a:xfrm>
              <a:off x="4374" y="2874"/>
              <a:ext cx="661" cy="231"/>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fr-FR">
                  <a:solidFill>
                    <a:schemeClr val="accent2"/>
                  </a:solidFill>
                  <a:latin typeface="Comic Sans MS" pitchFamily="66" charset="0"/>
                </a:rPr>
                <a:t>canal Cl</a:t>
              </a:r>
              <a:r>
                <a:rPr lang="fr-FR" baseline="34000">
                  <a:solidFill>
                    <a:schemeClr val="accent2"/>
                  </a:solidFill>
                  <a:latin typeface="Comic Sans MS" pitchFamily="66" charset="0"/>
                </a:rPr>
                <a:t>-</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i="1" u="sng" dirty="0" smtClean="0"/>
              <a:t>VI/-La sérotonine:</a:t>
            </a:r>
            <a:endParaRPr lang="fr-FR" b="1" i="1" u="sng" dirty="0"/>
          </a:p>
        </p:txBody>
      </p:sp>
      <p:sp>
        <p:nvSpPr>
          <p:cNvPr id="3" name="Espace réservé du contenu 2"/>
          <p:cNvSpPr>
            <a:spLocks noGrp="1"/>
          </p:cNvSpPr>
          <p:nvPr>
            <p:ph idx="1"/>
          </p:nvPr>
        </p:nvSpPr>
        <p:spPr/>
        <p:txBody>
          <a:bodyPr>
            <a:normAutofit fontScale="77500" lnSpcReduction="20000"/>
          </a:bodyPr>
          <a:lstStyle/>
          <a:p>
            <a:r>
              <a:rPr lang="fr-FR" dirty="0" smtClean="0"/>
              <a:t>La </a:t>
            </a:r>
            <a:r>
              <a:rPr lang="fr-FR" b="1" dirty="0" smtClean="0"/>
              <a:t>sérotonine</a:t>
            </a:r>
            <a:r>
              <a:rPr lang="fr-FR" dirty="0" smtClean="0"/>
              <a:t>, encore appelée </a:t>
            </a:r>
            <a:r>
              <a:rPr lang="fr-FR" b="1" dirty="0" smtClean="0"/>
              <a:t>5-</a:t>
            </a:r>
            <a:r>
              <a:rPr lang="fr-FR" b="1" dirty="0" err="1" smtClean="0"/>
              <a:t>hydroxytryptamine</a:t>
            </a:r>
            <a:r>
              <a:rPr lang="fr-FR" dirty="0" smtClean="0"/>
              <a:t> (</a:t>
            </a:r>
            <a:r>
              <a:rPr lang="fr-FR" b="1" dirty="0" smtClean="0"/>
              <a:t>5-HT</a:t>
            </a:r>
            <a:r>
              <a:rPr lang="fr-FR" dirty="0" smtClean="0"/>
              <a:t>), est une monoamine, servant de neurotransmetteur dans le système nerveux central où elle y joue un rôle essentiel pour l'entretien de l'homéostasie du cerveau.</a:t>
            </a:r>
          </a:p>
          <a:p>
            <a:r>
              <a:rPr lang="fr-FR" dirty="0" smtClean="0"/>
              <a:t>La biosynthèse de la sérotonine est réalisée dans les neurones . Elle est fabriquée à partir du tryptophane  (</a:t>
            </a:r>
            <a:r>
              <a:rPr lang="fr-FR" dirty="0" err="1" smtClean="0"/>
              <a:t>Trp</a:t>
            </a:r>
            <a:r>
              <a:rPr lang="fr-FR" dirty="0" smtClean="0"/>
              <a:t>), un acide aminé qui est apporté au cerveau par la circulation sanguine.</a:t>
            </a:r>
          </a:p>
          <a:p>
            <a:r>
              <a:rPr lang="fr-FR" dirty="0" smtClean="0"/>
              <a:t>Elle est impliquée dans la régulation de fonctions telles que la thermorégulation, les comportements alimentaires et sexuels, le cycle veille-sommeil, la douleur, l'anxiété ou le contrôle moteur.</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i="1" u="sng" dirty="0" smtClean="0"/>
              <a:t>VII/-La substance P:</a:t>
            </a:r>
            <a:endParaRPr lang="fr-FR" b="1" i="1" u="sng" dirty="0"/>
          </a:p>
        </p:txBody>
      </p:sp>
      <p:sp>
        <p:nvSpPr>
          <p:cNvPr id="3" name="Espace réservé du contenu 2"/>
          <p:cNvSpPr>
            <a:spLocks noGrp="1"/>
          </p:cNvSpPr>
          <p:nvPr>
            <p:ph idx="1"/>
          </p:nvPr>
        </p:nvSpPr>
        <p:spPr/>
        <p:txBody>
          <a:bodyPr>
            <a:normAutofit fontScale="85000" lnSpcReduction="20000"/>
          </a:bodyPr>
          <a:lstStyle/>
          <a:p>
            <a:r>
              <a:rPr lang="fr-FR" dirty="0" smtClean="0"/>
              <a:t>La </a:t>
            </a:r>
            <a:r>
              <a:rPr lang="fr-FR" b="1" dirty="0" smtClean="0"/>
              <a:t>substance P</a:t>
            </a:r>
            <a:r>
              <a:rPr lang="fr-FR" dirty="0" smtClean="0"/>
              <a:t> est un neuropeptide, c'est-à-dire un polypeptide ayant des fonctions de neurotransmetteur et de </a:t>
            </a:r>
            <a:r>
              <a:rPr lang="fr-FR" dirty="0" err="1" smtClean="0"/>
              <a:t>neuromodulateur</a:t>
            </a:r>
            <a:r>
              <a:rPr lang="fr-FR" dirty="0" smtClean="0"/>
              <a:t>. Elle appartient à la classe des </a:t>
            </a:r>
            <a:r>
              <a:rPr lang="fr-FR" dirty="0" err="1" smtClean="0"/>
              <a:t>tachykinines</a:t>
            </a:r>
            <a:r>
              <a:rPr lang="fr-FR" dirty="0" smtClean="0"/>
              <a:t>, classe rassemblant plusieurs peptides ayant en commun une séquence identique dans leur région Carbone terminale.</a:t>
            </a:r>
            <a:br>
              <a:rPr lang="fr-FR" dirty="0" smtClean="0"/>
            </a:br>
            <a:r>
              <a:rPr lang="fr-FR" dirty="0" smtClean="0"/>
              <a:t>Elle se fixe sur des récepteurs endogènes spécifiques : les récepteurs NK1.</a:t>
            </a:r>
          </a:p>
          <a:p>
            <a:r>
              <a:rPr lang="fr-FR" dirty="0" smtClean="0"/>
              <a:t>Dans le système nerveux central, la substance P est associée à la régulation des troubles de l'humeur, de l'anxiété, du rythme respiratoire, des nausées et de la douleur.</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I-Introduction.</a:t>
            </a:r>
          </a:p>
          <a:p>
            <a:r>
              <a:rPr lang="fr-FR" dirty="0" smtClean="0"/>
              <a:t>II- Critères définissant un neurotransmetteur.</a:t>
            </a:r>
          </a:p>
          <a:p>
            <a:r>
              <a:rPr lang="fr-FR" dirty="0" smtClean="0"/>
              <a:t>III- Classification des neurotransmetteurs.</a:t>
            </a:r>
          </a:p>
          <a:p>
            <a:r>
              <a:rPr lang="fr-FR" dirty="0" smtClean="0"/>
              <a:t>IV- La dopamine.</a:t>
            </a:r>
          </a:p>
          <a:p>
            <a:r>
              <a:rPr lang="fr-FR" dirty="0" smtClean="0"/>
              <a:t>V-Le GABA.</a:t>
            </a:r>
          </a:p>
          <a:p>
            <a:r>
              <a:rPr lang="fr-FR" dirty="0" smtClean="0"/>
              <a:t>VI- La sérotonine.</a:t>
            </a:r>
          </a:p>
          <a:p>
            <a:r>
              <a:rPr lang="fr-FR" dirty="0" smtClean="0"/>
              <a:t>VII-La substance P.</a:t>
            </a:r>
          </a:p>
          <a:p>
            <a:r>
              <a:rPr lang="fr-FR" dirty="0" smtClean="0"/>
              <a:t>VIII-Conclusion.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i="1" u="sng" dirty="0" smtClean="0"/>
              <a:t>VIII/-Conclusion:</a:t>
            </a:r>
            <a:endParaRPr lang="fr-FR" b="1" i="1" u="sng" dirty="0"/>
          </a:p>
        </p:txBody>
      </p:sp>
      <p:sp>
        <p:nvSpPr>
          <p:cNvPr id="3" name="Espace réservé du contenu 2"/>
          <p:cNvSpPr>
            <a:spLocks noGrp="1"/>
          </p:cNvSpPr>
          <p:nvPr>
            <p:ph idx="1"/>
          </p:nvPr>
        </p:nvSpPr>
        <p:spPr/>
        <p:txBody>
          <a:bodyPr>
            <a:normAutofit fontScale="92500" lnSpcReduction="10000"/>
          </a:bodyPr>
          <a:lstStyle/>
          <a:p>
            <a:r>
              <a:rPr lang="fr-FR" dirty="0" smtClean="0"/>
              <a:t> Les neurotransmetteurs comprennent de nombreuses substances, dont l'acétylcholine, l'acide gamma-</a:t>
            </a:r>
            <a:r>
              <a:rPr lang="fr-FR" dirty="0" err="1" smtClean="0"/>
              <a:t>aminobutyrique</a:t>
            </a:r>
            <a:r>
              <a:rPr lang="fr-FR" dirty="0" smtClean="0"/>
              <a:t>, l'adrénaline, la dopamine, les différentes endorphines, les différentes enképhalines, la noradrénaline, la sérotonine…….) Chaque substance chimique est située en des endroits précis du système nerveux et correspond à des fonctions nerveuses bien définies (sensibilité à la douleur, contraction musculaire, coordination des mouvements, etc.).</a:t>
            </a:r>
            <a:endParaRPr lang="fr-FR"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i="1" u="sng" dirty="0" smtClean="0"/>
              <a:t>I/-Introduction:</a:t>
            </a:r>
            <a:endParaRPr lang="fr-FR" b="1" i="1" u="sng" dirty="0"/>
          </a:p>
        </p:txBody>
      </p:sp>
      <p:sp>
        <p:nvSpPr>
          <p:cNvPr id="3" name="Espace réservé du contenu 2"/>
          <p:cNvSpPr>
            <a:spLocks noGrp="1"/>
          </p:cNvSpPr>
          <p:nvPr>
            <p:ph idx="1"/>
          </p:nvPr>
        </p:nvSpPr>
        <p:spPr/>
        <p:txBody>
          <a:bodyPr>
            <a:normAutofit fontScale="85000" lnSpcReduction="20000"/>
          </a:bodyPr>
          <a:lstStyle/>
          <a:p>
            <a:pPr lvl="0" indent="449263" algn="just" fontAlgn="base">
              <a:spcBef>
                <a:spcPct val="0"/>
              </a:spcBef>
              <a:spcAft>
                <a:spcPct val="0"/>
              </a:spcAft>
            </a:pPr>
            <a:r>
              <a:rPr lang="fr-FR" dirty="0" smtClean="0">
                <a:latin typeface="Calibri" pitchFamily="34" charset="0"/>
                <a:ea typeface="Calibri" pitchFamily="34" charset="0"/>
                <a:cs typeface="Arial" pitchFamily="34" charset="0"/>
              </a:rPr>
              <a:t>Le bon fonctionnement de l'organisme humain exige, entre autre, que le cerveau ait accès à des informations sur l'extérieur perçues par les récepteurs sensoriels, et qu'il soit capable d'y répondre. Cette transmission de l'influx nerveux est rendue possible par un important réseau de neurones (de l'ordre d'une centaine de milliards) qui assurent la liaison entre le cerveau et les différentes parties du corps. Avec les signaux électriques, les médiateurs chimiques constituent le langage du SN. En effet, ce sont les principaux acteurs au niveau des synapses. Les synapses, zones de contact à l'interface de deux neurones, servent de « pont » à l'influx nerveux.</a:t>
            </a:r>
            <a:endParaRPr lang="fr-FR" dirty="0" smtClean="0">
              <a:latin typeface="Arial" pitchFamily="34" charset="0"/>
              <a:cs typeface="Arial" pitchFamily="34" charset="0"/>
            </a:endParaRPr>
          </a:p>
          <a:p>
            <a:pPr lvl="0"/>
            <a:endParaRPr lang="fr-FR" dirty="0" smtClean="0">
              <a:latin typeface="Calibri" pitchFamily="34" charset="0"/>
              <a:ea typeface="Calibri" pitchFamily="34" charset="0"/>
              <a:cs typeface="Arial" pitchFamily="34" charset="0"/>
            </a:endParaRPr>
          </a:p>
          <a:p>
            <a:pPr lvl="0"/>
            <a:endParaRPr lang="fr-FR" dirty="0" smtClean="0">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352928" cy="4401205"/>
          </a:xfrm>
          <a:prstGeom prst="rect">
            <a:avLst/>
          </a:prstGeom>
        </p:spPr>
        <p:txBody>
          <a:bodyPr wrap="square">
            <a:spAutoFit/>
          </a:bodyPr>
          <a:lstStyle/>
          <a:p>
            <a:pPr lvl="0" indent="449263" algn="just" eaLnBrk="0" fontAlgn="base" hangingPunct="0">
              <a:spcBef>
                <a:spcPct val="0"/>
              </a:spcBef>
              <a:spcAft>
                <a:spcPct val="0"/>
              </a:spcAft>
            </a:pPr>
            <a:r>
              <a:rPr lang="fr-FR" sz="2800" dirty="0" smtClean="0">
                <a:latin typeface="Calibri" pitchFamily="34" charset="0"/>
                <a:ea typeface="Calibri" pitchFamily="34" charset="0"/>
                <a:cs typeface="Arial" pitchFamily="34" charset="0"/>
              </a:rPr>
              <a:t>Ils permettent aux neurones de communiquer entre eux et avec les éléments qu’ils innervent, permettant le traitement de l’information et l’envoie de messages à tout l’organisme.</a:t>
            </a:r>
            <a:endParaRPr lang="fr-FR" sz="2800" dirty="0" smtClean="0">
              <a:latin typeface="Arial" pitchFamily="34" charset="0"/>
              <a:cs typeface="Arial" pitchFamily="34" charset="0"/>
            </a:endParaRPr>
          </a:p>
          <a:p>
            <a:pPr lvl="0" indent="449263" algn="just" eaLnBrk="0" fontAlgn="base" hangingPunct="0">
              <a:spcBef>
                <a:spcPct val="0"/>
              </a:spcBef>
              <a:spcAft>
                <a:spcPct val="0"/>
              </a:spcAft>
            </a:pPr>
            <a:r>
              <a:rPr lang="fr-FR" sz="2800" dirty="0" smtClean="0">
                <a:latin typeface="Calibri" pitchFamily="34" charset="0"/>
                <a:ea typeface="Calibri" pitchFamily="34" charset="0"/>
                <a:cs typeface="Arial" pitchFamily="34" charset="0"/>
              </a:rPr>
              <a:t>Les neurotransmetteurs règlent un grand nombre d’activités et d’états : sommeil, la mémoire, la mobilité, la vie végétative, la joie ou la colère…etc.</a:t>
            </a:r>
            <a:endParaRPr lang="fr-FR" sz="2800" dirty="0" smtClean="0">
              <a:latin typeface="Arial" pitchFamily="34" charset="0"/>
              <a:cs typeface="Arial" pitchFamily="34" charset="0"/>
            </a:endParaRPr>
          </a:p>
          <a:p>
            <a:pPr lvl="0" indent="449263" algn="just" eaLnBrk="0" fontAlgn="base" hangingPunct="0">
              <a:spcBef>
                <a:spcPct val="0"/>
              </a:spcBef>
              <a:spcAft>
                <a:spcPct val="0"/>
              </a:spcAft>
            </a:pPr>
            <a:r>
              <a:rPr lang="fr-FR" sz="2800" dirty="0" smtClean="0">
                <a:latin typeface="Calibri" pitchFamily="34" charset="0"/>
                <a:ea typeface="Calibri" pitchFamily="34" charset="0"/>
                <a:cs typeface="Arial" pitchFamily="34" charset="0"/>
              </a:rPr>
              <a:t> On connaît plus d’une centaine de neurotransmetteurs  mais de nombreuses molécules restent à nos jours inconnues.</a:t>
            </a:r>
            <a:endParaRPr lang="fr-F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i="1" u="sng" dirty="0" smtClean="0"/>
              <a:t>II/-Critères définissant un neurotransmetteur:</a:t>
            </a:r>
            <a:endParaRPr lang="fr-FR" b="1" i="1" u="sng" dirty="0"/>
          </a:p>
        </p:txBody>
      </p:sp>
      <p:sp>
        <p:nvSpPr>
          <p:cNvPr id="3" name="Espace réservé du contenu 2"/>
          <p:cNvSpPr>
            <a:spLocks noGrp="1"/>
          </p:cNvSpPr>
          <p:nvPr>
            <p:ph idx="1"/>
          </p:nvPr>
        </p:nvSpPr>
        <p:spPr/>
        <p:txBody>
          <a:bodyPr>
            <a:normAutofit lnSpcReduction="10000"/>
          </a:bodyPr>
          <a:lstStyle/>
          <a:p>
            <a:r>
              <a:rPr lang="fr-FR" dirty="0" smtClean="0"/>
              <a:t>Pour qu'une molécule soit considérée comme un neuromédiateur, elle doit :</a:t>
            </a:r>
          </a:p>
          <a:p>
            <a:r>
              <a:rPr lang="fr-FR" b="1" dirty="0" smtClean="0"/>
              <a:t>1. </a:t>
            </a:r>
            <a:r>
              <a:rPr lang="fr-FR" dirty="0" smtClean="0"/>
              <a:t>être synthétisée par le neurone.</a:t>
            </a:r>
          </a:p>
          <a:p>
            <a:r>
              <a:rPr lang="fr-FR" b="1" dirty="0" smtClean="0"/>
              <a:t>2.</a:t>
            </a:r>
            <a:r>
              <a:rPr lang="fr-FR" dirty="0" smtClean="0"/>
              <a:t> être présente dans la terminaison pré synaptique.</a:t>
            </a:r>
          </a:p>
          <a:p>
            <a:r>
              <a:rPr lang="fr-FR" b="1" dirty="0" smtClean="0"/>
              <a:t>3.</a:t>
            </a:r>
            <a:r>
              <a:rPr lang="fr-FR" dirty="0" smtClean="0"/>
              <a:t> être libérée en quantité suffisante pour exercer une action sur l'élément Post synaptique. Cette libération doit être dépendante du Ca2+.</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40768"/>
            <a:ext cx="8640960" cy="4524315"/>
          </a:xfrm>
          <a:prstGeom prst="rect">
            <a:avLst/>
          </a:prstGeom>
        </p:spPr>
        <p:txBody>
          <a:bodyPr wrap="square">
            <a:spAutoFit/>
          </a:bodyPr>
          <a:lstStyle/>
          <a:p>
            <a:r>
              <a:rPr lang="fr-FR" sz="3200" b="1" dirty="0" smtClean="0"/>
              <a:t>4.</a:t>
            </a:r>
            <a:r>
              <a:rPr lang="fr-FR" sz="3200" dirty="0" smtClean="0"/>
              <a:t> reproduire l'effet du neurotransmetteur endogène lorsqu'on l'applique directement sur la cellule cible. Les drogues, qui bloquent (antagonistes) ou reproduisent (agonistes) de façon spécifique la réponse induite par l'application de la molécule, doivent avoir les mêmes effets que sur la réponse post synaptique.</a:t>
            </a:r>
          </a:p>
          <a:p>
            <a:r>
              <a:rPr lang="fr-FR" sz="3200" b="1" dirty="0" smtClean="0"/>
              <a:t>5. </a:t>
            </a:r>
            <a:r>
              <a:rPr lang="fr-FR" sz="3200" dirty="0" smtClean="0"/>
              <a:t>Fixation aux récepteurs post-synaptiques.</a:t>
            </a:r>
          </a:p>
          <a:p>
            <a:r>
              <a:rPr lang="fr-FR" sz="3200" b="1" dirty="0" smtClean="0"/>
              <a:t>6.</a:t>
            </a:r>
            <a:r>
              <a:rPr lang="fr-FR" sz="3200" dirty="0" smtClean="0"/>
              <a:t> être inactivée de manière spécifique.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i="1" u="sng" dirty="0" smtClean="0"/>
              <a:t>III/-Classification des neurotransmetteurs:</a:t>
            </a:r>
            <a:endParaRPr lang="fr-FR" b="1" i="1" u="sng" dirty="0"/>
          </a:p>
        </p:txBody>
      </p:sp>
      <p:sp>
        <p:nvSpPr>
          <p:cNvPr id="3" name="Espace réservé du contenu 2"/>
          <p:cNvSpPr>
            <a:spLocks noGrp="1"/>
          </p:cNvSpPr>
          <p:nvPr>
            <p:ph idx="1"/>
          </p:nvPr>
        </p:nvSpPr>
        <p:spPr/>
        <p:txBody>
          <a:bodyPr/>
          <a:lstStyle/>
          <a:p>
            <a:r>
              <a:rPr lang="fr-FR" dirty="0" smtClean="0"/>
              <a:t>On classe les neurotransmetteurs selon leur structure chimique.</a:t>
            </a:r>
          </a:p>
          <a:p>
            <a:r>
              <a:rPr lang="fr-FR" dirty="0" smtClean="0"/>
              <a:t>***L’acétylcholine.</a:t>
            </a:r>
          </a:p>
          <a:p>
            <a:r>
              <a:rPr lang="fr-FR" dirty="0" smtClean="0"/>
              <a:t>***Les amines biogènes.</a:t>
            </a:r>
          </a:p>
          <a:p>
            <a:r>
              <a:rPr lang="fr-FR" dirty="0" smtClean="0"/>
              <a:t>***Les acides aminés.</a:t>
            </a:r>
          </a:p>
          <a:p>
            <a:r>
              <a:rPr lang="fr-FR" dirty="0" smtClean="0"/>
              <a:t>***Les neuropeptides.</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t>A/-</a:t>
            </a:r>
            <a:r>
              <a:rPr lang="fr-FR" b="1" i="1" u="sng" dirty="0" smtClean="0"/>
              <a:t> L’acétylcholine</a:t>
            </a:r>
            <a:endParaRPr lang="fr-FR" i="1" u="sng" dirty="0"/>
          </a:p>
        </p:txBody>
      </p:sp>
      <p:sp>
        <p:nvSpPr>
          <p:cNvPr id="3" name="Espace réservé du contenu 2"/>
          <p:cNvSpPr>
            <a:spLocks noGrp="1"/>
          </p:cNvSpPr>
          <p:nvPr>
            <p:ph idx="1"/>
          </p:nvPr>
        </p:nvSpPr>
        <p:spPr/>
        <p:txBody>
          <a:bodyPr/>
          <a:lstStyle/>
          <a:p>
            <a:r>
              <a:rPr lang="fr-FR" dirty="0" smtClean="0"/>
              <a:t>le 1er médiateur chimique et le mieux étudié.</a:t>
            </a:r>
          </a:p>
          <a:p>
            <a:r>
              <a:rPr lang="fr-FR" dirty="0" smtClean="0"/>
              <a:t>Son cycle de vie est bien détaillé dans le cours de la jonction neuromusculaire.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B/-Les amines biogènes</a:t>
            </a:r>
            <a:endParaRPr lang="fr-FR" b="1" i="1" u="sng" dirty="0"/>
          </a:p>
        </p:txBody>
      </p:sp>
      <p:sp>
        <p:nvSpPr>
          <p:cNvPr id="3" name="Espace réservé du contenu 2"/>
          <p:cNvSpPr>
            <a:spLocks noGrp="1"/>
          </p:cNvSpPr>
          <p:nvPr>
            <p:ph idx="1"/>
          </p:nvPr>
        </p:nvSpPr>
        <p:spPr/>
        <p:txBody>
          <a:bodyPr/>
          <a:lstStyle/>
          <a:p>
            <a:pPr lvl="0"/>
            <a:r>
              <a:rPr lang="fr-FR" b="1" dirty="0" smtClean="0"/>
              <a:t>La noradrénaline </a:t>
            </a:r>
            <a:endParaRPr lang="fr-FR" dirty="0" smtClean="0"/>
          </a:p>
          <a:p>
            <a:pPr lvl="0"/>
            <a:r>
              <a:rPr lang="fr-FR" b="1" dirty="0" smtClean="0"/>
              <a:t>Adrénaline </a:t>
            </a:r>
            <a:endParaRPr lang="fr-FR" dirty="0" smtClean="0"/>
          </a:p>
          <a:p>
            <a:r>
              <a:rPr lang="fr-FR" b="1" dirty="0" smtClean="0"/>
              <a:t>La dopamine</a:t>
            </a:r>
          </a:p>
          <a:p>
            <a:r>
              <a:rPr lang="fr-FR" b="1" dirty="0" smtClean="0"/>
              <a:t>La sérotonine</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832</Words>
  <Application>Microsoft Office PowerPoint</Application>
  <PresentationFormat>Affichage à l'écran (4:3)</PresentationFormat>
  <Paragraphs>79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République Algérienne et Populaire Ministère de l’enseignement supérieur et de le recherche scientifique Université ABDELHAMID IBN BADIS Mostaganem</vt:lpstr>
      <vt:lpstr>Plan</vt:lpstr>
      <vt:lpstr>I/-Introduction:</vt:lpstr>
      <vt:lpstr>Diapositive 4</vt:lpstr>
      <vt:lpstr>II/-Critères définissant un neurotransmetteur:</vt:lpstr>
      <vt:lpstr>Diapositive 6</vt:lpstr>
      <vt:lpstr>III/-Classification des neurotransmetteurs:</vt:lpstr>
      <vt:lpstr>A/- L’acétylcholine</vt:lpstr>
      <vt:lpstr>B/-Les amines biogènes</vt:lpstr>
      <vt:lpstr>C/-Les acides aminés</vt:lpstr>
      <vt:lpstr>D/-Les neuropeptides</vt:lpstr>
      <vt:lpstr>IV/-La dopamine:</vt:lpstr>
      <vt:lpstr>Diapositive 13</vt:lpstr>
      <vt:lpstr>Diapositive 14</vt:lpstr>
      <vt:lpstr>V/-Acide gamma-amino-butyrique: </vt:lpstr>
      <vt:lpstr>Diapositive 16</vt:lpstr>
      <vt:lpstr>Diapositive 17</vt:lpstr>
      <vt:lpstr>VI/-La sérotonine:</vt:lpstr>
      <vt:lpstr>VII/-La substance P:</vt:lpstr>
      <vt:lpstr>VIII/-Conclusion: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République Algérienne et Populaire Ministère de l’enseignement supérieur et de le recherche scientifique Université ABDELHAMID IBN BADIS Mostaganem</dc:title>
  <dc:creator>Romaissa</dc:creator>
  <cp:lastModifiedBy>TOSHIBA</cp:lastModifiedBy>
  <cp:revision>37</cp:revision>
  <dcterms:created xsi:type="dcterms:W3CDTF">2013-12-03T20:58:24Z</dcterms:created>
  <dcterms:modified xsi:type="dcterms:W3CDTF">2014-12-03T09:43:53Z</dcterms:modified>
</cp:coreProperties>
</file>