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94" r:id="rId5"/>
    <p:sldId id="259" r:id="rId6"/>
    <p:sldId id="260" r:id="rId7"/>
    <p:sldId id="261" r:id="rId8"/>
    <p:sldId id="290"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85" r:id="rId23"/>
    <p:sldId id="275" r:id="rId24"/>
    <p:sldId id="295" r:id="rId25"/>
    <p:sldId id="276" r:id="rId26"/>
    <p:sldId id="277" r:id="rId27"/>
    <p:sldId id="278" r:id="rId28"/>
    <p:sldId id="279" r:id="rId29"/>
    <p:sldId id="280" r:id="rId30"/>
    <p:sldId id="281" r:id="rId31"/>
    <p:sldId id="286" r:id="rId32"/>
    <p:sldId id="282" r:id="rId33"/>
    <p:sldId id="283" r:id="rId34"/>
    <p:sldId id="284" r:id="rId35"/>
    <p:sldId id="287" r:id="rId36"/>
    <p:sldId id="288" r:id="rId37"/>
    <p:sldId id="289" r:id="rId3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4607" autoAdjust="0"/>
  </p:normalViewPr>
  <p:slideViewPr>
    <p:cSldViewPr>
      <p:cViewPr>
        <p:scale>
          <a:sx n="66" d="100"/>
          <a:sy n="66" d="100"/>
        </p:scale>
        <p:origin x="-1494" y="-4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655442-3D5D-4227-AAA5-C6471A0F94FD}"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fr-FR"/>
        </a:p>
      </dgm:t>
    </dgm:pt>
    <dgm:pt modelId="{1B7C2450-F33D-4059-ADF8-6C376788C034}">
      <dgm:prSet custT="1"/>
      <dgm:spPr>
        <a:solidFill>
          <a:schemeClr val="accent2">
            <a:lumMod val="20000"/>
            <a:lumOff val="80000"/>
          </a:schemeClr>
        </a:solidFill>
      </dgm:spPr>
      <dgm:t>
        <a:bodyPr/>
        <a:lstStyle/>
        <a:p>
          <a:pPr rtl="0"/>
          <a:r>
            <a:rPr lang="fr-FR" sz="2400" dirty="0">
              <a:solidFill>
                <a:srgbClr val="FF0000"/>
              </a:solidFill>
              <a:latin typeface="Baskerville Old Face" pitchFamily="18" charset="0"/>
            </a:rPr>
            <a:t>Bioénergétique</a:t>
          </a:r>
          <a:r>
            <a:rPr lang="fr-FR" sz="2400" dirty="0">
              <a:solidFill>
                <a:schemeClr val="bg1"/>
              </a:solidFill>
              <a:latin typeface="Baskerville Old Face" pitchFamily="18" charset="0"/>
            </a:rPr>
            <a:t> </a:t>
          </a:r>
          <a:r>
            <a:rPr lang="fr-FR" sz="2800" dirty="0">
              <a:solidFill>
                <a:schemeClr val="bg1"/>
              </a:solidFill>
              <a:latin typeface="Baskerville Old Face" pitchFamily="18" charset="0"/>
            </a:rPr>
            <a:t>: origine et devenir de l’énergie dans la matière vivante</a:t>
          </a:r>
          <a:r>
            <a:rPr lang="fr-FR" sz="2800" dirty="0">
              <a:solidFill>
                <a:schemeClr val="bg1"/>
              </a:solidFill>
            </a:rPr>
            <a:t> </a:t>
          </a:r>
        </a:p>
      </dgm:t>
    </dgm:pt>
    <dgm:pt modelId="{5A7A522F-B047-4521-B764-47CB9CC99471}" type="parTrans" cxnId="{42FE3AD9-FF19-4B1D-AD55-996F1BD58BAF}">
      <dgm:prSet/>
      <dgm:spPr/>
      <dgm:t>
        <a:bodyPr/>
        <a:lstStyle/>
        <a:p>
          <a:endParaRPr lang="fr-FR"/>
        </a:p>
      </dgm:t>
    </dgm:pt>
    <dgm:pt modelId="{8B9550CD-0DBF-4F28-95FC-2D26B31C7633}" type="sibTrans" cxnId="{42FE3AD9-FF19-4B1D-AD55-996F1BD58BAF}">
      <dgm:prSet/>
      <dgm:spPr>
        <a:solidFill>
          <a:schemeClr val="accent5"/>
        </a:solidFill>
      </dgm:spPr>
      <dgm:t>
        <a:bodyPr/>
        <a:lstStyle/>
        <a:p>
          <a:endParaRPr lang="fr-FR"/>
        </a:p>
      </dgm:t>
    </dgm:pt>
    <dgm:pt modelId="{78E2E56B-F862-48EA-9B1C-D6F10AB99407}">
      <dgm:prSet custT="1"/>
      <dgm:spPr>
        <a:solidFill>
          <a:schemeClr val="accent1">
            <a:lumMod val="20000"/>
            <a:lumOff val="80000"/>
          </a:schemeClr>
        </a:solidFill>
      </dgm:spPr>
      <dgm:t>
        <a:bodyPr/>
        <a:lstStyle/>
        <a:p>
          <a:pPr rtl="0"/>
          <a:r>
            <a:rPr lang="fr-FR" sz="2000" dirty="0">
              <a:solidFill>
                <a:schemeClr val="bg1"/>
              </a:solidFill>
              <a:latin typeface="Baskerville Old Face" pitchFamily="18" charset="0"/>
            </a:rPr>
            <a:t>L’homme : être hétérotrophe(utilise l’énergie chimique contenue dans les Glucides les lipides et les protéines </a:t>
          </a:r>
          <a:r>
            <a:rPr lang="fr-FR" sz="2000" dirty="0">
              <a:solidFill>
                <a:srgbClr val="C00000"/>
              </a:solidFill>
              <a:latin typeface="Baskerville Old Face" pitchFamily="18" charset="0"/>
            </a:rPr>
            <a:t>(</a:t>
          </a:r>
          <a:r>
            <a:rPr lang="fr-FR" sz="2000" b="1" dirty="0">
              <a:solidFill>
                <a:srgbClr val="C00000"/>
              </a:solidFill>
              <a:latin typeface="Baskerville Old Face" pitchFamily="18" charset="0"/>
            </a:rPr>
            <a:t>G.L.P</a:t>
          </a:r>
          <a:r>
            <a:rPr lang="fr-FR" sz="2000" dirty="0">
              <a:solidFill>
                <a:srgbClr val="C00000"/>
              </a:solidFill>
              <a:latin typeface="Baskerville Old Face" pitchFamily="18" charset="0"/>
            </a:rPr>
            <a:t>)          </a:t>
          </a:r>
          <a:r>
            <a:rPr lang="fr-FR" sz="1800" dirty="0">
              <a:solidFill>
                <a:schemeClr val="bg1"/>
              </a:solidFill>
              <a:latin typeface="Baskerville Old Face" pitchFamily="18" charset="0"/>
            </a:rPr>
            <a:t>alimentation(végétaux= êtres autotrophes) </a:t>
          </a:r>
          <a:r>
            <a:rPr lang="fr-FR" sz="2000" dirty="0">
              <a:solidFill>
                <a:schemeClr val="bg1"/>
              </a:solidFill>
              <a:latin typeface="Baskerville Old Face" pitchFamily="18" charset="0"/>
            </a:rPr>
            <a:t> </a:t>
          </a:r>
        </a:p>
      </dgm:t>
    </dgm:pt>
    <dgm:pt modelId="{1998C4CB-A9A7-4E94-A31D-67592BCFBC6E}" type="parTrans" cxnId="{BBA6A6DE-D769-49D7-BFCF-10E533A30029}">
      <dgm:prSet/>
      <dgm:spPr/>
      <dgm:t>
        <a:bodyPr/>
        <a:lstStyle/>
        <a:p>
          <a:endParaRPr lang="fr-FR"/>
        </a:p>
      </dgm:t>
    </dgm:pt>
    <dgm:pt modelId="{A8C61CE2-9790-4F13-B5A1-52913478D75B}" type="sibTrans" cxnId="{BBA6A6DE-D769-49D7-BFCF-10E533A30029}">
      <dgm:prSet/>
      <dgm:spPr/>
      <dgm:t>
        <a:bodyPr/>
        <a:lstStyle/>
        <a:p>
          <a:endParaRPr lang="fr-FR"/>
        </a:p>
      </dgm:t>
    </dgm:pt>
    <dgm:pt modelId="{87E31AE6-8514-4DAE-A894-51C419534D0E}" type="pres">
      <dgm:prSet presAssocID="{AC655442-3D5D-4227-AAA5-C6471A0F94FD}" presName="Name0" presStyleCnt="0">
        <dgm:presLayoutVars>
          <dgm:dir/>
          <dgm:resizeHandles val="exact"/>
        </dgm:presLayoutVars>
      </dgm:prSet>
      <dgm:spPr/>
    </dgm:pt>
    <dgm:pt modelId="{536B2CF5-C8A9-4C70-A01A-33183E3A4C13}" type="pres">
      <dgm:prSet presAssocID="{1B7C2450-F33D-4059-ADF8-6C376788C034}" presName="node" presStyleLbl="node1" presStyleIdx="0" presStyleCnt="2">
        <dgm:presLayoutVars>
          <dgm:bulletEnabled val="1"/>
        </dgm:presLayoutVars>
      </dgm:prSet>
      <dgm:spPr/>
    </dgm:pt>
    <dgm:pt modelId="{71397322-D089-4E43-90AE-DAB9E0EE969C}" type="pres">
      <dgm:prSet presAssocID="{8B9550CD-0DBF-4F28-95FC-2D26B31C7633}" presName="sibTrans" presStyleLbl="sibTrans2D1" presStyleIdx="0" presStyleCnt="1" custLinFactNeighborX="-2033" custLinFactNeighborY="-474"/>
      <dgm:spPr/>
    </dgm:pt>
    <dgm:pt modelId="{B5ED3116-1600-4520-98BC-8F727469E082}" type="pres">
      <dgm:prSet presAssocID="{8B9550CD-0DBF-4F28-95FC-2D26B31C7633}" presName="connectorText" presStyleLbl="sibTrans2D1" presStyleIdx="0" presStyleCnt="1"/>
      <dgm:spPr/>
    </dgm:pt>
    <dgm:pt modelId="{DFED0A70-B8D4-4B0D-BCCF-FD4C1079CFE5}" type="pres">
      <dgm:prSet presAssocID="{78E2E56B-F862-48EA-9B1C-D6F10AB99407}" presName="node" presStyleLbl="node1" presStyleIdx="1" presStyleCnt="2">
        <dgm:presLayoutVars>
          <dgm:bulletEnabled val="1"/>
        </dgm:presLayoutVars>
      </dgm:prSet>
      <dgm:spPr/>
    </dgm:pt>
  </dgm:ptLst>
  <dgm:cxnLst>
    <dgm:cxn modelId="{E0D9A2CF-EB57-42D9-8E4F-EEE60DD5D0D3}" type="presOf" srcId="{AC655442-3D5D-4227-AAA5-C6471A0F94FD}" destId="{87E31AE6-8514-4DAE-A894-51C419534D0E}" srcOrd="0" destOrd="0" presId="urn:microsoft.com/office/officeart/2005/8/layout/process1"/>
    <dgm:cxn modelId="{42FE3AD9-FF19-4B1D-AD55-996F1BD58BAF}" srcId="{AC655442-3D5D-4227-AAA5-C6471A0F94FD}" destId="{1B7C2450-F33D-4059-ADF8-6C376788C034}" srcOrd="0" destOrd="0" parTransId="{5A7A522F-B047-4521-B764-47CB9CC99471}" sibTransId="{8B9550CD-0DBF-4F28-95FC-2D26B31C7633}"/>
    <dgm:cxn modelId="{065699B2-35A5-48B7-91CB-FD3096DF9F5E}" type="presOf" srcId="{8B9550CD-0DBF-4F28-95FC-2D26B31C7633}" destId="{71397322-D089-4E43-90AE-DAB9E0EE969C}" srcOrd="0" destOrd="0" presId="urn:microsoft.com/office/officeart/2005/8/layout/process1"/>
    <dgm:cxn modelId="{B13D85E4-A7BD-472A-933F-36F064D36116}" type="presOf" srcId="{78E2E56B-F862-48EA-9B1C-D6F10AB99407}" destId="{DFED0A70-B8D4-4B0D-BCCF-FD4C1079CFE5}" srcOrd="0" destOrd="0" presId="urn:microsoft.com/office/officeart/2005/8/layout/process1"/>
    <dgm:cxn modelId="{F156DB97-9194-445E-BDF7-2000CBC965C0}" type="presOf" srcId="{1B7C2450-F33D-4059-ADF8-6C376788C034}" destId="{536B2CF5-C8A9-4C70-A01A-33183E3A4C13}" srcOrd="0" destOrd="0" presId="urn:microsoft.com/office/officeart/2005/8/layout/process1"/>
    <dgm:cxn modelId="{BBA6A6DE-D769-49D7-BFCF-10E533A30029}" srcId="{AC655442-3D5D-4227-AAA5-C6471A0F94FD}" destId="{78E2E56B-F862-48EA-9B1C-D6F10AB99407}" srcOrd="1" destOrd="0" parTransId="{1998C4CB-A9A7-4E94-A31D-67592BCFBC6E}" sibTransId="{A8C61CE2-9790-4F13-B5A1-52913478D75B}"/>
    <dgm:cxn modelId="{7459189A-BB81-48D2-B7B1-74504AEE3215}" type="presOf" srcId="{8B9550CD-0DBF-4F28-95FC-2D26B31C7633}" destId="{B5ED3116-1600-4520-98BC-8F727469E082}" srcOrd="1" destOrd="0" presId="urn:microsoft.com/office/officeart/2005/8/layout/process1"/>
    <dgm:cxn modelId="{674773F4-CD5E-4C0C-A0B6-5C4D213B9B22}" type="presParOf" srcId="{87E31AE6-8514-4DAE-A894-51C419534D0E}" destId="{536B2CF5-C8A9-4C70-A01A-33183E3A4C13}" srcOrd="0" destOrd="0" presId="urn:microsoft.com/office/officeart/2005/8/layout/process1"/>
    <dgm:cxn modelId="{748BCC95-2327-4363-ADE2-EB690EA70842}" type="presParOf" srcId="{87E31AE6-8514-4DAE-A894-51C419534D0E}" destId="{71397322-D089-4E43-90AE-DAB9E0EE969C}" srcOrd="1" destOrd="0" presId="urn:microsoft.com/office/officeart/2005/8/layout/process1"/>
    <dgm:cxn modelId="{155608DB-5B54-4B54-966C-5AD49576FBEC}" type="presParOf" srcId="{71397322-D089-4E43-90AE-DAB9E0EE969C}" destId="{B5ED3116-1600-4520-98BC-8F727469E082}" srcOrd="0" destOrd="0" presId="urn:microsoft.com/office/officeart/2005/8/layout/process1"/>
    <dgm:cxn modelId="{27A23E4A-01FA-4AB9-946F-91C95604AD16}" type="presParOf" srcId="{87E31AE6-8514-4DAE-A894-51C419534D0E}" destId="{DFED0A70-B8D4-4B0D-BCCF-FD4C1079CFE5}"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72764A2-FF9B-4450-9AB1-32B9968B767D}"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fr-FR"/>
        </a:p>
      </dgm:t>
    </dgm:pt>
    <dgm:pt modelId="{AA4D108A-68E1-499F-9D60-01D33EB7F5AC}">
      <dgm:prSet phldrT="[Texte]" custT="1"/>
      <dgm:spPr>
        <a:solidFill>
          <a:schemeClr val="accent1">
            <a:lumMod val="20000"/>
            <a:lumOff val="80000"/>
          </a:schemeClr>
        </a:solidFill>
      </dgm:spPr>
      <dgm:t>
        <a:bodyPr/>
        <a:lstStyle/>
        <a:p>
          <a:r>
            <a:rPr lang="fr-FR" sz="2800" b="1" dirty="0">
              <a:solidFill>
                <a:schemeClr val="bg1"/>
              </a:solidFill>
              <a:latin typeface="Baskerville Old Face" pitchFamily="18" charset="0"/>
            </a:rPr>
            <a:t>Organique dont la dégradation produit de l’énergie</a:t>
          </a:r>
        </a:p>
      </dgm:t>
    </dgm:pt>
    <dgm:pt modelId="{B26D763F-8A94-43D7-9687-25FBCE1A0AA1}" type="parTrans" cxnId="{BC6FA645-11F1-4DCE-B87A-D693E381E30C}">
      <dgm:prSet/>
      <dgm:spPr/>
      <dgm:t>
        <a:bodyPr/>
        <a:lstStyle/>
        <a:p>
          <a:endParaRPr lang="fr-FR"/>
        </a:p>
      </dgm:t>
    </dgm:pt>
    <dgm:pt modelId="{17A4468C-C85B-4D02-830E-502E0ADF820B}" type="sibTrans" cxnId="{BC6FA645-11F1-4DCE-B87A-D693E381E30C}">
      <dgm:prSet/>
      <dgm:spPr/>
      <dgm:t>
        <a:bodyPr/>
        <a:lstStyle/>
        <a:p>
          <a:endParaRPr lang="fr-FR"/>
        </a:p>
      </dgm:t>
    </dgm:pt>
    <dgm:pt modelId="{54C39CB8-EA34-46B1-9F3F-F5F8B2B4664D}">
      <dgm:prSet phldrT="[Texte]" custT="1"/>
      <dgm:spPr>
        <a:solidFill>
          <a:schemeClr val="accent2">
            <a:lumMod val="20000"/>
            <a:lumOff val="80000"/>
          </a:schemeClr>
        </a:solidFill>
      </dgm:spPr>
      <dgm:t>
        <a:bodyPr/>
        <a:lstStyle/>
        <a:p>
          <a:r>
            <a:rPr lang="fr-FR" sz="2800" b="1" dirty="0">
              <a:solidFill>
                <a:schemeClr val="bg1"/>
              </a:solidFill>
              <a:latin typeface="Baskerville Old Face" pitchFamily="18" charset="0"/>
            </a:rPr>
            <a:t>Non organique : non dégradé  pour avoir de l’énergie</a:t>
          </a:r>
        </a:p>
      </dgm:t>
    </dgm:pt>
    <dgm:pt modelId="{C9A6F8D7-7C01-47BF-B2A0-285E522D3EA2}" type="parTrans" cxnId="{7BB00DE7-5B4C-4E96-BE41-E0E345A24EBC}">
      <dgm:prSet/>
      <dgm:spPr/>
      <dgm:t>
        <a:bodyPr/>
        <a:lstStyle/>
        <a:p>
          <a:endParaRPr lang="fr-FR"/>
        </a:p>
      </dgm:t>
    </dgm:pt>
    <dgm:pt modelId="{7764F1DA-F314-49B1-A2AC-1CB41BC91630}" type="sibTrans" cxnId="{7BB00DE7-5B4C-4E96-BE41-E0E345A24EBC}">
      <dgm:prSet/>
      <dgm:spPr/>
      <dgm:t>
        <a:bodyPr/>
        <a:lstStyle/>
        <a:p>
          <a:endParaRPr lang="fr-FR"/>
        </a:p>
      </dgm:t>
    </dgm:pt>
    <dgm:pt modelId="{79E44696-E932-4592-88A9-580076CDF3B4}">
      <dgm:prSet phldrT="[Texte]"/>
      <dgm:spPr>
        <a:solidFill>
          <a:schemeClr val="accent5">
            <a:lumMod val="20000"/>
            <a:lumOff val="80000"/>
          </a:schemeClr>
        </a:solidFill>
        <a:effectLst>
          <a:outerShdw blurRad="50800" dist="38100" dir="16200000" rotWithShape="0">
            <a:prstClr val="black">
              <a:alpha val="40000"/>
            </a:prstClr>
          </a:outerShdw>
        </a:effectLst>
      </dgm:spPr>
      <dgm:t>
        <a:bodyPr/>
        <a:lstStyle/>
        <a:p>
          <a:r>
            <a:rPr lang="fr-FR" b="1" dirty="0">
              <a:solidFill>
                <a:schemeClr val="bg1"/>
              </a:solidFill>
            </a:rPr>
            <a:t>Glucides</a:t>
          </a:r>
        </a:p>
      </dgm:t>
    </dgm:pt>
    <dgm:pt modelId="{1AAABBE6-846B-418F-9134-04AA20AFDFD4}" type="parTrans" cxnId="{9A0771F6-E986-4F61-AB48-38AA7FAF07D3}">
      <dgm:prSet/>
      <dgm:spPr/>
      <dgm:t>
        <a:bodyPr/>
        <a:lstStyle/>
        <a:p>
          <a:endParaRPr lang="fr-FR"/>
        </a:p>
      </dgm:t>
    </dgm:pt>
    <dgm:pt modelId="{3F3FE779-0C7E-4FFF-8D44-D2DBA1573DE9}" type="sibTrans" cxnId="{9A0771F6-E986-4F61-AB48-38AA7FAF07D3}">
      <dgm:prSet/>
      <dgm:spPr/>
      <dgm:t>
        <a:bodyPr/>
        <a:lstStyle/>
        <a:p>
          <a:endParaRPr lang="fr-FR"/>
        </a:p>
      </dgm:t>
    </dgm:pt>
    <dgm:pt modelId="{37DD26B7-8FAB-42B6-BFB9-803714A4772C}">
      <dgm:prSet phldrT="[Texte]"/>
      <dgm:spPr>
        <a:solidFill>
          <a:schemeClr val="accent3">
            <a:lumMod val="40000"/>
            <a:lumOff val="60000"/>
          </a:schemeClr>
        </a:solidFill>
        <a:effectLst>
          <a:innerShdw blurRad="63500" dist="50800" dir="18900000">
            <a:prstClr val="black">
              <a:alpha val="50000"/>
            </a:prstClr>
          </a:innerShdw>
        </a:effectLst>
        <a:scene3d>
          <a:camera prst="orthographicFront"/>
          <a:lightRig rig="threePt" dir="t"/>
        </a:scene3d>
        <a:sp3d extrusionH="76200">
          <a:extrusionClr>
            <a:schemeClr val="tx2"/>
          </a:extrusionClr>
        </a:sp3d>
      </dgm:spPr>
      <dgm:t>
        <a:bodyPr/>
        <a:lstStyle/>
        <a:p>
          <a:r>
            <a:rPr lang="fr-FR" b="1" dirty="0">
              <a:solidFill>
                <a:schemeClr val="bg1"/>
              </a:solidFill>
            </a:rPr>
            <a:t>Lipides</a:t>
          </a:r>
        </a:p>
      </dgm:t>
    </dgm:pt>
    <dgm:pt modelId="{1D95967B-9D95-408D-82FE-AA1CE0F3EC71}" type="parTrans" cxnId="{CF40E35A-AD08-4517-9FEA-9549DF35240D}">
      <dgm:prSet/>
      <dgm:spPr/>
      <dgm:t>
        <a:bodyPr/>
        <a:lstStyle/>
        <a:p>
          <a:endParaRPr lang="fr-FR"/>
        </a:p>
      </dgm:t>
    </dgm:pt>
    <dgm:pt modelId="{E7A22AA1-42AB-4083-91DD-FD7D05D3D093}" type="sibTrans" cxnId="{CF40E35A-AD08-4517-9FEA-9549DF35240D}">
      <dgm:prSet/>
      <dgm:spPr/>
      <dgm:t>
        <a:bodyPr/>
        <a:lstStyle/>
        <a:p>
          <a:endParaRPr lang="fr-FR"/>
        </a:p>
      </dgm:t>
    </dgm:pt>
    <dgm:pt modelId="{1A8A6A89-C042-462E-9901-E431E1F92557}">
      <dgm:prSet phldrT="[Texte]"/>
      <dgm:spPr>
        <a:solidFill>
          <a:srgbClr val="FFFF00"/>
        </a:solidFill>
        <a:effectLst>
          <a:outerShdw blurRad="50800" dist="38100" dir="13500000" algn="br" rotWithShape="0">
            <a:prstClr val="black">
              <a:alpha val="40000"/>
            </a:prstClr>
          </a:outerShdw>
        </a:effectLst>
        <a:scene3d>
          <a:camera prst="orthographicFront">
            <a:rot lat="600000" lon="600000" rev="0"/>
          </a:camera>
          <a:lightRig rig="threePt" dir="t">
            <a:rot lat="0" lon="0" rev="600000"/>
          </a:lightRig>
        </a:scene3d>
        <a:sp3d z="6350"/>
      </dgm:spPr>
      <dgm:t>
        <a:bodyPr/>
        <a:lstStyle/>
        <a:p>
          <a:r>
            <a:rPr lang="fr-FR" b="1" dirty="0">
              <a:solidFill>
                <a:schemeClr val="bg1"/>
              </a:solidFill>
            </a:rPr>
            <a:t>Protéines</a:t>
          </a:r>
        </a:p>
      </dgm:t>
    </dgm:pt>
    <dgm:pt modelId="{A1CB56E0-A94B-4997-AAC9-B1D69FE8D0B3}" type="parTrans" cxnId="{6FB16931-8362-459B-8A01-6050620111D5}">
      <dgm:prSet/>
      <dgm:spPr/>
      <dgm:t>
        <a:bodyPr/>
        <a:lstStyle/>
        <a:p>
          <a:endParaRPr lang="fr-FR"/>
        </a:p>
      </dgm:t>
    </dgm:pt>
    <dgm:pt modelId="{33D93DB7-1EBF-4E2E-BE13-CCFF489E530C}" type="sibTrans" cxnId="{6FB16931-8362-459B-8A01-6050620111D5}">
      <dgm:prSet/>
      <dgm:spPr/>
      <dgm:t>
        <a:bodyPr/>
        <a:lstStyle/>
        <a:p>
          <a:endParaRPr lang="fr-FR"/>
        </a:p>
      </dgm:t>
    </dgm:pt>
    <dgm:pt modelId="{E1DDCCBE-11B4-4A3B-A7B3-4168EE7EC408}">
      <dgm:prSet phldrT="[Texte]"/>
      <dgm:spPr/>
      <dgm:t>
        <a:bodyPr/>
        <a:lstStyle/>
        <a:p>
          <a:r>
            <a:rPr lang="fr-FR" b="1" dirty="0">
              <a:solidFill>
                <a:schemeClr val="bg1"/>
              </a:solidFill>
            </a:rPr>
            <a:t>Eau , minéraux</a:t>
          </a:r>
        </a:p>
        <a:p>
          <a:r>
            <a:rPr lang="fr-FR" b="1" dirty="0">
              <a:solidFill>
                <a:schemeClr val="bg1"/>
              </a:solidFill>
            </a:rPr>
            <a:t>oligoéléments</a:t>
          </a:r>
        </a:p>
      </dgm:t>
    </dgm:pt>
    <dgm:pt modelId="{56788AB2-3868-4608-A2B7-E00EC3670329}" type="parTrans" cxnId="{7412CD54-D7F2-4876-A614-E974C6CF6196}">
      <dgm:prSet/>
      <dgm:spPr/>
      <dgm:t>
        <a:bodyPr/>
        <a:lstStyle/>
        <a:p>
          <a:endParaRPr lang="fr-FR"/>
        </a:p>
      </dgm:t>
    </dgm:pt>
    <dgm:pt modelId="{1454B528-ADEC-40E7-85CE-75D9DA0F68D8}" type="sibTrans" cxnId="{7412CD54-D7F2-4876-A614-E974C6CF6196}">
      <dgm:prSet/>
      <dgm:spPr/>
      <dgm:t>
        <a:bodyPr/>
        <a:lstStyle/>
        <a:p>
          <a:endParaRPr lang="fr-FR"/>
        </a:p>
      </dgm:t>
    </dgm:pt>
    <dgm:pt modelId="{DB2D76CB-0E8F-421C-B2E8-CE4B2C75D1F7}" type="pres">
      <dgm:prSet presAssocID="{C72764A2-FF9B-4450-9AB1-32B9968B767D}" presName="diagram" presStyleCnt="0">
        <dgm:presLayoutVars>
          <dgm:dir/>
          <dgm:resizeHandles val="exact"/>
        </dgm:presLayoutVars>
      </dgm:prSet>
      <dgm:spPr/>
    </dgm:pt>
    <dgm:pt modelId="{7483FF04-6A27-4BC8-A5D7-F1E511AB5352}" type="pres">
      <dgm:prSet presAssocID="{AA4D108A-68E1-499F-9D60-01D33EB7F5AC}" presName="node" presStyleLbl="node1" presStyleIdx="0" presStyleCnt="6" custLinFactNeighborX="-26" custLinFactNeighborY="-117">
        <dgm:presLayoutVars>
          <dgm:bulletEnabled val="1"/>
        </dgm:presLayoutVars>
      </dgm:prSet>
      <dgm:spPr/>
    </dgm:pt>
    <dgm:pt modelId="{803C2D5B-58DC-42B7-8277-1B6463C3A330}" type="pres">
      <dgm:prSet presAssocID="{17A4468C-C85B-4D02-830E-502E0ADF820B}" presName="sibTrans" presStyleCnt="0"/>
      <dgm:spPr/>
    </dgm:pt>
    <dgm:pt modelId="{E0E675E2-D3B3-4ECF-AA76-E48B6B334142}" type="pres">
      <dgm:prSet presAssocID="{54C39CB8-EA34-46B1-9F3F-F5F8B2B4664D}" presName="node" presStyleLbl="node1" presStyleIdx="1" presStyleCnt="6">
        <dgm:presLayoutVars>
          <dgm:bulletEnabled val="1"/>
        </dgm:presLayoutVars>
      </dgm:prSet>
      <dgm:spPr/>
    </dgm:pt>
    <dgm:pt modelId="{55950CBE-87AA-40DB-BD1B-E4F1275BC54B}" type="pres">
      <dgm:prSet presAssocID="{7764F1DA-F314-49B1-A2AC-1CB41BC91630}" presName="sibTrans" presStyleCnt="0"/>
      <dgm:spPr/>
    </dgm:pt>
    <dgm:pt modelId="{710A2048-23E1-44A4-95D4-DED3897C1CB7}" type="pres">
      <dgm:prSet presAssocID="{79E44696-E932-4592-88A9-580076CDF3B4}" presName="node" presStyleLbl="node1" presStyleIdx="2" presStyleCnt="6" custScaleX="28159" custScaleY="28678" custLinFactNeighborX="-31602" custLinFactNeighborY="4630">
        <dgm:presLayoutVars>
          <dgm:bulletEnabled val="1"/>
        </dgm:presLayoutVars>
      </dgm:prSet>
      <dgm:spPr/>
    </dgm:pt>
    <dgm:pt modelId="{217B7F64-421D-42CA-9F05-77BA6486812D}" type="pres">
      <dgm:prSet presAssocID="{3F3FE779-0C7E-4FFF-8D44-D2DBA1573DE9}" presName="sibTrans" presStyleCnt="0"/>
      <dgm:spPr/>
    </dgm:pt>
    <dgm:pt modelId="{9B4F3A83-C36F-416A-A76B-4FDFAE0EE80D}" type="pres">
      <dgm:prSet presAssocID="{37DD26B7-8FAB-42B6-BFB9-803714A4772C}" presName="node" presStyleLbl="node1" presStyleIdx="3" presStyleCnt="6" custScaleX="25968" custScaleY="28501" custLinFactNeighborX="-33293" custLinFactNeighborY="4541">
        <dgm:presLayoutVars>
          <dgm:bulletEnabled val="1"/>
        </dgm:presLayoutVars>
      </dgm:prSet>
      <dgm:spPr/>
    </dgm:pt>
    <dgm:pt modelId="{7D51646B-F93F-4EE6-974D-1F46C5E024A9}" type="pres">
      <dgm:prSet presAssocID="{E7A22AA1-42AB-4083-91DD-FD7D05D3D093}" presName="sibTrans" presStyleCnt="0"/>
      <dgm:spPr/>
    </dgm:pt>
    <dgm:pt modelId="{9C221748-5693-4034-A90E-C7F3AFD286BC}" type="pres">
      <dgm:prSet presAssocID="{1A8A6A89-C042-462E-9901-E431E1F92557}" presName="node" presStyleLbl="node1" presStyleIdx="4" presStyleCnt="6" custScaleX="25968" custScaleY="28967" custLinFactNeighborX="-38264" custLinFactNeighborY="4774">
        <dgm:presLayoutVars>
          <dgm:bulletEnabled val="1"/>
        </dgm:presLayoutVars>
      </dgm:prSet>
      <dgm:spPr/>
    </dgm:pt>
    <dgm:pt modelId="{550E58BD-4AC0-48EF-8539-03CDE82D1956}" type="pres">
      <dgm:prSet presAssocID="{33D93DB7-1EBF-4E2E-BE13-CCFF489E530C}" presName="sibTrans" presStyleCnt="0"/>
      <dgm:spPr/>
    </dgm:pt>
    <dgm:pt modelId="{FC031CDA-E5C3-4C20-B940-C7BCA6818803}" type="pres">
      <dgm:prSet presAssocID="{E1DDCCBE-11B4-4A3B-A7B3-4168EE7EC408}" presName="node" presStyleLbl="node1" presStyleIdx="5" presStyleCnt="6" custScaleX="36753" custScaleY="28967" custLinFactNeighborX="18838" custLinFactNeighborY="10852">
        <dgm:presLayoutVars>
          <dgm:bulletEnabled val="1"/>
        </dgm:presLayoutVars>
      </dgm:prSet>
      <dgm:spPr/>
    </dgm:pt>
  </dgm:ptLst>
  <dgm:cxnLst>
    <dgm:cxn modelId="{6FB16931-8362-459B-8A01-6050620111D5}" srcId="{C72764A2-FF9B-4450-9AB1-32B9968B767D}" destId="{1A8A6A89-C042-462E-9901-E431E1F92557}" srcOrd="4" destOrd="0" parTransId="{A1CB56E0-A94B-4997-AAC9-B1D69FE8D0B3}" sibTransId="{33D93DB7-1EBF-4E2E-BE13-CCFF489E530C}"/>
    <dgm:cxn modelId="{BC6FA645-11F1-4DCE-B87A-D693E381E30C}" srcId="{C72764A2-FF9B-4450-9AB1-32B9968B767D}" destId="{AA4D108A-68E1-499F-9D60-01D33EB7F5AC}" srcOrd="0" destOrd="0" parTransId="{B26D763F-8A94-43D7-9687-25FBCE1A0AA1}" sibTransId="{17A4468C-C85B-4D02-830E-502E0ADF820B}"/>
    <dgm:cxn modelId="{152506AB-D6E8-4BF2-AE20-BDEE11BDCA76}" type="presOf" srcId="{C72764A2-FF9B-4450-9AB1-32B9968B767D}" destId="{DB2D76CB-0E8F-421C-B2E8-CE4B2C75D1F7}" srcOrd="0" destOrd="0" presId="urn:microsoft.com/office/officeart/2005/8/layout/default"/>
    <dgm:cxn modelId="{58216FCB-0AD5-4C97-8489-AFCFF852393C}" type="presOf" srcId="{37DD26B7-8FAB-42B6-BFB9-803714A4772C}" destId="{9B4F3A83-C36F-416A-A76B-4FDFAE0EE80D}" srcOrd="0" destOrd="0" presId="urn:microsoft.com/office/officeart/2005/8/layout/default"/>
    <dgm:cxn modelId="{7BB00DE7-5B4C-4E96-BE41-E0E345A24EBC}" srcId="{C72764A2-FF9B-4450-9AB1-32B9968B767D}" destId="{54C39CB8-EA34-46B1-9F3F-F5F8B2B4664D}" srcOrd="1" destOrd="0" parTransId="{C9A6F8D7-7C01-47BF-B2A0-285E522D3EA2}" sibTransId="{7764F1DA-F314-49B1-A2AC-1CB41BC91630}"/>
    <dgm:cxn modelId="{BF42F153-A2EA-49BF-8F91-6829C1E3F36E}" type="presOf" srcId="{54C39CB8-EA34-46B1-9F3F-F5F8B2B4664D}" destId="{E0E675E2-D3B3-4ECF-AA76-E48B6B334142}" srcOrd="0" destOrd="0" presId="urn:microsoft.com/office/officeart/2005/8/layout/default"/>
    <dgm:cxn modelId="{0A308C62-1334-4638-9895-D0388D057192}" type="presOf" srcId="{1A8A6A89-C042-462E-9901-E431E1F92557}" destId="{9C221748-5693-4034-A90E-C7F3AFD286BC}" srcOrd="0" destOrd="0" presId="urn:microsoft.com/office/officeart/2005/8/layout/default"/>
    <dgm:cxn modelId="{9A0771F6-E986-4F61-AB48-38AA7FAF07D3}" srcId="{C72764A2-FF9B-4450-9AB1-32B9968B767D}" destId="{79E44696-E932-4592-88A9-580076CDF3B4}" srcOrd="2" destOrd="0" parTransId="{1AAABBE6-846B-418F-9134-04AA20AFDFD4}" sibTransId="{3F3FE779-0C7E-4FFF-8D44-D2DBA1573DE9}"/>
    <dgm:cxn modelId="{239C14E9-B2B9-4977-ACFE-B84ADE60F126}" type="presOf" srcId="{79E44696-E932-4592-88A9-580076CDF3B4}" destId="{710A2048-23E1-44A4-95D4-DED3897C1CB7}" srcOrd="0" destOrd="0" presId="urn:microsoft.com/office/officeart/2005/8/layout/default"/>
    <dgm:cxn modelId="{7412CD54-D7F2-4876-A614-E974C6CF6196}" srcId="{C72764A2-FF9B-4450-9AB1-32B9968B767D}" destId="{E1DDCCBE-11B4-4A3B-A7B3-4168EE7EC408}" srcOrd="5" destOrd="0" parTransId="{56788AB2-3868-4608-A2B7-E00EC3670329}" sibTransId="{1454B528-ADEC-40E7-85CE-75D9DA0F68D8}"/>
    <dgm:cxn modelId="{13FF8141-2192-41AE-ADD3-072D3BCBBA91}" type="presOf" srcId="{E1DDCCBE-11B4-4A3B-A7B3-4168EE7EC408}" destId="{FC031CDA-E5C3-4C20-B940-C7BCA6818803}" srcOrd="0" destOrd="0" presId="urn:microsoft.com/office/officeart/2005/8/layout/default"/>
    <dgm:cxn modelId="{7A06B798-AA2E-4717-923A-5C96576D8934}" type="presOf" srcId="{AA4D108A-68E1-499F-9D60-01D33EB7F5AC}" destId="{7483FF04-6A27-4BC8-A5D7-F1E511AB5352}" srcOrd="0" destOrd="0" presId="urn:microsoft.com/office/officeart/2005/8/layout/default"/>
    <dgm:cxn modelId="{CF40E35A-AD08-4517-9FEA-9549DF35240D}" srcId="{C72764A2-FF9B-4450-9AB1-32B9968B767D}" destId="{37DD26B7-8FAB-42B6-BFB9-803714A4772C}" srcOrd="3" destOrd="0" parTransId="{1D95967B-9D95-408D-82FE-AA1CE0F3EC71}" sibTransId="{E7A22AA1-42AB-4083-91DD-FD7D05D3D093}"/>
    <dgm:cxn modelId="{917B278B-DF56-43D5-A9AC-08F78F1BEC33}" type="presParOf" srcId="{DB2D76CB-0E8F-421C-B2E8-CE4B2C75D1F7}" destId="{7483FF04-6A27-4BC8-A5D7-F1E511AB5352}" srcOrd="0" destOrd="0" presId="urn:microsoft.com/office/officeart/2005/8/layout/default"/>
    <dgm:cxn modelId="{EBF8C726-F5A4-4F7F-A90F-F6E30F79974D}" type="presParOf" srcId="{DB2D76CB-0E8F-421C-B2E8-CE4B2C75D1F7}" destId="{803C2D5B-58DC-42B7-8277-1B6463C3A330}" srcOrd="1" destOrd="0" presId="urn:microsoft.com/office/officeart/2005/8/layout/default"/>
    <dgm:cxn modelId="{82063C0C-E60F-45CB-AA72-B80A473D5A04}" type="presParOf" srcId="{DB2D76CB-0E8F-421C-B2E8-CE4B2C75D1F7}" destId="{E0E675E2-D3B3-4ECF-AA76-E48B6B334142}" srcOrd="2" destOrd="0" presId="urn:microsoft.com/office/officeart/2005/8/layout/default"/>
    <dgm:cxn modelId="{8DD08587-F0D8-4763-BF57-379F339E74AF}" type="presParOf" srcId="{DB2D76CB-0E8F-421C-B2E8-CE4B2C75D1F7}" destId="{55950CBE-87AA-40DB-BD1B-E4F1275BC54B}" srcOrd="3" destOrd="0" presId="urn:microsoft.com/office/officeart/2005/8/layout/default"/>
    <dgm:cxn modelId="{90457DAC-20AE-4E51-948C-DAA5EFC5F6BE}" type="presParOf" srcId="{DB2D76CB-0E8F-421C-B2E8-CE4B2C75D1F7}" destId="{710A2048-23E1-44A4-95D4-DED3897C1CB7}" srcOrd="4" destOrd="0" presId="urn:microsoft.com/office/officeart/2005/8/layout/default"/>
    <dgm:cxn modelId="{C89E3202-0EA0-4CF0-AF3E-996C4614E572}" type="presParOf" srcId="{DB2D76CB-0E8F-421C-B2E8-CE4B2C75D1F7}" destId="{217B7F64-421D-42CA-9F05-77BA6486812D}" srcOrd="5" destOrd="0" presId="urn:microsoft.com/office/officeart/2005/8/layout/default"/>
    <dgm:cxn modelId="{258F65A2-793B-4294-888D-7A52753B064F}" type="presParOf" srcId="{DB2D76CB-0E8F-421C-B2E8-CE4B2C75D1F7}" destId="{9B4F3A83-C36F-416A-A76B-4FDFAE0EE80D}" srcOrd="6" destOrd="0" presId="urn:microsoft.com/office/officeart/2005/8/layout/default"/>
    <dgm:cxn modelId="{1CDE7D91-A03A-4051-A66E-7353D8ECDDFD}" type="presParOf" srcId="{DB2D76CB-0E8F-421C-B2E8-CE4B2C75D1F7}" destId="{7D51646B-F93F-4EE6-974D-1F46C5E024A9}" srcOrd="7" destOrd="0" presId="urn:microsoft.com/office/officeart/2005/8/layout/default"/>
    <dgm:cxn modelId="{154868E0-9824-492D-9347-1E44F52DCC36}" type="presParOf" srcId="{DB2D76CB-0E8F-421C-B2E8-CE4B2C75D1F7}" destId="{9C221748-5693-4034-A90E-C7F3AFD286BC}" srcOrd="8" destOrd="0" presId="urn:microsoft.com/office/officeart/2005/8/layout/default"/>
    <dgm:cxn modelId="{E0B01DE5-72FE-4382-936A-E3FD1098C078}" type="presParOf" srcId="{DB2D76CB-0E8F-421C-B2E8-CE4B2C75D1F7}" destId="{550E58BD-4AC0-48EF-8539-03CDE82D1956}" srcOrd="9" destOrd="0" presId="urn:microsoft.com/office/officeart/2005/8/layout/default"/>
    <dgm:cxn modelId="{57835848-2963-442B-A710-D02BB7BB84F1}" type="presParOf" srcId="{DB2D76CB-0E8F-421C-B2E8-CE4B2C75D1F7}" destId="{FC031CDA-E5C3-4C20-B940-C7BCA6818803}"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CF851D6-3BA4-4B80-8298-721F927D385A}" type="doc">
      <dgm:prSet loTypeId="urn:microsoft.com/office/officeart/2005/8/layout/venn1" loCatId="relationship" qsTypeId="urn:microsoft.com/office/officeart/2005/8/quickstyle/simple1" qsCatId="simple" csTypeId="urn:microsoft.com/office/officeart/2005/8/colors/accent1_2" csCatId="accent1" phldr="1"/>
      <dgm:spPr/>
    </dgm:pt>
    <dgm:pt modelId="{3DCBE8AD-EA95-45B7-9D8A-2CA718079792}">
      <dgm:prSet phldrT="[Texte]" custT="1"/>
      <dgm:spPr/>
      <dgm:t>
        <a:bodyPr/>
        <a:lstStyle/>
        <a:p>
          <a:r>
            <a:rPr lang="fr-FR" sz="3200" b="1" dirty="0">
              <a:solidFill>
                <a:schemeClr val="bg1"/>
              </a:solidFill>
              <a:latin typeface="Baskerville Old Face" pitchFamily="18" charset="0"/>
            </a:rPr>
            <a:t>LA CALORIMETRIE </a:t>
          </a:r>
        </a:p>
        <a:p>
          <a:r>
            <a:rPr lang="fr-FR" sz="3200" dirty="0">
              <a:latin typeface="Baskerville Old Face" pitchFamily="18" charset="0"/>
            </a:rPr>
            <a:t>PEUT SE FAIRE </a:t>
          </a:r>
        </a:p>
      </dgm:t>
    </dgm:pt>
    <dgm:pt modelId="{88CA0718-06B0-40CC-8C7F-004529E37043}" type="parTrans" cxnId="{AEFAF2E6-747C-4182-8A27-98FF9CA11D2A}">
      <dgm:prSet/>
      <dgm:spPr/>
      <dgm:t>
        <a:bodyPr/>
        <a:lstStyle/>
        <a:p>
          <a:endParaRPr lang="fr-FR"/>
        </a:p>
      </dgm:t>
    </dgm:pt>
    <dgm:pt modelId="{D3C6D95B-9867-410C-A2C7-326855FDCCA5}" type="sibTrans" cxnId="{AEFAF2E6-747C-4182-8A27-98FF9CA11D2A}">
      <dgm:prSet/>
      <dgm:spPr/>
      <dgm:t>
        <a:bodyPr/>
        <a:lstStyle/>
        <a:p>
          <a:endParaRPr lang="fr-FR"/>
        </a:p>
      </dgm:t>
    </dgm:pt>
    <dgm:pt modelId="{FB8759DB-657A-4759-A199-844664D8D222}">
      <dgm:prSet phldrT="[Texte]" custT="1"/>
      <dgm:spPr/>
      <dgm:t>
        <a:bodyPr/>
        <a:lstStyle/>
        <a:p>
          <a:pPr algn="l"/>
          <a:r>
            <a:rPr lang="fr-FR" sz="2400" b="1" dirty="0">
              <a:solidFill>
                <a:schemeClr val="bg1"/>
              </a:solidFill>
              <a:latin typeface="Baskerville Old Face" pitchFamily="18" charset="0"/>
            </a:rPr>
            <a:t>Indirecte </a:t>
          </a:r>
        </a:p>
        <a:p>
          <a:pPr algn="l"/>
          <a:r>
            <a:rPr lang="fr-FR" sz="2000" b="1" dirty="0">
              <a:solidFill>
                <a:schemeClr val="bg1"/>
              </a:solidFill>
              <a:latin typeface="Baskerville Old Face" pitchFamily="18" charset="0"/>
            </a:rPr>
            <a:t>1° </a:t>
          </a:r>
          <a:r>
            <a:rPr lang="fr-FR" sz="2000" b="1" dirty="0">
              <a:latin typeface="Baskerville Old Face" pitchFamily="18" charset="0"/>
            </a:rPr>
            <a:t>Alimentaire ou</a:t>
          </a:r>
        </a:p>
        <a:p>
          <a:pPr algn="l"/>
          <a:r>
            <a:rPr lang="fr-FR" sz="2000" b="1" dirty="0">
              <a:latin typeface="Baskerville Old Face" pitchFamily="18" charset="0"/>
            </a:rPr>
            <a:t>  </a:t>
          </a:r>
          <a:r>
            <a:rPr lang="fr-FR" sz="2000" b="1" dirty="0">
              <a:solidFill>
                <a:schemeClr val="bg1"/>
              </a:solidFill>
              <a:latin typeface="Baskerville Old Face" pitchFamily="18" charset="0"/>
            </a:rPr>
            <a:t>2°   </a:t>
          </a:r>
          <a:r>
            <a:rPr lang="fr-FR" sz="2000" b="1" dirty="0">
              <a:latin typeface="Baskerville Old Face" pitchFamily="18" charset="0"/>
            </a:rPr>
            <a:t>respiratoire</a:t>
          </a:r>
        </a:p>
      </dgm:t>
    </dgm:pt>
    <dgm:pt modelId="{BADCE8B0-C575-48CA-AC17-CEC41937277D}" type="parTrans" cxnId="{A67B6A08-2A89-4697-8EA2-26C1FD05F935}">
      <dgm:prSet/>
      <dgm:spPr/>
      <dgm:t>
        <a:bodyPr/>
        <a:lstStyle/>
        <a:p>
          <a:endParaRPr lang="fr-FR"/>
        </a:p>
      </dgm:t>
    </dgm:pt>
    <dgm:pt modelId="{97B303EA-9B3F-4D3E-A41C-EAEBC9458612}" type="sibTrans" cxnId="{A67B6A08-2A89-4697-8EA2-26C1FD05F935}">
      <dgm:prSet/>
      <dgm:spPr/>
      <dgm:t>
        <a:bodyPr/>
        <a:lstStyle/>
        <a:p>
          <a:endParaRPr lang="fr-FR"/>
        </a:p>
      </dgm:t>
    </dgm:pt>
    <dgm:pt modelId="{ED967E9C-41CC-4C9A-BBB8-E046A8333B37}">
      <dgm:prSet phldrT="[Texte]" custT="1"/>
      <dgm:spPr/>
      <dgm:t>
        <a:bodyPr/>
        <a:lstStyle/>
        <a:p>
          <a:pPr algn="l"/>
          <a:r>
            <a:rPr lang="fr-FR" sz="2400" b="1" dirty="0">
              <a:solidFill>
                <a:schemeClr val="bg1"/>
              </a:solidFill>
              <a:latin typeface="Baskerville Old Face" pitchFamily="18" charset="0"/>
            </a:rPr>
            <a:t>DIRECTE</a:t>
          </a:r>
          <a:r>
            <a:rPr lang="fr-FR" sz="2400" b="1" dirty="0">
              <a:latin typeface="Baskerville Old Face" pitchFamily="18" charset="0"/>
            </a:rPr>
            <a:t>  (bombe calorimétrique) ou </a:t>
          </a:r>
        </a:p>
        <a:p>
          <a:pPr algn="l"/>
          <a:r>
            <a:rPr lang="fr-FR" sz="2400" b="1" dirty="0">
              <a:latin typeface="Baskerville Old Face" pitchFamily="18" charset="0"/>
            </a:rPr>
            <a:t>chambre isolante</a:t>
          </a:r>
        </a:p>
      </dgm:t>
    </dgm:pt>
    <dgm:pt modelId="{CFB8B0D7-3839-40FB-A907-9C9504A755CD}" type="parTrans" cxnId="{70F6C3E3-158F-4F33-9865-852435F0CF72}">
      <dgm:prSet/>
      <dgm:spPr/>
      <dgm:t>
        <a:bodyPr/>
        <a:lstStyle/>
        <a:p>
          <a:endParaRPr lang="fr-FR"/>
        </a:p>
      </dgm:t>
    </dgm:pt>
    <dgm:pt modelId="{16A54D0C-08DB-4F0B-83A0-512C573DBF74}" type="sibTrans" cxnId="{70F6C3E3-158F-4F33-9865-852435F0CF72}">
      <dgm:prSet/>
      <dgm:spPr/>
      <dgm:t>
        <a:bodyPr/>
        <a:lstStyle/>
        <a:p>
          <a:endParaRPr lang="fr-FR"/>
        </a:p>
      </dgm:t>
    </dgm:pt>
    <dgm:pt modelId="{8D333A8D-4CD4-4EC3-A199-DDA9EE0E79EA}" type="pres">
      <dgm:prSet presAssocID="{CCF851D6-3BA4-4B80-8298-721F927D385A}" presName="compositeShape" presStyleCnt="0">
        <dgm:presLayoutVars>
          <dgm:chMax val="7"/>
          <dgm:dir/>
          <dgm:resizeHandles val="exact"/>
        </dgm:presLayoutVars>
      </dgm:prSet>
      <dgm:spPr/>
    </dgm:pt>
    <dgm:pt modelId="{749ACDAE-7CF0-4303-BD5E-8EA23A7660C8}" type="pres">
      <dgm:prSet presAssocID="{3DCBE8AD-EA95-45B7-9D8A-2CA718079792}" presName="circ1" presStyleLbl="vennNode1" presStyleIdx="0" presStyleCnt="3" custScaleX="150183" custScaleY="62602" custLinFactNeighborX="-2306" custLinFactNeighborY="-22409"/>
      <dgm:spPr/>
    </dgm:pt>
    <dgm:pt modelId="{B1A5A04B-B789-4A28-9884-B3357F22E4ED}" type="pres">
      <dgm:prSet presAssocID="{3DCBE8AD-EA95-45B7-9D8A-2CA718079792}" presName="circ1Tx" presStyleLbl="revTx" presStyleIdx="0" presStyleCnt="0">
        <dgm:presLayoutVars>
          <dgm:chMax val="0"/>
          <dgm:chPref val="0"/>
          <dgm:bulletEnabled val="1"/>
        </dgm:presLayoutVars>
      </dgm:prSet>
      <dgm:spPr/>
    </dgm:pt>
    <dgm:pt modelId="{2C833FC3-2A59-4158-97EC-91768EF83F07}" type="pres">
      <dgm:prSet presAssocID="{FB8759DB-657A-4759-A199-844664D8D222}" presName="circ2" presStyleLbl="vennNode1" presStyleIdx="1" presStyleCnt="3" custScaleX="120372" custScaleY="79408" custLinFactNeighborX="27317" custLinFactNeighborY="7236"/>
      <dgm:spPr/>
    </dgm:pt>
    <dgm:pt modelId="{0CC94716-D303-415A-BB53-C3452B0154D9}" type="pres">
      <dgm:prSet presAssocID="{FB8759DB-657A-4759-A199-844664D8D222}" presName="circ2Tx" presStyleLbl="revTx" presStyleIdx="0" presStyleCnt="0">
        <dgm:presLayoutVars>
          <dgm:chMax val="0"/>
          <dgm:chPref val="0"/>
          <dgm:bulletEnabled val="1"/>
        </dgm:presLayoutVars>
      </dgm:prSet>
      <dgm:spPr/>
    </dgm:pt>
    <dgm:pt modelId="{A46300BD-5DE1-4CAB-8327-317713FE7493}" type="pres">
      <dgm:prSet presAssocID="{ED967E9C-41CC-4C9A-BBB8-E046A8333B37}" presName="circ3" presStyleLbl="vennNode1" presStyleIdx="2" presStyleCnt="3" custScaleX="120113" custScaleY="82926" custLinFactNeighborX="-28722" custLinFactNeighborY="6016"/>
      <dgm:spPr/>
    </dgm:pt>
    <dgm:pt modelId="{72DFEF84-8BB4-4174-B941-5E3B18C2E82A}" type="pres">
      <dgm:prSet presAssocID="{ED967E9C-41CC-4C9A-BBB8-E046A8333B37}" presName="circ3Tx" presStyleLbl="revTx" presStyleIdx="0" presStyleCnt="0">
        <dgm:presLayoutVars>
          <dgm:chMax val="0"/>
          <dgm:chPref val="0"/>
          <dgm:bulletEnabled val="1"/>
        </dgm:presLayoutVars>
      </dgm:prSet>
      <dgm:spPr/>
    </dgm:pt>
  </dgm:ptLst>
  <dgm:cxnLst>
    <dgm:cxn modelId="{770339B3-382C-4DBB-BE32-CBE0C9B63BE7}" type="presOf" srcId="{CCF851D6-3BA4-4B80-8298-721F927D385A}" destId="{8D333A8D-4CD4-4EC3-A199-DDA9EE0E79EA}" srcOrd="0" destOrd="0" presId="urn:microsoft.com/office/officeart/2005/8/layout/venn1"/>
    <dgm:cxn modelId="{9B8524A6-AF2C-4B36-8E5C-A021AC801B87}" type="presOf" srcId="{ED967E9C-41CC-4C9A-BBB8-E046A8333B37}" destId="{72DFEF84-8BB4-4174-B941-5E3B18C2E82A}" srcOrd="1" destOrd="0" presId="urn:microsoft.com/office/officeart/2005/8/layout/venn1"/>
    <dgm:cxn modelId="{3AA000F5-AE04-41D4-9393-E1A3245C5339}" type="presOf" srcId="{3DCBE8AD-EA95-45B7-9D8A-2CA718079792}" destId="{749ACDAE-7CF0-4303-BD5E-8EA23A7660C8}" srcOrd="0" destOrd="0" presId="urn:microsoft.com/office/officeart/2005/8/layout/venn1"/>
    <dgm:cxn modelId="{3E51F915-94A8-4815-9051-BD39F9A86AE4}" type="presOf" srcId="{FB8759DB-657A-4759-A199-844664D8D222}" destId="{0CC94716-D303-415A-BB53-C3452B0154D9}" srcOrd="1" destOrd="0" presId="urn:microsoft.com/office/officeart/2005/8/layout/venn1"/>
    <dgm:cxn modelId="{70F6C3E3-158F-4F33-9865-852435F0CF72}" srcId="{CCF851D6-3BA4-4B80-8298-721F927D385A}" destId="{ED967E9C-41CC-4C9A-BBB8-E046A8333B37}" srcOrd="2" destOrd="0" parTransId="{CFB8B0D7-3839-40FB-A907-9C9504A755CD}" sibTransId="{16A54D0C-08DB-4F0B-83A0-512C573DBF74}"/>
    <dgm:cxn modelId="{55AE96FE-A640-46B3-AD09-EEDDFFC41AAB}" type="presOf" srcId="{FB8759DB-657A-4759-A199-844664D8D222}" destId="{2C833FC3-2A59-4158-97EC-91768EF83F07}" srcOrd="0" destOrd="0" presId="urn:microsoft.com/office/officeart/2005/8/layout/venn1"/>
    <dgm:cxn modelId="{A67B6A08-2A89-4697-8EA2-26C1FD05F935}" srcId="{CCF851D6-3BA4-4B80-8298-721F927D385A}" destId="{FB8759DB-657A-4759-A199-844664D8D222}" srcOrd="1" destOrd="0" parTransId="{BADCE8B0-C575-48CA-AC17-CEC41937277D}" sibTransId="{97B303EA-9B3F-4D3E-A41C-EAEBC9458612}"/>
    <dgm:cxn modelId="{AC953F64-2A56-41C8-BF1F-22003C07B10C}" type="presOf" srcId="{ED967E9C-41CC-4C9A-BBB8-E046A8333B37}" destId="{A46300BD-5DE1-4CAB-8327-317713FE7493}" srcOrd="0" destOrd="0" presId="urn:microsoft.com/office/officeart/2005/8/layout/venn1"/>
    <dgm:cxn modelId="{AEFAF2E6-747C-4182-8A27-98FF9CA11D2A}" srcId="{CCF851D6-3BA4-4B80-8298-721F927D385A}" destId="{3DCBE8AD-EA95-45B7-9D8A-2CA718079792}" srcOrd="0" destOrd="0" parTransId="{88CA0718-06B0-40CC-8C7F-004529E37043}" sibTransId="{D3C6D95B-9867-410C-A2C7-326855FDCCA5}"/>
    <dgm:cxn modelId="{5A1E61C1-7DEE-4430-ACCD-11401895BAD3}" type="presOf" srcId="{3DCBE8AD-EA95-45B7-9D8A-2CA718079792}" destId="{B1A5A04B-B789-4A28-9884-B3357F22E4ED}" srcOrd="1" destOrd="0" presId="urn:microsoft.com/office/officeart/2005/8/layout/venn1"/>
    <dgm:cxn modelId="{AF1A321D-E80C-4B0A-89EC-170417413543}" type="presParOf" srcId="{8D333A8D-4CD4-4EC3-A199-DDA9EE0E79EA}" destId="{749ACDAE-7CF0-4303-BD5E-8EA23A7660C8}" srcOrd="0" destOrd="0" presId="urn:microsoft.com/office/officeart/2005/8/layout/venn1"/>
    <dgm:cxn modelId="{01972EC5-61C2-4253-A996-C69A9F62D123}" type="presParOf" srcId="{8D333A8D-4CD4-4EC3-A199-DDA9EE0E79EA}" destId="{B1A5A04B-B789-4A28-9884-B3357F22E4ED}" srcOrd="1" destOrd="0" presId="urn:microsoft.com/office/officeart/2005/8/layout/venn1"/>
    <dgm:cxn modelId="{6E1B6FBB-CA07-4745-AD5B-555DA7BF6B99}" type="presParOf" srcId="{8D333A8D-4CD4-4EC3-A199-DDA9EE0E79EA}" destId="{2C833FC3-2A59-4158-97EC-91768EF83F07}" srcOrd="2" destOrd="0" presId="urn:microsoft.com/office/officeart/2005/8/layout/venn1"/>
    <dgm:cxn modelId="{A3EE260F-20A9-437B-B64B-B1D78221319B}" type="presParOf" srcId="{8D333A8D-4CD4-4EC3-A199-DDA9EE0E79EA}" destId="{0CC94716-D303-415A-BB53-C3452B0154D9}" srcOrd="3" destOrd="0" presId="urn:microsoft.com/office/officeart/2005/8/layout/venn1"/>
    <dgm:cxn modelId="{D8EC709F-81F7-4A30-90DA-2376496B63B9}" type="presParOf" srcId="{8D333A8D-4CD4-4EC3-A199-DDA9EE0E79EA}" destId="{A46300BD-5DE1-4CAB-8327-317713FE7493}" srcOrd="4" destOrd="0" presId="urn:microsoft.com/office/officeart/2005/8/layout/venn1"/>
    <dgm:cxn modelId="{14ECD63A-503F-40ED-A5FF-EABDED8B4912}" type="presParOf" srcId="{8D333A8D-4CD4-4EC3-A199-DDA9EE0E79EA}" destId="{72DFEF84-8BB4-4174-B941-5E3B18C2E82A}"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A827C13-C35B-4121-8601-C5BB7CD9DE6E}" type="doc">
      <dgm:prSet loTypeId="urn:microsoft.com/office/officeart/2005/8/layout/target1" loCatId="relationship" qsTypeId="urn:microsoft.com/office/officeart/2005/8/quickstyle/simple1" qsCatId="simple" csTypeId="urn:microsoft.com/office/officeart/2005/8/colors/accent1_2" csCatId="accent1" phldr="1"/>
      <dgm:spPr/>
    </dgm:pt>
    <dgm:pt modelId="{E38CBA03-667B-4203-9548-ACE5FDAF5CE2}">
      <dgm:prSet phldrT="[Texte]"/>
      <dgm:spPr/>
      <dgm:t>
        <a:bodyPr/>
        <a:lstStyle/>
        <a:p>
          <a:r>
            <a:rPr lang="fr-FR" dirty="0"/>
            <a:t>1 g de Glucide = </a:t>
          </a:r>
          <a:r>
            <a:rPr lang="fr-FR" dirty="0">
              <a:solidFill>
                <a:srgbClr val="FF0000"/>
              </a:solidFill>
            </a:rPr>
            <a:t>4.1</a:t>
          </a:r>
          <a:r>
            <a:rPr lang="fr-FR" dirty="0"/>
            <a:t> K cal</a:t>
          </a:r>
        </a:p>
      </dgm:t>
    </dgm:pt>
    <dgm:pt modelId="{C1092154-B38D-4A2F-B592-4E7AA7A12784}" type="parTrans" cxnId="{8FB38792-19B8-4DC4-A75A-B4E1684F625C}">
      <dgm:prSet/>
      <dgm:spPr/>
      <dgm:t>
        <a:bodyPr/>
        <a:lstStyle/>
        <a:p>
          <a:endParaRPr lang="fr-FR"/>
        </a:p>
      </dgm:t>
    </dgm:pt>
    <dgm:pt modelId="{12C6D38A-6A97-4032-BB5A-241F06ADD354}" type="sibTrans" cxnId="{8FB38792-19B8-4DC4-A75A-B4E1684F625C}">
      <dgm:prSet/>
      <dgm:spPr/>
      <dgm:t>
        <a:bodyPr/>
        <a:lstStyle/>
        <a:p>
          <a:endParaRPr lang="fr-FR"/>
        </a:p>
      </dgm:t>
    </dgm:pt>
    <dgm:pt modelId="{72BE70E1-0AA0-480D-A52B-AFB88B24B02A}">
      <dgm:prSet phldrT="[Texte]"/>
      <dgm:spPr/>
      <dgm:t>
        <a:bodyPr/>
        <a:lstStyle/>
        <a:p>
          <a:r>
            <a:rPr lang="fr-FR" dirty="0"/>
            <a:t>1 g de protide =</a:t>
          </a:r>
          <a:r>
            <a:rPr lang="fr-FR" dirty="0">
              <a:solidFill>
                <a:srgbClr val="FF0000"/>
              </a:solidFill>
            </a:rPr>
            <a:t>5.7</a:t>
          </a:r>
          <a:r>
            <a:rPr lang="fr-FR" dirty="0"/>
            <a:t> Kcal</a:t>
          </a:r>
        </a:p>
      </dgm:t>
    </dgm:pt>
    <dgm:pt modelId="{B1A36058-19C7-4053-8CFA-8029415C1F4E}" type="parTrans" cxnId="{EC17FADA-AA3D-422C-94A8-4B75B8DCD1D9}">
      <dgm:prSet/>
      <dgm:spPr/>
      <dgm:t>
        <a:bodyPr/>
        <a:lstStyle/>
        <a:p>
          <a:endParaRPr lang="fr-FR"/>
        </a:p>
      </dgm:t>
    </dgm:pt>
    <dgm:pt modelId="{4292FDC9-6B51-4862-8EAC-A8707E5B58B2}" type="sibTrans" cxnId="{EC17FADA-AA3D-422C-94A8-4B75B8DCD1D9}">
      <dgm:prSet/>
      <dgm:spPr/>
      <dgm:t>
        <a:bodyPr/>
        <a:lstStyle/>
        <a:p>
          <a:endParaRPr lang="fr-FR"/>
        </a:p>
      </dgm:t>
    </dgm:pt>
    <dgm:pt modelId="{AAE32A6D-1102-4B6E-90ED-8983724A1488}">
      <dgm:prSet phldrT="[Texte]"/>
      <dgm:spPr/>
      <dgm:t>
        <a:bodyPr/>
        <a:lstStyle/>
        <a:p>
          <a:r>
            <a:rPr lang="fr-FR" dirty="0"/>
            <a:t>1g de lipide =</a:t>
          </a:r>
          <a:r>
            <a:rPr lang="fr-FR" dirty="0">
              <a:solidFill>
                <a:srgbClr val="FF0000"/>
              </a:solidFill>
            </a:rPr>
            <a:t>9.3 </a:t>
          </a:r>
          <a:r>
            <a:rPr lang="fr-FR" dirty="0"/>
            <a:t>Kcal</a:t>
          </a:r>
        </a:p>
      </dgm:t>
    </dgm:pt>
    <dgm:pt modelId="{AAE3EBD6-864A-4803-9FA1-849584CD9E87}" type="parTrans" cxnId="{195E9366-62D7-4058-AAEE-D167F77C0A23}">
      <dgm:prSet/>
      <dgm:spPr/>
      <dgm:t>
        <a:bodyPr/>
        <a:lstStyle/>
        <a:p>
          <a:endParaRPr lang="fr-FR"/>
        </a:p>
      </dgm:t>
    </dgm:pt>
    <dgm:pt modelId="{793AAEA3-73EA-4A30-A97D-710FE5600118}" type="sibTrans" cxnId="{195E9366-62D7-4058-AAEE-D167F77C0A23}">
      <dgm:prSet/>
      <dgm:spPr/>
      <dgm:t>
        <a:bodyPr/>
        <a:lstStyle/>
        <a:p>
          <a:endParaRPr lang="fr-FR"/>
        </a:p>
      </dgm:t>
    </dgm:pt>
    <dgm:pt modelId="{5B6A82F0-0589-4B6D-A14E-CD454B9CA6DA}" type="pres">
      <dgm:prSet presAssocID="{7A827C13-C35B-4121-8601-C5BB7CD9DE6E}" presName="composite" presStyleCnt="0">
        <dgm:presLayoutVars>
          <dgm:chMax val="5"/>
          <dgm:dir/>
          <dgm:resizeHandles val="exact"/>
        </dgm:presLayoutVars>
      </dgm:prSet>
      <dgm:spPr/>
    </dgm:pt>
    <dgm:pt modelId="{D4F44211-431F-41B6-8741-DE65B03445BB}" type="pres">
      <dgm:prSet presAssocID="{E38CBA03-667B-4203-9548-ACE5FDAF5CE2}" presName="circle1" presStyleLbl="lnNode1" presStyleIdx="0" presStyleCnt="3" custScaleX="254170" custScaleY="212503" custLinFactNeighborX="17134" custLinFactNeighborY="-31750"/>
      <dgm:spPr>
        <a:solidFill>
          <a:schemeClr val="accent6">
            <a:lumMod val="40000"/>
            <a:lumOff val="60000"/>
          </a:schemeClr>
        </a:solidFill>
      </dgm:spPr>
    </dgm:pt>
    <dgm:pt modelId="{17B1D18B-25C9-4355-A36A-CB8129E1BAFB}" type="pres">
      <dgm:prSet presAssocID="{E38CBA03-667B-4203-9548-ACE5FDAF5CE2}" presName="text1" presStyleLbl="revTx" presStyleIdx="0" presStyleCnt="3">
        <dgm:presLayoutVars>
          <dgm:bulletEnabled val="1"/>
        </dgm:presLayoutVars>
      </dgm:prSet>
      <dgm:spPr/>
    </dgm:pt>
    <dgm:pt modelId="{545BA3CF-7B62-4880-9B17-5798F58E7E50}" type="pres">
      <dgm:prSet presAssocID="{E38CBA03-667B-4203-9548-ACE5FDAF5CE2}" presName="line1" presStyleLbl="callout" presStyleIdx="0" presStyleCnt="6"/>
      <dgm:spPr/>
    </dgm:pt>
    <dgm:pt modelId="{C692E3E9-DD5C-43BF-B719-9773D60195B0}" type="pres">
      <dgm:prSet presAssocID="{E38CBA03-667B-4203-9548-ACE5FDAF5CE2}" presName="d1" presStyleLbl="callout" presStyleIdx="1" presStyleCnt="6" custLinFactNeighborX="1818" custLinFactNeighborY="-1435"/>
      <dgm:spPr>
        <a:ln>
          <a:solidFill>
            <a:schemeClr val="accent6"/>
          </a:solidFill>
        </a:ln>
      </dgm:spPr>
    </dgm:pt>
    <dgm:pt modelId="{5FF0431C-1B1D-4F95-B736-BAC0D05A24E4}" type="pres">
      <dgm:prSet presAssocID="{72BE70E1-0AA0-480D-A52B-AFB88B24B02A}" presName="circle2" presStyleLbl="lnNode1" presStyleIdx="1" presStyleCnt="3" custScaleX="122223" custScaleY="134723" custLinFactNeighborX="2125" custLinFactNeighborY="-10548"/>
      <dgm:spPr>
        <a:solidFill>
          <a:srgbClr val="FFFF00"/>
        </a:solidFill>
      </dgm:spPr>
    </dgm:pt>
    <dgm:pt modelId="{585C1B60-1CD4-4CA9-A220-4E6EFFB25480}" type="pres">
      <dgm:prSet presAssocID="{72BE70E1-0AA0-480D-A52B-AFB88B24B02A}" presName="text2" presStyleLbl="revTx" presStyleIdx="1" presStyleCnt="3" custScaleX="96615" custLinFactNeighborX="27761" custLinFactNeighborY="-812">
        <dgm:presLayoutVars>
          <dgm:bulletEnabled val="1"/>
        </dgm:presLayoutVars>
      </dgm:prSet>
      <dgm:spPr/>
    </dgm:pt>
    <dgm:pt modelId="{656D1AE4-234F-4B03-96CA-F88AD70EDB43}" type="pres">
      <dgm:prSet presAssocID="{72BE70E1-0AA0-480D-A52B-AFB88B24B02A}" presName="line2" presStyleLbl="callout" presStyleIdx="2" presStyleCnt="6" custFlipVert="1" custFlipHor="0" custSzY="45720" custScaleX="216669" custLinFactX="7672" custLinFactY="14897" custLinFactNeighborX="100000" custLinFactNeighborY="100000"/>
      <dgm:spPr/>
    </dgm:pt>
    <dgm:pt modelId="{F8B4BA1A-A7C8-4A20-86D7-DC6B471F6DE5}" type="pres">
      <dgm:prSet presAssocID="{72BE70E1-0AA0-480D-A52B-AFB88B24B02A}" presName="d2" presStyleLbl="callout" presStyleIdx="3" presStyleCnt="6" custScaleX="95015" custScaleY="100624" custLinFactNeighborX="16888" custLinFactNeighborY="1272"/>
      <dgm:spPr>
        <a:ln>
          <a:solidFill>
            <a:schemeClr val="accent6"/>
          </a:solidFill>
        </a:ln>
      </dgm:spPr>
    </dgm:pt>
    <dgm:pt modelId="{40C67BCD-48E6-4A21-937F-A682E3FB2886}" type="pres">
      <dgm:prSet presAssocID="{AAE32A6D-1102-4B6E-90ED-8983724A1488}" presName="circle3" presStyleLbl="lnNode1" presStyleIdx="2" presStyleCnt="3" custScaleX="137501" custScaleY="118892" custLinFactNeighborX="812" custLinFactNeighborY="-10274"/>
      <dgm:spPr>
        <a:solidFill>
          <a:schemeClr val="accent4">
            <a:lumMod val="40000"/>
            <a:lumOff val="60000"/>
          </a:schemeClr>
        </a:solidFill>
      </dgm:spPr>
    </dgm:pt>
    <dgm:pt modelId="{09CFD80E-B9E5-459D-B0A6-0605A44D0CF1}" type="pres">
      <dgm:prSet presAssocID="{AAE32A6D-1102-4B6E-90ED-8983724A1488}" presName="text3" presStyleLbl="revTx" presStyleIdx="2" presStyleCnt="3">
        <dgm:presLayoutVars>
          <dgm:bulletEnabled val="1"/>
        </dgm:presLayoutVars>
      </dgm:prSet>
      <dgm:spPr/>
    </dgm:pt>
    <dgm:pt modelId="{93AF68B6-DF69-4382-9A97-7C5DFA6C012E}" type="pres">
      <dgm:prSet presAssocID="{AAE32A6D-1102-4B6E-90ED-8983724A1488}" presName="line3" presStyleLbl="callout" presStyleIdx="4" presStyleCnt="6" custFlipVert="0" custFlipHor="0" custSzY="45720" custScaleX="49999" custLinFactNeighborX="50000" custLinFactNeighborY="45861"/>
      <dgm:spPr/>
    </dgm:pt>
    <dgm:pt modelId="{FF4DFE6F-73D0-4E48-9468-4CA25664EFB7}" type="pres">
      <dgm:prSet presAssocID="{AAE32A6D-1102-4B6E-90ED-8983724A1488}" presName="d3" presStyleLbl="callout" presStyleIdx="5" presStyleCnt="6" custLinFactNeighborX="30779" custLinFactNeighborY="-440"/>
      <dgm:spPr>
        <a:ln>
          <a:solidFill>
            <a:schemeClr val="accent6"/>
          </a:solidFill>
        </a:ln>
      </dgm:spPr>
    </dgm:pt>
  </dgm:ptLst>
  <dgm:cxnLst>
    <dgm:cxn modelId="{8FB38792-19B8-4DC4-A75A-B4E1684F625C}" srcId="{7A827C13-C35B-4121-8601-C5BB7CD9DE6E}" destId="{E38CBA03-667B-4203-9548-ACE5FDAF5CE2}" srcOrd="0" destOrd="0" parTransId="{C1092154-B38D-4A2F-B592-4E7AA7A12784}" sibTransId="{12C6D38A-6A97-4032-BB5A-241F06ADD354}"/>
    <dgm:cxn modelId="{325A60A1-168A-4E41-9B4F-F7F507A6AAEB}" type="presOf" srcId="{7A827C13-C35B-4121-8601-C5BB7CD9DE6E}" destId="{5B6A82F0-0589-4B6D-A14E-CD454B9CA6DA}" srcOrd="0" destOrd="0" presId="urn:microsoft.com/office/officeart/2005/8/layout/target1"/>
    <dgm:cxn modelId="{9CD021F6-D3BC-4943-AE9C-0C37D2B64466}" type="presOf" srcId="{E38CBA03-667B-4203-9548-ACE5FDAF5CE2}" destId="{17B1D18B-25C9-4355-A36A-CB8129E1BAFB}" srcOrd="0" destOrd="0" presId="urn:microsoft.com/office/officeart/2005/8/layout/target1"/>
    <dgm:cxn modelId="{51C5FEDB-F151-4902-AEF8-58D26BFBC8A9}" type="presOf" srcId="{AAE32A6D-1102-4B6E-90ED-8983724A1488}" destId="{09CFD80E-B9E5-459D-B0A6-0605A44D0CF1}" srcOrd="0" destOrd="0" presId="urn:microsoft.com/office/officeart/2005/8/layout/target1"/>
    <dgm:cxn modelId="{195E9366-62D7-4058-AAEE-D167F77C0A23}" srcId="{7A827C13-C35B-4121-8601-C5BB7CD9DE6E}" destId="{AAE32A6D-1102-4B6E-90ED-8983724A1488}" srcOrd="2" destOrd="0" parTransId="{AAE3EBD6-864A-4803-9FA1-849584CD9E87}" sibTransId="{793AAEA3-73EA-4A30-A97D-710FE5600118}"/>
    <dgm:cxn modelId="{EC17FADA-AA3D-422C-94A8-4B75B8DCD1D9}" srcId="{7A827C13-C35B-4121-8601-C5BB7CD9DE6E}" destId="{72BE70E1-0AA0-480D-A52B-AFB88B24B02A}" srcOrd="1" destOrd="0" parTransId="{B1A36058-19C7-4053-8CFA-8029415C1F4E}" sibTransId="{4292FDC9-6B51-4862-8EAC-A8707E5B58B2}"/>
    <dgm:cxn modelId="{C3FD742D-BC0A-4936-887F-32F8D13048CC}" type="presOf" srcId="{72BE70E1-0AA0-480D-A52B-AFB88B24B02A}" destId="{585C1B60-1CD4-4CA9-A220-4E6EFFB25480}" srcOrd="0" destOrd="0" presId="urn:microsoft.com/office/officeart/2005/8/layout/target1"/>
    <dgm:cxn modelId="{8053FF87-F4F0-4EA4-BE21-F7829D3C91E2}" type="presParOf" srcId="{5B6A82F0-0589-4B6D-A14E-CD454B9CA6DA}" destId="{D4F44211-431F-41B6-8741-DE65B03445BB}" srcOrd="0" destOrd="0" presId="urn:microsoft.com/office/officeart/2005/8/layout/target1"/>
    <dgm:cxn modelId="{A97B4A63-D106-4632-80E4-CD1E60FC9389}" type="presParOf" srcId="{5B6A82F0-0589-4B6D-A14E-CD454B9CA6DA}" destId="{17B1D18B-25C9-4355-A36A-CB8129E1BAFB}" srcOrd="1" destOrd="0" presId="urn:microsoft.com/office/officeart/2005/8/layout/target1"/>
    <dgm:cxn modelId="{8B334F1F-1C39-495F-8D04-B6F9B22754F2}" type="presParOf" srcId="{5B6A82F0-0589-4B6D-A14E-CD454B9CA6DA}" destId="{545BA3CF-7B62-4880-9B17-5798F58E7E50}" srcOrd="2" destOrd="0" presId="urn:microsoft.com/office/officeart/2005/8/layout/target1"/>
    <dgm:cxn modelId="{AF4C4867-49C4-41CF-8822-2998A425F67C}" type="presParOf" srcId="{5B6A82F0-0589-4B6D-A14E-CD454B9CA6DA}" destId="{C692E3E9-DD5C-43BF-B719-9773D60195B0}" srcOrd="3" destOrd="0" presId="urn:microsoft.com/office/officeart/2005/8/layout/target1"/>
    <dgm:cxn modelId="{B3ED1CF2-E8F7-42D5-A31D-0B48006DCE48}" type="presParOf" srcId="{5B6A82F0-0589-4B6D-A14E-CD454B9CA6DA}" destId="{5FF0431C-1B1D-4F95-B736-BAC0D05A24E4}" srcOrd="4" destOrd="0" presId="urn:microsoft.com/office/officeart/2005/8/layout/target1"/>
    <dgm:cxn modelId="{8F481C78-804F-4930-B0B3-809971A1E5B7}" type="presParOf" srcId="{5B6A82F0-0589-4B6D-A14E-CD454B9CA6DA}" destId="{585C1B60-1CD4-4CA9-A220-4E6EFFB25480}" srcOrd="5" destOrd="0" presId="urn:microsoft.com/office/officeart/2005/8/layout/target1"/>
    <dgm:cxn modelId="{9D14F600-84FA-4571-8847-429FD3FDA984}" type="presParOf" srcId="{5B6A82F0-0589-4B6D-A14E-CD454B9CA6DA}" destId="{656D1AE4-234F-4B03-96CA-F88AD70EDB43}" srcOrd="6" destOrd="0" presId="urn:microsoft.com/office/officeart/2005/8/layout/target1"/>
    <dgm:cxn modelId="{ABE81634-F7E9-4F46-80C5-8C1B17255199}" type="presParOf" srcId="{5B6A82F0-0589-4B6D-A14E-CD454B9CA6DA}" destId="{F8B4BA1A-A7C8-4A20-86D7-DC6B471F6DE5}" srcOrd="7" destOrd="0" presId="urn:microsoft.com/office/officeart/2005/8/layout/target1"/>
    <dgm:cxn modelId="{4FC30961-029D-4061-8014-DECC52C6C799}" type="presParOf" srcId="{5B6A82F0-0589-4B6D-A14E-CD454B9CA6DA}" destId="{40C67BCD-48E6-4A21-937F-A682E3FB2886}" srcOrd="8" destOrd="0" presId="urn:microsoft.com/office/officeart/2005/8/layout/target1"/>
    <dgm:cxn modelId="{6BF272A5-3DBF-4F14-95F2-4B437D1DA0E3}" type="presParOf" srcId="{5B6A82F0-0589-4B6D-A14E-CD454B9CA6DA}" destId="{09CFD80E-B9E5-459D-B0A6-0605A44D0CF1}" srcOrd="9" destOrd="0" presId="urn:microsoft.com/office/officeart/2005/8/layout/target1"/>
    <dgm:cxn modelId="{61E80003-4866-4411-BF83-C7E97B81DF9D}" type="presParOf" srcId="{5B6A82F0-0589-4B6D-A14E-CD454B9CA6DA}" destId="{93AF68B6-DF69-4382-9A97-7C5DFA6C012E}" srcOrd="10" destOrd="0" presId="urn:microsoft.com/office/officeart/2005/8/layout/target1"/>
    <dgm:cxn modelId="{D90264D8-7311-4275-92C3-D6A5D0C4C782}" type="presParOf" srcId="{5B6A82F0-0589-4B6D-A14E-CD454B9CA6DA}" destId="{FF4DFE6F-73D0-4E48-9468-4CA25664EFB7}" srcOrd="11"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6B2CF5-C8A9-4C70-A01A-33183E3A4C13}">
      <dsp:nvSpPr>
        <dsp:cNvPr id="0" name=""/>
        <dsp:cNvSpPr/>
      </dsp:nvSpPr>
      <dsp:spPr>
        <a:xfrm>
          <a:off x="1607" y="1209500"/>
          <a:ext cx="3427660" cy="2152999"/>
        </a:xfrm>
        <a:prstGeom prst="roundRect">
          <a:avLst>
            <a:gd name="adj" fmla="val 10000"/>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fr-FR" sz="2400" kern="1200" dirty="0">
              <a:solidFill>
                <a:srgbClr val="FF0000"/>
              </a:solidFill>
              <a:latin typeface="Baskerville Old Face" pitchFamily="18" charset="0"/>
            </a:rPr>
            <a:t>Bioénergétique</a:t>
          </a:r>
          <a:r>
            <a:rPr lang="fr-FR" sz="2400" kern="1200" dirty="0">
              <a:solidFill>
                <a:schemeClr val="bg1"/>
              </a:solidFill>
              <a:latin typeface="Baskerville Old Face" pitchFamily="18" charset="0"/>
            </a:rPr>
            <a:t> </a:t>
          </a:r>
          <a:r>
            <a:rPr lang="fr-FR" sz="2800" kern="1200" dirty="0">
              <a:solidFill>
                <a:schemeClr val="bg1"/>
              </a:solidFill>
              <a:latin typeface="Baskerville Old Face" pitchFamily="18" charset="0"/>
            </a:rPr>
            <a:t>: origine et devenir de l’énergie dans la matière vivante</a:t>
          </a:r>
          <a:r>
            <a:rPr lang="fr-FR" sz="2800" kern="1200" dirty="0">
              <a:solidFill>
                <a:schemeClr val="bg1"/>
              </a:solidFill>
            </a:rPr>
            <a:t> </a:t>
          </a:r>
        </a:p>
      </dsp:txBody>
      <dsp:txXfrm>
        <a:off x="64666" y="1272559"/>
        <a:ext cx="3301542" cy="2026881"/>
      </dsp:txXfrm>
    </dsp:sp>
    <dsp:sp modelId="{71397322-D089-4E43-90AE-DAB9E0EE969C}">
      <dsp:nvSpPr>
        <dsp:cNvPr id="0" name=""/>
        <dsp:cNvSpPr/>
      </dsp:nvSpPr>
      <dsp:spPr>
        <a:xfrm>
          <a:off x="3757260" y="1856940"/>
          <a:ext cx="726664" cy="850059"/>
        </a:xfrm>
        <a:prstGeom prst="rightArrow">
          <a:avLst>
            <a:gd name="adj1" fmla="val 60000"/>
            <a:gd name="adj2" fmla="val 50000"/>
          </a:avLst>
        </a:prstGeom>
        <a:solidFill>
          <a:schemeClr val="accent5"/>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fr-FR" sz="3600" kern="1200"/>
        </a:p>
      </dsp:txBody>
      <dsp:txXfrm>
        <a:off x="3757260" y="2026952"/>
        <a:ext cx="508665" cy="510035"/>
      </dsp:txXfrm>
    </dsp:sp>
    <dsp:sp modelId="{DFED0A70-B8D4-4B0D-BCCF-FD4C1079CFE5}">
      <dsp:nvSpPr>
        <dsp:cNvPr id="0" name=""/>
        <dsp:cNvSpPr/>
      </dsp:nvSpPr>
      <dsp:spPr>
        <a:xfrm>
          <a:off x="4800332" y="1209500"/>
          <a:ext cx="3427660" cy="2152999"/>
        </a:xfrm>
        <a:prstGeom prst="roundRect">
          <a:avLst>
            <a:gd name="adj" fmla="val 10000"/>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fr-FR" sz="2000" kern="1200" dirty="0">
              <a:solidFill>
                <a:schemeClr val="bg1"/>
              </a:solidFill>
              <a:latin typeface="Baskerville Old Face" pitchFamily="18" charset="0"/>
            </a:rPr>
            <a:t>L’homme : être hétérotrophe(utilise l’énergie chimique contenue dans les Glucides les lipides et les protéines </a:t>
          </a:r>
          <a:r>
            <a:rPr lang="fr-FR" sz="2000" kern="1200" dirty="0">
              <a:solidFill>
                <a:srgbClr val="C00000"/>
              </a:solidFill>
              <a:latin typeface="Baskerville Old Face" pitchFamily="18" charset="0"/>
            </a:rPr>
            <a:t>(</a:t>
          </a:r>
          <a:r>
            <a:rPr lang="fr-FR" sz="2000" b="1" kern="1200" dirty="0">
              <a:solidFill>
                <a:srgbClr val="C00000"/>
              </a:solidFill>
              <a:latin typeface="Baskerville Old Face" pitchFamily="18" charset="0"/>
            </a:rPr>
            <a:t>G.L.P</a:t>
          </a:r>
          <a:r>
            <a:rPr lang="fr-FR" sz="2000" kern="1200" dirty="0">
              <a:solidFill>
                <a:srgbClr val="C00000"/>
              </a:solidFill>
              <a:latin typeface="Baskerville Old Face" pitchFamily="18" charset="0"/>
            </a:rPr>
            <a:t>)          </a:t>
          </a:r>
          <a:r>
            <a:rPr lang="fr-FR" sz="1800" kern="1200" dirty="0">
              <a:solidFill>
                <a:schemeClr val="bg1"/>
              </a:solidFill>
              <a:latin typeface="Baskerville Old Face" pitchFamily="18" charset="0"/>
            </a:rPr>
            <a:t>alimentation(végétaux= êtres autotrophes) </a:t>
          </a:r>
          <a:r>
            <a:rPr lang="fr-FR" sz="2000" kern="1200" dirty="0">
              <a:solidFill>
                <a:schemeClr val="bg1"/>
              </a:solidFill>
              <a:latin typeface="Baskerville Old Face" pitchFamily="18" charset="0"/>
            </a:rPr>
            <a:t> </a:t>
          </a:r>
        </a:p>
      </dsp:txBody>
      <dsp:txXfrm>
        <a:off x="4863391" y="1272559"/>
        <a:ext cx="3301542" cy="20268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83FF04-6A27-4BC8-A5D7-F1E511AB5352}">
      <dsp:nvSpPr>
        <dsp:cNvPr id="0" name=""/>
        <dsp:cNvSpPr/>
      </dsp:nvSpPr>
      <dsp:spPr>
        <a:xfrm>
          <a:off x="0" y="571515"/>
          <a:ext cx="3917900" cy="2350740"/>
        </a:xfrm>
        <a:prstGeom prst="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fr-FR" sz="2800" b="1" kern="1200" dirty="0">
              <a:solidFill>
                <a:schemeClr val="bg1"/>
              </a:solidFill>
              <a:latin typeface="Baskerville Old Face" pitchFamily="18" charset="0"/>
            </a:rPr>
            <a:t>Organique dont la dégradation produit de l’énergie</a:t>
          </a:r>
        </a:p>
      </dsp:txBody>
      <dsp:txXfrm>
        <a:off x="0" y="571515"/>
        <a:ext cx="3917900" cy="2350740"/>
      </dsp:txXfrm>
    </dsp:sp>
    <dsp:sp modelId="{E0E675E2-D3B3-4ECF-AA76-E48B6B334142}">
      <dsp:nvSpPr>
        <dsp:cNvPr id="0" name=""/>
        <dsp:cNvSpPr/>
      </dsp:nvSpPr>
      <dsp:spPr>
        <a:xfrm>
          <a:off x="4310695" y="574265"/>
          <a:ext cx="3917900" cy="2350740"/>
        </a:xfrm>
        <a:prstGeom prst="rect">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fr-FR" sz="2800" b="1" kern="1200" dirty="0">
              <a:solidFill>
                <a:schemeClr val="bg1"/>
              </a:solidFill>
              <a:latin typeface="Baskerville Old Face" pitchFamily="18" charset="0"/>
            </a:rPr>
            <a:t>Non organique : non dégradé  pour avoir de l’énergie</a:t>
          </a:r>
        </a:p>
      </dsp:txBody>
      <dsp:txXfrm>
        <a:off x="4310695" y="574265"/>
        <a:ext cx="3917900" cy="2350740"/>
      </dsp:txXfrm>
    </dsp:sp>
    <dsp:sp modelId="{710A2048-23E1-44A4-95D4-DED3897C1CB7}">
      <dsp:nvSpPr>
        <dsp:cNvPr id="0" name=""/>
        <dsp:cNvSpPr/>
      </dsp:nvSpPr>
      <dsp:spPr>
        <a:xfrm>
          <a:off x="0" y="3429031"/>
          <a:ext cx="1103241" cy="674145"/>
        </a:xfrm>
        <a:prstGeom prst="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FR" sz="1400" b="1" kern="1200" dirty="0">
              <a:solidFill>
                <a:schemeClr val="bg1"/>
              </a:solidFill>
            </a:rPr>
            <a:t>Glucides</a:t>
          </a:r>
        </a:p>
      </dsp:txBody>
      <dsp:txXfrm>
        <a:off x="0" y="3429031"/>
        <a:ext cx="1103241" cy="674145"/>
      </dsp:txXfrm>
    </dsp:sp>
    <dsp:sp modelId="{9B4F3A83-C36F-416A-A76B-4FDFAE0EE80D}">
      <dsp:nvSpPr>
        <dsp:cNvPr id="0" name=""/>
        <dsp:cNvSpPr/>
      </dsp:nvSpPr>
      <dsp:spPr>
        <a:xfrm>
          <a:off x="1428765" y="3429020"/>
          <a:ext cx="1017400" cy="669984"/>
        </a:xfrm>
        <a:prstGeom prst="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a:innerShdw blurRad="63500" dist="50800" dir="18900000">
            <a:prstClr val="black">
              <a:alpha val="50000"/>
            </a:prstClr>
          </a:innerShdw>
        </a:effectLst>
        <a:scene3d>
          <a:camera prst="orthographicFront"/>
          <a:lightRig rig="threePt" dir="t"/>
        </a:scene3d>
        <a:sp3d extrusionH="76200">
          <a:extrusionClr>
            <a:schemeClr val="tx2"/>
          </a:extrusionClr>
        </a:sp3d>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FR" sz="1400" b="1" kern="1200" dirty="0">
              <a:solidFill>
                <a:schemeClr val="bg1"/>
              </a:solidFill>
            </a:rPr>
            <a:t>Lipides</a:t>
          </a:r>
        </a:p>
      </dsp:txBody>
      <dsp:txXfrm>
        <a:off x="1428765" y="3429020"/>
        <a:ext cx="1017400" cy="669984"/>
      </dsp:txXfrm>
    </dsp:sp>
    <dsp:sp modelId="{9C221748-5693-4034-A90E-C7F3AFD286BC}">
      <dsp:nvSpPr>
        <dsp:cNvPr id="0" name=""/>
        <dsp:cNvSpPr/>
      </dsp:nvSpPr>
      <dsp:spPr>
        <a:xfrm>
          <a:off x="2643197" y="3429020"/>
          <a:ext cx="1017400" cy="680938"/>
        </a:xfrm>
        <a:prstGeom prst="rect">
          <a:avLst/>
        </a:prstGeom>
        <a:solidFill>
          <a:srgbClr val="FFFF00"/>
        </a:solidFill>
        <a:ln w="25400" cap="flat" cmpd="sng" algn="ctr">
          <a:solidFill>
            <a:schemeClr val="lt1">
              <a:hueOff val="0"/>
              <a:satOff val="0"/>
              <a:lumOff val="0"/>
              <a:alphaOff val="0"/>
            </a:schemeClr>
          </a:solidFill>
          <a:prstDash val="solid"/>
        </a:ln>
        <a:effectLst>
          <a:outerShdw blurRad="50800" dist="38100" dir="13500000" algn="br" rotWithShape="0">
            <a:prstClr val="black">
              <a:alpha val="40000"/>
            </a:prstClr>
          </a:outerShdw>
        </a:effectLst>
        <a:scene3d>
          <a:camera prst="orthographicFront">
            <a:rot lat="600000" lon="600000" rev="0"/>
          </a:camera>
          <a:lightRig rig="threePt" dir="t">
            <a:rot lat="0" lon="0" rev="600000"/>
          </a:lightRig>
        </a:scene3d>
        <a:sp3d z="6350"/>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FR" sz="1400" b="1" kern="1200" dirty="0">
              <a:solidFill>
                <a:schemeClr val="bg1"/>
              </a:solidFill>
            </a:rPr>
            <a:t>Protéines</a:t>
          </a:r>
        </a:p>
      </dsp:txBody>
      <dsp:txXfrm>
        <a:off x="2643197" y="3429020"/>
        <a:ext cx="1017400" cy="680938"/>
      </dsp:txXfrm>
    </dsp:sp>
    <dsp:sp modelId="{FC031CDA-E5C3-4C20-B940-C7BCA6818803}">
      <dsp:nvSpPr>
        <dsp:cNvPr id="0" name=""/>
        <dsp:cNvSpPr/>
      </dsp:nvSpPr>
      <dsp:spPr>
        <a:xfrm>
          <a:off x="6289587" y="3571898"/>
          <a:ext cx="1439945" cy="68093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FR" sz="1400" b="1" kern="1200" dirty="0">
              <a:solidFill>
                <a:schemeClr val="bg1"/>
              </a:solidFill>
            </a:rPr>
            <a:t>Eau , minéraux</a:t>
          </a:r>
        </a:p>
        <a:p>
          <a:pPr lvl="0" algn="ctr" defTabSz="622300">
            <a:lnSpc>
              <a:spcPct val="90000"/>
            </a:lnSpc>
            <a:spcBef>
              <a:spcPct val="0"/>
            </a:spcBef>
            <a:spcAft>
              <a:spcPct val="35000"/>
            </a:spcAft>
          </a:pPr>
          <a:r>
            <a:rPr lang="fr-FR" sz="1400" b="1" kern="1200" dirty="0">
              <a:solidFill>
                <a:schemeClr val="bg1"/>
              </a:solidFill>
            </a:rPr>
            <a:t>oligoéléments</a:t>
          </a:r>
        </a:p>
      </dsp:txBody>
      <dsp:txXfrm>
        <a:off x="6289587" y="3571898"/>
        <a:ext cx="1439945" cy="6809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9ACDAE-7CF0-4303-BD5E-8EA23A7660C8}">
      <dsp:nvSpPr>
        <dsp:cNvPr id="0" name=""/>
        <dsp:cNvSpPr/>
      </dsp:nvSpPr>
      <dsp:spPr>
        <a:xfrm>
          <a:off x="1614943" y="0"/>
          <a:ext cx="5109907" cy="213000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fr-FR" sz="3200" b="1" kern="1200" dirty="0">
              <a:solidFill>
                <a:schemeClr val="bg1"/>
              </a:solidFill>
              <a:latin typeface="Baskerville Old Face" pitchFamily="18" charset="0"/>
            </a:rPr>
            <a:t>LA CALORIMETRIE </a:t>
          </a:r>
        </a:p>
        <a:p>
          <a:pPr lvl="0" algn="ctr" defTabSz="1422400">
            <a:lnSpc>
              <a:spcPct val="90000"/>
            </a:lnSpc>
            <a:spcBef>
              <a:spcPct val="0"/>
            </a:spcBef>
            <a:spcAft>
              <a:spcPct val="35000"/>
            </a:spcAft>
          </a:pPr>
          <a:r>
            <a:rPr lang="fr-FR" sz="3200" kern="1200" dirty="0">
              <a:latin typeface="Baskerville Old Face" pitchFamily="18" charset="0"/>
            </a:rPr>
            <a:t>PEUT SE FAIRE </a:t>
          </a:r>
        </a:p>
      </dsp:txBody>
      <dsp:txXfrm>
        <a:off x="2296264" y="372750"/>
        <a:ext cx="3747265" cy="958501"/>
      </dsp:txXfrm>
    </dsp:sp>
    <dsp:sp modelId="{2C833FC3-2A59-4158-97EC-91768EF83F07}">
      <dsp:nvSpPr>
        <dsp:cNvPr id="0" name=""/>
        <dsp:cNvSpPr/>
      </dsp:nvSpPr>
      <dsp:spPr>
        <a:xfrm>
          <a:off x="4357724" y="2714625"/>
          <a:ext cx="4095602" cy="270182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l" defTabSz="1066800">
            <a:lnSpc>
              <a:spcPct val="90000"/>
            </a:lnSpc>
            <a:spcBef>
              <a:spcPct val="0"/>
            </a:spcBef>
            <a:spcAft>
              <a:spcPct val="35000"/>
            </a:spcAft>
          </a:pPr>
          <a:r>
            <a:rPr lang="fr-FR" sz="2400" b="1" kern="1200" dirty="0">
              <a:solidFill>
                <a:schemeClr val="bg1"/>
              </a:solidFill>
              <a:latin typeface="Baskerville Old Face" pitchFamily="18" charset="0"/>
            </a:rPr>
            <a:t>Indirecte </a:t>
          </a:r>
        </a:p>
        <a:p>
          <a:pPr lvl="0" algn="l" defTabSz="1066800">
            <a:lnSpc>
              <a:spcPct val="90000"/>
            </a:lnSpc>
            <a:spcBef>
              <a:spcPct val="0"/>
            </a:spcBef>
            <a:spcAft>
              <a:spcPct val="35000"/>
            </a:spcAft>
          </a:pPr>
          <a:r>
            <a:rPr lang="fr-FR" sz="2000" b="1" kern="1200" dirty="0">
              <a:solidFill>
                <a:schemeClr val="bg1"/>
              </a:solidFill>
              <a:latin typeface="Baskerville Old Face" pitchFamily="18" charset="0"/>
            </a:rPr>
            <a:t>1° </a:t>
          </a:r>
          <a:r>
            <a:rPr lang="fr-FR" sz="2000" b="1" kern="1200" dirty="0">
              <a:latin typeface="Baskerville Old Face" pitchFamily="18" charset="0"/>
            </a:rPr>
            <a:t>Alimentaire ou</a:t>
          </a:r>
        </a:p>
        <a:p>
          <a:pPr lvl="0" algn="l" defTabSz="1066800">
            <a:lnSpc>
              <a:spcPct val="90000"/>
            </a:lnSpc>
            <a:spcBef>
              <a:spcPct val="0"/>
            </a:spcBef>
            <a:spcAft>
              <a:spcPct val="35000"/>
            </a:spcAft>
          </a:pPr>
          <a:r>
            <a:rPr lang="fr-FR" sz="2000" b="1" kern="1200" dirty="0">
              <a:latin typeface="Baskerville Old Face" pitchFamily="18" charset="0"/>
            </a:rPr>
            <a:t>  </a:t>
          </a:r>
          <a:r>
            <a:rPr lang="fr-FR" sz="2000" b="1" kern="1200" dirty="0">
              <a:solidFill>
                <a:schemeClr val="bg1"/>
              </a:solidFill>
              <a:latin typeface="Baskerville Old Face" pitchFamily="18" charset="0"/>
            </a:rPr>
            <a:t>2°   </a:t>
          </a:r>
          <a:r>
            <a:rPr lang="fr-FR" sz="2000" b="1" kern="1200" dirty="0">
              <a:latin typeface="Baskerville Old Face" pitchFamily="18" charset="0"/>
            </a:rPr>
            <a:t>respiratoire</a:t>
          </a:r>
        </a:p>
      </dsp:txBody>
      <dsp:txXfrm>
        <a:off x="5610295" y="3412595"/>
        <a:ext cx="2457361" cy="1486001"/>
      </dsp:txXfrm>
    </dsp:sp>
    <dsp:sp modelId="{A46300BD-5DE1-4CAB-8327-317713FE7493}">
      <dsp:nvSpPr>
        <dsp:cNvPr id="0" name=""/>
        <dsp:cNvSpPr/>
      </dsp:nvSpPr>
      <dsp:spPr>
        <a:xfrm>
          <a:off x="0" y="2613266"/>
          <a:ext cx="4086789" cy="282151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l" defTabSz="1066800">
            <a:lnSpc>
              <a:spcPct val="90000"/>
            </a:lnSpc>
            <a:spcBef>
              <a:spcPct val="0"/>
            </a:spcBef>
            <a:spcAft>
              <a:spcPct val="35000"/>
            </a:spcAft>
          </a:pPr>
          <a:r>
            <a:rPr lang="fr-FR" sz="2400" b="1" kern="1200" dirty="0">
              <a:solidFill>
                <a:schemeClr val="bg1"/>
              </a:solidFill>
              <a:latin typeface="Baskerville Old Face" pitchFamily="18" charset="0"/>
            </a:rPr>
            <a:t>DIRECTE</a:t>
          </a:r>
          <a:r>
            <a:rPr lang="fr-FR" sz="2400" b="1" kern="1200" dirty="0">
              <a:latin typeface="Baskerville Old Face" pitchFamily="18" charset="0"/>
            </a:rPr>
            <a:t>  (bombe calorimétrique) ou </a:t>
          </a:r>
        </a:p>
        <a:p>
          <a:pPr lvl="0" algn="l" defTabSz="1066800">
            <a:lnSpc>
              <a:spcPct val="90000"/>
            </a:lnSpc>
            <a:spcBef>
              <a:spcPct val="0"/>
            </a:spcBef>
            <a:spcAft>
              <a:spcPct val="35000"/>
            </a:spcAft>
          </a:pPr>
          <a:r>
            <a:rPr lang="fr-FR" sz="2400" b="1" kern="1200" dirty="0">
              <a:latin typeface="Baskerville Old Face" pitchFamily="18" charset="0"/>
            </a:rPr>
            <a:t>chambre isolante</a:t>
          </a:r>
        </a:p>
      </dsp:txBody>
      <dsp:txXfrm>
        <a:off x="384839" y="3342158"/>
        <a:ext cx="2452073" cy="155183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C67BCD-48E6-4A21-937F-A682E3FB2886}">
      <dsp:nvSpPr>
        <dsp:cNvPr id="0" name=""/>
        <dsp:cNvSpPr/>
      </dsp:nvSpPr>
      <dsp:spPr>
        <a:xfrm>
          <a:off x="520529" y="347719"/>
          <a:ext cx="5377956" cy="4650118"/>
        </a:xfrm>
        <a:prstGeom prst="ellipse">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F0431C-1B1D-4F95-B736-BAC0D05A24E4}">
      <dsp:nvSpPr>
        <dsp:cNvPr id="0" name=""/>
        <dsp:cNvSpPr/>
      </dsp:nvSpPr>
      <dsp:spPr>
        <a:xfrm>
          <a:off x="1793496" y="1246293"/>
          <a:ext cx="2868240" cy="3161581"/>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F44211-431F-41B6-8741-DE65B03445BB}">
      <dsp:nvSpPr>
        <dsp:cNvPr id="0" name=""/>
        <dsp:cNvSpPr/>
      </dsp:nvSpPr>
      <dsp:spPr>
        <a:xfrm>
          <a:off x="2317664" y="1995110"/>
          <a:ext cx="1988225" cy="1662288"/>
        </a:xfrm>
        <a:prstGeom prst="ellipse">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B1D18B-25C9-4355-A36A-CB8129E1BAFB}">
      <dsp:nvSpPr>
        <dsp:cNvPr id="0" name=""/>
        <dsp:cNvSpPr/>
      </dsp:nvSpPr>
      <dsp:spPr>
        <a:xfrm>
          <a:off x="5785223" y="-184726"/>
          <a:ext cx="1955606" cy="1140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0" tIns="31750" rIns="31750" bIns="31750" numCol="1" spcCol="1270" anchor="ctr" anchorCtr="0">
          <a:noAutofit/>
        </a:bodyPr>
        <a:lstStyle/>
        <a:p>
          <a:pPr lvl="0" algn="l" defTabSz="1111250">
            <a:lnSpc>
              <a:spcPct val="90000"/>
            </a:lnSpc>
            <a:spcBef>
              <a:spcPct val="0"/>
            </a:spcBef>
            <a:spcAft>
              <a:spcPct val="35000"/>
            </a:spcAft>
          </a:pPr>
          <a:r>
            <a:rPr lang="fr-FR" sz="2500" kern="1200" dirty="0"/>
            <a:t>1 g de Glucide = </a:t>
          </a:r>
          <a:r>
            <a:rPr lang="fr-FR" sz="2500" kern="1200" dirty="0">
              <a:solidFill>
                <a:srgbClr val="FF0000"/>
              </a:solidFill>
            </a:rPr>
            <a:t>4.1</a:t>
          </a:r>
          <a:r>
            <a:rPr lang="fr-FR" sz="2500" kern="1200" dirty="0"/>
            <a:t> K cal</a:t>
          </a:r>
        </a:p>
      </dsp:txBody>
      <dsp:txXfrm>
        <a:off x="5785223" y="-184726"/>
        <a:ext cx="1955606" cy="1140770"/>
      </dsp:txXfrm>
    </dsp:sp>
    <dsp:sp modelId="{545BA3CF-7B62-4880-9B17-5798F58E7E50}">
      <dsp:nvSpPr>
        <dsp:cNvPr id="0" name=""/>
        <dsp:cNvSpPr/>
      </dsp:nvSpPr>
      <dsp:spPr>
        <a:xfrm>
          <a:off x="5296321" y="385658"/>
          <a:ext cx="48890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692E3E9-DD5C-43BF-B719-9773D60195B0}">
      <dsp:nvSpPr>
        <dsp:cNvPr id="0" name=""/>
        <dsp:cNvSpPr/>
      </dsp:nvSpPr>
      <dsp:spPr>
        <a:xfrm rot="5400000">
          <a:off x="2930384" y="633577"/>
          <a:ext cx="2688306" cy="2116617"/>
        </a:xfrm>
        <a:prstGeom prst="line">
          <a:avLst/>
        </a:prstGeom>
        <a:solidFill>
          <a:schemeClr val="accent1">
            <a:hueOff val="0"/>
            <a:satOff val="0"/>
            <a:lumOff val="0"/>
            <a:alphaOff val="0"/>
          </a:schemeClr>
        </a:solidFill>
        <a:ln w="25400" cap="flat" cmpd="sng" algn="ctr">
          <a:solidFill>
            <a:schemeClr val="accent6"/>
          </a:solidFill>
          <a:prstDash val="solid"/>
        </a:ln>
        <a:effectLst/>
      </dsp:spPr>
      <dsp:style>
        <a:lnRef idx="2">
          <a:scrgbClr r="0" g="0" b="0"/>
        </a:lnRef>
        <a:fillRef idx="1">
          <a:scrgbClr r="0" g="0" b="0"/>
        </a:fillRef>
        <a:effectRef idx="0">
          <a:scrgbClr r="0" g="0" b="0"/>
        </a:effectRef>
        <a:fontRef idx="minor"/>
      </dsp:style>
    </dsp:sp>
    <dsp:sp modelId="{585C1B60-1CD4-4CA9-A220-4E6EFFB25480}">
      <dsp:nvSpPr>
        <dsp:cNvPr id="0" name=""/>
        <dsp:cNvSpPr/>
      </dsp:nvSpPr>
      <dsp:spPr>
        <a:xfrm>
          <a:off x="6340191" y="946780"/>
          <a:ext cx="1889408" cy="1140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0" tIns="31750" rIns="31750" bIns="31750" numCol="1" spcCol="1270" anchor="ctr" anchorCtr="0">
          <a:noAutofit/>
        </a:bodyPr>
        <a:lstStyle/>
        <a:p>
          <a:pPr lvl="0" algn="l" defTabSz="1111250">
            <a:lnSpc>
              <a:spcPct val="90000"/>
            </a:lnSpc>
            <a:spcBef>
              <a:spcPct val="0"/>
            </a:spcBef>
            <a:spcAft>
              <a:spcPct val="35000"/>
            </a:spcAft>
          </a:pPr>
          <a:r>
            <a:rPr lang="fr-FR" sz="2500" kern="1200" dirty="0"/>
            <a:t>1 g de protide =</a:t>
          </a:r>
          <a:r>
            <a:rPr lang="fr-FR" sz="2500" kern="1200" dirty="0">
              <a:solidFill>
                <a:srgbClr val="FF0000"/>
              </a:solidFill>
            </a:rPr>
            <a:t>5.7</a:t>
          </a:r>
          <a:r>
            <a:rPr lang="fr-FR" sz="2500" kern="1200" dirty="0"/>
            <a:t> Kcal</a:t>
          </a:r>
        </a:p>
      </dsp:txBody>
      <dsp:txXfrm>
        <a:off x="6340191" y="946780"/>
        <a:ext cx="1889408" cy="1140770"/>
      </dsp:txXfrm>
    </dsp:sp>
    <dsp:sp modelId="{656D1AE4-234F-4B03-96CA-F88AD70EDB43}">
      <dsp:nvSpPr>
        <dsp:cNvPr id="0" name=""/>
        <dsp:cNvSpPr/>
      </dsp:nvSpPr>
      <dsp:spPr>
        <a:xfrm flipV="1">
          <a:off x="5537533" y="1556099"/>
          <a:ext cx="1059298" cy="4572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8B4BA1A-A7C8-4A20-86D7-DC6B471F6DE5}">
      <dsp:nvSpPr>
        <dsp:cNvPr id="0" name=""/>
        <dsp:cNvSpPr/>
      </dsp:nvSpPr>
      <dsp:spPr>
        <a:xfrm rot="5400000">
          <a:off x="3725181" y="1860572"/>
          <a:ext cx="2107917" cy="1478443"/>
        </a:xfrm>
        <a:prstGeom prst="line">
          <a:avLst/>
        </a:prstGeom>
        <a:solidFill>
          <a:schemeClr val="accent1">
            <a:hueOff val="0"/>
            <a:satOff val="0"/>
            <a:lumOff val="0"/>
            <a:alphaOff val="0"/>
          </a:schemeClr>
        </a:solidFill>
        <a:ln w="25400" cap="flat" cmpd="sng" algn="ctr">
          <a:solidFill>
            <a:schemeClr val="accent6"/>
          </a:solidFill>
          <a:prstDash val="solid"/>
        </a:ln>
        <a:effectLst/>
      </dsp:spPr>
      <dsp:style>
        <a:lnRef idx="2">
          <a:scrgbClr r="0" g="0" b="0"/>
        </a:lnRef>
        <a:fillRef idx="1">
          <a:scrgbClr r="0" g="0" b="0"/>
        </a:fillRef>
        <a:effectRef idx="0">
          <a:scrgbClr r="0" g="0" b="0"/>
        </a:effectRef>
        <a:fontRef idx="minor"/>
      </dsp:style>
    </dsp:sp>
    <dsp:sp modelId="{09CFD80E-B9E5-459D-B0A6-0605A44D0CF1}">
      <dsp:nvSpPr>
        <dsp:cNvPr id="0" name=""/>
        <dsp:cNvSpPr/>
      </dsp:nvSpPr>
      <dsp:spPr>
        <a:xfrm>
          <a:off x="5785223" y="2096814"/>
          <a:ext cx="1955606" cy="1140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0" tIns="31750" rIns="31750" bIns="31750" numCol="1" spcCol="1270" anchor="ctr" anchorCtr="0">
          <a:noAutofit/>
        </a:bodyPr>
        <a:lstStyle/>
        <a:p>
          <a:pPr lvl="0" algn="l" defTabSz="1111250">
            <a:lnSpc>
              <a:spcPct val="90000"/>
            </a:lnSpc>
            <a:spcBef>
              <a:spcPct val="0"/>
            </a:spcBef>
            <a:spcAft>
              <a:spcPct val="35000"/>
            </a:spcAft>
          </a:pPr>
          <a:r>
            <a:rPr lang="fr-FR" sz="2500" kern="1200" dirty="0"/>
            <a:t>1g de lipide =</a:t>
          </a:r>
          <a:r>
            <a:rPr lang="fr-FR" sz="2500" kern="1200" dirty="0">
              <a:solidFill>
                <a:srgbClr val="FF0000"/>
              </a:solidFill>
            </a:rPr>
            <a:t>9.3 </a:t>
          </a:r>
          <a:r>
            <a:rPr lang="fr-FR" sz="2500" kern="1200" dirty="0"/>
            <a:t>Kcal</a:t>
          </a:r>
        </a:p>
      </dsp:txBody>
      <dsp:txXfrm>
        <a:off x="5785223" y="2096814"/>
        <a:ext cx="1955606" cy="1140770"/>
      </dsp:txXfrm>
    </dsp:sp>
    <dsp:sp modelId="{93AF68B6-DF69-4382-9A97-7C5DFA6C012E}">
      <dsp:nvSpPr>
        <dsp:cNvPr id="0" name=""/>
        <dsp:cNvSpPr/>
      </dsp:nvSpPr>
      <dsp:spPr>
        <a:xfrm>
          <a:off x="5663000" y="2665306"/>
          <a:ext cx="244445" cy="4572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F4DFE6F-73D0-4E48-9468-4CA25664EFB7}">
      <dsp:nvSpPr>
        <dsp:cNvPr id="0" name=""/>
        <dsp:cNvSpPr/>
      </dsp:nvSpPr>
      <dsp:spPr>
        <a:xfrm rot="5400000">
          <a:off x="4353064" y="2910605"/>
          <a:ext cx="1496690" cy="995403"/>
        </a:xfrm>
        <a:prstGeom prst="line">
          <a:avLst/>
        </a:prstGeom>
        <a:solidFill>
          <a:schemeClr val="accent1">
            <a:hueOff val="0"/>
            <a:satOff val="0"/>
            <a:lumOff val="0"/>
            <a:alphaOff val="0"/>
          </a:schemeClr>
        </a:solidFill>
        <a:ln w="25400" cap="flat" cmpd="sng" algn="ctr">
          <a:solidFill>
            <a:schemeClr val="accent6"/>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re 7"/>
          <p:cNvSpPr>
            <a:spLocks noGrp="1"/>
          </p:cNvSpPr>
          <p:nvPr>
            <p:ph type="ctrTitle"/>
          </p:nvPr>
        </p:nvSpPr>
        <p:spPr>
          <a:xfrm>
            <a:off x="540544" y="776288"/>
            <a:ext cx="8062912" cy="1470025"/>
          </a:xfrm>
        </p:spPr>
        <p:txBody>
          <a:bodyPr anchor="b">
            <a:normAutofit/>
          </a:bodyPr>
          <a:lstStyle>
            <a:lvl1pPr algn="r">
              <a:defRPr sz="4400"/>
            </a:lvl1pPr>
          </a:lstStyle>
          <a:p>
            <a:r>
              <a:rPr kumimoji="0" lang="fr-FR"/>
              <a:t>Cliquez pour modifier le style du titre</a:t>
            </a:r>
            <a:endParaRPr kumimoji="0" lang="en-US"/>
          </a:p>
        </p:txBody>
      </p:sp>
      <p:sp>
        <p:nvSpPr>
          <p:cNvPr id="9" name="Sous-titr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Espace réservé de la date 27"/>
          <p:cNvSpPr>
            <a:spLocks noGrp="1"/>
          </p:cNvSpPr>
          <p:nvPr>
            <p:ph type="dt" sz="half" idx="10"/>
          </p:nvPr>
        </p:nvSpPr>
        <p:spPr>
          <a:xfrm>
            <a:off x="1371600" y="6012656"/>
            <a:ext cx="5791200" cy="365125"/>
          </a:xfrm>
        </p:spPr>
        <p:txBody>
          <a:bodyPr tIns="0" bIns="0" anchor="t"/>
          <a:lstStyle>
            <a:lvl1pPr algn="r">
              <a:defRPr sz="1000"/>
            </a:lvl1pPr>
          </a:lstStyle>
          <a:p>
            <a:fld id="{B8B20AD7-6E72-446E-8D14-7D2F17B7E14E}" type="datetimeFigureOut">
              <a:rPr lang="fr-FR" smtClean="0"/>
              <a:pPr/>
              <a:t>17/02/2016</a:t>
            </a:fld>
            <a:endParaRPr lang="fr-FR" dirty="0"/>
          </a:p>
        </p:txBody>
      </p:sp>
      <p:sp>
        <p:nvSpPr>
          <p:cNvPr id="17" name="Espace réservé du pied de page 16"/>
          <p:cNvSpPr>
            <a:spLocks noGrp="1"/>
          </p:cNvSpPr>
          <p:nvPr>
            <p:ph type="ftr" sz="quarter" idx="11"/>
          </p:nvPr>
        </p:nvSpPr>
        <p:spPr>
          <a:xfrm>
            <a:off x="1371600" y="5650704"/>
            <a:ext cx="5791200" cy="365125"/>
          </a:xfrm>
        </p:spPr>
        <p:txBody>
          <a:bodyPr tIns="0" bIns="0" anchor="b"/>
          <a:lstStyle>
            <a:lvl1pPr algn="r">
              <a:defRPr sz="1100"/>
            </a:lvl1pPr>
          </a:lstStyle>
          <a:p>
            <a:endParaRPr lang="fr-FR" dirty="0"/>
          </a:p>
        </p:txBody>
      </p:sp>
      <p:sp>
        <p:nvSpPr>
          <p:cNvPr id="29" name="Espace réservé du numéro de diapositiv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A6B4895-3784-46F0-BCB6-C1A3892EC0B9}" type="slidenum">
              <a:rPr lang="fr-FR" smtClean="0"/>
              <a:pPr/>
              <a:t>‹#›</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B8B20AD7-6E72-446E-8D14-7D2F17B7E14E}" type="datetimeFigureOut">
              <a:rPr lang="fr-FR" smtClean="0"/>
              <a:pPr/>
              <a:t>17/02/2016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DA6B4895-3784-46F0-BCB6-C1A3892EC0B9}" type="slidenum">
              <a:rPr lang="fr-FR" smtClean="0"/>
              <a:pPr/>
              <a:t>‹#›</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B8B20AD7-6E72-446E-8D14-7D2F17B7E14E}" type="datetimeFigureOut">
              <a:rPr lang="fr-FR" smtClean="0"/>
              <a:pPr/>
              <a:t>17/02/2016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DA6B4895-3784-46F0-BCB6-C1A3892EC0B9}" type="slidenum">
              <a:rPr lang="fr-FR" smtClean="0"/>
              <a:pPr/>
              <a:t>‹#›</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a:xfrm>
            <a:off x="457200" y="1882808"/>
            <a:ext cx="822960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a:xfrm>
            <a:off x="4791456" y="6480048"/>
            <a:ext cx="2133600" cy="301752"/>
          </a:xfrm>
        </p:spPr>
        <p:txBody>
          <a:bodyPr/>
          <a:lstStyle/>
          <a:p>
            <a:fld id="{B8B20AD7-6E72-446E-8D14-7D2F17B7E14E}" type="datetimeFigureOut">
              <a:rPr lang="fr-FR" smtClean="0"/>
              <a:pPr/>
              <a:t>17/02/2016</a:t>
            </a:fld>
            <a:endParaRPr lang="fr-FR" dirty="0"/>
          </a:p>
        </p:txBody>
      </p:sp>
      <p:sp>
        <p:nvSpPr>
          <p:cNvPr id="5" name="Espace réservé du pied de page 4"/>
          <p:cNvSpPr>
            <a:spLocks noGrp="1"/>
          </p:cNvSpPr>
          <p:nvPr>
            <p:ph type="ftr" sz="quarter" idx="11"/>
          </p:nvPr>
        </p:nvSpPr>
        <p:spPr>
          <a:xfrm>
            <a:off x="457200" y="6480969"/>
            <a:ext cx="4260056" cy="300831"/>
          </a:xfrm>
        </p:spPr>
        <p:txBody>
          <a:bodyPr/>
          <a:lstStyle/>
          <a:p>
            <a:endParaRPr lang="fr-FR" dirty="0"/>
          </a:p>
        </p:txBody>
      </p:sp>
      <p:sp>
        <p:nvSpPr>
          <p:cNvPr id="6" name="Espace réservé du numéro de diapositive 5"/>
          <p:cNvSpPr>
            <a:spLocks noGrp="1"/>
          </p:cNvSpPr>
          <p:nvPr>
            <p:ph type="sldNum" sz="quarter" idx="12"/>
          </p:nvPr>
        </p:nvSpPr>
        <p:spPr/>
        <p:txBody>
          <a:bodyPr/>
          <a:lstStyle/>
          <a:p>
            <a:fld id="{DA6B4895-3784-46F0-BCB6-C1A3892EC0B9}" type="slidenum">
              <a:rPr lang="fr-FR" smtClean="0"/>
              <a:pPr/>
              <a:t>‹#›</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9" name="Triangle rect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Triangle isocè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Espace réservé de la date 3"/>
          <p:cNvSpPr>
            <a:spLocks noGrp="1"/>
          </p:cNvSpPr>
          <p:nvPr>
            <p:ph type="dt" sz="half" idx="10"/>
          </p:nvPr>
        </p:nvSpPr>
        <p:spPr>
          <a:xfrm>
            <a:off x="6955632" y="6477000"/>
            <a:ext cx="2133600" cy="304800"/>
          </a:xfrm>
        </p:spPr>
        <p:txBody>
          <a:bodyPr/>
          <a:lstStyle/>
          <a:p>
            <a:fld id="{B8B20AD7-6E72-446E-8D14-7D2F17B7E14E}" type="datetimeFigureOut">
              <a:rPr lang="fr-FR" smtClean="0"/>
              <a:pPr/>
              <a:t>17/02/2016</a:t>
            </a:fld>
            <a:endParaRPr lang="fr-FR" dirty="0"/>
          </a:p>
        </p:txBody>
      </p:sp>
      <p:sp>
        <p:nvSpPr>
          <p:cNvPr id="5" name="Espace réservé du pied de page 4"/>
          <p:cNvSpPr>
            <a:spLocks noGrp="1"/>
          </p:cNvSpPr>
          <p:nvPr>
            <p:ph type="ftr" sz="quarter" idx="11"/>
          </p:nvPr>
        </p:nvSpPr>
        <p:spPr>
          <a:xfrm>
            <a:off x="2619376" y="6480969"/>
            <a:ext cx="4260056" cy="300831"/>
          </a:xfrm>
        </p:spPr>
        <p:txBody>
          <a:bodyPr/>
          <a:lstStyle/>
          <a:p>
            <a:endParaRPr lang="fr-FR" dirty="0"/>
          </a:p>
        </p:txBody>
      </p:sp>
      <p:sp>
        <p:nvSpPr>
          <p:cNvPr id="6" name="Espace réservé du numéro de diapositive 5"/>
          <p:cNvSpPr>
            <a:spLocks noGrp="1"/>
          </p:cNvSpPr>
          <p:nvPr>
            <p:ph type="sldNum" sz="quarter" idx="12"/>
          </p:nvPr>
        </p:nvSpPr>
        <p:spPr>
          <a:xfrm>
            <a:off x="8451056" y="809624"/>
            <a:ext cx="502920" cy="300831"/>
          </a:xfrm>
        </p:spPr>
        <p:txBody>
          <a:bodyPr/>
          <a:lstStyle/>
          <a:p>
            <a:fld id="{DA6B4895-3784-46F0-BCB6-C1A3892EC0B9}" type="slidenum">
              <a:rPr lang="fr-FR" smtClean="0"/>
              <a:pPr/>
              <a:t>‹#›</a:t>
            </a:fld>
            <a:endParaRPr lang="fr-FR" dirty="0"/>
          </a:p>
        </p:txBody>
      </p:sp>
      <p:cxnSp>
        <p:nvCxnSpPr>
          <p:cNvPr id="11" name="Connecteur droit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a:xfrm>
            <a:off x="4791456" y="6480969"/>
            <a:ext cx="2133600" cy="301752"/>
          </a:xfrm>
        </p:spPr>
        <p:txBody>
          <a:bodyPr/>
          <a:lstStyle/>
          <a:p>
            <a:fld id="{B8B20AD7-6E72-446E-8D14-7D2F17B7E14E}" type="datetimeFigureOut">
              <a:rPr lang="fr-FR" smtClean="0"/>
              <a:pPr/>
              <a:t>17/02/2016</a:t>
            </a:fld>
            <a:endParaRPr lang="fr-FR" dirty="0"/>
          </a:p>
        </p:txBody>
      </p:sp>
      <p:sp>
        <p:nvSpPr>
          <p:cNvPr id="6" name="Espace réservé du pied de page 5"/>
          <p:cNvSpPr>
            <a:spLocks noGrp="1"/>
          </p:cNvSpPr>
          <p:nvPr>
            <p:ph type="ftr" sz="quarter" idx="11"/>
          </p:nvPr>
        </p:nvSpPr>
        <p:spPr>
          <a:xfrm>
            <a:off x="457200" y="6480969"/>
            <a:ext cx="4260056" cy="301752"/>
          </a:xfrm>
        </p:spPr>
        <p:txBody>
          <a:bodyPr/>
          <a:lstStyle/>
          <a:p>
            <a:endParaRPr lang="fr-FR" dirty="0"/>
          </a:p>
        </p:txBody>
      </p:sp>
      <p:sp>
        <p:nvSpPr>
          <p:cNvPr id="7" name="Espace réservé du numéro de diapositive 6"/>
          <p:cNvSpPr>
            <a:spLocks noGrp="1"/>
          </p:cNvSpPr>
          <p:nvPr>
            <p:ph type="sldNum" sz="quarter" idx="12"/>
          </p:nvPr>
        </p:nvSpPr>
        <p:spPr>
          <a:xfrm>
            <a:off x="7589520" y="6480969"/>
            <a:ext cx="502920" cy="301752"/>
          </a:xfrm>
        </p:spPr>
        <p:txBody>
          <a:bodyPr/>
          <a:lstStyle/>
          <a:p>
            <a:fld id="{DA6B4895-3784-46F0-BCB6-C1A3892EC0B9}" type="slidenum">
              <a:rPr lang="fr-FR" smtClean="0"/>
              <a:pPr/>
              <a:t>‹#›</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a:xfrm>
            <a:off x="4791456" y="6480969"/>
            <a:ext cx="2130552" cy="301752"/>
          </a:xfrm>
        </p:spPr>
        <p:txBody>
          <a:bodyPr/>
          <a:lstStyle/>
          <a:p>
            <a:fld id="{B8B20AD7-6E72-446E-8D14-7D2F17B7E14E}" type="datetimeFigureOut">
              <a:rPr lang="fr-FR" smtClean="0"/>
              <a:pPr/>
              <a:t>17/02/2016</a:t>
            </a:fld>
            <a:endParaRPr lang="fr-FR" dirty="0"/>
          </a:p>
        </p:txBody>
      </p:sp>
      <p:sp>
        <p:nvSpPr>
          <p:cNvPr id="8" name="Espace réservé du pied de page 7"/>
          <p:cNvSpPr>
            <a:spLocks noGrp="1"/>
          </p:cNvSpPr>
          <p:nvPr>
            <p:ph type="ftr" sz="quarter" idx="11"/>
          </p:nvPr>
        </p:nvSpPr>
        <p:spPr>
          <a:xfrm>
            <a:off x="457200" y="6480969"/>
            <a:ext cx="4261104" cy="301752"/>
          </a:xfrm>
        </p:spPr>
        <p:txBody>
          <a:bodyPr/>
          <a:lstStyle/>
          <a:p>
            <a:endParaRPr lang="fr-FR" dirty="0"/>
          </a:p>
        </p:txBody>
      </p:sp>
      <p:sp>
        <p:nvSpPr>
          <p:cNvPr id="9" name="Espace réservé du numéro de diapositive 8"/>
          <p:cNvSpPr>
            <a:spLocks noGrp="1"/>
          </p:cNvSpPr>
          <p:nvPr>
            <p:ph type="sldNum" sz="quarter" idx="12"/>
          </p:nvPr>
        </p:nvSpPr>
        <p:spPr>
          <a:xfrm>
            <a:off x="7589520" y="6483096"/>
            <a:ext cx="502920" cy="301752"/>
          </a:xfrm>
        </p:spPr>
        <p:txBody>
          <a:bodyPr/>
          <a:lstStyle>
            <a:lvl1pPr algn="ctr">
              <a:defRPr/>
            </a:lvl1pPr>
          </a:lstStyle>
          <a:p>
            <a:fld id="{DA6B4895-3784-46F0-BCB6-C1A3892EC0B9}" type="slidenum">
              <a:rPr lang="fr-FR" smtClean="0"/>
              <a:pPr/>
              <a:t>‹#›</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B8B20AD7-6E72-446E-8D14-7D2F17B7E14E}" type="datetimeFigureOut">
              <a:rPr lang="fr-FR" smtClean="0"/>
              <a:pPr/>
              <a:t>17/02/2016</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DA6B4895-3784-46F0-BCB6-C1A3892EC0B9}" type="slidenum">
              <a:rPr lang="fr-FR" smtClean="0"/>
              <a:pPr/>
              <a:t>‹#›</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91456" y="6480969"/>
            <a:ext cx="2133600" cy="301752"/>
          </a:xfrm>
        </p:spPr>
        <p:txBody>
          <a:bodyPr/>
          <a:lstStyle/>
          <a:p>
            <a:fld id="{B8B20AD7-6E72-446E-8D14-7D2F17B7E14E}" type="datetimeFigureOut">
              <a:rPr lang="fr-FR" smtClean="0"/>
              <a:pPr/>
              <a:t>17/02/2016</a:t>
            </a:fld>
            <a:endParaRPr lang="fr-FR" dirty="0"/>
          </a:p>
        </p:txBody>
      </p:sp>
      <p:sp>
        <p:nvSpPr>
          <p:cNvPr id="3" name="Espace réservé du pied de page 2"/>
          <p:cNvSpPr>
            <a:spLocks noGrp="1"/>
          </p:cNvSpPr>
          <p:nvPr>
            <p:ph type="ftr" sz="quarter" idx="11"/>
          </p:nvPr>
        </p:nvSpPr>
        <p:spPr>
          <a:xfrm>
            <a:off x="457200" y="6481890"/>
            <a:ext cx="4260056" cy="300831"/>
          </a:xfrm>
        </p:spPr>
        <p:txBody>
          <a:bodyPr/>
          <a:lstStyle/>
          <a:p>
            <a:endParaRPr lang="fr-FR" dirty="0"/>
          </a:p>
        </p:txBody>
      </p:sp>
      <p:sp>
        <p:nvSpPr>
          <p:cNvPr id="4" name="Espace réservé du numéro de diapositive 3"/>
          <p:cNvSpPr>
            <a:spLocks noGrp="1"/>
          </p:cNvSpPr>
          <p:nvPr>
            <p:ph type="sldNum" sz="quarter" idx="12"/>
          </p:nvPr>
        </p:nvSpPr>
        <p:spPr>
          <a:xfrm>
            <a:off x="7589520" y="6480969"/>
            <a:ext cx="502920" cy="301752"/>
          </a:xfrm>
        </p:spPr>
        <p:txBody>
          <a:bodyPr/>
          <a:lstStyle/>
          <a:p>
            <a:fld id="{DA6B4895-3784-46F0-BCB6-C1A3892EC0B9}" type="slidenum">
              <a:rPr lang="fr-FR" smtClean="0"/>
              <a:pPr/>
              <a:t>‹#›</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a:xfrm>
            <a:off x="6278976" y="6556248"/>
            <a:ext cx="2133600" cy="301752"/>
          </a:xfrm>
        </p:spPr>
        <p:txBody>
          <a:bodyPr/>
          <a:lstStyle>
            <a:lvl1pPr>
              <a:defRPr sz="900"/>
            </a:lvl1pPr>
          </a:lstStyle>
          <a:p>
            <a:fld id="{B8B20AD7-6E72-446E-8D14-7D2F17B7E14E}" type="datetimeFigureOut">
              <a:rPr lang="fr-FR" smtClean="0"/>
              <a:pPr/>
              <a:t>17/02/2016</a:t>
            </a:fld>
            <a:endParaRPr lang="fr-FR" dirty="0"/>
          </a:p>
        </p:txBody>
      </p:sp>
      <p:sp>
        <p:nvSpPr>
          <p:cNvPr id="6" name="Espace réservé du pied de page 5"/>
          <p:cNvSpPr>
            <a:spLocks noGrp="1"/>
          </p:cNvSpPr>
          <p:nvPr>
            <p:ph type="ftr" sz="quarter" idx="11"/>
          </p:nvPr>
        </p:nvSpPr>
        <p:spPr>
          <a:xfrm>
            <a:off x="1135856" y="6556248"/>
            <a:ext cx="5143120" cy="301752"/>
          </a:xfrm>
        </p:spPr>
        <p:txBody>
          <a:bodyPr/>
          <a:lstStyle>
            <a:lvl1pPr>
              <a:defRPr sz="900"/>
            </a:lvl1pPr>
          </a:lstStyle>
          <a:p>
            <a:endParaRPr lang="fr-FR" dirty="0"/>
          </a:p>
        </p:txBody>
      </p:sp>
      <p:sp>
        <p:nvSpPr>
          <p:cNvPr id="7" name="Espace réservé du numéro de diapositive 6"/>
          <p:cNvSpPr>
            <a:spLocks noGrp="1"/>
          </p:cNvSpPr>
          <p:nvPr>
            <p:ph type="sldNum" sz="quarter" idx="12"/>
          </p:nvPr>
        </p:nvSpPr>
        <p:spPr>
          <a:xfrm>
            <a:off x="8410576" y="6556248"/>
            <a:ext cx="502920" cy="301752"/>
          </a:xfrm>
        </p:spPr>
        <p:txBody>
          <a:bodyPr/>
          <a:lstStyle>
            <a:lvl1pPr>
              <a:defRPr sz="900"/>
            </a:lvl1pPr>
          </a:lstStyle>
          <a:p>
            <a:fld id="{DA6B4895-3784-46F0-BCB6-C1A3892EC0B9}" type="slidenum">
              <a:rPr lang="fr-FR" smtClean="0"/>
              <a:pPr/>
              <a:t>‹#›</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fr-FR" dirty="0"/>
              <a:t>Cliquez sur l'icône pour ajouter une image</a:t>
            </a:r>
            <a:endParaRPr kumimoji="0" lang="en-US"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a:xfrm>
            <a:off x="6108192" y="6556248"/>
            <a:ext cx="2103120" cy="301752"/>
          </a:xfrm>
        </p:spPr>
        <p:txBody>
          <a:bodyPr/>
          <a:lstStyle>
            <a:lvl1pPr>
              <a:defRPr sz="900"/>
            </a:lvl1pPr>
          </a:lstStyle>
          <a:p>
            <a:fld id="{B8B20AD7-6E72-446E-8D14-7D2F17B7E14E}" type="datetimeFigureOut">
              <a:rPr lang="fr-FR" smtClean="0"/>
              <a:pPr/>
              <a:t>17/02/2016</a:t>
            </a:fld>
            <a:endParaRPr lang="fr-FR" dirty="0"/>
          </a:p>
        </p:txBody>
      </p:sp>
      <p:sp>
        <p:nvSpPr>
          <p:cNvPr id="6" name="Espace réservé du pied de page 5"/>
          <p:cNvSpPr>
            <a:spLocks noGrp="1"/>
          </p:cNvSpPr>
          <p:nvPr>
            <p:ph type="ftr" sz="quarter" idx="11"/>
          </p:nvPr>
        </p:nvSpPr>
        <p:spPr>
          <a:xfrm>
            <a:off x="1170432" y="6557169"/>
            <a:ext cx="4948072" cy="301752"/>
          </a:xfrm>
        </p:spPr>
        <p:txBody>
          <a:bodyPr/>
          <a:lstStyle>
            <a:lvl1pPr>
              <a:defRPr sz="900"/>
            </a:lvl1pPr>
          </a:lstStyle>
          <a:p>
            <a:endParaRPr lang="fr-FR" dirty="0"/>
          </a:p>
        </p:txBody>
      </p:sp>
      <p:sp>
        <p:nvSpPr>
          <p:cNvPr id="7" name="Espace réservé du numéro de diapositive 6"/>
          <p:cNvSpPr>
            <a:spLocks noGrp="1"/>
          </p:cNvSpPr>
          <p:nvPr>
            <p:ph type="sldNum" sz="quarter" idx="12"/>
          </p:nvPr>
        </p:nvSpPr>
        <p:spPr>
          <a:xfrm>
            <a:off x="8217192" y="6556248"/>
            <a:ext cx="365760" cy="301752"/>
          </a:xfrm>
        </p:spPr>
        <p:txBody>
          <a:bodyPr/>
          <a:lstStyle>
            <a:lvl1pPr algn="ctr">
              <a:defRPr sz="900"/>
            </a:lvl1pPr>
          </a:lstStyle>
          <a:p>
            <a:fld id="{DA6B4895-3784-46F0-BCB6-C1A3892EC0B9}" type="slidenum">
              <a:rPr lang="fr-FR" smtClean="0"/>
              <a:pPr/>
              <a:t>‹#›</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Connecteur droit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7494"/>
            <a:ext cx="8229600" cy="1399032"/>
          </a:xfrm>
          <a:prstGeom prst="rect">
            <a:avLst/>
          </a:prstGeom>
        </p:spPr>
        <p:txBody>
          <a:bodyPr vert="horz" anchor="ctr">
            <a:norm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8B20AD7-6E72-446E-8D14-7D2F17B7E14E}" type="datetimeFigureOut">
              <a:rPr lang="fr-FR" smtClean="0"/>
              <a:pPr/>
              <a:t>17/02/2016</a:t>
            </a:fld>
            <a:endParaRPr lang="fr-FR" dirty="0"/>
          </a:p>
        </p:txBody>
      </p:sp>
      <p:sp>
        <p:nvSpPr>
          <p:cNvPr id="3" name="Espace réservé du pied de pag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r-FR" dirty="0"/>
          </a:p>
        </p:txBody>
      </p:sp>
      <p:sp>
        <p:nvSpPr>
          <p:cNvPr id="23" name="Espace réservé du numéro de diapositiv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A6B4895-3784-46F0-BCB6-C1A3892EC0B9}" type="slidenum">
              <a:rPr lang="fr-FR" smtClean="0"/>
              <a:pPr/>
              <a:t>‹#›</a:t>
            </a:fld>
            <a:endParaRPr lang="fr-FR"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40544" y="3714752"/>
            <a:ext cx="8062912" cy="1643074"/>
          </a:xfrm>
        </p:spPr>
        <p:txBody>
          <a:bodyPr>
            <a:normAutofit/>
          </a:bodyPr>
          <a:lstStyle/>
          <a:p>
            <a:r>
              <a:rPr lang="fr-FR" sz="3200" b="1" dirty="0">
                <a:solidFill>
                  <a:schemeClr val="bg1"/>
                </a:solidFill>
                <a:latin typeface="Baskerville Old Face" pitchFamily="18" charset="0"/>
              </a:rPr>
              <a:t>Réalisé par Dr </a:t>
            </a:r>
            <a:r>
              <a:rPr lang="fr-FR" sz="3200" b="1" dirty="0" err="1">
                <a:solidFill>
                  <a:schemeClr val="bg1"/>
                </a:solidFill>
                <a:latin typeface="Baskerville Old Face" pitchFamily="18" charset="0"/>
              </a:rPr>
              <a:t>Gouasmia.H</a:t>
            </a:r>
            <a:endParaRPr lang="fr-FR" sz="3200" b="1" dirty="0">
              <a:solidFill>
                <a:schemeClr val="bg1"/>
              </a:solidFill>
              <a:latin typeface="Baskerville Old Face" pitchFamily="18" charset="0"/>
            </a:endParaRPr>
          </a:p>
          <a:p>
            <a:r>
              <a:rPr lang="fr-FR" sz="3200" b="1" dirty="0">
                <a:solidFill>
                  <a:schemeClr val="bg1"/>
                </a:solidFill>
                <a:latin typeface="Baskerville Old Face" pitchFamily="18" charset="0"/>
              </a:rPr>
              <a:t>Service des explorations fonctionnelles </a:t>
            </a:r>
          </a:p>
          <a:p>
            <a:r>
              <a:rPr lang="fr-FR" sz="3200" b="1" dirty="0">
                <a:solidFill>
                  <a:schemeClr val="bg1"/>
                </a:solidFill>
                <a:latin typeface="Baskerville Old Face" pitchFamily="18" charset="0"/>
              </a:rPr>
              <a:t>CHU Ibn </a:t>
            </a:r>
            <a:r>
              <a:rPr lang="fr-FR" sz="3200" b="1" dirty="0" err="1">
                <a:solidFill>
                  <a:schemeClr val="bg1"/>
                </a:solidFill>
                <a:latin typeface="Baskerville Old Face" pitchFamily="18" charset="0"/>
              </a:rPr>
              <a:t>Rochd</a:t>
            </a:r>
            <a:r>
              <a:rPr lang="fr-FR" sz="3200" b="1" dirty="0">
                <a:solidFill>
                  <a:schemeClr val="bg1"/>
                </a:solidFill>
                <a:latin typeface="Baskerville Old Face" pitchFamily="18" charset="0"/>
              </a:rPr>
              <a:t> Annaba</a:t>
            </a:r>
            <a:r>
              <a:rPr lang="fr-FR" sz="3200" b="1" dirty="0">
                <a:latin typeface="Baskerville Old Face" pitchFamily="18" charset="0"/>
              </a:rPr>
              <a:t> </a:t>
            </a:r>
          </a:p>
        </p:txBody>
      </p:sp>
      <p:sp>
        <p:nvSpPr>
          <p:cNvPr id="6" name="Rectangle 5"/>
          <p:cNvSpPr/>
          <p:nvPr/>
        </p:nvSpPr>
        <p:spPr>
          <a:xfrm>
            <a:off x="1875588" y="1142984"/>
            <a:ext cx="5392823" cy="769441"/>
          </a:xfrm>
          <a:prstGeom prst="rect">
            <a:avLst/>
          </a:prstGeom>
          <a:noFill/>
        </p:spPr>
        <p:txBody>
          <a:bodyPr wrap="square" lIns="91440" tIns="45720" rIns="91440" bIns="45720">
            <a:spAutoFit/>
          </a:bodyPr>
          <a:lstStyle/>
          <a:p>
            <a:pPr algn="ctr"/>
            <a:r>
              <a:rPr lang="fr-FR" sz="4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Baskerville Old Face" pitchFamily="18" charset="0"/>
              </a:rPr>
              <a:t>bioénergétique</a:t>
            </a:r>
            <a:endParaRPr lang="fr-FR" sz="4400" b="1" cap="all" spc="0"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Baskerville Old Face"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400" b="1" dirty="0">
                <a:latin typeface="Baskerville Old Face" pitchFamily="18" charset="0"/>
              </a:rPr>
              <a:t>Méthodes de mesure</a:t>
            </a:r>
          </a:p>
        </p:txBody>
      </p:sp>
      <p:sp>
        <p:nvSpPr>
          <p:cNvPr id="3" name="Espace réservé du contenu 2"/>
          <p:cNvSpPr>
            <a:spLocks noGrp="1"/>
          </p:cNvSpPr>
          <p:nvPr>
            <p:ph idx="1"/>
          </p:nvPr>
        </p:nvSpPr>
        <p:spPr/>
        <p:txBody>
          <a:bodyPr>
            <a:normAutofit lnSpcReduction="10000"/>
          </a:bodyPr>
          <a:lstStyle/>
          <a:p>
            <a:r>
              <a:rPr lang="fr-FR" sz="3600" b="1" dirty="0">
                <a:solidFill>
                  <a:schemeClr val="accent6">
                    <a:lumMod val="60000"/>
                    <a:lumOff val="40000"/>
                  </a:schemeClr>
                </a:solidFill>
                <a:latin typeface="Baskerville Old Face" pitchFamily="18" charset="0"/>
              </a:rPr>
              <a:t>La calorimétrie</a:t>
            </a:r>
            <a:r>
              <a:rPr lang="fr-FR" dirty="0">
                <a:latin typeface="Baskerville Old Face" pitchFamily="18" charset="0"/>
              </a:rPr>
              <a:t>: est la mesure de la quantité d’énergie, utilisée par un organisme vivant </a:t>
            </a:r>
          </a:p>
          <a:p>
            <a:pPr>
              <a:buNone/>
            </a:pPr>
            <a:r>
              <a:rPr lang="fr-FR" dirty="0">
                <a:latin typeface="Baskerville Old Face" pitchFamily="18" charset="0"/>
              </a:rPr>
              <a:t>Ce qui permet une évaluation globale de son fonctionnement</a:t>
            </a:r>
          </a:p>
          <a:p>
            <a:pPr>
              <a:buNone/>
            </a:pPr>
            <a:r>
              <a:rPr lang="fr-FR" dirty="0">
                <a:latin typeface="Baskerville Old Face" pitchFamily="18" charset="0"/>
              </a:rPr>
              <a:t>Unité de mesure=</a:t>
            </a:r>
            <a:r>
              <a:rPr lang="fr-FR" b="1" dirty="0">
                <a:solidFill>
                  <a:srgbClr val="C00000"/>
                </a:solidFill>
                <a:latin typeface="Baskerville Old Face" pitchFamily="18" charset="0"/>
              </a:rPr>
              <a:t>Kilocalorie</a:t>
            </a:r>
            <a:r>
              <a:rPr lang="fr-FR" dirty="0">
                <a:solidFill>
                  <a:schemeClr val="accent2"/>
                </a:solidFill>
                <a:latin typeface="Baskerville Old Face" pitchFamily="18" charset="0"/>
              </a:rPr>
              <a:t> </a:t>
            </a:r>
            <a:r>
              <a:rPr lang="fr-FR" b="1" dirty="0">
                <a:solidFill>
                  <a:schemeClr val="bg1"/>
                </a:solidFill>
                <a:latin typeface="Baskerville Old Face" pitchFamily="18" charset="0"/>
              </a:rPr>
              <a:t>(Kcal ) ou Kilojoule</a:t>
            </a:r>
          </a:p>
          <a:p>
            <a:pPr>
              <a:buNone/>
            </a:pPr>
            <a:r>
              <a:rPr lang="fr-FR" dirty="0">
                <a:latin typeface="Baskerville Old Face" pitchFamily="18" charset="0"/>
              </a:rPr>
              <a:t>1Kcal :représente la quantité d’énergie qui permet l’élévation de la température de </a:t>
            </a:r>
            <a:r>
              <a:rPr lang="fr-FR" b="1" dirty="0">
                <a:solidFill>
                  <a:schemeClr val="bg1"/>
                </a:solidFill>
                <a:latin typeface="Baskerville Old Face" pitchFamily="18" charset="0"/>
              </a:rPr>
              <a:t>Un Kg </a:t>
            </a:r>
            <a:r>
              <a:rPr lang="fr-FR" dirty="0">
                <a:latin typeface="Baskerville Old Face" pitchFamily="18" charset="0"/>
              </a:rPr>
              <a:t>d’eau de </a:t>
            </a:r>
            <a:r>
              <a:rPr lang="fr-FR" b="1" dirty="0">
                <a:solidFill>
                  <a:schemeClr val="bg1"/>
                </a:solidFill>
                <a:latin typeface="Baskerville Old Face" pitchFamily="18" charset="0"/>
              </a:rPr>
              <a:t>01C°</a:t>
            </a:r>
          </a:p>
          <a:p>
            <a:pPr>
              <a:buNone/>
            </a:pPr>
            <a:r>
              <a:rPr lang="fr-FR" sz="3600" b="1" dirty="0">
                <a:solidFill>
                  <a:srgbClr val="C00000"/>
                </a:solidFill>
                <a:latin typeface="Baskerville Old Face" pitchFamily="18" charset="0"/>
              </a:rPr>
              <a:t>1Kcal=4.185KJ.</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nvGraphicFramePr>
        <p:xfrm>
          <a:off x="285720" y="1143008"/>
          <a:ext cx="8501122" cy="58578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latin typeface="Baskerville Old Face" pitchFamily="18" charset="0"/>
              </a:rPr>
              <a:t>Bombe calorimétrique</a:t>
            </a:r>
          </a:p>
        </p:txBody>
      </p:sp>
      <p:sp>
        <p:nvSpPr>
          <p:cNvPr id="3" name="Espace réservé du contenu 2"/>
          <p:cNvSpPr>
            <a:spLocks noGrp="1"/>
          </p:cNvSpPr>
          <p:nvPr>
            <p:ph idx="1"/>
          </p:nvPr>
        </p:nvSpPr>
        <p:spPr/>
        <p:txBody>
          <a:bodyPr>
            <a:noAutofit/>
          </a:bodyPr>
          <a:lstStyle/>
          <a:p>
            <a:r>
              <a:rPr lang="fr-FR" sz="3600" dirty="0">
                <a:latin typeface="Baskerville Old Face" pitchFamily="18" charset="0"/>
              </a:rPr>
              <a:t>Dans la bombe calorimétrique, la combustion complète des glucides et des lipides en présence d’o2 à haute pression donne de l’H2O du CO2 et de la chaleur en plus de l’azote pour les protides </a:t>
            </a:r>
          </a:p>
          <a:p>
            <a:r>
              <a:rPr lang="fr-FR" sz="3600" dirty="0">
                <a:latin typeface="Baskerville Old Face" pitchFamily="18" charset="0"/>
              </a:rPr>
              <a:t>L’énergie résultante est dite théorique ; sa valeur est la suivante pour chaque gramme de nutriment: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571612"/>
          </a:xfrm>
        </p:spPr>
        <p:txBody>
          <a:bodyPr/>
          <a:lstStyle/>
          <a:p>
            <a:r>
              <a:rPr lang="fr-FR" b="1" dirty="0">
                <a:latin typeface="Baskerville Old Face" pitchFamily="18" charset="0"/>
              </a:rPr>
              <a:t>Valeur énergétique théorique des nutriments </a:t>
            </a:r>
          </a:p>
        </p:txBody>
      </p:sp>
      <p:graphicFrame>
        <p:nvGraphicFramePr>
          <p:cNvPr id="5" name="Espace réservé du contenu 4"/>
          <p:cNvGraphicFramePr>
            <a:graphicFrameLocks noGrp="1"/>
          </p:cNvGraphicFramePr>
          <p:nvPr>
            <p:ph idx="1"/>
          </p:nvPr>
        </p:nvGraphicFramePr>
        <p:xfrm>
          <a:off x="457200" y="1643050"/>
          <a:ext cx="8229600" cy="52149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(2 )</a:t>
            </a:r>
            <a:r>
              <a:rPr lang="fr-FR" b="1" dirty="0">
                <a:latin typeface="Baskerville Old Face" pitchFamily="18" charset="0"/>
              </a:rPr>
              <a:t>La chambre isolante</a:t>
            </a:r>
          </a:p>
        </p:txBody>
      </p:sp>
      <p:sp>
        <p:nvSpPr>
          <p:cNvPr id="3" name="Espace réservé du contenu 2"/>
          <p:cNvSpPr>
            <a:spLocks noGrp="1"/>
          </p:cNvSpPr>
          <p:nvPr>
            <p:ph idx="1"/>
          </p:nvPr>
        </p:nvSpPr>
        <p:spPr/>
        <p:txBody>
          <a:bodyPr>
            <a:noAutofit/>
          </a:bodyPr>
          <a:lstStyle/>
          <a:p>
            <a:r>
              <a:rPr lang="fr-FR" sz="3600" b="1" dirty="0">
                <a:solidFill>
                  <a:srgbClr val="66FF66"/>
                </a:solidFill>
                <a:latin typeface="Baskerville Old Face" pitchFamily="18" charset="0"/>
              </a:rPr>
              <a:t>L’objectif</a:t>
            </a:r>
            <a:r>
              <a:rPr lang="fr-FR" sz="3600" dirty="0">
                <a:latin typeface="Baskerville Old Face" pitchFamily="18" charset="0"/>
              </a:rPr>
              <a:t> est la mesure de la chaleur produite par un organisme vivant (métabolisme thermique)qui est un reflet de sa bioénergétique  </a:t>
            </a:r>
          </a:p>
          <a:p>
            <a:r>
              <a:rPr lang="fr-FR" sz="3600" dirty="0">
                <a:latin typeface="Baskerville Old Face" pitchFamily="18" charset="0"/>
              </a:rPr>
              <a:t>Le principe est le maintien de la température de la chambre isolante constante grâce à un échangeur thermique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latin typeface="Baskerville Old Face" pitchFamily="18" charset="0"/>
              </a:rPr>
              <a:t>Calorimétrie directe</a:t>
            </a:r>
          </a:p>
        </p:txBody>
      </p:sp>
      <p:sp>
        <p:nvSpPr>
          <p:cNvPr id="4" name="Rectangle 3"/>
          <p:cNvSpPr/>
          <p:nvPr/>
        </p:nvSpPr>
        <p:spPr>
          <a:xfrm>
            <a:off x="0" y="1643050"/>
            <a:ext cx="4000496" cy="3046988"/>
          </a:xfrm>
          <a:prstGeom prst="rect">
            <a:avLst/>
          </a:prstGeom>
        </p:spPr>
        <p:txBody>
          <a:bodyPr wrap="square">
            <a:spAutoFit/>
          </a:bodyPr>
          <a:lstStyle/>
          <a:p>
            <a:r>
              <a:rPr lang="fr-FR" sz="2400" dirty="0">
                <a:latin typeface="Baskerville Old Face" pitchFamily="18" charset="0"/>
              </a:rPr>
              <a:t>• Un sujet est mis dans une enceinte dont les parois sont parcourues par de l’eau.  </a:t>
            </a:r>
          </a:p>
          <a:p>
            <a:endParaRPr lang="fr-FR" sz="2400" dirty="0">
              <a:latin typeface="Baskerville Old Face" pitchFamily="18" charset="0"/>
            </a:endParaRPr>
          </a:p>
          <a:p>
            <a:r>
              <a:rPr lang="fr-FR" sz="2400" dirty="0">
                <a:latin typeface="Baskerville Old Face" pitchFamily="18" charset="0"/>
              </a:rPr>
              <a:t>• (</a:t>
            </a:r>
            <a:r>
              <a:rPr lang="fr-FR" sz="2400" b="1" dirty="0" err="1">
                <a:solidFill>
                  <a:srgbClr val="FF0000"/>
                </a:solidFill>
                <a:latin typeface="Baskerville Old Face" pitchFamily="18" charset="0"/>
              </a:rPr>
              <a:t>T°s</a:t>
            </a:r>
            <a:r>
              <a:rPr lang="fr-FR" sz="2400" b="1" dirty="0">
                <a:solidFill>
                  <a:srgbClr val="FF0000"/>
                </a:solidFill>
                <a:latin typeface="Baskerville Old Face" pitchFamily="18" charset="0"/>
              </a:rPr>
              <a:t> –</a:t>
            </a:r>
            <a:r>
              <a:rPr lang="fr-FR" sz="2400" b="1" dirty="0" err="1">
                <a:solidFill>
                  <a:srgbClr val="FF0000"/>
                </a:solidFill>
                <a:latin typeface="Baskerville Old Face" pitchFamily="18" charset="0"/>
              </a:rPr>
              <a:t>T°e</a:t>
            </a:r>
            <a:r>
              <a:rPr lang="fr-FR" sz="2400" dirty="0">
                <a:latin typeface="Baskerville Old Face" pitchFamily="18" charset="0"/>
              </a:rPr>
              <a:t>) représente la quantité de chaleur produite par le sujet et </a:t>
            </a:r>
            <a:r>
              <a:rPr lang="fr-FR" sz="2400" b="1" dirty="0">
                <a:solidFill>
                  <a:srgbClr val="FF0000"/>
                </a:solidFill>
              </a:rPr>
              <a:t>transférée </a:t>
            </a:r>
            <a:r>
              <a:rPr lang="fr-FR" sz="2400" dirty="0"/>
              <a:t>à </a:t>
            </a:r>
            <a:r>
              <a:rPr lang="fr-FR" sz="2400" dirty="0">
                <a:latin typeface="Baskerville Old Face" pitchFamily="18" charset="0"/>
              </a:rPr>
              <a:t>l’eau </a:t>
            </a:r>
          </a:p>
        </p:txBody>
      </p:sp>
      <p:sp>
        <p:nvSpPr>
          <p:cNvPr id="5" name="Rectangle 4"/>
          <p:cNvSpPr/>
          <p:nvPr/>
        </p:nvSpPr>
        <p:spPr>
          <a:xfrm>
            <a:off x="0" y="4714884"/>
            <a:ext cx="4071934" cy="1569660"/>
          </a:xfrm>
          <a:prstGeom prst="rect">
            <a:avLst/>
          </a:prstGeom>
        </p:spPr>
        <p:txBody>
          <a:bodyPr wrap="square">
            <a:spAutoFit/>
          </a:bodyPr>
          <a:lstStyle/>
          <a:p>
            <a:r>
              <a:rPr lang="fr-FR" dirty="0"/>
              <a:t>• </a:t>
            </a:r>
            <a:r>
              <a:rPr lang="fr-FR" sz="2400" dirty="0">
                <a:latin typeface="Baskerville Old Face" pitchFamily="18" charset="0"/>
              </a:rPr>
              <a:t>Méthode couteuse, encombrante. </a:t>
            </a:r>
          </a:p>
          <a:p>
            <a:pPr>
              <a:buFont typeface="Arial" pitchFamily="34" charset="0"/>
              <a:buChar char="•"/>
            </a:pPr>
            <a:r>
              <a:rPr lang="fr-FR" sz="2400" dirty="0">
                <a:latin typeface="Baskerville Old Face" pitchFamily="18" charset="0"/>
              </a:rPr>
              <a:t>Ne se réalise pas en pratique clinique courante</a:t>
            </a:r>
          </a:p>
        </p:txBody>
      </p:sp>
      <p:pic>
        <p:nvPicPr>
          <p:cNvPr id="1027" name="Picture 3" descr="C:\Users\333M\Desktop\calorimétrie.jpg"/>
          <p:cNvPicPr>
            <a:picLocks noChangeAspect="1" noChangeArrowheads="1"/>
          </p:cNvPicPr>
          <p:nvPr/>
        </p:nvPicPr>
        <p:blipFill>
          <a:blip r:embed="rId2"/>
          <a:srcRect/>
          <a:stretch>
            <a:fillRect/>
          </a:stretch>
        </p:blipFill>
        <p:spPr bwMode="auto">
          <a:xfrm>
            <a:off x="3929058" y="1285860"/>
            <a:ext cx="5038736" cy="5414964"/>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latin typeface="Baskerville Old Face" pitchFamily="18" charset="0"/>
              </a:rPr>
              <a:t>La calorimétrie Indirecte </a:t>
            </a:r>
            <a:br>
              <a:rPr lang="fr-FR" b="1" dirty="0">
                <a:latin typeface="Baskerville Old Face" pitchFamily="18" charset="0"/>
              </a:rPr>
            </a:br>
            <a:r>
              <a:rPr lang="fr-FR" b="1" dirty="0">
                <a:latin typeface="Baskerville Old Face" pitchFamily="18" charset="0"/>
              </a:rPr>
              <a:t>1 ) Alimentaire </a:t>
            </a:r>
          </a:p>
        </p:txBody>
      </p:sp>
      <p:sp>
        <p:nvSpPr>
          <p:cNvPr id="3" name="Espace réservé du contenu 2"/>
          <p:cNvSpPr>
            <a:spLocks noGrp="1"/>
          </p:cNvSpPr>
          <p:nvPr>
            <p:ph idx="1"/>
          </p:nvPr>
        </p:nvSpPr>
        <p:spPr/>
        <p:txBody>
          <a:bodyPr>
            <a:normAutofit lnSpcReduction="10000"/>
          </a:bodyPr>
          <a:lstStyle/>
          <a:p>
            <a:r>
              <a:rPr lang="fr-FR" dirty="0">
                <a:latin typeface="Baskerville Old Face" pitchFamily="18" charset="0"/>
              </a:rPr>
              <a:t>La valeur énergétique du nutriment protéique dans l’organisme est différente de sa valeur théorique </a:t>
            </a:r>
          </a:p>
          <a:p>
            <a:r>
              <a:rPr lang="fr-FR" dirty="0">
                <a:latin typeface="Baskerville Old Face" pitchFamily="18" charset="0"/>
              </a:rPr>
              <a:t>En effet le nutriment protéique est brulé </a:t>
            </a:r>
            <a:r>
              <a:rPr lang="fr-FR" b="1" dirty="0">
                <a:solidFill>
                  <a:srgbClr val="FFC000"/>
                </a:solidFill>
                <a:latin typeface="Baskerville Old Face" pitchFamily="18" charset="0"/>
              </a:rPr>
              <a:t>partiellement</a:t>
            </a:r>
            <a:r>
              <a:rPr lang="fr-FR" dirty="0">
                <a:latin typeface="Baskerville Old Face" pitchFamily="18" charset="0"/>
              </a:rPr>
              <a:t> dans l’organisme ,pour donner une valeur énergétique dite </a:t>
            </a:r>
            <a:r>
              <a:rPr lang="fr-FR" b="1" dirty="0">
                <a:solidFill>
                  <a:srgbClr val="FF0000"/>
                </a:solidFill>
                <a:latin typeface="Baskerville Old Face" pitchFamily="18" charset="0"/>
              </a:rPr>
              <a:t>biologique</a:t>
            </a:r>
            <a:r>
              <a:rPr lang="fr-FR" dirty="0">
                <a:solidFill>
                  <a:schemeClr val="accent6"/>
                </a:solidFill>
                <a:latin typeface="Baskerville Old Face" pitchFamily="18" charset="0"/>
              </a:rPr>
              <a:t> </a:t>
            </a:r>
            <a:r>
              <a:rPr lang="fr-FR" dirty="0">
                <a:latin typeface="Baskerville Old Face" pitchFamily="18" charset="0"/>
              </a:rPr>
              <a:t>ou </a:t>
            </a:r>
            <a:r>
              <a:rPr lang="fr-FR" b="1" dirty="0">
                <a:solidFill>
                  <a:srgbClr val="FF0000"/>
                </a:solidFill>
                <a:latin typeface="Baskerville Old Face" pitchFamily="18" charset="0"/>
              </a:rPr>
              <a:t>réelle</a:t>
            </a:r>
            <a:r>
              <a:rPr lang="fr-FR" dirty="0">
                <a:latin typeface="Baskerville Old Face" pitchFamily="18" charset="0"/>
              </a:rPr>
              <a:t> qui est </a:t>
            </a:r>
            <a:r>
              <a:rPr lang="fr-FR" dirty="0">
                <a:latin typeface="Baskerville Old Face" pitchFamily="18" charset="0"/>
                <a:cs typeface="Arial"/>
              </a:rPr>
              <a:t>˂à sa valeur théorique</a:t>
            </a:r>
          </a:p>
          <a:p>
            <a:r>
              <a:rPr lang="fr-FR" dirty="0">
                <a:latin typeface="Baskerville Old Face" pitchFamily="18" charset="0"/>
                <a:cs typeface="Arial"/>
              </a:rPr>
              <a:t>Par contre la valeur énergétique </a:t>
            </a:r>
            <a:r>
              <a:rPr lang="fr-FR" b="1" dirty="0">
                <a:solidFill>
                  <a:srgbClr val="FF0000"/>
                </a:solidFill>
                <a:latin typeface="Baskerville Old Face" pitchFamily="18" charset="0"/>
                <a:cs typeface="Arial"/>
              </a:rPr>
              <a:t>réelle</a:t>
            </a:r>
            <a:r>
              <a:rPr lang="fr-FR" dirty="0">
                <a:latin typeface="Baskerville Old Face" pitchFamily="18" charset="0"/>
                <a:cs typeface="Arial"/>
              </a:rPr>
              <a:t> des glucides et des lipides est pratiquement = à la valeur </a:t>
            </a:r>
            <a:r>
              <a:rPr lang="fr-FR" b="1" dirty="0">
                <a:solidFill>
                  <a:srgbClr val="FF0000"/>
                </a:solidFill>
                <a:latin typeface="Baskerville Old Face" pitchFamily="18" charset="0"/>
                <a:cs typeface="Arial"/>
              </a:rPr>
              <a:t>théorique</a:t>
            </a:r>
            <a:endParaRPr lang="fr-FR" b="1" dirty="0">
              <a:solidFill>
                <a:srgbClr val="FF0000"/>
              </a:solidFill>
              <a:latin typeface="Baskerville Old Face"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Valeur énergétique réelle des nutriments</a:t>
            </a:r>
          </a:p>
        </p:txBody>
      </p:sp>
      <p:sp>
        <p:nvSpPr>
          <p:cNvPr id="3" name="Rectangle à coins arrondis 2"/>
          <p:cNvSpPr/>
          <p:nvPr/>
        </p:nvSpPr>
        <p:spPr>
          <a:xfrm>
            <a:off x="785786" y="2000240"/>
            <a:ext cx="2357454" cy="198597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bg1"/>
                </a:solidFill>
              </a:rPr>
              <a:t>1 g de Glucide =4.1 K cal</a:t>
            </a:r>
          </a:p>
        </p:txBody>
      </p:sp>
      <p:sp>
        <p:nvSpPr>
          <p:cNvPr id="4" name="Rectangle à coins arrondis 3"/>
          <p:cNvSpPr/>
          <p:nvPr/>
        </p:nvSpPr>
        <p:spPr>
          <a:xfrm>
            <a:off x="5429256" y="1857364"/>
            <a:ext cx="2771788" cy="2214578"/>
          </a:xfrm>
          <a:prstGeom prst="roundRect">
            <a:avLst/>
          </a:prstGeom>
          <a:solidFill>
            <a:srgbClr val="66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bg1"/>
                </a:solidFill>
              </a:rPr>
              <a:t>1 g de protide = 4.8 Kcal</a:t>
            </a:r>
          </a:p>
        </p:txBody>
      </p:sp>
      <p:sp>
        <p:nvSpPr>
          <p:cNvPr id="5" name="Ellipse 4"/>
          <p:cNvSpPr/>
          <p:nvPr/>
        </p:nvSpPr>
        <p:spPr>
          <a:xfrm>
            <a:off x="3000364" y="4143380"/>
            <a:ext cx="2928958" cy="271462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bg1"/>
                </a:solidFill>
              </a:rPr>
              <a:t>1 g de lipide = 9.3 Kcal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sz="3600" dirty="0">
                <a:latin typeface="Baskerville Old Face" pitchFamily="18" charset="0"/>
              </a:rPr>
              <a:t>Cependant l’absorption  intestinal des nutriments est </a:t>
            </a:r>
            <a:r>
              <a:rPr lang="fr-FR" sz="3600" b="1" dirty="0">
                <a:solidFill>
                  <a:srgbClr val="FF0000"/>
                </a:solidFill>
                <a:latin typeface="Baskerville Old Face" pitchFamily="18" charset="0"/>
              </a:rPr>
              <a:t>partielle</a:t>
            </a:r>
            <a:r>
              <a:rPr lang="fr-FR" sz="3600" dirty="0">
                <a:latin typeface="Baskerville Old Face" pitchFamily="18" charset="0"/>
              </a:rPr>
              <a:t> , ce qui est à l’origine d’une troisième valeur énergétique des nutriments  dite </a:t>
            </a:r>
            <a:r>
              <a:rPr lang="fr-FR" sz="3600" b="1" dirty="0">
                <a:solidFill>
                  <a:srgbClr val="FF0000"/>
                </a:solidFill>
                <a:latin typeface="Baskerville Old Face" pitchFamily="18" charset="0"/>
              </a:rPr>
              <a:t>pratique</a:t>
            </a:r>
            <a:r>
              <a:rPr lang="fr-FR" sz="3600" dirty="0">
                <a:solidFill>
                  <a:srgbClr val="FF0000"/>
                </a:solidFill>
                <a:latin typeface="Baskerville Old Face" pitchFamily="18" charset="0"/>
              </a:rPr>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Valeur énergétique pratique des nutriments</a:t>
            </a:r>
          </a:p>
        </p:txBody>
      </p:sp>
      <p:sp>
        <p:nvSpPr>
          <p:cNvPr id="4" name="Rectangle 3"/>
          <p:cNvSpPr/>
          <p:nvPr/>
        </p:nvSpPr>
        <p:spPr>
          <a:xfrm>
            <a:off x="1071538" y="2500306"/>
            <a:ext cx="2128846" cy="1485904"/>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bg1"/>
                </a:solidFill>
              </a:rPr>
              <a:t>1 g de Glucide = 4 Kcal</a:t>
            </a:r>
          </a:p>
        </p:txBody>
      </p:sp>
      <p:sp>
        <p:nvSpPr>
          <p:cNvPr id="5" name="Espace réservé du contenu 4"/>
          <p:cNvSpPr>
            <a:spLocks noGrp="1"/>
          </p:cNvSpPr>
          <p:nvPr>
            <p:ph idx="1"/>
          </p:nvPr>
        </p:nvSpPr>
        <p:spPr>
          <a:xfrm>
            <a:off x="5072066" y="2500306"/>
            <a:ext cx="2071702" cy="1500198"/>
          </a:xfrm>
          <a:prstGeom prst="rect">
            <a:avLst/>
          </a:prstGeom>
          <a:solidFill>
            <a:srgbClr val="66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4"/>
            <a:endParaRPr lang="fr-FR" dirty="0"/>
          </a:p>
        </p:txBody>
      </p:sp>
      <p:sp>
        <p:nvSpPr>
          <p:cNvPr id="6" name="ZoneTexte 5"/>
          <p:cNvSpPr txBox="1"/>
          <p:nvPr/>
        </p:nvSpPr>
        <p:spPr>
          <a:xfrm>
            <a:off x="5072066" y="2857496"/>
            <a:ext cx="2000265" cy="646331"/>
          </a:xfrm>
          <a:prstGeom prst="rect">
            <a:avLst/>
          </a:prstGeom>
          <a:noFill/>
        </p:spPr>
        <p:txBody>
          <a:bodyPr wrap="square" rtlCol="0">
            <a:spAutoFit/>
          </a:bodyPr>
          <a:lstStyle/>
          <a:p>
            <a:r>
              <a:rPr lang="fr-FR" b="1" dirty="0">
                <a:solidFill>
                  <a:schemeClr val="bg1"/>
                </a:solidFill>
              </a:rPr>
              <a:t>1  g de protide = 4 Kcal </a:t>
            </a:r>
          </a:p>
        </p:txBody>
      </p:sp>
      <p:sp>
        <p:nvSpPr>
          <p:cNvPr id="7" name="Ellipse 6"/>
          <p:cNvSpPr/>
          <p:nvPr/>
        </p:nvSpPr>
        <p:spPr>
          <a:xfrm>
            <a:off x="2857488" y="4572008"/>
            <a:ext cx="2643206" cy="1628780"/>
          </a:xfrm>
          <a:prstGeom prst="ellips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bg1"/>
                </a:solidFill>
              </a:rPr>
              <a:t>1 g DE LIPIDE = 9 Kcal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plan </a:t>
            </a:r>
          </a:p>
        </p:txBody>
      </p:sp>
      <p:sp>
        <p:nvSpPr>
          <p:cNvPr id="3" name="Espace réservé du contenu 2"/>
          <p:cNvSpPr>
            <a:spLocks noGrp="1"/>
          </p:cNvSpPr>
          <p:nvPr>
            <p:ph idx="1"/>
          </p:nvPr>
        </p:nvSpPr>
        <p:spPr/>
        <p:txBody>
          <a:bodyPr>
            <a:normAutofit lnSpcReduction="10000"/>
          </a:bodyPr>
          <a:lstStyle/>
          <a:p>
            <a:r>
              <a:rPr lang="fr-FR" dirty="0"/>
              <a:t>Introduction(définition)</a:t>
            </a:r>
          </a:p>
          <a:p>
            <a:r>
              <a:rPr lang="fr-FR" dirty="0"/>
              <a:t>Méthodes de mesure(calorimétrie)</a:t>
            </a:r>
          </a:p>
          <a:p>
            <a:r>
              <a:rPr lang="fr-FR" dirty="0"/>
              <a:t>Notion de Métabolisme de repos ou métabolisme de base(MB) </a:t>
            </a:r>
          </a:p>
          <a:p>
            <a:pPr>
              <a:buNone/>
            </a:pPr>
            <a:r>
              <a:rPr lang="fr-FR" dirty="0"/>
              <a:t>Et variation physiologique de dépense énergétique </a:t>
            </a:r>
          </a:p>
          <a:p>
            <a:r>
              <a:rPr lang="fr-FR" dirty="0"/>
              <a:t>Ration alimentaire et notion de balance énergétique</a:t>
            </a:r>
          </a:p>
          <a:p>
            <a:r>
              <a:rPr lang="fr-FR" dirty="0"/>
              <a:t>conclusion</a:t>
            </a:r>
          </a:p>
          <a:p>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Et donc la connaissance du poids de chaque nutriment dans les entrés alimentaires des 24 h (</a:t>
            </a:r>
            <a:r>
              <a:rPr lang="fr-FR" dirty="0">
                <a:solidFill>
                  <a:srgbClr val="FF0000"/>
                </a:solidFill>
              </a:rPr>
              <a:t>ration alimentaire</a:t>
            </a:r>
            <a:r>
              <a:rPr lang="fr-FR" dirty="0"/>
              <a:t>) permet le calcule de </a:t>
            </a:r>
            <a:r>
              <a:rPr lang="fr-FR" dirty="0">
                <a:solidFill>
                  <a:srgbClr val="FF0000"/>
                </a:solidFill>
              </a:rPr>
              <a:t>l’apport énergétique pratique </a:t>
            </a:r>
            <a:r>
              <a:rPr lang="fr-FR" dirty="0"/>
              <a:t>qui leurs correspond (</a:t>
            </a:r>
            <a:r>
              <a:rPr lang="fr-FR" dirty="0">
                <a:solidFill>
                  <a:srgbClr val="FF0000"/>
                </a:solidFill>
              </a:rPr>
              <a:t>ration calorique Q</a:t>
            </a:r>
            <a:r>
              <a:rPr lang="fr-FR" dirty="0"/>
              <a:t>)</a:t>
            </a:r>
          </a:p>
          <a:p>
            <a:pPr>
              <a:buNone/>
            </a:pPr>
            <a:r>
              <a:rPr lang="fr-FR" dirty="0"/>
              <a:t>    </a:t>
            </a:r>
          </a:p>
          <a:p>
            <a:pPr algn="ctr">
              <a:buNone/>
            </a:pPr>
            <a:r>
              <a:rPr lang="fr-FR" b="1" dirty="0">
                <a:solidFill>
                  <a:schemeClr val="accent6"/>
                </a:solidFill>
                <a:latin typeface="Baskerville Old Face" pitchFamily="18" charset="0"/>
              </a:rPr>
              <a:t>    Q=  4(G) + 4(P) + 9 (L) Kcal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400" b="1" dirty="0">
                <a:latin typeface="Baskerville Old Face" pitchFamily="18" charset="0"/>
              </a:rPr>
              <a:t>Calorimétrie indirecte </a:t>
            </a:r>
            <a:br>
              <a:rPr lang="fr-FR" sz="4400" b="1" dirty="0">
                <a:latin typeface="Baskerville Old Face" pitchFamily="18" charset="0"/>
              </a:rPr>
            </a:br>
            <a:r>
              <a:rPr lang="fr-FR" sz="4400" b="1" dirty="0">
                <a:latin typeface="Baskerville Old Face" pitchFamily="18" charset="0"/>
              </a:rPr>
              <a:t>2) respiratoire </a:t>
            </a:r>
          </a:p>
        </p:txBody>
      </p:sp>
      <p:sp>
        <p:nvSpPr>
          <p:cNvPr id="3" name="Espace réservé du contenu 2"/>
          <p:cNvSpPr>
            <a:spLocks noGrp="1"/>
          </p:cNvSpPr>
          <p:nvPr>
            <p:ph idx="1"/>
          </p:nvPr>
        </p:nvSpPr>
        <p:spPr/>
        <p:txBody>
          <a:bodyPr>
            <a:normAutofit/>
          </a:bodyPr>
          <a:lstStyle/>
          <a:p>
            <a:r>
              <a:rPr lang="fr-FR" sz="3600" dirty="0">
                <a:latin typeface="Baskerville Old Face" pitchFamily="18" charset="0"/>
              </a:rPr>
              <a:t> La plus utilisée en pratique médical</a:t>
            </a:r>
          </a:p>
          <a:p>
            <a:r>
              <a:rPr lang="fr-FR" sz="3600" dirty="0">
                <a:latin typeface="Baskerville Old Face" pitchFamily="18" charset="0"/>
              </a:rPr>
              <a:t>Se base sur la mesure de la consommation d’O2  en état stable est sur la connaissance de l’équivalent calorique du nutriment par litre d’O2</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333M\Desktop\CALORIM2TRIE INDIRECTE.jpg"/>
          <p:cNvPicPr>
            <a:picLocks noChangeAspect="1" noChangeArrowheads="1"/>
          </p:cNvPicPr>
          <p:nvPr/>
        </p:nvPicPr>
        <p:blipFill>
          <a:blip r:embed="rId2"/>
          <a:srcRect/>
          <a:stretch>
            <a:fillRect/>
          </a:stretch>
        </p:blipFill>
        <p:spPr bwMode="auto">
          <a:xfrm>
            <a:off x="0" y="214290"/>
            <a:ext cx="9143999" cy="6500858"/>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a:t>Aliment+O2        H2O+NRJ + CO2</a:t>
            </a:r>
          </a:p>
        </p:txBody>
      </p:sp>
      <p:sp>
        <p:nvSpPr>
          <p:cNvPr id="3" name="Espace réservé du contenu 2"/>
          <p:cNvSpPr>
            <a:spLocks noGrp="1"/>
          </p:cNvSpPr>
          <p:nvPr>
            <p:ph idx="1"/>
          </p:nvPr>
        </p:nvSpPr>
        <p:spPr/>
        <p:txBody>
          <a:bodyPr>
            <a:normAutofit fontScale="55000" lnSpcReduction="20000"/>
          </a:bodyPr>
          <a:lstStyle/>
          <a:p>
            <a:pPr>
              <a:buNone/>
            </a:pPr>
            <a:r>
              <a:rPr lang="fr-FR" sz="3800" dirty="0"/>
              <a:t>L’équivalent calorique=</a:t>
            </a:r>
            <a:r>
              <a:rPr lang="fr-FR" sz="4400" b="1" dirty="0">
                <a:solidFill>
                  <a:schemeClr val="bg1"/>
                </a:solidFill>
              </a:rPr>
              <a:t>équivalent énergétique </a:t>
            </a:r>
            <a:r>
              <a:rPr lang="fr-FR" sz="3800" dirty="0"/>
              <a:t>=</a:t>
            </a:r>
            <a:r>
              <a:rPr lang="fr-FR" sz="3800" dirty="0" err="1"/>
              <a:t>coeff</a:t>
            </a:r>
            <a:r>
              <a:rPr lang="fr-FR" sz="3800" dirty="0"/>
              <a:t> thermique de l’O2: c est la quantité d’énergie libérée par litre d’O2 pour la combustion d’un aliment </a:t>
            </a:r>
          </a:p>
          <a:p>
            <a:pPr>
              <a:buNone/>
            </a:pPr>
            <a:r>
              <a:rPr lang="fr-FR" sz="3600" b="1" dirty="0"/>
              <a:t>                        </a:t>
            </a:r>
            <a:r>
              <a:rPr lang="fr-FR" sz="3600" b="1" dirty="0" err="1"/>
              <a:t>coeff</a:t>
            </a:r>
            <a:r>
              <a:rPr lang="fr-FR" sz="3600" b="1" dirty="0"/>
              <a:t> thermique de l’O2 =NRJ/VO2 </a:t>
            </a:r>
          </a:p>
          <a:p>
            <a:pPr>
              <a:buNone/>
            </a:pPr>
            <a:r>
              <a:rPr lang="fr-FR" sz="3600" b="1" dirty="0">
                <a:solidFill>
                  <a:schemeClr val="bg1"/>
                </a:solidFill>
                <a:latin typeface="Baskerville Old Face" pitchFamily="18" charset="0"/>
              </a:rPr>
              <a:t>Dont NRJ= 673 Kcal</a:t>
            </a:r>
          </a:p>
          <a:p>
            <a:pPr>
              <a:buNone/>
            </a:pPr>
            <a:r>
              <a:rPr lang="fr-FR" dirty="0"/>
              <a:t> </a:t>
            </a:r>
          </a:p>
          <a:p>
            <a:pPr>
              <a:buNone/>
            </a:pPr>
            <a:r>
              <a:rPr lang="fr-FR" sz="3600" dirty="0">
                <a:solidFill>
                  <a:schemeClr val="accent6">
                    <a:lumMod val="60000"/>
                    <a:lumOff val="40000"/>
                  </a:schemeClr>
                </a:solidFill>
              </a:rPr>
              <a:t>5.05</a:t>
            </a:r>
            <a:r>
              <a:rPr lang="fr-FR" sz="3600" dirty="0"/>
              <a:t> Kcal pour les </a:t>
            </a:r>
            <a:r>
              <a:rPr lang="fr-FR" sz="3600" dirty="0">
                <a:solidFill>
                  <a:srgbClr val="FF0000"/>
                </a:solidFill>
              </a:rPr>
              <a:t>glucides </a:t>
            </a:r>
          </a:p>
          <a:p>
            <a:pPr>
              <a:buNone/>
            </a:pPr>
            <a:r>
              <a:rPr lang="fr-FR" sz="3600" dirty="0">
                <a:solidFill>
                  <a:schemeClr val="accent6">
                    <a:lumMod val="60000"/>
                    <a:lumOff val="40000"/>
                  </a:schemeClr>
                </a:solidFill>
              </a:rPr>
              <a:t>4.70</a:t>
            </a:r>
            <a:r>
              <a:rPr lang="fr-FR" sz="3600" dirty="0"/>
              <a:t> Kcal pour les </a:t>
            </a:r>
            <a:r>
              <a:rPr lang="fr-FR" sz="3600" dirty="0">
                <a:solidFill>
                  <a:srgbClr val="FF0000"/>
                </a:solidFill>
              </a:rPr>
              <a:t>lipides </a:t>
            </a:r>
          </a:p>
          <a:p>
            <a:pPr>
              <a:buNone/>
            </a:pPr>
            <a:r>
              <a:rPr lang="fr-FR" sz="3600" dirty="0">
                <a:solidFill>
                  <a:schemeClr val="accent6">
                    <a:lumMod val="60000"/>
                    <a:lumOff val="40000"/>
                  </a:schemeClr>
                </a:solidFill>
              </a:rPr>
              <a:t>4.70</a:t>
            </a:r>
            <a:r>
              <a:rPr lang="fr-FR" sz="3600" dirty="0"/>
              <a:t> Kcal pour les </a:t>
            </a:r>
            <a:r>
              <a:rPr lang="fr-FR" sz="3600" dirty="0">
                <a:solidFill>
                  <a:srgbClr val="FF0000"/>
                </a:solidFill>
              </a:rPr>
              <a:t>protides</a:t>
            </a:r>
            <a:r>
              <a:rPr lang="fr-FR" sz="3600" dirty="0"/>
              <a:t> </a:t>
            </a:r>
          </a:p>
          <a:p>
            <a:pPr>
              <a:buNone/>
            </a:pPr>
            <a:r>
              <a:rPr lang="fr-FR" sz="3600" dirty="0"/>
              <a:t>En pratique il est difficile de connaitre la participation exacte de chacun des trois nutriments au moment de la mesure de la consommation d’O2 d’où l’utilisation généralement de</a:t>
            </a:r>
            <a:r>
              <a:rPr lang="fr-FR" sz="3600" dirty="0">
                <a:solidFill>
                  <a:srgbClr val="FF0000"/>
                </a:solidFill>
              </a:rPr>
              <a:t> </a:t>
            </a:r>
            <a:r>
              <a:rPr lang="fr-FR" sz="3600" b="1" dirty="0">
                <a:solidFill>
                  <a:srgbClr val="FF0000"/>
                </a:solidFill>
              </a:rPr>
              <a:t>l’équivalent calorique moyen </a:t>
            </a:r>
            <a:r>
              <a:rPr lang="fr-FR" sz="3600" dirty="0"/>
              <a:t>qui est =à: </a:t>
            </a:r>
            <a:r>
              <a:rPr lang="fr-FR" sz="3600" b="1" dirty="0">
                <a:solidFill>
                  <a:srgbClr val="FF0000"/>
                </a:solidFill>
              </a:rPr>
              <a:t>4.8 Kcal                                </a:t>
            </a:r>
            <a:r>
              <a:rPr lang="fr-FR" dirty="0">
                <a:solidFill>
                  <a:schemeClr val="bg1"/>
                </a:solidFill>
              </a:rPr>
              <a:t>DONC</a:t>
            </a:r>
          </a:p>
          <a:p>
            <a:pPr>
              <a:buNone/>
            </a:pPr>
            <a:r>
              <a:rPr lang="fr-FR" dirty="0">
                <a:solidFill>
                  <a:schemeClr val="bg1"/>
                </a:solidFill>
              </a:rPr>
              <a:t>  </a:t>
            </a:r>
          </a:p>
          <a:p>
            <a:pPr>
              <a:buNone/>
            </a:pPr>
            <a:r>
              <a:rPr lang="fr-FR" dirty="0">
                <a:solidFill>
                  <a:schemeClr val="bg1"/>
                </a:solidFill>
              </a:rPr>
              <a:t>                                           </a:t>
            </a:r>
            <a:endParaRPr lang="fr-FR" dirty="0">
              <a:solidFill>
                <a:schemeClr val="accent6"/>
              </a:solidFill>
            </a:endParaRPr>
          </a:p>
        </p:txBody>
      </p:sp>
      <p:sp>
        <p:nvSpPr>
          <p:cNvPr id="4" name="Flèche droite 3"/>
          <p:cNvSpPr/>
          <p:nvPr/>
        </p:nvSpPr>
        <p:spPr>
          <a:xfrm>
            <a:off x="3857620" y="785794"/>
            <a:ext cx="714380" cy="413194"/>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à coins arrondis 5"/>
          <p:cNvSpPr/>
          <p:nvPr/>
        </p:nvSpPr>
        <p:spPr>
          <a:xfrm>
            <a:off x="1500166" y="5715016"/>
            <a:ext cx="6000792" cy="714380"/>
          </a:xfrm>
          <a:prstGeom prst="roundRect">
            <a:avLst/>
          </a:prstGeom>
          <a:solidFill>
            <a:srgbClr val="66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bg1"/>
                </a:solidFill>
                <a:latin typeface="Baskerville Old Face" pitchFamily="18" charset="0"/>
              </a:rPr>
              <a:t>NRJ  =  4.85  .  VO2</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dirty="0">
                <a:solidFill>
                  <a:srgbClr val="FF0000"/>
                </a:solidFill>
                <a:latin typeface="Baskerville Old Face" pitchFamily="18" charset="0"/>
              </a:rPr>
              <a:t>Oxydation du Glucose</a:t>
            </a:r>
          </a:p>
        </p:txBody>
      </p:sp>
      <p:pic>
        <p:nvPicPr>
          <p:cNvPr id="2050" name="Picture 2" descr="E:\glucose.png"/>
          <p:cNvPicPr>
            <a:picLocks noChangeAspect="1" noChangeArrowheads="1"/>
          </p:cNvPicPr>
          <p:nvPr/>
        </p:nvPicPr>
        <p:blipFill>
          <a:blip r:embed="rId2"/>
          <a:srcRect/>
          <a:stretch>
            <a:fillRect/>
          </a:stretch>
        </p:blipFill>
        <p:spPr bwMode="auto">
          <a:xfrm>
            <a:off x="0" y="3857628"/>
            <a:ext cx="9144000" cy="3000372"/>
          </a:xfrm>
          <a:prstGeom prst="rect">
            <a:avLst/>
          </a:prstGeom>
          <a:noFill/>
        </p:spPr>
      </p:pic>
      <p:pic>
        <p:nvPicPr>
          <p:cNvPr id="2051" name="Picture 3" descr="C:\Users\333M\Desktop\images.png"/>
          <p:cNvPicPr>
            <a:picLocks noChangeAspect="1" noChangeArrowheads="1"/>
          </p:cNvPicPr>
          <p:nvPr/>
        </p:nvPicPr>
        <p:blipFill>
          <a:blip r:embed="rId3"/>
          <a:srcRect/>
          <a:stretch>
            <a:fillRect/>
          </a:stretch>
        </p:blipFill>
        <p:spPr bwMode="auto">
          <a:xfrm>
            <a:off x="0" y="1857364"/>
            <a:ext cx="9144000" cy="2000264"/>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latin typeface="Baskerville Old Face" pitchFamily="18" charset="0"/>
              </a:rPr>
              <a:t>La notion de quotient respiratoire</a:t>
            </a:r>
          </a:p>
        </p:txBody>
      </p:sp>
      <p:sp>
        <p:nvSpPr>
          <p:cNvPr id="3" name="Espace réservé du contenu 2"/>
          <p:cNvSpPr>
            <a:spLocks noGrp="1"/>
          </p:cNvSpPr>
          <p:nvPr>
            <p:ph idx="1"/>
          </p:nvPr>
        </p:nvSpPr>
        <p:spPr/>
        <p:txBody>
          <a:bodyPr>
            <a:normAutofit/>
          </a:bodyPr>
          <a:lstStyle/>
          <a:p>
            <a:r>
              <a:rPr lang="fr-FR" dirty="0">
                <a:latin typeface="Baskerville Old Face" pitchFamily="18" charset="0"/>
              </a:rPr>
              <a:t>Il s’agit du rapport   </a:t>
            </a:r>
            <a:r>
              <a:rPr lang="fr-FR" b="1" dirty="0">
                <a:solidFill>
                  <a:srgbClr val="FF0000"/>
                </a:solidFill>
              </a:rPr>
              <a:t>R= VCO2/VO2</a:t>
            </a:r>
          </a:p>
          <a:p>
            <a:pPr>
              <a:buNone/>
            </a:pPr>
            <a:r>
              <a:rPr lang="fr-FR" b="1" dirty="0">
                <a:latin typeface="Baskerville Old Face" pitchFamily="18" charset="0"/>
              </a:rPr>
              <a:t>Il se calcule après la mesure supplémentaire de la quantité du CO2 produite (VCO2)</a:t>
            </a:r>
          </a:p>
          <a:p>
            <a:pPr>
              <a:buNone/>
            </a:pPr>
            <a:r>
              <a:rPr lang="fr-FR" b="1" dirty="0">
                <a:latin typeface="Baskerville Old Face" pitchFamily="18" charset="0"/>
              </a:rPr>
              <a:t>Sa valeur est variable selon la nature du nutriment brulé; ainsi elle est égale à :</a:t>
            </a:r>
          </a:p>
          <a:p>
            <a:pPr>
              <a:buNone/>
            </a:pPr>
            <a:r>
              <a:rPr lang="fr-FR" b="1" dirty="0">
                <a:latin typeface="Baskerville Old Face" pitchFamily="18" charset="0"/>
              </a:rPr>
              <a:t>Lipides               =0.7</a:t>
            </a:r>
          </a:p>
          <a:p>
            <a:pPr>
              <a:buNone/>
            </a:pPr>
            <a:r>
              <a:rPr lang="fr-FR" b="1" dirty="0">
                <a:latin typeface="Baskerville Old Face" pitchFamily="18" charset="0"/>
              </a:rPr>
              <a:t>Protéines  R       = 0.8</a:t>
            </a:r>
          </a:p>
          <a:p>
            <a:pPr>
              <a:buNone/>
            </a:pPr>
            <a:r>
              <a:rPr lang="fr-FR" b="1" dirty="0">
                <a:latin typeface="Baskerville Old Face" pitchFamily="18" charset="0"/>
              </a:rPr>
              <a:t>Glucides            =1(idéal)</a:t>
            </a:r>
          </a:p>
        </p:txBody>
      </p:sp>
      <p:sp>
        <p:nvSpPr>
          <p:cNvPr id="4" name="Accolade ouvrante 3"/>
          <p:cNvSpPr/>
          <p:nvPr/>
        </p:nvSpPr>
        <p:spPr>
          <a:xfrm>
            <a:off x="2571736" y="4643446"/>
            <a:ext cx="357190" cy="1500198"/>
          </a:xfrm>
          <a:prstGeom prst="leftBrace">
            <a:avLst>
              <a:gd name="adj1" fmla="val 0"/>
              <a:gd name="adj2" fmla="val 50000"/>
            </a:avLst>
          </a:prstGeom>
          <a:solidFill>
            <a:srgbClr val="FF0000"/>
          </a:solidFill>
        </p:spPr>
        <p:style>
          <a:lnRef idx="1">
            <a:schemeClr val="accent1"/>
          </a:lnRef>
          <a:fillRef idx="0">
            <a:schemeClr val="accent1"/>
          </a:fillRef>
          <a:effectRef idx="0">
            <a:schemeClr val="accent1"/>
          </a:effectRef>
          <a:fontRef idx="minor">
            <a:schemeClr val="tx1"/>
          </a:fontRef>
        </p:style>
        <p:txBody>
          <a:bodyPr rtlCol="0" anchor="ctr"/>
          <a:lstStyle/>
          <a:p>
            <a:pPr algn="ctr"/>
            <a:r>
              <a:rPr lang="fr-FR" dirty="0"/>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Métabolisme </a:t>
            </a:r>
          </a:p>
        </p:txBody>
      </p:sp>
      <p:sp>
        <p:nvSpPr>
          <p:cNvPr id="3" name="Espace réservé du contenu 2"/>
          <p:cNvSpPr>
            <a:spLocks noGrp="1"/>
          </p:cNvSpPr>
          <p:nvPr>
            <p:ph idx="1"/>
          </p:nvPr>
        </p:nvSpPr>
        <p:spPr>
          <a:xfrm>
            <a:off x="457200" y="1357298"/>
            <a:ext cx="8229600" cy="5097510"/>
          </a:xfrm>
        </p:spPr>
        <p:txBody>
          <a:bodyPr>
            <a:normAutofit fontScale="62500" lnSpcReduction="20000"/>
          </a:bodyPr>
          <a:lstStyle/>
          <a:p>
            <a:r>
              <a:rPr lang="fr-FR" sz="4500" dirty="0">
                <a:latin typeface="Baskerville Old Face" pitchFamily="18" charset="0"/>
              </a:rPr>
              <a:t>L’ </a:t>
            </a:r>
            <a:r>
              <a:rPr lang="el-GR" sz="4500" dirty="0">
                <a:latin typeface="Arial"/>
                <a:cs typeface="Arial"/>
              </a:rPr>
              <a:t>Σ</a:t>
            </a:r>
            <a:r>
              <a:rPr lang="fr-FR" sz="4500" dirty="0">
                <a:latin typeface="Baskerville Old Face" pitchFamily="18" charset="0"/>
                <a:cs typeface="Arial"/>
              </a:rPr>
              <a:t> des transformations chimiques et biologiques qui s’effectuent dans l’organisme et qui permet le maintient et l’évolution de l’organisme </a:t>
            </a:r>
          </a:p>
          <a:p>
            <a:pPr>
              <a:buNone/>
            </a:pPr>
            <a:endParaRPr lang="fr-FR" dirty="0">
              <a:latin typeface="Arial"/>
              <a:cs typeface="Arial"/>
            </a:endParaRPr>
          </a:p>
          <a:p>
            <a:pPr marL="578358" indent="-514350">
              <a:buFont typeface="+mj-lt"/>
              <a:buAutoNum type="arabicPeriod"/>
            </a:pPr>
            <a:r>
              <a:rPr lang="fr-FR" sz="3800" dirty="0">
                <a:latin typeface="Arial"/>
                <a:cs typeface="Arial"/>
              </a:rPr>
              <a:t>Anabolisme :activité de synthèse de la matière vivante </a:t>
            </a:r>
          </a:p>
          <a:p>
            <a:pPr marL="578358" indent="-514350">
              <a:buFont typeface="+mj-lt"/>
              <a:buAutoNum type="arabicPeriod"/>
            </a:pPr>
            <a:r>
              <a:rPr lang="fr-FR" sz="3800" dirty="0">
                <a:latin typeface="Arial"/>
                <a:cs typeface="Arial"/>
              </a:rPr>
              <a:t>Catabolisme : activité de destruction(combustion )</a:t>
            </a:r>
            <a:endParaRPr lang="fr-FR" sz="3800" dirty="0"/>
          </a:p>
          <a:p>
            <a:pPr>
              <a:buNone/>
            </a:pPr>
            <a:endParaRPr lang="fr-FR" dirty="0"/>
          </a:p>
          <a:p>
            <a:pPr>
              <a:buNone/>
            </a:pPr>
            <a:r>
              <a:rPr lang="fr-FR" sz="5100" b="1" dirty="0">
                <a:solidFill>
                  <a:schemeClr val="accent6">
                    <a:lumMod val="60000"/>
                    <a:lumOff val="40000"/>
                  </a:schemeClr>
                </a:solidFill>
                <a:latin typeface="Baskerville Old Face" pitchFamily="18" charset="0"/>
              </a:rPr>
              <a:t>* Métabolisme de base (MB)</a:t>
            </a:r>
          </a:p>
          <a:p>
            <a:endParaRPr lang="fr-FR" dirty="0"/>
          </a:p>
          <a:p>
            <a:r>
              <a:rPr lang="fr-FR" sz="3400" b="1" dirty="0"/>
              <a:t>Il s’agit de </a:t>
            </a:r>
            <a:r>
              <a:rPr lang="fr-FR" sz="3800" b="1" dirty="0">
                <a:solidFill>
                  <a:schemeClr val="bg1"/>
                </a:solidFill>
                <a:latin typeface="Baskerville Old Face" pitchFamily="18" charset="0"/>
              </a:rPr>
              <a:t>la quantité d’énergie </a:t>
            </a:r>
            <a:r>
              <a:rPr lang="fr-FR" sz="3400" b="1" dirty="0"/>
              <a:t>utilisé pour le maintien de la vie végétative, liée au fonctionnement des organes de vie (cerveau, cœur , rein ….)</a:t>
            </a:r>
          </a:p>
          <a:p>
            <a:pPr>
              <a:buNone/>
            </a:pPr>
            <a:endParaRPr lang="fr-FR" dirty="0"/>
          </a:p>
          <a:p>
            <a:r>
              <a:rPr lang="fr-FR" sz="3400" b="1" dirty="0"/>
              <a:t>Se mesure en Kcal /mètre carré de surface corporelle/heure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métabolisme de base (MB)</a:t>
            </a:r>
          </a:p>
        </p:txBody>
      </p:sp>
      <p:sp>
        <p:nvSpPr>
          <p:cNvPr id="3" name="Espace réservé du texte 2"/>
          <p:cNvSpPr>
            <a:spLocks noGrp="1"/>
          </p:cNvSpPr>
          <p:nvPr>
            <p:ph type="body" idx="1"/>
          </p:nvPr>
        </p:nvSpPr>
        <p:spPr>
          <a:xfrm>
            <a:off x="357158" y="2214554"/>
            <a:ext cx="8120090" cy="4071966"/>
          </a:xfrm>
        </p:spPr>
        <p:txBody>
          <a:bodyPr>
            <a:noAutofit/>
          </a:bodyPr>
          <a:lstStyle/>
          <a:p>
            <a:r>
              <a:rPr lang="fr-FR" sz="3200" dirty="0"/>
              <a:t> </a:t>
            </a:r>
            <a:r>
              <a:rPr lang="fr-FR" sz="3600" dirty="0">
                <a:latin typeface="Baskerville Old Face" pitchFamily="18" charset="0"/>
              </a:rPr>
              <a:t>Le </a:t>
            </a:r>
            <a:r>
              <a:rPr lang="fr-FR" sz="3600" b="1" dirty="0">
                <a:solidFill>
                  <a:srgbClr val="C00000"/>
                </a:solidFill>
                <a:latin typeface="Baskerville Old Face" pitchFamily="18" charset="0"/>
              </a:rPr>
              <a:t>MB</a:t>
            </a:r>
            <a:r>
              <a:rPr lang="fr-FR" sz="3600" dirty="0">
                <a:latin typeface="Baskerville Old Face" pitchFamily="18" charset="0"/>
              </a:rPr>
              <a:t> N’inclut pas les dépenses énergétiques liée à la lute contre le froid ou le  chaud et celles non immédiatement indispensable à la vie</a:t>
            </a:r>
          </a:p>
          <a:p>
            <a:endParaRPr lang="fr-FR" sz="3600" dirty="0">
              <a:latin typeface="Baskerville Old Face" pitchFamily="18" charset="0"/>
            </a:endParaRPr>
          </a:p>
          <a:p>
            <a:r>
              <a:rPr lang="fr-FR" sz="3600" dirty="0">
                <a:latin typeface="Baskerville Old Face" pitchFamily="18" charset="0"/>
              </a:rPr>
              <a:t>Le MB n’est pas le niveau de métabolisme le plus bas       sommeil </a:t>
            </a:r>
          </a:p>
        </p:txBody>
      </p:sp>
      <p:cxnSp>
        <p:nvCxnSpPr>
          <p:cNvPr id="5" name="Connecteur droit avec flèche 4"/>
          <p:cNvCxnSpPr/>
          <p:nvPr/>
        </p:nvCxnSpPr>
        <p:spPr>
          <a:xfrm>
            <a:off x="2500298" y="6143644"/>
            <a:ext cx="571504" cy="1588"/>
          </a:xfrm>
          <a:prstGeom prst="straightConnector1">
            <a:avLst/>
          </a:prstGeom>
          <a:ln w="412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rot="5400000">
            <a:off x="4894265" y="6035693"/>
            <a:ext cx="356396" cy="79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Conditions de mesure de MB</a:t>
            </a:r>
          </a:p>
        </p:txBody>
      </p:sp>
      <p:sp>
        <p:nvSpPr>
          <p:cNvPr id="3" name="Espace réservé du texte 2"/>
          <p:cNvSpPr>
            <a:spLocks noGrp="1"/>
          </p:cNvSpPr>
          <p:nvPr>
            <p:ph type="body" idx="1"/>
          </p:nvPr>
        </p:nvSpPr>
        <p:spPr>
          <a:xfrm>
            <a:off x="381000" y="2285992"/>
            <a:ext cx="8620156" cy="3571900"/>
          </a:xfrm>
        </p:spPr>
        <p:txBody>
          <a:bodyPr>
            <a:normAutofit/>
          </a:bodyPr>
          <a:lstStyle/>
          <a:p>
            <a:pPr>
              <a:buFont typeface="Arial" pitchFamily="34" charset="0"/>
              <a:buChar char="•"/>
            </a:pPr>
            <a:r>
              <a:rPr lang="fr-FR" sz="3200" dirty="0">
                <a:latin typeface="Baskerville Old Face" pitchFamily="18" charset="0"/>
              </a:rPr>
              <a:t>Sujet éveillé</a:t>
            </a:r>
          </a:p>
          <a:p>
            <a:pPr>
              <a:buFont typeface="Arial" pitchFamily="34" charset="0"/>
              <a:buChar char="•"/>
            </a:pPr>
            <a:r>
              <a:rPr lang="fr-FR" sz="3200" dirty="0">
                <a:latin typeface="Baskerville Old Face" pitchFamily="18" charset="0"/>
              </a:rPr>
              <a:t>Restriction alimentaire depuis 12  à 16 heures</a:t>
            </a:r>
          </a:p>
          <a:p>
            <a:pPr>
              <a:buFont typeface="Arial" pitchFamily="34" charset="0"/>
              <a:buChar char="•"/>
            </a:pPr>
            <a:r>
              <a:rPr lang="fr-FR" sz="3200" dirty="0">
                <a:latin typeface="Baskerville Old Face" pitchFamily="18" charset="0"/>
              </a:rPr>
              <a:t>Repos stricte avec détente et relaxation  musculaire depuis au moins 30 minutes</a:t>
            </a:r>
          </a:p>
          <a:p>
            <a:pPr>
              <a:buFont typeface="Arial" pitchFamily="34" charset="0"/>
              <a:buChar char="•"/>
            </a:pPr>
            <a:r>
              <a:rPr lang="fr-FR" sz="3200" dirty="0">
                <a:latin typeface="Baskerville Old Face" pitchFamily="18" charset="0"/>
              </a:rPr>
              <a:t> température ambiante = 21C° pour un sujet légèrement  vêtu.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Valeur du MB et variations physiologique</a:t>
            </a:r>
          </a:p>
        </p:txBody>
      </p:sp>
      <p:sp>
        <p:nvSpPr>
          <p:cNvPr id="3" name="Espace réservé du texte 2"/>
          <p:cNvSpPr>
            <a:spLocks noGrp="1"/>
          </p:cNvSpPr>
          <p:nvPr>
            <p:ph type="body" idx="1"/>
          </p:nvPr>
        </p:nvSpPr>
        <p:spPr>
          <a:xfrm>
            <a:off x="381000" y="1928802"/>
            <a:ext cx="8477280" cy="4714908"/>
          </a:xfrm>
          <a:effectLst>
            <a:outerShdw blurRad="177800" dist="50800" dir="5400000" algn="ctr" rotWithShape="0">
              <a:schemeClr val="accent2"/>
            </a:outerShdw>
          </a:effectLst>
        </p:spPr>
        <p:txBody>
          <a:bodyPr/>
          <a:lstStyle/>
          <a:p>
            <a:r>
              <a:rPr lang="fr-FR" dirty="0"/>
              <a:t> </a:t>
            </a:r>
            <a:r>
              <a:rPr lang="fr-FR" sz="2400" b="1" dirty="0"/>
              <a:t>Adulte ( sain  sexe masculin ) </a:t>
            </a:r>
            <a:r>
              <a:rPr lang="fr-FR" dirty="0"/>
              <a:t>: </a:t>
            </a:r>
            <a:r>
              <a:rPr lang="fr-FR" sz="2800" b="1" dirty="0">
                <a:solidFill>
                  <a:srgbClr val="FF0000"/>
                </a:solidFill>
              </a:rPr>
              <a:t>MB = 40 Kcal/m²/h</a:t>
            </a:r>
            <a:endParaRPr lang="fr-FR" b="1" dirty="0">
              <a:solidFill>
                <a:srgbClr val="FF0000"/>
              </a:solidFill>
            </a:endParaRPr>
          </a:p>
          <a:p>
            <a:r>
              <a:rPr lang="fr-FR" sz="3200" b="1" dirty="0"/>
              <a:t> </a:t>
            </a:r>
            <a:r>
              <a:rPr lang="fr-FR" sz="3200" b="1" dirty="0">
                <a:solidFill>
                  <a:srgbClr val="FF0000"/>
                </a:solidFill>
                <a:latin typeface="Arial"/>
                <a:cs typeface="Arial"/>
              </a:rPr>
              <a:t>↓</a:t>
            </a:r>
            <a:r>
              <a:rPr lang="fr-FR" sz="3200" b="1" dirty="0"/>
              <a:t> </a:t>
            </a:r>
            <a:r>
              <a:rPr lang="fr-FR" sz="2400" b="1" dirty="0"/>
              <a:t>femme / homme  (</a:t>
            </a:r>
            <a:r>
              <a:rPr lang="fr-FR" sz="3200" b="1" dirty="0">
                <a:solidFill>
                  <a:srgbClr val="FF0000"/>
                </a:solidFill>
                <a:latin typeface="Arial"/>
                <a:cs typeface="Arial"/>
              </a:rPr>
              <a:t>↑</a:t>
            </a:r>
            <a:r>
              <a:rPr lang="fr-FR" sz="2400" b="1" dirty="0"/>
              <a:t> grossesse , l’allaitement et  </a:t>
            </a:r>
            <a:r>
              <a:rPr lang="fr-FR" sz="3200" b="1" dirty="0">
                <a:solidFill>
                  <a:srgbClr val="FF0000"/>
                </a:solidFill>
                <a:latin typeface="Arial"/>
                <a:cs typeface="Arial"/>
              </a:rPr>
              <a:t>↓</a:t>
            </a:r>
            <a:r>
              <a:rPr lang="fr-FR" sz="2400" b="1" dirty="0"/>
              <a:t> après la ménopause</a:t>
            </a:r>
          </a:p>
          <a:p>
            <a:pPr>
              <a:buFont typeface="Courier New" pitchFamily="49" charset="0"/>
              <a:buChar char="o"/>
            </a:pPr>
            <a:r>
              <a:rPr lang="fr-FR" sz="3200" b="1" dirty="0">
                <a:solidFill>
                  <a:srgbClr val="FF0000"/>
                </a:solidFill>
                <a:latin typeface="Arial"/>
                <a:cs typeface="Arial"/>
              </a:rPr>
              <a:t>↑ </a:t>
            </a:r>
            <a:r>
              <a:rPr lang="fr-FR" sz="2400" b="1" dirty="0"/>
              <a:t>naissance             </a:t>
            </a:r>
            <a:r>
              <a:rPr lang="fr-FR" sz="3200" b="1" dirty="0"/>
              <a:t>01</a:t>
            </a:r>
            <a:r>
              <a:rPr lang="fr-FR" sz="2400" b="1" dirty="0"/>
              <a:t> an puis  </a:t>
            </a:r>
            <a:r>
              <a:rPr lang="fr-FR" sz="3200" b="1" dirty="0">
                <a:solidFill>
                  <a:srgbClr val="FF0000"/>
                </a:solidFill>
                <a:latin typeface="Arial"/>
                <a:cs typeface="Arial"/>
              </a:rPr>
              <a:t>↓</a:t>
            </a:r>
            <a:r>
              <a:rPr lang="fr-FR" sz="2400" b="1" dirty="0"/>
              <a:t>  progressivement pour </a:t>
            </a:r>
            <a:r>
              <a:rPr lang="fr-FR" sz="3200" b="1" dirty="0">
                <a:solidFill>
                  <a:srgbClr val="FF0000"/>
                </a:solidFill>
                <a:latin typeface="Arial"/>
                <a:cs typeface="Arial"/>
              </a:rPr>
              <a:t>↑</a:t>
            </a:r>
            <a:r>
              <a:rPr lang="fr-FR" sz="2400" b="1" dirty="0">
                <a:solidFill>
                  <a:srgbClr val="FF0000"/>
                </a:solidFill>
                <a:latin typeface="Arial"/>
                <a:cs typeface="Arial"/>
              </a:rPr>
              <a:t> </a:t>
            </a:r>
            <a:r>
              <a:rPr lang="fr-FR" sz="2400" b="1" dirty="0"/>
              <a:t>au moment de la puberté.</a:t>
            </a:r>
          </a:p>
          <a:p>
            <a:pPr>
              <a:buFont typeface="Courier New" pitchFamily="49" charset="0"/>
              <a:buChar char="o"/>
            </a:pPr>
            <a:endParaRPr lang="fr-FR" dirty="0"/>
          </a:p>
          <a:p>
            <a:pPr>
              <a:buFont typeface="Courier New" pitchFamily="49" charset="0"/>
              <a:buChar char="o"/>
            </a:pPr>
            <a:r>
              <a:rPr lang="fr-FR" sz="2800" b="1" dirty="0"/>
              <a:t> Il augmente pour  réguler la température du corps  face au changements de la température ambiante.</a:t>
            </a:r>
          </a:p>
        </p:txBody>
      </p:sp>
      <p:sp>
        <p:nvSpPr>
          <p:cNvPr id="4" name="Flèche droite 3"/>
          <p:cNvSpPr/>
          <p:nvPr/>
        </p:nvSpPr>
        <p:spPr>
          <a:xfrm>
            <a:off x="2714612" y="3571876"/>
            <a:ext cx="785818" cy="3417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tx1"/>
                </a:solidFill>
                <a:latin typeface="Baskerville Old Face" pitchFamily="18" charset="0"/>
              </a:rPr>
              <a:t>Définitions : Généralités</a:t>
            </a:r>
            <a:r>
              <a:rPr lang="fr-FR" dirty="0">
                <a:solidFill>
                  <a:schemeClr val="tx1"/>
                </a:solidFill>
              </a:rPr>
              <a:t> </a:t>
            </a:r>
          </a:p>
        </p:txBody>
      </p:sp>
      <p:graphicFrame>
        <p:nvGraphicFramePr>
          <p:cNvPr id="9" name="Espace réservé du contenu 8"/>
          <p:cNvGraphicFramePr>
            <a:graphicFrameLocks noGrp="1"/>
          </p:cNvGraphicFramePr>
          <p:nvPr>
            <p:ph idx="1"/>
          </p:nvPr>
        </p:nvGraphicFramePr>
        <p:xfrm>
          <a:off x="457200" y="1928834"/>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Flèche gauche 9"/>
          <p:cNvSpPr/>
          <p:nvPr/>
        </p:nvSpPr>
        <p:spPr>
          <a:xfrm>
            <a:off x="7929586" y="4357694"/>
            <a:ext cx="642942" cy="214314"/>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Ration alimentaire</a:t>
            </a:r>
          </a:p>
        </p:txBody>
      </p:sp>
      <p:sp>
        <p:nvSpPr>
          <p:cNvPr id="3" name="Espace réservé du texte 2"/>
          <p:cNvSpPr>
            <a:spLocks noGrp="1"/>
          </p:cNvSpPr>
          <p:nvPr>
            <p:ph type="body" idx="1"/>
          </p:nvPr>
        </p:nvSpPr>
        <p:spPr>
          <a:xfrm>
            <a:off x="381000" y="1571612"/>
            <a:ext cx="8120090" cy="4572032"/>
          </a:xfrm>
        </p:spPr>
        <p:txBody>
          <a:bodyPr>
            <a:normAutofit lnSpcReduction="10000"/>
          </a:bodyPr>
          <a:lstStyle/>
          <a:p>
            <a:r>
              <a:rPr lang="fr-FR" sz="2800" dirty="0">
                <a:latin typeface="Baskerville Old Face" pitchFamily="18" charset="0"/>
              </a:rPr>
              <a:t>Il s’agit de composition qualitative et quantitative  de l’alimentation journalière qui doit apportée une ration  calorique  suffisante destinée à l’entretien (</a:t>
            </a:r>
            <a:r>
              <a:rPr lang="fr-FR" sz="2800" dirty="0">
                <a:solidFill>
                  <a:srgbClr val="FF0000"/>
                </a:solidFill>
                <a:latin typeface="Baskerville Old Face" pitchFamily="18" charset="0"/>
              </a:rPr>
              <a:t>ration d’entretien)</a:t>
            </a:r>
            <a:r>
              <a:rPr lang="fr-FR" sz="2800" dirty="0">
                <a:latin typeface="Baskerville Old Face" pitchFamily="18" charset="0"/>
              </a:rPr>
              <a:t> et au travail (</a:t>
            </a:r>
            <a:r>
              <a:rPr lang="fr-FR" sz="2800" dirty="0">
                <a:solidFill>
                  <a:srgbClr val="FF0000"/>
                </a:solidFill>
                <a:latin typeface="Baskerville Old Face" pitchFamily="18" charset="0"/>
              </a:rPr>
              <a:t>ration de travail</a:t>
            </a:r>
            <a:r>
              <a:rPr lang="fr-FR" sz="2800" dirty="0">
                <a:latin typeface="Baskerville Old Face" pitchFamily="18" charset="0"/>
              </a:rPr>
              <a:t>) de l’organisme </a:t>
            </a:r>
          </a:p>
          <a:p>
            <a:pPr>
              <a:buFont typeface="Arial" pitchFamily="34" charset="0"/>
              <a:buChar char="•"/>
            </a:pPr>
            <a:r>
              <a:rPr lang="fr-FR" sz="2800" dirty="0">
                <a:latin typeface="Baskerville Old Face" pitchFamily="18" charset="0"/>
              </a:rPr>
              <a:t>La ration d’entretien est  entre </a:t>
            </a:r>
            <a:r>
              <a:rPr lang="fr-FR" sz="2800" dirty="0">
                <a:solidFill>
                  <a:srgbClr val="FF0000"/>
                </a:solidFill>
                <a:latin typeface="Baskerville Old Face" pitchFamily="18" charset="0"/>
              </a:rPr>
              <a:t>2000</a:t>
            </a:r>
            <a:r>
              <a:rPr lang="fr-FR" sz="2800" dirty="0">
                <a:latin typeface="Baskerville Old Face" pitchFamily="18" charset="0"/>
              </a:rPr>
              <a:t> et </a:t>
            </a:r>
            <a:r>
              <a:rPr lang="fr-FR" sz="2800" dirty="0">
                <a:solidFill>
                  <a:srgbClr val="FF0000"/>
                </a:solidFill>
                <a:latin typeface="Baskerville Old Face" pitchFamily="18" charset="0"/>
              </a:rPr>
              <a:t>2400</a:t>
            </a:r>
            <a:r>
              <a:rPr lang="fr-FR" sz="2800" dirty="0">
                <a:latin typeface="Baskerville Old Face" pitchFamily="18" charset="0"/>
              </a:rPr>
              <a:t> Kcal chez la femme </a:t>
            </a:r>
          </a:p>
          <a:p>
            <a:pPr>
              <a:buFont typeface="Arial" pitchFamily="34" charset="0"/>
              <a:buChar char="•"/>
            </a:pPr>
            <a:r>
              <a:rPr lang="fr-FR" sz="2800" dirty="0">
                <a:latin typeface="Baskerville Old Face" pitchFamily="18" charset="0"/>
              </a:rPr>
              <a:t>La ration de travail peut passer de </a:t>
            </a:r>
            <a:r>
              <a:rPr lang="fr-FR" sz="2800" dirty="0">
                <a:solidFill>
                  <a:srgbClr val="FF0000"/>
                </a:solidFill>
                <a:latin typeface="Baskerville Old Face" pitchFamily="18" charset="0"/>
              </a:rPr>
              <a:t>500</a:t>
            </a:r>
            <a:r>
              <a:rPr lang="fr-FR" sz="2800" dirty="0">
                <a:latin typeface="Baskerville Old Face" pitchFamily="18" charset="0"/>
              </a:rPr>
              <a:t> Kcal pour une activité physique légère jusqu’ à </a:t>
            </a:r>
            <a:r>
              <a:rPr lang="fr-FR" sz="2800" dirty="0">
                <a:solidFill>
                  <a:srgbClr val="FF0000"/>
                </a:solidFill>
                <a:latin typeface="Baskerville Old Face" pitchFamily="18" charset="0"/>
              </a:rPr>
              <a:t>4000</a:t>
            </a:r>
            <a:r>
              <a:rPr lang="fr-FR" sz="2800" dirty="0">
                <a:latin typeface="Baskerville Old Face" pitchFamily="18" charset="0"/>
              </a:rPr>
              <a:t> Kcal pour une activité très intense dans des conditions de </a:t>
            </a:r>
            <a:r>
              <a:rPr lang="fr-FR" sz="2800">
                <a:latin typeface="Baskerville Old Face" pitchFamily="18" charset="0"/>
              </a:rPr>
              <a:t>froid extrême</a:t>
            </a:r>
            <a:endParaRPr lang="fr-FR" sz="2800" dirty="0">
              <a:latin typeface="Baskerville Old Face"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1000" y="271464"/>
            <a:ext cx="7477148" cy="1362075"/>
          </a:xfrm>
        </p:spPr>
        <p:txBody>
          <a:bodyPr/>
          <a:lstStyle/>
          <a:p>
            <a:r>
              <a:rPr lang="fr-FR" dirty="0"/>
              <a:t>Ration alimentaire: définition 2      </a:t>
            </a:r>
          </a:p>
        </p:txBody>
      </p:sp>
      <p:sp>
        <p:nvSpPr>
          <p:cNvPr id="3" name="Espace réservé du texte 2"/>
          <p:cNvSpPr>
            <a:spLocks noGrp="1"/>
          </p:cNvSpPr>
          <p:nvPr>
            <p:ph type="body" idx="1"/>
          </p:nvPr>
        </p:nvSpPr>
        <p:spPr>
          <a:xfrm>
            <a:off x="142844" y="1633536"/>
            <a:ext cx="8572560" cy="5224464"/>
          </a:xfrm>
        </p:spPr>
        <p:txBody>
          <a:bodyPr>
            <a:normAutofit/>
          </a:bodyPr>
          <a:lstStyle/>
          <a:p>
            <a:r>
              <a:rPr lang="fr-FR" sz="2400" b="1" dirty="0">
                <a:solidFill>
                  <a:schemeClr val="accent2"/>
                </a:solidFill>
                <a:latin typeface="Baskerville Old Face" pitchFamily="18" charset="0"/>
              </a:rPr>
              <a:t>Ration alimentaire </a:t>
            </a:r>
            <a:r>
              <a:rPr lang="fr-FR" sz="2400" dirty="0">
                <a:latin typeface="Baskerville Old Face" pitchFamily="18" charset="0"/>
              </a:rPr>
              <a:t>désigne la quantité et la qualité ( la nature) d’aliments ingérés quotidiennement  par un sujet </a:t>
            </a:r>
          </a:p>
          <a:p>
            <a:r>
              <a:rPr lang="fr-FR" sz="2400" dirty="0">
                <a:latin typeface="Baskerville Old Face" pitchFamily="18" charset="0"/>
              </a:rPr>
              <a:t>Une ration alimentaire  appropriée  apporte de l’énergie mais aussi de l’eau des minéraux et des vitamines en quantité suffisante  pour couvrir les besoins de l’organisme et assure une bonne santé physique , psychique et une croissance normale </a:t>
            </a:r>
          </a:p>
          <a:p>
            <a:r>
              <a:rPr lang="fr-FR" sz="2400" dirty="0">
                <a:solidFill>
                  <a:schemeClr val="accent2"/>
                </a:solidFill>
                <a:latin typeface="Baskerville Old Face" pitchFamily="18" charset="0"/>
              </a:rPr>
              <a:t>L’aliment </a:t>
            </a:r>
            <a:r>
              <a:rPr lang="fr-FR" sz="2400" dirty="0">
                <a:latin typeface="Baskerville Old Face" pitchFamily="18" charset="0"/>
              </a:rPr>
              <a:t>: toute substance qui peut servir de nourriture à un être vivant, il contient des nutriments ou des ingrédients qui sont reconnus comme bénéfiques  en terme d’effets physiologiques.</a:t>
            </a:r>
          </a:p>
          <a:p>
            <a:r>
              <a:rPr lang="fr-FR" sz="2400" dirty="0">
                <a:solidFill>
                  <a:schemeClr val="accent2"/>
                </a:solidFill>
                <a:latin typeface="Baskerville Old Face" pitchFamily="18" charset="0"/>
              </a:rPr>
              <a:t>Le</a:t>
            </a:r>
            <a:r>
              <a:rPr lang="fr-FR" sz="2400" dirty="0">
                <a:solidFill>
                  <a:schemeClr val="accent2"/>
                </a:solidFill>
              </a:rPr>
              <a:t> </a:t>
            </a:r>
            <a:r>
              <a:rPr lang="fr-FR" sz="2400" dirty="0">
                <a:solidFill>
                  <a:schemeClr val="accent2"/>
                </a:solidFill>
                <a:latin typeface="Baskerville Old Face" pitchFamily="18" charset="0"/>
              </a:rPr>
              <a:t>nutriment </a:t>
            </a:r>
            <a:r>
              <a:rPr lang="fr-FR" sz="2400" dirty="0">
                <a:latin typeface="Baskerville Old Face" pitchFamily="18" charset="0"/>
              </a:rPr>
              <a:t>: tout composé organique ou inorganique contenu dans les aliments qui peut être utilisé par l’organisme</a:t>
            </a:r>
          </a:p>
          <a:p>
            <a:endParaRPr lang="fr-FR" sz="2400" dirty="0">
              <a:latin typeface="Baskerville Old Face"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Composition de la ration alimentaire </a:t>
            </a:r>
          </a:p>
        </p:txBody>
      </p:sp>
      <p:sp>
        <p:nvSpPr>
          <p:cNvPr id="3" name="Espace réservé du texte 2"/>
          <p:cNvSpPr>
            <a:spLocks noGrp="1"/>
          </p:cNvSpPr>
          <p:nvPr>
            <p:ph type="body" idx="1"/>
          </p:nvPr>
        </p:nvSpPr>
        <p:spPr>
          <a:xfrm>
            <a:off x="0" y="2000240"/>
            <a:ext cx="9048784" cy="4857760"/>
          </a:xfrm>
        </p:spPr>
        <p:txBody>
          <a:bodyPr/>
          <a:lstStyle/>
          <a:p>
            <a:r>
              <a:rPr lang="fr-FR" b="1" dirty="0"/>
              <a:t>Se compose d’environ  </a:t>
            </a:r>
            <a:r>
              <a:rPr lang="fr-FR" sz="2400" b="1" dirty="0">
                <a:solidFill>
                  <a:srgbClr val="FF0000"/>
                </a:solidFill>
              </a:rPr>
              <a:t>30 à 50 g= 15% </a:t>
            </a:r>
            <a:r>
              <a:rPr lang="fr-FR" b="1" dirty="0"/>
              <a:t>de protéines chez l’homme et plus chez la femme en période de grossesse ou d’allaitement </a:t>
            </a:r>
          </a:p>
          <a:p>
            <a:endParaRPr lang="fr-FR" dirty="0"/>
          </a:p>
          <a:p>
            <a:r>
              <a:rPr lang="fr-FR" b="1" dirty="0"/>
              <a:t>Les protéines sont nécessaire essentiellement pour des fins de structures et  pour couvrir les pertes azotées estimées à 2.5g/j</a:t>
            </a:r>
          </a:p>
          <a:p>
            <a:r>
              <a:rPr lang="fr-FR" dirty="0"/>
              <a:t>                    </a:t>
            </a:r>
            <a:r>
              <a:rPr lang="fr-FR" sz="3200" dirty="0">
                <a:solidFill>
                  <a:srgbClr val="FF0000"/>
                </a:solidFill>
                <a:latin typeface="Baskerville Old Face" pitchFamily="18" charset="0"/>
              </a:rPr>
              <a:t>voies et valeurs des pertes azotées</a:t>
            </a:r>
          </a:p>
          <a:p>
            <a:endParaRPr lang="fr-FR" sz="3200" dirty="0">
              <a:solidFill>
                <a:srgbClr val="FF0000"/>
              </a:solidFill>
              <a:latin typeface="Baskerville Old Face" pitchFamily="18" charset="0"/>
            </a:endParaRPr>
          </a:p>
        </p:txBody>
      </p:sp>
      <p:graphicFrame>
        <p:nvGraphicFramePr>
          <p:cNvPr id="4" name="Tableau 3"/>
          <p:cNvGraphicFramePr>
            <a:graphicFrameLocks noGrp="1"/>
          </p:cNvGraphicFramePr>
          <p:nvPr/>
        </p:nvGraphicFramePr>
        <p:xfrm>
          <a:off x="1000100" y="4429132"/>
          <a:ext cx="6619900" cy="1714512"/>
        </p:xfrm>
        <a:graphic>
          <a:graphicData uri="http://schemas.openxmlformats.org/drawingml/2006/table">
            <a:tbl>
              <a:tblPr firstRow="1" bandRow="1">
                <a:tableStyleId>{5C22544A-7EE6-4342-B048-85BDC9FD1C3A}</a:tableStyleId>
              </a:tblPr>
              <a:tblGrid>
                <a:gridCol w="1323980">
                  <a:extLst>
                    <a:ext uri="{9D8B030D-6E8A-4147-A177-3AD203B41FA5}">
                      <a16:colId xmlns:a16="http://schemas.microsoft.com/office/drawing/2014/main" val="20000"/>
                    </a:ext>
                  </a:extLst>
                </a:gridCol>
                <a:gridCol w="1323980">
                  <a:extLst>
                    <a:ext uri="{9D8B030D-6E8A-4147-A177-3AD203B41FA5}">
                      <a16:colId xmlns:a16="http://schemas.microsoft.com/office/drawing/2014/main" val="20001"/>
                    </a:ext>
                  </a:extLst>
                </a:gridCol>
                <a:gridCol w="1323980">
                  <a:extLst>
                    <a:ext uri="{9D8B030D-6E8A-4147-A177-3AD203B41FA5}">
                      <a16:colId xmlns:a16="http://schemas.microsoft.com/office/drawing/2014/main" val="20002"/>
                    </a:ext>
                  </a:extLst>
                </a:gridCol>
                <a:gridCol w="1323980">
                  <a:extLst>
                    <a:ext uri="{9D8B030D-6E8A-4147-A177-3AD203B41FA5}">
                      <a16:colId xmlns:a16="http://schemas.microsoft.com/office/drawing/2014/main" val="20003"/>
                    </a:ext>
                  </a:extLst>
                </a:gridCol>
                <a:gridCol w="1323980">
                  <a:extLst>
                    <a:ext uri="{9D8B030D-6E8A-4147-A177-3AD203B41FA5}">
                      <a16:colId xmlns:a16="http://schemas.microsoft.com/office/drawing/2014/main" val="20004"/>
                    </a:ext>
                  </a:extLst>
                </a:gridCol>
              </a:tblGrid>
              <a:tr h="785818">
                <a:tc>
                  <a:txBody>
                    <a:bodyPr/>
                    <a:lstStyle/>
                    <a:p>
                      <a:endParaRPr lang="fr-FR" dirty="0"/>
                    </a:p>
                  </a:txBody>
                  <a:tcPr>
                    <a:solidFill>
                      <a:schemeClr val="tx1"/>
                    </a:solidFill>
                  </a:tcPr>
                </a:tc>
                <a:tc>
                  <a:txBody>
                    <a:bodyPr/>
                    <a:lstStyle/>
                    <a:p>
                      <a:r>
                        <a:rPr lang="fr-FR" dirty="0"/>
                        <a:t>urinaires</a:t>
                      </a:r>
                    </a:p>
                  </a:txBody>
                  <a:tcPr/>
                </a:tc>
                <a:tc>
                  <a:txBody>
                    <a:bodyPr/>
                    <a:lstStyle/>
                    <a:p>
                      <a:r>
                        <a:rPr lang="fr-FR" dirty="0"/>
                        <a:t>fécales</a:t>
                      </a:r>
                    </a:p>
                  </a:txBody>
                  <a:tcPr/>
                </a:tc>
                <a:tc>
                  <a:txBody>
                    <a:bodyPr/>
                    <a:lstStyle/>
                    <a:p>
                      <a:r>
                        <a:rPr lang="fr-FR" dirty="0"/>
                        <a:t>cutanées</a:t>
                      </a:r>
                    </a:p>
                  </a:txBody>
                  <a:tcPr/>
                </a:tc>
                <a:tc>
                  <a:txBody>
                    <a:bodyPr/>
                    <a:lstStyle/>
                    <a:p>
                      <a:r>
                        <a:rPr lang="fr-FR" dirty="0"/>
                        <a:t>sécrétions</a:t>
                      </a:r>
                    </a:p>
                  </a:txBody>
                  <a:tcPr/>
                </a:tc>
                <a:extLst>
                  <a:ext uri="{0D108BD9-81ED-4DB2-BD59-A6C34878D82A}">
                    <a16:rowId xmlns:a16="http://schemas.microsoft.com/office/drawing/2014/main" val="10000"/>
                  </a:ext>
                </a:extLst>
              </a:tr>
              <a:tr h="928694">
                <a:tc>
                  <a:txBody>
                    <a:bodyPr/>
                    <a:lstStyle/>
                    <a:p>
                      <a:r>
                        <a:rPr lang="fr-FR" dirty="0"/>
                        <a:t>Pertes Azotées </a:t>
                      </a:r>
                    </a:p>
                    <a:p>
                      <a:r>
                        <a:rPr lang="fr-FR" dirty="0"/>
                        <a:t>(g/24</a:t>
                      </a:r>
                      <a:r>
                        <a:rPr lang="fr-FR" baseline="0" dirty="0"/>
                        <a:t> h)</a:t>
                      </a:r>
                      <a:endParaRPr lang="fr-FR" dirty="0"/>
                    </a:p>
                  </a:txBody>
                  <a:tcPr/>
                </a:tc>
                <a:tc>
                  <a:txBody>
                    <a:bodyPr/>
                    <a:lstStyle/>
                    <a:p>
                      <a:r>
                        <a:rPr lang="fr-FR" dirty="0"/>
                        <a:t>1.4</a:t>
                      </a:r>
                    </a:p>
                  </a:txBody>
                  <a:tcPr/>
                </a:tc>
                <a:tc>
                  <a:txBody>
                    <a:bodyPr/>
                    <a:lstStyle/>
                    <a:p>
                      <a:r>
                        <a:rPr lang="fr-FR" dirty="0"/>
                        <a:t>0.4</a:t>
                      </a:r>
                    </a:p>
                  </a:txBody>
                  <a:tcPr/>
                </a:tc>
                <a:tc>
                  <a:txBody>
                    <a:bodyPr/>
                    <a:lstStyle/>
                    <a:p>
                      <a:r>
                        <a:rPr lang="fr-FR" dirty="0"/>
                        <a:t>0.13</a:t>
                      </a:r>
                    </a:p>
                  </a:txBody>
                  <a:tcPr/>
                </a:tc>
                <a:tc>
                  <a:txBody>
                    <a:bodyPr/>
                    <a:lstStyle/>
                    <a:p>
                      <a:r>
                        <a:rPr lang="fr-FR" dirty="0"/>
                        <a:t>0.08</a:t>
                      </a:r>
                    </a:p>
                  </a:txBody>
                  <a:tcPr/>
                </a:tc>
                <a:extLst>
                  <a:ext uri="{0D108BD9-81ED-4DB2-BD59-A6C34878D82A}">
                    <a16:rowId xmlns:a16="http://schemas.microsoft.com/office/drawing/2014/main" val="10001"/>
                  </a:ext>
                </a:extLst>
              </a:tr>
            </a:tbl>
          </a:graphicData>
        </a:graphic>
      </p:graphicFrame>
      <p:sp>
        <p:nvSpPr>
          <p:cNvPr id="5" name="Rectangle 4"/>
          <p:cNvSpPr/>
          <p:nvPr/>
        </p:nvSpPr>
        <p:spPr>
          <a:xfrm>
            <a:off x="2357422" y="6286520"/>
            <a:ext cx="4429156" cy="42862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bg1"/>
                </a:solidFill>
              </a:rPr>
              <a:t>Total = </a:t>
            </a:r>
            <a:r>
              <a:rPr lang="fr-FR" b="1" dirty="0">
                <a:solidFill>
                  <a:srgbClr val="FF0000"/>
                </a:solidFill>
              </a:rPr>
              <a:t>2 g par jour</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Composition de la ration alimentaire </a:t>
            </a:r>
          </a:p>
        </p:txBody>
      </p:sp>
      <p:sp>
        <p:nvSpPr>
          <p:cNvPr id="3" name="Espace réservé du texte 2"/>
          <p:cNvSpPr>
            <a:spLocks noGrp="1"/>
          </p:cNvSpPr>
          <p:nvPr>
            <p:ph type="body" idx="1"/>
          </p:nvPr>
        </p:nvSpPr>
        <p:spPr>
          <a:xfrm>
            <a:off x="0" y="2071678"/>
            <a:ext cx="9144000" cy="4786322"/>
          </a:xfrm>
        </p:spPr>
        <p:txBody>
          <a:bodyPr/>
          <a:lstStyle/>
          <a:p>
            <a:r>
              <a:rPr lang="fr-FR" sz="2800" b="1" dirty="0">
                <a:solidFill>
                  <a:srgbClr val="FF0000"/>
                </a:solidFill>
              </a:rPr>
              <a:t>Se compose de lipides </a:t>
            </a:r>
            <a:r>
              <a:rPr lang="fr-FR" sz="2800" b="1" dirty="0"/>
              <a:t>, entre </a:t>
            </a:r>
            <a:r>
              <a:rPr lang="fr-FR" sz="2800" b="1" dirty="0">
                <a:solidFill>
                  <a:srgbClr val="FFFF00"/>
                </a:solidFill>
              </a:rPr>
              <a:t>30 à 35  </a:t>
            </a:r>
            <a:r>
              <a:rPr lang="ar-AE" sz="2800" b="1" dirty="0">
                <a:solidFill>
                  <a:srgbClr val="FFFF00"/>
                </a:solidFill>
                <a:latin typeface="Arial"/>
                <a:cs typeface="Arial"/>
              </a:rPr>
              <a:t>٪</a:t>
            </a:r>
            <a:r>
              <a:rPr lang="fr-FR" sz="2800" b="1" dirty="0">
                <a:solidFill>
                  <a:srgbClr val="FFFF00"/>
                </a:solidFill>
                <a:latin typeface="Arial"/>
                <a:cs typeface="Arial"/>
              </a:rPr>
              <a:t>de</a:t>
            </a:r>
            <a:r>
              <a:rPr lang="fr-FR" sz="2800" b="1" dirty="0">
                <a:solidFill>
                  <a:srgbClr val="FF0000"/>
                </a:solidFill>
                <a:latin typeface="Arial"/>
                <a:cs typeface="Arial"/>
              </a:rPr>
              <a:t> </a:t>
            </a:r>
            <a:r>
              <a:rPr lang="fr-FR" sz="2800" b="1" dirty="0">
                <a:latin typeface="Arial"/>
                <a:cs typeface="Arial"/>
              </a:rPr>
              <a:t>la ration calorique, </a:t>
            </a:r>
          </a:p>
          <a:p>
            <a:r>
              <a:rPr lang="fr-FR" sz="2800" b="1" dirty="0">
                <a:latin typeface="Arial"/>
                <a:cs typeface="Arial"/>
              </a:rPr>
              <a:t> </a:t>
            </a:r>
            <a:r>
              <a:rPr lang="fr-FR" sz="2800" dirty="0">
                <a:solidFill>
                  <a:srgbClr val="FF0000"/>
                </a:solidFill>
                <a:latin typeface="Arial"/>
                <a:cs typeface="Arial"/>
              </a:rPr>
              <a:t>Les besoins</a:t>
            </a:r>
            <a:r>
              <a:rPr lang="fr-FR" sz="2800" b="1" dirty="0">
                <a:latin typeface="Arial"/>
                <a:cs typeface="Arial"/>
              </a:rPr>
              <a:t> en </a:t>
            </a:r>
            <a:r>
              <a:rPr lang="fr-FR" sz="2800" b="1" dirty="0">
                <a:solidFill>
                  <a:srgbClr val="FF0000"/>
                </a:solidFill>
                <a:latin typeface="Arial"/>
                <a:cs typeface="Arial"/>
              </a:rPr>
              <a:t>Glucides </a:t>
            </a:r>
            <a:r>
              <a:rPr lang="fr-FR" sz="2800" b="1" dirty="0">
                <a:latin typeface="Arial"/>
                <a:cs typeface="Arial"/>
              </a:rPr>
              <a:t>, entre </a:t>
            </a:r>
            <a:r>
              <a:rPr lang="fr-FR" sz="2800" b="1" dirty="0">
                <a:solidFill>
                  <a:srgbClr val="FFFF00"/>
                </a:solidFill>
                <a:latin typeface="Arial"/>
                <a:cs typeface="Arial"/>
              </a:rPr>
              <a:t>50 à 55 </a:t>
            </a:r>
            <a:r>
              <a:rPr lang="ar-AE" sz="2800" b="1" dirty="0">
                <a:solidFill>
                  <a:srgbClr val="FFFF00"/>
                </a:solidFill>
                <a:latin typeface="Arial"/>
                <a:cs typeface="Arial"/>
              </a:rPr>
              <a:t>٪</a:t>
            </a:r>
            <a:r>
              <a:rPr lang="fr-FR" sz="2800" b="1" dirty="0">
                <a:solidFill>
                  <a:srgbClr val="FFFF00"/>
                </a:solidFill>
                <a:latin typeface="Arial"/>
                <a:cs typeface="Arial"/>
              </a:rPr>
              <a:t> de </a:t>
            </a:r>
            <a:r>
              <a:rPr lang="fr-FR" sz="2800" b="1" dirty="0">
                <a:latin typeface="Arial"/>
                <a:cs typeface="Arial"/>
              </a:rPr>
              <a:t>la ration calorique ( un besoin minimal de glucides = </a:t>
            </a:r>
            <a:r>
              <a:rPr lang="fr-FR" sz="2800" b="1" dirty="0">
                <a:solidFill>
                  <a:srgbClr val="FFFF00"/>
                </a:solidFill>
                <a:latin typeface="Arial"/>
                <a:cs typeface="Arial"/>
              </a:rPr>
              <a:t>150 g/ j </a:t>
            </a:r>
            <a:r>
              <a:rPr lang="fr-FR" sz="2800" b="1" dirty="0">
                <a:latin typeface="Arial"/>
                <a:cs typeface="Arial"/>
              </a:rPr>
              <a:t>est indiqué)</a:t>
            </a:r>
          </a:p>
          <a:p>
            <a:endParaRPr lang="fr-FR" dirty="0">
              <a:latin typeface="Arial"/>
              <a:cs typeface="Arial"/>
            </a:endParaRPr>
          </a:p>
          <a:p>
            <a:endParaRPr lang="fr-FR" dirty="0">
              <a:solidFill>
                <a:srgbClr val="FF0000"/>
              </a:solidFill>
            </a:endParaRPr>
          </a:p>
        </p:txBody>
      </p:sp>
      <p:sp>
        <p:nvSpPr>
          <p:cNvPr id="4" name="Rectangle 3"/>
          <p:cNvSpPr/>
          <p:nvPr/>
        </p:nvSpPr>
        <p:spPr>
          <a:xfrm>
            <a:off x="1058863" y="1358355"/>
            <a:ext cx="2286000" cy="769441"/>
          </a:xfrm>
          <a:prstGeom prst="rect">
            <a:avLst/>
          </a:prstGeom>
        </p:spPr>
        <p:txBody>
          <a:bodyPr>
            <a:spAutoFit/>
          </a:bodyPr>
          <a:lstStyle/>
          <a:p>
            <a:pPr marL="54864" lvl="0">
              <a:spcBef>
                <a:spcPct val="20000"/>
              </a:spcBef>
              <a:buClr>
                <a:srgbClr val="FF388C"/>
              </a:buClr>
              <a:buSzPct val="80000"/>
            </a:pPr>
            <a:endParaRPr lang="fr-FR" sz="2000" b="1" dirty="0">
              <a:solidFill>
                <a:prstClr val="white">
                  <a:tint val="75000"/>
                </a:prstClr>
              </a:solidFill>
              <a:latin typeface="Arial"/>
              <a:cs typeface="Arial"/>
            </a:endParaRPr>
          </a:p>
          <a:p>
            <a:pPr marL="54864" lvl="0">
              <a:spcBef>
                <a:spcPct val="20000"/>
              </a:spcBef>
              <a:buClr>
                <a:srgbClr val="FF388C"/>
              </a:buClr>
              <a:buSzPct val="80000"/>
            </a:pPr>
            <a:endParaRPr lang="fr-FR" sz="2000" dirty="0">
              <a:solidFill>
                <a:prstClr val="white">
                  <a:tint val="75000"/>
                </a:prstClr>
              </a:solidFill>
              <a:latin typeface="Arial"/>
              <a:cs typeface="Aria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1000" y="1"/>
            <a:ext cx="7239000" cy="1000107"/>
          </a:xfrm>
        </p:spPr>
        <p:txBody>
          <a:bodyPr/>
          <a:lstStyle/>
          <a:p>
            <a:r>
              <a:rPr lang="fr-FR" dirty="0"/>
              <a:t>Notion de balance énergétique</a:t>
            </a:r>
          </a:p>
        </p:txBody>
      </p:sp>
      <p:sp>
        <p:nvSpPr>
          <p:cNvPr id="3" name="Espace réservé du texte 2"/>
          <p:cNvSpPr>
            <a:spLocks noGrp="1"/>
          </p:cNvSpPr>
          <p:nvPr>
            <p:ph type="body" idx="1"/>
          </p:nvPr>
        </p:nvSpPr>
        <p:spPr>
          <a:xfrm>
            <a:off x="0" y="1142984"/>
            <a:ext cx="9144000" cy="5715016"/>
          </a:xfrm>
        </p:spPr>
        <p:txBody>
          <a:bodyPr/>
          <a:lstStyle/>
          <a:p>
            <a:r>
              <a:rPr lang="fr-FR" sz="3200" dirty="0"/>
              <a:t> </a:t>
            </a:r>
            <a:r>
              <a:rPr lang="fr-FR" sz="3200" dirty="0">
                <a:latin typeface="Baskerville Old Face" pitchFamily="18" charset="0"/>
              </a:rPr>
              <a:t>un déséquilibre  entre apports et sorties peut être à l’origine des maladies métaboliques EX</a:t>
            </a:r>
            <a:r>
              <a:rPr lang="fr-FR" dirty="0">
                <a:latin typeface="Baskerville Old Face" pitchFamily="18" charset="0"/>
              </a:rPr>
              <a:t> : </a:t>
            </a:r>
            <a:r>
              <a:rPr lang="fr-FR" sz="3200" b="1" dirty="0">
                <a:solidFill>
                  <a:srgbClr val="FF0000"/>
                </a:solidFill>
                <a:latin typeface="Baskerville Old Face" pitchFamily="18" charset="0"/>
              </a:rPr>
              <a:t>OBÉSITÉ</a:t>
            </a:r>
          </a:p>
        </p:txBody>
      </p:sp>
      <p:sp>
        <p:nvSpPr>
          <p:cNvPr id="4" name="Rectangle à coins arrondis 3"/>
          <p:cNvSpPr/>
          <p:nvPr/>
        </p:nvSpPr>
        <p:spPr>
          <a:xfrm rot="488442">
            <a:off x="1721880" y="5806164"/>
            <a:ext cx="5357850" cy="48577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riangle isocèle 4"/>
          <p:cNvSpPr/>
          <p:nvPr/>
        </p:nvSpPr>
        <p:spPr>
          <a:xfrm>
            <a:off x="3929058" y="6229328"/>
            <a:ext cx="785818" cy="628672"/>
          </a:xfrm>
          <a:prstGeom prst="triangl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à coins arrondis 5"/>
          <p:cNvSpPr/>
          <p:nvPr/>
        </p:nvSpPr>
        <p:spPr>
          <a:xfrm rot="582261">
            <a:off x="1973688" y="3971722"/>
            <a:ext cx="1305336" cy="1480245"/>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                </a:t>
            </a:r>
          </a:p>
        </p:txBody>
      </p:sp>
      <p:sp>
        <p:nvSpPr>
          <p:cNvPr id="7" name="Rectangle à coins arrondis 6"/>
          <p:cNvSpPr/>
          <p:nvPr/>
        </p:nvSpPr>
        <p:spPr>
          <a:xfrm rot="447683">
            <a:off x="2063059" y="3568206"/>
            <a:ext cx="1371021" cy="3800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solidFill>
                  <a:schemeClr val="bg1"/>
                </a:solidFill>
                <a:latin typeface="Baskerville Old Face" pitchFamily="18" charset="0"/>
              </a:rPr>
              <a:t>Activité  réduite</a:t>
            </a:r>
          </a:p>
        </p:txBody>
      </p:sp>
      <p:sp>
        <p:nvSpPr>
          <p:cNvPr id="8" name="Rectangle à coins arrondis 7"/>
          <p:cNvSpPr/>
          <p:nvPr/>
        </p:nvSpPr>
        <p:spPr>
          <a:xfrm rot="363283">
            <a:off x="2077038" y="2714842"/>
            <a:ext cx="1414466" cy="7841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bg1"/>
                </a:solidFill>
              </a:rPr>
              <a:t>sorties</a:t>
            </a:r>
            <a:r>
              <a:rPr lang="fr-FR" sz="3200" b="1" dirty="0">
                <a:solidFill>
                  <a:srgbClr val="FFFF00"/>
                </a:solidFill>
                <a:latin typeface="Arial"/>
                <a:cs typeface="Arial"/>
              </a:rPr>
              <a:t>↓</a:t>
            </a:r>
            <a:endParaRPr lang="fr-FR" b="1" dirty="0">
              <a:solidFill>
                <a:srgbClr val="FFFF00"/>
              </a:solidFill>
            </a:endParaRPr>
          </a:p>
        </p:txBody>
      </p:sp>
      <p:sp>
        <p:nvSpPr>
          <p:cNvPr id="9" name="Rectangle à coins arrondis 8"/>
          <p:cNvSpPr/>
          <p:nvPr/>
        </p:nvSpPr>
        <p:spPr>
          <a:xfrm rot="546324">
            <a:off x="4912171" y="5430669"/>
            <a:ext cx="2153603" cy="516287"/>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PROTEINES</a:t>
            </a:r>
          </a:p>
        </p:txBody>
      </p:sp>
      <p:sp>
        <p:nvSpPr>
          <p:cNvPr id="10" name="Rectangle à coins arrondis 9"/>
          <p:cNvSpPr/>
          <p:nvPr/>
        </p:nvSpPr>
        <p:spPr>
          <a:xfrm rot="599517">
            <a:off x="5110554" y="3988844"/>
            <a:ext cx="2099530" cy="137297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APPORTS  SUCRES  </a:t>
            </a:r>
            <a:r>
              <a:rPr lang="fr-FR" dirty="0">
                <a:latin typeface="Arial"/>
                <a:cs typeface="Arial"/>
              </a:rPr>
              <a:t>↑↑</a:t>
            </a:r>
            <a:endParaRPr lang="fr-FR" dirty="0"/>
          </a:p>
        </p:txBody>
      </p:sp>
      <p:sp>
        <p:nvSpPr>
          <p:cNvPr id="11" name="Rectangle à coins arrondis 10"/>
          <p:cNvSpPr/>
          <p:nvPr/>
        </p:nvSpPr>
        <p:spPr>
          <a:xfrm rot="542923">
            <a:off x="5347124" y="3216364"/>
            <a:ext cx="1986013" cy="716725"/>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LIPIDES</a:t>
            </a:r>
          </a:p>
        </p:txBody>
      </p:sp>
      <p:sp>
        <p:nvSpPr>
          <p:cNvPr id="12" name="Rectangle à coins arrondis 11"/>
          <p:cNvSpPr/>
          <p:nvPr/>
        </p:nvSpPr>
        <p:spPr>
          <a:xfrm rot="462783">
            <a:off x="5492423" y="2356554"/>
            <a:ext cx="1807868" cy="7882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Apports</a:t>
            </a:r>
            <a:r>
              <a:rPr lang="fr-FR" sz="3200" dirty="0">
                <a:solidFill>
                  <a:srgbClr val="FFFF00"/>
                </a:solidFill>
              </a:rPr>
              <a:t> </a:t>
            </a:r>
            <a:r>
              <a:rPr lang="fr-FR" sz="3200" dirty="0">
                <a:solidFill>
                  <a:srgbClr val="FFFF00"/>
                </a:solidFill>
                <a:latin typeface="Arial"/>
                <a:cs typeface="Arial"/>
              </a:rPr>
              <a:t>↑↑</a:t>
            </a:r>
            <a:endParaRPr lang="fr-FR" dirty="0">
              <a:solidFill>
                <a:srgbClr val="FFFF00"/>
              </a:solidFill>
            </a:endParaRPr>
          </a:p>
        </p:txBody>
      </p:sp>
      <p:sp>
        <p:nvSpPr>
          <p:cNvPr id="13" name="ZoneTexte 12"/>
          <p:cNvSpPr txBox="1"/>
          <p:nvPr/>
        </p:nvSpPr>
        <p:spPr>
          <a:xfrm>
            <a:off x="2285984" y="4572008"/>
            <a:ext cx="593432" cy="369332"/>
          </a:xfrm>
          <a:prstGeom prst="rect">
            <a:avLst/>
          </a:prstGeom>
          <a:noFill/>
        </p:spPr>
        <p:txBody>
          <a:bodyPr wrap="none" rtlCol="0">
            <a:spAutoFit/>
          </a:bodyPr>
          <a:lstStyle/>
          <a:p>
            <a:r>
              <a:rPr lang="fr-FR" dirty="0">
                <a:solidFill>
                  <a:schemeClr val="bg1"/>
                </a:solidFill>
              </a:rPr>
              <a:t>MB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400" dirty="0">
                <a:latin typeface="Algerian" pitchFamily="82" charset="0"/>
              </a:rPr>
              <a:t>Au  total </a:t>
            </a:r>
          </a:p>
        </p:txBody>
      </p:sp>
      <p:sp>
        <p:nvSpPr>
          <p:cNvPr id="3" name="Espace réservé du texte 2"/>
          <p:cNvSpPr>
            <a:spLocks noGrp="1"/>
          </p:cNvSpPr>
          <p:nvPr>
            <p:ph type="body" idx="1"/>
          </p:nvPr>
        </p:nvSpPr>
        <p:spPr>
          <a:xfrm>
            <a:off x="381000" y="1633536"/>
            <a:ext cx="8262966" cy="4438670"/>
          </a:xfrm>
        </p:spPr>
        <p:txBody>
          <a:bodyPr>
            <a:normAutofit fontScale="32500" lnSpcReduction="20000"/>
          </a:bodyPr>
          <a:lstStyle/>
          <a:p>
            <a:r>
              <a:rPr lang="fr-FR" sz="7400" dirty="0"/>
              <a:t>une</a:t>
            </a:r>
            <a:r>
              <a:rPr lang="fr-FR" sz="9600" dirty="0"/>
              <a:t> </a:t>
            </a:r>
            <a:r>
              <a:rPr lang="fr-FR" sz="9600" dirty="0">
                <a:latin typeface="Baskerville Old Face" pitchFamily="18" charset="0"/>
              </a:rPr>
              <a:t>ration alimentaire </a:t>
            </a:r>
            <a:r>
              <a:rPr lang="fr-FR" sz="9600" dirty="0">
                <a:solidFill>
                  <a:srgbClr val="FF0000"/>
                </a:solidFill>
                <a:latin typeface="Algerian" pitchFamily="82" charset="0"/>
              </a:rPr>
              <a:t>type</a:t>
            </a:r>
            <a:r>
              <a:rPr lang="fr-FR" sz="9600" dirty="0">
                <a:latin typeface="Baskerville Old Face" pitchFamily="18" charset="0"/>
              </a:rPr>
              <a:t> doit comporter </a:t>
            </a:r>
            <a:r>
              <a:rPr lang="fr-FR" sz="9600" dirty="0">
                <a:solidFill>
                  <a:srgbClr val="FFFF00"/>
                </a:solidFill>
                <a:latin typeface="Baskerville Old Face" pitchFamily="18" charset="0"/>
              </a:rPr>
              <a:t>55% </a:t>
            </a:r>
            <a:r>
              <a:rPr lang="fr-FR" sz="9600" dirty="0">
                <a:latin typeface="Baskerville Old Face" pitchFamily="18" charset="0"/>
              </a:rPr>
              <a:t>de glucide, </a:t>
            </a:r>
            <a:r>
              <a:rPr lang="fr-FR" sz="9600" dirty="0">
                <a:solidFill>
                  <a:srgbClr val="FFFF00"/>
                </a:solidFill>
                <a:latin typeface="Baskerville Old Face" pitchFamily="18" charset="0"/>
              </a:rPr>
              <a:t>30% </a:t>
            </a:r>
            <a:r>
              <a:rPr lang="fr-FR" sz="9600" dirty="0">
                <a:latin typeface="Baskerville Old Face" pitchFamily="18" charset="0"/>
              </a:rPr>
              <a:t>de lipide et </a:t>
            </a:r>
            <a:r>
              <a:rPr lang="fr-FR" sz="9600" dirty="0">
                <a:solidFill>
                  <a:srgbClr val="FFFF00"/>
                </a:solidFill>
                <a:latin typeface="Baskerville Old Face" pitchFamily="18" charset="0"/>
              </a:rPr>
              <a:t>15% </a:t>
            </a:r>
            <a:r>
              <a:rPr lang="fr-FR" sz="9600" dirty="0">
                <a:latin typeface="Baskerville Old Face" pitchFamily="18" charset="0"/>
              </a:rPr>
              <a:t>de protéine, ainsi pour une ration à </a:t>
            </a:r>
            <a:r>
              <a:rPr lang="fr-FR" sz="11100" b="1" dirty="0">
                <a:solidFill>
                  <a:srgbClr val="FFC000"/>
                </a:solidFill>
                <a:latin typeface="Baskerville Old Face" pitchFamily="18" charset="0"/>
              </a:rPr>
              <a:t>2400</a:t>
            </a:r>
            <a:r>
              <a:rPr lang="fr-FR" sz="9600" dirty="0">
                <a:latin typeface="Baskerville Old Face" pitchFamily="18" charset="0"/>
              </a:rPr>
              <a:t> K cal/j  </a:t>
            </a:r>
          </a:p>
          <a:p>
            <a:endParaRPr lang="fr-FR" sz="9600" dirty="0">
              <a:latin typeface="Baskerville Old Face" pitchFamily="18" charset="0"/>
            </a:endParaRPr>
          </a:p>
          <a:p>
            <a:pPr algn="ctr"/>
            <a:r>
              <a:rPr lang="fr-FR" sz="9600" b="1" dirty="0">
                <a:solidFill>
                  <a:schemeClr val="accent2"/>
                </a:solidFill>
                <a:latin typeface="Baskerville Old Face" pitchFamily="18" charset="0"/>
              </a:rPr>
              <a:t>Les différents groupes d’aliments :</a:t>
            </a:r>
          </a:p>
          <a:p>
            <a:r>
              <a:rPr lang="fr-FR" sz="9600" dirty="0">
                <a:latin typeface="Baskerville Old Face" pitchFamily="18" charset="0"/>
              </a:rPr>
              <a:t>Selon leurs propriétés et qualités nutritionnelles, les aliments sont regroupés en </a:t>
            </a:r>
            <a:r>
              <a:rPr lang="fr-FR" sz="9600" dirty="0">
                <a:solidFill>
                  <a:srgbClr val="FF0000"/>
                </a:solidFill>
                <a:latin typeface="Baskerville Old Face" pitchFamily="18" charset="0"/>
              </a:rPr>
              <a:t>six</a:t>
            </a:r>
            <a:r>
              <a:rPr lang="fr-FR" sz="9600" dirty="0">
                <a:latin typeface="Baskerville Old Face" pitchFamily="18" charset="0"/>
              </a:rPr>
              <a:t> ou sept groupes.</a:t>
            </a:r>
          </a:p>
          <a:p>
            <a:r>
              <a:rPr lang="fr-FR" sz="9600" dirty="0">
                <a:latin typeface="Baskerville Old Face" pitchFamily="18" charset="0"/>
              </a:rPr>
              <a:t> Un régime alimentaire équilibré puisera dans chacun des groupes d’aliments suivants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idx="1"/>
          </p:nvPr>
        </p:nvSpPr>
        <p:spPr>
          <a:xfrm>
            <a:off x="285720" y="1643050"/>
            <a:ext cx="8643998" cy="4929222"/>
          </a:xfrm>
        </p:spPr>
        <p:txBody>
          <a:bodyPr/>
          <a:lstStyle/>
          <a:p>
            <a:endParaRPr lang="fr-FR" dirty="0"/>
          </a:p>
        </p:txBody>
      </p:sp>
      <p:graphicFrame>
        <p:nvGraphicFramePr>
          <p:cNvPr id="4" name="Tableau 3"/>
          <p:cNvGraphicFramePr>
            <a:graphicFrameLocks noGrp="1"/>
          </p:cNvGraphicFramePr>
          <p:nvPr/>
        </p:nvGraphicFramePr>
        <p:xfrm>
          <a:off x="285720" y="142852"/>
          <a:ext cx="8715436" cy="497204"/>
        </p:xfrm>
        <a:graphic>
          <a:graphicData uri="http://schemas.openxmlformats.org/drawingml/2006/table">
            <a:tbl>
              <a:tblPr firstRow="1" bandRow="1">
                <a:tableStyleId>{5C22544A-7EE6-4342-B048-85BDC9FD1C3A}</a:tableStyleId>
              </a:tblPr>
              <a:tblGrid>
                <a:gridCol w="928694">
                  <a:extLst>
                    <a:ext uri="{9D8B030D-6E8A-4147-A177-3AD203B41FA5}">
                      <a16:colId xmlns:a16="http://schemas.microsoft.com/office/drawing/2014/main" val="20000"/>
                    </a:ext>
                  </a:extLst>
                </a:gridCol>
                <a:gridCol w="4061426">
                  <a:extLst>
                    <a:ext uri="{9D8B030D-6E8A-4147-A177-3AD203B41FA5}">
                      <a16:colId xmlns:a16="http://schemas.microsoft.com/office/drawing/2014/main" val="20001"/>
                    </a:ext>
                  </a:extLst>
                </a:gridCol>
                <a:gridCol w="3725316">
                  <a:extLst>
                    <a:ext uri="{9D8B030D-6E8A-4147-A177-3AD203B41FA5}">
                      <a16:colId xmlns:a16="http://schemas.microsoft.com/office/drawing/2014/main" val="20002"/>
                    </a:ext>
                  </a:extLst>
                </a:gridCol>
              </a:tblGrid>
              <a:tr h="497204">
                <a:tc>
                  <a:txBody>
                    <a:bodyPr/>
                    <a:lstStyle/>
                    <a:p>
                      <a:r>
                        <a:rPr lang="fr-FR" sz="1600" dirty="0">
                          <a:latin typeface="Baskerville Old Face" pitchFamily="18" charset="0"/>
                        </a:rPr>
                        <a:t>Groupe</a:t>
                      </a:r>
                    </a:p>
                  </a:txBody>
                  <a:tcPr/>
                </a:tc>
                <a:tc>
                  <a:txBody>
                    <a:bodyPr/>
                    <a:lstStyle/>
                    <a:p>
                      <a:pPr algn="ctr"/>
                      <a:r>
                        <a:rPr lang="fr-FR" dirty="0"/>
                        <a:t>aliments</a:t>
                      </a:r>
                    </a:p>
                  </a:txBody>
                  <a:tcPr/>
                </a:tc>
                <a:tc>
                  <a:txBody>
                    <a:bodyPr/>
                    <a:lstStyle/>
                    <a:p>
                      <a:r>
                        <a:rPr lang="fr-FR" dirty="0"/>
                        <a:t>compositions</a:t>
                      </a:r>
                    </a:p>
                  </a:txBody>
                  <a:tcPr/>
                </a:tc>
                <a:extLst>
                  <a:ext uri="{0D108BD9-81ED-4DB2-BD59-A6C34878D82A}">
                    <a16:rowId xmlns:a16="http://schemas.microsoft.com/office/drawing/2014/main" val="10000"/>
                  </a:ext>
                </a:extLst>
              </a:tr>
            </a:tbl>
          </a:graphicData>
        </a:graphic>
      </p:graphicFrame>
      <p:graphicFrame>
        <p:nvGraphicFramePr>
          <p:cNvPr id="5" name="Tableau 4"/>
          <p:cNvGraphicFramePr>
            <a:graphicFrameLocks noGrp="1"/>
          </p:cNvGraphicFramePr>
          <p:nvPr/>
        </p:nvGraphicFramePr>
        <p:xfrm>
          <a:off x="285719" y="642919"/>
          <a:ext cx="8715437" cy="6280396"/>
        </p:xfrm>
        <a:graphic>
          <a:graphicData uri="http://schemas.openxmlformats.org/drawingml/2006/table">
            <a:tbl>
              <a:tblPr firstRow="1" bandRow="1">
                <a:tableStyleId>{5C22544A-7EE6-4342-B048-85BDC9FD1C3A}</a:tableStyleId>
              </a:tblPr>
              <a:tblGrid>
                <a:gridCol w="928695">
                  <a:extLst>
                    <a:ext uri="{9D8B030D-6E8A-4147-A177-3AD203B41FA5}">
                      <a16:colId xmlns:a16="http://schemas.microsoft.com/office/drawing/2014/main" val="20000"/>
                    </a:ext>
                  </a:extLst>
                </a:gridCol>
                <a:gridCol w="4071966">
                  <a:extLst>
                    <a:ext uri="{9D8B030D-6E8A-4147-A177-3AD203B41FA5}">
                      <a16:colId xmlns:a16="http://schemas.microsoft.com/office/drawing/2014/main" val="20001"/>
                    </a:ext>
                  </a:extLst>
                </a:gridCol>
                <a:gridCol w="3714776">
                  <a:extLst>
                    <a:ext uri="{9D8B030D-6E8A-4147-A177-3AD203B41FA5}">
                      <a16:colId xmlns:a16="http://schemas.microsoft.com/office/drawing/2014/main" val="20002"/>
                    </a:ext>
                  </a:extLst>
                </a:gridCol>
              </a:tblGrid>
              <a:tr h="714379">
                <a:tc>
                  <a:txBody>
                    <a:bodyPr/>
                    <a:lstStyle/>
                    <a:p>
                      <a:pPr algn="l"/>
                      <a:r>
                        <a:rPr lang="fr-FR" dirty="0"/>
                        <a:t>                       </a:t>
                      </a:r>
                      <a:r>
                        <a:rPr lang="fr-FR" dirty="0">
                          <a:solidFill>
                            <a:schemeClr val="bg1"/>
                          </a:solidFill>
                        </a:rPr>
                        <a:t>1</a:t>
                      </a:r>
                    </a:p>
                  </a:txBody>
                  <a:tcPr>
                    <a:solidFill>
                      <a:schemeClr val="accent1">
                        <a:lumMod val="20000"/>
                        <a:lumOff val="80000"/>
                      </a:schemeClr>
                    </a:solidFill>
                  </a:tcPr>
                </a:tc>
                <a:tc>
                  <a:txBody>
                    <a:bodyPr/>
                    <a:lstStyle/>
                    <a:p>
                      <a:r>
                        <a:rPr kumimoji="0" lang="fr-FR" sz="1600" b="0" i="0" kern="1200" dirty="0">
                          <a:solidFill>
                            <a:schemeClr val="bg1"/>
                          </a:solidFill>
                          <a:effectLst/>
                          <a:latin typeface="Baskerville Old Face" pitchFamily="18" charset="0"/>
                          <a:ea typeface="+mn-ea"/>
                          <a:cs typeface="+mn-cs"/>
                        </a:rPr>
                        <a:t>Viandes, poissons, œufs , volaille, abats</a:t>
                      </a:r>
                    </a:p>
                    <a:p>
                      <a:endParaRPr lang="fr-FR" dirty="0"/>
                    </a:p>
                  </a:txBody>
                  <a:tcPr>
                    <a:solidFill>
                      <a:schemeClr val="accent1">
                        <a:lumMod val="20000"/>
                        <a:lumOff val="80000"/>
                      </a:schemeClr>
                    </a:solidFill>
                  </a:tcPr>
                </a:tc>
                <a:tc>
                  <a:txBody>
                    <a:bodyPr/>
                    <a:lstStyle/>
                    <a:p>
                      <a:r>
                        <a:rPr kumimoji="0" lang="fr-FR" b="0" i="0" kern="1200" dirty="0">
                          <a:solidFill>
                            <a:schemeClr val="bg1"/>
                          </a:solidFill>
                          <a:effectLst/>
                          <a:latin typeface="Baskerville Old Face" pitchFamily="18" charset="0"/>
                          <a:ea typeface="+mn-ea"/>
                          <a:cs typeface="+mn-cs"/>
                        </a:rPr>
                        <a:t>Protéines animales, sels</a:t>
                      </a:r>
                    </a:p>
                    <a:p>
                      <a:r>
                        <a:rPr kumimoji="0" lang="fr-FR" b="0" i="0" kern="1200" dirty="0">
                          <a:solidFill>
                            <a:schemeClr val="bg1"/>
                          </a:solidFill>
                          <a:effectLst/>
                          <a:latin typeface="Baskerville Old Face" pitchFamily="18" charset="0"/>
                          <a:ea typeface="+mn-ea"/>
                          <a:cs typeface="+mn-cs"/>
                        </a:rPr>
                        <a:t>minéraux, vitamine A, B,D</a:t>
                      </a:r>
                    </a:p>
                    <a:p>
                      <a:endParaRPr lang="fr-FR" dirty="0"/>
                    </a:p>
                  </a:txBody>
                  <a:tcPr>
                    <a:solidFill>
                      <a:schemeClr val="accent1">
                        <a:lumMod val="20000"/>
                        <a:lumOff val="80000"/>
                      </a:schemeClr>
                    </a:solidFill>
                  </a:tcPr>
                </a:tc>
                <a:extLst>
                  <a:ext uri="{0D108BD9-81ED-4DB2-BD59-A6C34878D82A}">
                    <a16:rowId xmlns:a16="http://schemas.microsoft.com/office/drawing/2014/main" val="10000"/>
                  </a:ext>
                </a:extLst>
              </a:tr>
              <a:tr h="871549">
                <a:tc>
                  <a:txBody>
                    <a:bodyPr/>
                    <a:lstStyle/>
                    <a:p>
                      <a:r>
                        <a:rPr lang="fr-FR" dirty="0"/>
                        <a:t>2  </a:t>
                      </a:r>
                    </a:p>
                  </a:txBody>
                  <a:tcPr/>
                </a:tc>
                <a:tc>
                  <a:txBody>
                    <a:bodyPr/>
                    <a:lstStyle/>
                    <a:p>
                      <a:r>
                        <a:rPr kumimoji="0" lang="fr-FR" sz="1600" b="0" i="0" kern="1200" dirty="0">
                          <a:solidFill>
                            <a:schemeClr val="dk1"/>
                          </a:solidFill>
                          <a:effectLst/>
                          <a:latin typeface="Baskerville Old Face" pitchFamily="18" charset="0"/>
                          <a:ea typeface="+mn-ea"/>
                          <a:cs typeface="+mn-cs"/>
                        </a:rPr>
                        <a:t>Produits laitiers (lait , laitages et fromages)</a:t>
                      </a:r>
                    </a:p>
                    <a:p>
                      <a:endParaRPr lang="fr-FR" dirty="0"/>
                    </a:p>
                  </a:txBody>
                  <a:tcPr/>
                </a:tc>
                <a:tc>
                  <a:txBody>
                    <a:bodyPr/>
                    <a:lstStyle/>
                    <a:p>
                      <a:r>
                        <a:rPr kumimoji="0" lang="fr-FR" sz="1600" b="0" i="0" kern="1200" dirty="0">
                          <a:solidFill>
                            <a:schemeClr val="dk1"/>
                          </a:solidFill>
                          <a:effectLst/>
                          <a:latin typeface="Baskerville Old Face" pitchFamily="18" charset="0"/>
                          <a:ea typeface="+mn-ea"/>
                          <a:cs typeface="+mn-cs"/>
                        </a:rPr>
                        <a:t>protéines animales , Lipides, sels minéraux , vitamine A, </a:t>
                      </a:r>
                    </a:p>
                    <a:p>
                      <a:endParaRPr lang="fr-FR" dirty="0"/>
                    </a:p>
                  </a:txBody>
                  <a:tcPr/>
                </a:tc>
                <a:extLst>
                  <a:ext uri="{0D108BD9-81ED-4DB2-BD59-A6C34878D82A}">
                    <a16:rowId xmlns:a16="http://schemas.microsoft.com/office/drawing/2014/main" val="10001"/>
                  </a:ext>
                </a:extLst>
              </a:tr>
              <a:tr h="957281">
                <a:tc>
                  <a:txBody>
                    <a:bodyPr/>
                    <a:lstStyle/>
                    <a:p>
                      <a:r>
                        <a:rPr lang="fr-FR" dirty="0"/>
                        <a:t>                     3</a:t>
                      </a:r>
                    </a:p>
                  </a:txBody>
                  <a:tcPr/>
                </a:tc>
                <a:tc>
                  <a:txBody>
                    <a:bodyPr/>
                    <a:lstStyle/>
                    <a:p>
                      <a:r>
                        <a:rPr kumimoji="0" lang="fr-FR" sz="1600" b="0" i="0" kern="1200" dirty="0">
                          <a:solidFill>
                            <a:schemeClr val="dk1"/>
                          </a:solidFill>
                          <a:effectLst/>
                          <a:latin typeface="Baskerville Old Face" pitchFamily="18" charset="0"/>
                          <a:ea typeface="+mn-ea"/>
                          <a:cs typeface="+mn-cs"/>
                        </a:rPr>
                        <a:t>Fruits et légumes </a:t>
                      </a:r>
                      <a:r>
                        <a:rPr kumimoji="0" lang="fr-FR" sz="1600" b="0" i="0" kern="1200" baseline="0" dirty="0">
                          <a:solidFill>
                            <a:schemeClr val="dk1"/>
                          </a:solidFill>
                          <a:effectLst/>
                          <a:latin typeface="Baskerville Old Face" pitchFamily="18" charset="0"/>
                          <a:ea typeface="+mn-ea"/>
                          <a:cs typeface="+mn-cs"/>
                        </a:rPr>
                        <a:t>. </a:t>
                      </a:r>
                      <a:r>
                        <a:rPr kumimoji="0" lang="fr-FR" sz="1600" b="0" i="0" kern="1200" dirty="0">
                          <a:solidFill>
                            <a:schemeClr val="dk1"/>
                          </a:solidFill>
                          <a:effectLst/>
                          <a:latin typeface="Baskerville Old Face" pitchFamily="18" charset="0"/>
                          <a:ea typeface="+mn-ea"/>
                          <a:cs typeface="+mn-cs"/>
                        </a:rPr>
                        <a:t>Fruits</a:t>
                      </a:r>
                      <a:r>
                        <a:rPr kumimoji="0" lang="fr-FR" sz="1600" b="0" i="0" kern="1200" baseline="0" dirty="0">
                          <a:solidFill>
                            <a:schemeClr val="dk1"/>
                          </a:solidFill>
                          <a:effectLst/>
                          <a:latin typeface="Baskerville Old Face" pitchFamily="18" charset="0"/>
                          <a:ea typeface="+mn-ea"/>
                          <a:cs typeface="+mn-cs"/>
                        </a:rPr>
                        <a:t> </a:t>
                      </a:r>
                      <a:r>
                        <a:rPr kumimoji="0" lang="fr-FR" sz="1600" b="0" i="0" kern="1200" dirty="0">
                          <a:solidFill>
                            <a:schemeClr val="dk1"/>
                          </a:solidFill>
                          <a:effectLst/>
                          <a:latin typeface="Baskerville Old Face" pitchFamily="18" charset="0"/>
                          <a:ea typeface="+mn-ea"/>
                          <a:cs typeface="+mn-cs"/>
                        </a:rPr>
                        <a:t>oléagineux</a:t>
                      </a:r>
                    </a:p>
                    <a:p>
                      <a:endParaRPr lang="fr-FR" sz="1600" dirty="0">
                        <a:latin typeface="Baskerville Old Face" pitchFamily="18" charset="0"/>
                      </a:endParaRPr>
                    </a:p>
                  </a:txBody>
                  <a:tcPr/>
                </a:tc>
                <a:tc>
                  <a:txBody>
                    <a:bodyPr/>
                    <a:lstStyle/>
                    <a:p>
                      <a:r>
                        <a:rPr kumimoji="0" lang="fr-FR" sz="1600" b="0" i="0" kern="1200" dirty="0">
                          <a:solidFill>
                            <a:schemeClr val="dk1"/>
                          </a:solidFill>
                          <a:effectLst/>
                          <a:latin typeface="Baskerville Old Face" pitchFamily="18" charset="0"/>
                          <a:ea typeface="+mn-ea"/>
                          <a:cs typeface="+mn-cs"/>
                        </a:rPr>
                        <a:t>Glucides ,eau sels minéraux</a:t>
                      </a:r>
                      <a:r>
                        <a:rPr kumimoji="0" lang="fr-FR" sz="1600" b="0" i="0" kern="1200" baseline="0" dirty="0">
                          <a:solidFill>
                            <a:schemeClr val="dk1"/>
                          </a:solidFill>
                          <a:effectLst/>
                          <a:latin typeface="Baskerville Old Face" pitchFamily="18" charset="0"/>
                          <a:ea typeface="+mn-ea"/>
                          <a:cs typeface="+mn-cs"/>
                        </a:rPr>
                        <a:t> </a:t>
                      </a:r>
                      <a:r>
                        <a:rPr kumimoji="0" lang="fr-FR" sz="1600" b="0" i="0" kern="1200" dirty="0">
                          <a:solidFill>
                            <a:schemeClr val="dk1"/>
                          </a:solidFill>
                          <a:effectLst/>
                          <a:latin typeface="Baskerville Old Face" pitchFamily="18" charset="0"/>
                          <a:ea typeface="+mn-ea"/>
                          <a:cs typeface="+mn-cs"/>
                        </a:rPr>
                        <a:t>vitamine C, E, protéines végétales ,lipides , glucides</a:t>
                      </a:r>
                    </a:p>
                    <a:p>
                      <a:endParaRPr lang="fr-FR" sz="1600" dirty="0"/>
                    </a:p>
                  </a:txBody>
                  <a:tcPr/>
                </a:tc>
                <a:extLst>
                  <a:ext uri="{0D108BD9-81ED-4DB2-BD59-A6C34878D82A}">
                    <a16:rowId xmlns:a16="http://schemas.microsoft.com/office/drawing/2014/main" val="10002"/>
                  </a:ext>
                </a:extLst>
              </a:tr>
              <a:tr h="915886">
                <a:tc>
                  <a:txBody>
                    <a:bodyPr/>
                    <a:lstStyle/>
                    <a:p>
                      <a:r>
                        <a:rPr lang="fr-FR" dirty="0"/>
                        <a:t>                      4</a:t>
                      </a:r>
                    </a:p>
                  </a:txBody>
                  <a:tcPr/>
                </a:tc>
                <a:tc>
                  <a:txBody>
                    <a:bodyPr/>
                    <a:lstStyle/>
                    <a:p>
                      <a:r>
                        <a:rPr kumimoji="0" lang="fr-FR" sz="1600" b="0" i="0" kern="1200" dirty="0">
                          <a:solidFill>
                            <a:schemeClr val="dk1"/>
                          </a:solidFill>
                          <a:effectLst/>
                          <a:latin typeface="Baskerville Old Face" pitchFamily="18" charset="0"/>
                          <a:ea typeface="+mn-ea"/>
                          <a:cs typeface="+mn-cs"/>
                        </a:rPr>
                        <a:t>Céréales, pain, riz , féculents et pomme de</a:t>
                      </a:r>
                      <a:r>
                        <a:rPr kumimoji="0" lang="fr-FR" sz="1600" b="0" i="0" kern="1200" baseline="0" dirty="0">
                          <a:solidFill>
                            <a:schemeClr val="dk1"/>
                          </a:solidFill>
                          <a:effectLst/>
                          <a:latin typeface="Baskerville Old Face" pitchFamily="18" charset="0"/>
                          <a:ea typeface="+mn-ea"/>
                          <a:cs typeface="+mn-cs"/>
                        </a:rPr>
                        <a:t> </a:t>
                      </a:r>
                      <a:r>
                        <a:rPr kumimoji="0" lang="fr-FR" sz="1600" b="0" i="0" kern="1200" dirty="0">
                          <a:solidFill>
                            <a:schemeClr val="dk1"/>
                          </a:solidFill>
                          <a:effectLst/>
                          <a:latin typeface="Baskerville Old Face" pitchFamily="18" charset="0"/>
                          <a:ea typeface="+mn-ea"/>
                          <a:cs typeface="+mn-cs"/>
                        </a:rPr>
                        <a:t>terre</a:t>
                      </a:r>
                    </a:p>
                    <a:p>
                      <a:endParaRPr lang="fr-FR" dirty="0"/>
                    </a:p>
                  </a:txBody>
                  <a:tcPr/>
                </a:tc>
                <a:tc>
                  <a:txBody>
                    <a:bodyPr/>
                    <a:lstStyle/>
                    <a:p>
                      <a:r>
                        <a:rPr kumimoji="0" lang="fr-FR" sz="1600" b="0" i="0" kern="1200" dirty="0">
                          <a:solidFill>
                            <a:schemeClr val="dk1"/>
                          </a:solidFill>
                          <a:effectLst/>
                          <a:latin typeface="Baskerville Old Face" pitchFamily="18" charset="0"/>
                          <a:ea typeface="+mn-ea"/>
                          <a:cs typeface="+mn-cs"/>
                        </a:rPr>
                        <a:t>Protéines végétales ,glucides</a:t>
                      </a:r>
                    </a:p>
                    <a:p>
                      <a:endParaRPr lang="fr-FR" dirty="0"/>
                    </a:p>
                  </a:txBody>
                  <a:tcPr/>
                </a:tc>
                <a:extLst>
                  <a:ext uri="{0D108BD9-81ED-4DB2-BD59-A6C34878D82A}">
                    <a16:rowId xmlns:a16="http://schemas.microsoft.com/office/drawing/2014/main" val="10003"/>
                  </a:ext>
                </a:extLst>
              </a:tr>
              <a:tr h="894017">
                <a:tc>
                  <a:txBody>
                    <a:bodyPr/>
                    <a:lstStyle/>
                    <a:p>
                      <a:r>
                        <a:rPr lang="fr-FR" dirty="0"/>
                        <a:t>                      5</a:t>
                      </a:r>
                    </a:p>
                  </a:txBody>
                  <a:tcPr/>
                </a:tc>
                <a:tc>
                  <a:txBody>
                    <a:bodyPr/>
                    <a:lstStyle/>
                    <a:p>
                      <a:r>
                        <a:rPr kumimoji="0" lang="fr-FR" b="0" i="0" kern="1200" dirty="0">
                          <a:solidFill>
                            <a:schemeClr val="dk1"/>
                          </a:solidFill>
                          <a:effectLst/>
                          <a:latin typeface="Baskerville Old Face" pitchFamily="18" charset="0"/>
                          <a:ea typeface="+mn-ea"/>
                          <a:cs typeface="+mn-cs"/>
                        </a:rPr>
                        <a:t> Corps gras :</a:t>
                      </a:r>
                      <a:r>
                        <a:rPr kumimoji="0" lang="fr-FR" b="0" i="0" kern="1200" baseline="0" dirty="0">
                          <a:solidFill>
                            <a:schemeClr val="dk1"/>
                          </a:solidFill>
                          <a:effectLst/>
                          <a:latin typeface="Baskerville Old Face" pitchFamily="18" charset="0"/>
                          <a:ea typeface="+mn-ea"/>
                          <a:cs typeface="+mn-cs"/>
                        </a:rPr>
                        <a:t> - </a:t>
                      </a:r>
                      <a:r>
                        <a:rPr kumimoji="0" lang="fr-FR" b="0" i="0" kern="1200" dirty="0">
                          <a:solidFill>
                            <a:schemeClr val="dk1"/>
                          </a:solidFill>
                          <a:effectLst/>
                          <a:latin typeface="Baskerville Old Face" pitchFamily="18" charset="0"/>
                          <a:ea typeface="+mn-ea"/>
                          <a:cs typeface="+mn-cs"/>
                        </a:rPr>
                        <a:t>visibles : beurre , huile</a:t>
                      </a:r>
                    </a:p>
                    <a:p>
                      <a:r>
                        <a:rPr kumimoji="0" lang="fr-FR" b="0" i="0" kern="1200" dirty="0">
                          <a:solidFill>
                            <a:schemeClr val="dk1"/>
                          </a:solidFill>
                          <a:effectLst/>
                          <a:latin typeface="Baskerville Old Face" pitchFamily="18" charset="0"/>
                          <a:ea typeface="+mn-ea"/>
                          <a:cs typeface="+mn-cs"/>
                        </a:rPr>
                        <a:t>- invisibles : lait, cacahuètes</a:t>
                      </a:r>
                    </a:p>
                    <a:p>
                      <a:endParaRPr lang="fr-FR" dirty="0"/>
                    </a:p>
                  </a:txBody>
                  <a:tcPr/>
                </a:tc>
                <a:tc>
                  <a:txBody>
                    <a:bodyPr/>
                    <a:lstStyle/>
                    <a:p>
                      <a:r>
                        <a:rPr lang="fr-FR" dirty="0">
                          <a:latin typeface="Baskerville Old Face" pitchFamily="18" charset="0"/>
                        </a:rPr>
                        <a:t>Lipides</a:t>
                      </a:r>
                      <a:r>
                        <a:rPr lang="fr-FR" baseline="0" dirty="0">
                          <a:latin typeface="Baskerville Old Face" pitchFamily="18" charset="0"/>
                        </a:rPr>
                        <a:t> , vitamine A</a:t>
                      </a:r>
                      <a:endParaRPr lang="fr-FR" dirty="0">
                        <a:latin typeface="Baskerville Old Face" pitchFamily="18" charset="0"/>
                      </a:endParaRPr>
                    </a:p>
                  </a:txBody>
                  <a:tcPr/>
                </a:tc>
                <a:extLst>
                  <a:ext uri="{0D108BD9-81ED-4DB2-BD59-A6C34878D82A}">
                    <a16:rowId xmlns:a16="http://schemas.microsoft.com/office/drawing/2014/main" val="10004"/>
                  </a:ext>
                </a:extLst>
              </a:tr>
              <a:tr h="784333">
                <a:tc>
                  <a:txBody>
                    <a:bodyPr/>
                    <a:lstStyle/>
                    <a:p>
                      <a:r>
                        <a:rPr lang="fr-FR" dirty="0"/>
                        <a:t>                     </a:t>
                      </a:r>
                      <a:r>
                        <a:rPr lang="fr-FR" baseline="0" dirty="0"/>
                        <a:t> 6</a:t>
                      </a:r>
                      <a:endParaRPr lang="fr-FR" dirty="0"/>
                    </a:p>
                  </a:txBody>
                  <a:tcPr/>
                </a:tc>
                <a:tc>
                  <a:txBody>
                    <a:bodyPr/>
                    <a:lstStyle/>
                    <a:p>
                      <a:r>
                        <a:rPr kumimoji="0" lang="fr-FR" sz="1600" b="0" i="0" kern="1200" dirty="0">
                          <a:solidFill>
                            <a:schemeClr val="dk1"/>
                          </a:solidFill>
                          <a:effectLst/>
                          <a:latin typeface="Baskerville Old Face" pitchFamily="18" charset="0"/>
                          <a:ea typeface="+mn-ea"/>
                          <a:cs typeface="+mn-cs"/>
                        </a:rPr>
                        <a:t>Sucre et produits sucrés(chocolat, miel , confiture</a:t>
                      </a:r>
                    </a:p>
                    <a:p>
                      <a:endParaRPr lang="fr-FR" dirty="0"/>
                    </a:p>
                  </a:txBody>
                  <a:tcPr/>
                </a:tc>
                <a:tc>
                  <a:txBody>
                    <a:bodyPr/>
                    <a:lstStyle/>
                    <a:p>
                      <a:r>
                        <a:rPr lang="fr-FR" dirty="0">
                          <a:latin typeface="Baskerville Old Face" pitchFamily="18" charset="0"/>
                        </a:rPr>
                        <a:t>Glucides</a:t>
                      </a:r>
                    </a:p>
                  </a:txBody>
                  <a:tcPr/>
                </a:tc>
                <a:extLst>
                  <a:ext uri="{0D108BD9-81ED-4DB2-BD59-A6C34878D82A}">
                    <a16:rowId xmlns:a16="http://schemas.microsoft.com/office/drawing/2014/main" val="10005"/>
                  </a:ext>
                </a:extLst>
              </a:tr>
              <a:tr h="748145">
                <a:tc>
                  <a:txBody>
                    <a:bodyPr/>
                    <a:lstStyle/>
                    <a:p>
                      <a:r>
                        <a:rPr lang="fr-FR" dirty="0"/>
                        <a:t>7</a:t>
                      </a:r>
                    </a:p>
                  </a:txBody>
                  <a:tcPr/>
                </a:tc>
                <a:tc>
                  <a:txBody>
                    <a:bodyPr/>
                    <a:lstStyle/>
                    <a:p>
                      <a:r>
                        <a:rPr kumimoji="0" lang="fr-FR" sz="1600" b="0" i="0" kern="1200" dirty="0">
                          <a:solidFill>
                            <a:schemeClr val="dk1"/>
                          </a:solidFill>
                          <a:effectLst/>
                          <a:latin typeface="Baskerville Old Face" pitchFamily="18" charset="0"/>
                          <a:ea typeface="+mn-ea"/>
                          <a:cs typeface="+mn-cs"/>
                        </a:rPr>
                        <a:t>Eau, café et thé sans sucre,</a:t>
                      </a:r>
                    </a:p>
                    <a:p>
                      <a:r>
                        <a:rPr kumimoji="0" lang="fr-FR" sz="1600" b="0" i="0" kern="1200" dirty="0">
                          <a:solidFill>
                            <a:schemeClr val="dk1"/>
                          </a:solidFill>
                          <a:effectLst/>
                          <a:latin typeface="Baskerville Old Face" pitchFamily="18" charset="0"/>
                          <a:ea typeface="+mn-ea"/>
                          <a:cs typeface="+mn-cs"/>
                        </a:rPr>
                        <a:t> jus de</a:t>
                      </a:r>
                      <a:r>
                        <a:rPr kumimoji="0" lang="fr-FR" sz="1600" b="0" i="0" kern="1200" baseline="0" dirty="0">
                          <a:solidFill>
                            <a:schemeClr val="dk1"/>
                          </a:solidFill>
                          <a:effectLst/>
                          <a:latin typeface="Baskerville Old Face" pitchFamily="18" charset="0"/>
                          <a:ea typeface="+mn-ea"/>
                          <a:cs typeface="+mn-cs"/>
                        </a:rPr>
                        <a:t> </a:t>
                      </a:r>
                      <a:r>
                        <a:rPr kumimoji="0" lang="fr-FR" sz="1600" b="0" i="0" kern="1200" dirty="0">
                          <a:solidFill>
                            <a:schemeClr val="dk1"/>
                          </a:solidFill>
                          <a:effectLst/>
                          <a:latin typeface="Baskerville Old Face" pitchFamily="18" charset="0"/>
                          <a:ea typeface="+mn-ea"/>
                          <a:cs typeface="+mn-cs"/>
                        </a:rPr>
                        <a:t>fruits, sodas et Coca cola</a:t>
                      </a:r>
                    </a:p>
                    <a:p>
                      <a:endParaRPr lang="fr-FR" dirty="0"/>
                    </a:p>
                  </a:txBody>
                  <a:tcPr/>
                </a:tc>
                <a:tc>
                  <a:txBody>
                    <a:bodyPr/>
                    <a:lstStyle/>
                    <a:p>
                      <a:r>
                        <a:rPr lang="fr-FR" dirty="0"/>
                        <a:t>0 Kcal</a:t>
                      </a:r>
                    </a:p>
                    <a:p>
                      <a:r>
                        <a:rPr lang="fr-FR" dirty="0">
                          <a:latin typeface="Baskerville Old Face" pitchFamily="18" charset="0"/>
                        </a:rPr>
                        <a:t>glucides</a:t>
                      </a:r>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Conclusion </a:t>
            </a:r>
          </a:p>
        </p:txBody>
      </p:sp>
      <p:sp>
        <p:nvSpPr>
          <p:cNvPr id="3" name="Espace réservé du texte 2"/>
          <p:cNvSpPr>
            <a:spLocks noGrp="1"/>
          </p:cNvSpPr>
          <p:nvPr>
            <p:ph type="body" idx="1"/>
          </p:nvPr>
        </p:nvSpPr>
        <p:spPr>
          <a:xfrm>
            <a:off x="381000" y="1633536"/>
            <a:ext cx="8405842" cy="5224464"/>
          </a:xfrm>
        </p:spPr>
        <p:txBody>
          <a:bodyPr>
            <a:normAutofit/>
          </a:bodyPr>
          <a:lstStyle/>
          <a:p>
            <a:r>
              <a:rPr lang="fr-FR" sz="2400" dirty="0">
                <a:latin typeface="Baskerville Old Face" pitchFamily="18" charset="0"/>
              </a:rPr>
              <a:t>Pour s’assurer d’une alimentation équilibrée, il convient de respecter les besoins quantitatifs et de répartir les types d’aliments selon deux méthodes classiques :</a:t>
            </a:r>
          </a:p>
          <a:p>
            <a:r>
              <a:rPr lang="fr-FR" sz="2800" b="1" dirty="0">
                <a:solidFill>
                  <a:srgbClr val="FFC000"/>
                </a:solidFill>
                <a:latin typeface="Baskerville Old Face" pitchFamily="18" charset="0"/>
              </a:rPr>
              <a:t>- La méthode des six groupes </a:t>
            </a:r>
            <a:r>
              <a:rPr lang="fr-FR" sz="2400" dirty="0">
                <a:latin typeface="Baskerville Old Face" pitchFamily="18" charset="0"/>
              </a:rPr>
              <a:t>: consiste à prendre lors du repas un aliment de chacun des six groupes.</a:t>
            </a:r>
          </a:p>
          <a:p>
            <a:r>
              <a:rPr lang="fr-FR" sz="2800" b="1" dirty="0">
                <a:solidFill>
                  <a:srgbClr val="FFC000"/>
                </a:solidFill>
                <a:latin typeface="Baskerville Old Face" pitchFamily="18" charset="0"/>
              </a:rPr>
              <a:t>- La méthode glucides- protides- lipides </a:t>
            </a:r>
            <a:r>
              <a:rPr lang="fr-FR" sz="2400" b="1" dirty="0">
                <a:solidFill>
                  <a:srgbClr val="FF0000"/>
                </a:solidFill>
                <a:latin typeface="Baskerville Old Face" pitchFamily="18" charset="0"/>
              </a:rPr>
              <a:t>(4- 2- 1) </a:t>
            </a:r>
            <a:r>
              <a:rPr lang="fr-FR" sz="2400" dirty="0">
                <a:latin typeface="Baskerville Old Face" pitchFamily="18" charset="0"/>
              </a:rPr>
              <a:t>: dans cette méthode, il est recommandé de prendre : 4 éléments glucidiques : pain, féculent ou produits sucrés, légumes cuits ou crus, légumes ou fruits ; 2 éléments protidiques : viande, poisson ou œuf et fromage ou lait ; 1 élément lipidiques</a:t>
            </a:r>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00364" y="2071678"/>
            <a:ext cx="2343160" cy="1357322"/>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bg1"/>
                </a:solidFill>
              </a:rPr>
              <a:t>Ensembles des activités métaboliques</a:t>
            </a:r>
          </a:p>
        </p:txBody>
      </p:sp>
      <p:sp>
        <p:nvSpPr>
          <p:cNvPr id="3" name="Rectangle 2"/>
          <p:cNvSpPr/>
          <p:nvPr/>
        </p:nvSpPr>
        <p:spPr>
          <a:xfrm>
            <a:off x="285720" y="500042"/>
            <a:ext cx="1914532" cy="9144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bg1"/>
                </a:solidFill>
              </a:rPr>
              <a:t>Apport  d’énergie</a:t>
            </a:r>
          </a:p>
        </p:txBody>
      </p:sp>
      <p:sp>
        <p:nvSpPr>
          <p:cNvPr id="4" name="Rectangle 3"/>
          <p:cNvSpPr/>
          <p:nvPr/>
        </p:nvSpPr>
        <p:spPr>
          <a:xfrm>
            <a:off x="6215074" y="500042"/>
            <a:ext cx="1857388" cy="9144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bg1"/>
                </a:solidFill>
              </a:rPr>
              <a:t>Dépense d’énergie</a:t>
            </a:r>
          </a:p>
        </p:txBody>
      </p:sp>
      <p:sp>
        <p:nvSpPr>
          <p:cNvPr id="5" name="Rectangle 4"/>
          <p:cNvSpPr/>
          <p:nvPr/>
        </p:nvSpPr>
        <p:spPr>
          <a:xfrm>
            <a:off x="3071802" y="4786322"/>
            <a:ext cx="2128846" cy="914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bg1"/>
                </a:solidFill>
              </a:rPr>
              <a:t>Stockage d’énergie  </a:t>
            </a:r>
          </a:p>
        </p:txBody>
      </p:sp>
      <p:sp>
        <p:nvSpPr>
          <p:cNvPr id="6" name="Ellipse 5"/>
          <p:cNvSpPr/>
          <p:nvPr/>
        </p:nvSpPr>
        <p:spPr>
          <a:xfrm>
            <a:off x="428596" y="2571744"/>
            <a:ext cx="1985970" cy="571504"/>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aliments</a:t>
            </a:r>
          </a:p>
        </p:txBody>
      </p:sp>
      <p:sp>
        <p:nvSpPr>
          <p:cNvPr id="7" name="Organigramme : Terminateur 6"/>
          <p:cNvSpPr/>
          <p:nvPr/>
        </p:nvSpPr>
        <p:spPr>
          <a:xfrm>
            <a:off x="5929322" y="1785926"/>
            <a:ext cx="2357454" cy="57150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bg1"/>
                </a:solidFill>
              </a:rPr>
              <a:t>Travail  Externe</a:t>
            </a:r>
          </a:p>
        </p:txBody>
      </p:sp>
      <p:sp>
        <p:nvSpPr>
          <p:cNvPr id="8" name="Organigramme : Terminateur 7"/>
          <p:cNvSpPr/>
          <p:nvPr/>
        </p:nvSpPr>
        <p:spPr>
          <a:xfrm>
            <a:off x="6000760" y="2571744"/>
            <a:ext cx="2286016" cy="57150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bg1"/>
                </a:solidFill>
              </a:rPr>
              <a:t>Travail Interne</a:t>
            </a:r>
          </a:p>
        </p:txBody>
      </p:sp>
      <p:sp>
        <p:nvSpPr>
          <p:cNvPr id="9" name="Rectangle à coins arrondis 8"/>
          <p:cNvSpPr/>
          <p:nvPr/>
        </p:nvSpPr>
        <p:spPr>
          <a:xfrm>
            <a:off x="5857884" y="3286124"/>
            <a:ext cx="2714644" cy="2357454"/>
          </a:xfrm>
          <a:prstGeom prst="wedgeRoundRectCallou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Arial" pitchFamily="34" charset="0"/>
              <a:buChar char="•"/>
            </a:pPr>
            <a:r>
              <a:rPr lang="fr-FR" b="1" dirty="0">
                <a:solidFill>
                  <a:schemeClr val="bg1"/>
                </a:solidFill>
              </a:rPr>
              <a:t>Posture, frisson , </a:t>
            </a:r>
            <a:r>
              <a:rPr lang="fr-FR" b="1" dirty="0" err="1">
                <a:solidFill>
                  <a:schemeClr val="bg1"/>
                </a:solidFill>
              </a:rPr>
              <a:t>mvt</a:t>
            </a:r>
            <a:r>
              <a:rPr lang="fr-FR" b="1" dirty="0">
                <a:solidFill>
                  <a:schemeClr val="bg1"/>
                </a:solidFill>
              </a:rPr>
              <a:t> </a:t>
            </a:r>
            <a:r>
              <a:rPr lang="fr-FR" b="1" dirty="0" err="1">
                <a:solidFill>
                  <a:schemeClr val="bg1"/>
                </a:solidFill>
              </a:rPr>
              <a:t>resp</a:t>
            </a:r>
            <a:endParaRPr lang="fr-FR" b="1" dirty="0">
              <a:solidFill>
                <a:schemeClr val="bg1"/>
              </a:solidFill>
            </a:endParaRPr>
          </a:p>
          <a:p>
            <a:pPr algn="ctr">
              <a:buFont typeface="Arial" pitchFamily="34" charset="0"/>
              <a:buChar char="•"/>
            </a:pPr>
            <a:r>
              <a:rPr lang="fr-FR" b="1" dirty="0">
                <a:solidFill>
                  <a:schemeClr val="bg1"/>
                </a:solidFill>
              </a:rPr>
              <a:t>Activité biologique: (transport actif , réaction de synthèse, entretien croissance et réparation cellulaire</a:t>
            </a:r>
          </a:p>
        </p:txBody>
      </p:sp>
      <p:sp>
        <p:nvSpPr>
          <p:cNvPr id="10" name="Double flèche horizontale 9"/>
          <p:cNvSpPr/>
          <p:nvPr/>
        </p:nvSpPr>
        <p:spPr>
          <a:xfrm>
            <a:off x="500034" y="5786454"/>
            <a:ext cx="8215338" cy="128588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bg1"/>
                </a:solidFill>
                <a:latin typeface="Baskerville Old Face" pitchFamily="18" charset="0"/>
              </a:rPr>
              <a:t>APPORT ET DEPENCE D’ENERGIE</a:t>
            </a:r>
          </a:p>
        </p:txBody>
      </p:sp>
      <p:cxnSp>
        <p:nvCxnSpPr>
          <p:cNvPr id="12" name="Connecteur droit avec flèche 11"/>
          <p:cNvCxnSpPr>
            <a:stCxn id="6" idx="6"/>
          </p:cNvCxnSpPr>
          <p:nvPr/>
        </p:nvCxnSpPr>
        <p:spPr>
          <a:xfrm>
            <a:off x="2414566" y="2857496"/>
            <a:ext cx="58579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Connecteur droit avec flèche 22"/>
          <p:cNvCxnSpPr/>
          <p:nvPr/>
        </p:nvCxnSpPr>
        <p:spPr>
          <a:xfrm flipV="1">
            <a:off x="5429256" y="2214555"/>
            <a:ext cx="500066" cy="2143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Connecteur droit avec flèche 26"/>
          <p:cNvCxnSpPr>
            <a:endCxn id="8" idx="1"/>
          </p:cNvCxnSpPr>
          <p:nvPr/>
        </p:nvCxnSpPr>
        <p:spPr>
          <a:xfrm>
            <a:off x="5357818" y="2857496"/>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Double flèche horizontale 30"/>
          <p:cNvSpPr/>
          <p:nvPr/>
        </p:nvSpPr>
        <p:spPr>
          <a:xfrm rot="16200000">
            <a:off x="3491860" y="3866198"/>
            <a:ext cx="1216152"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latin typeface="Baskerville Old Face" pitchFamily="18" charset="0"/>
              </a:rPr>
              <a:t>Dans l’organisme humain, cette énergie chimique est habituellement stockée sous forme de molécules hautement énergétiques ATP, ADP et CP</a:t>
            </a:r>
          </a:p>
          <a:p>
            <a:r>
              <a:rPr lang="fr-FR" dirty="0">
                <a:latin typeface="Baskerville Old Face" pitchFamily="18" charset="0"/>
              </a:rPr>
              <a:t>Toutefois la transformation de l’énergie chimique en travail n’est pas parfaite               </a:t>
            </a:r>
            <a:r>
              <a:rPr lang="fr-FR" dirty="0">
                <a:solidFill>
                  <a:schemeClr val="accent6">
                    <a:lumMod val="40000"/>
                    <a:lumOff val="60000"/>
                  </a:schemeClr>
                </a:solidFill>
                <a:latin typeface="Baskerville Old Face" pitchFamily="18" charset="0"/>
              </a:rPr>
              <a:t>20%</a:t>
            </a:r>
            <a:r>
              <a:rPr lang="fr-FR" dirty="0">
                <a:latin typeface="Baskerville Old Face" pitchFamily="18" charset="0"/>
              </a:rPr>
              <a:t> des cas pour le </a:t>
            </a:r>
            <a:r>
              <a:rPr lang="fr-FR" dirty="0">
                <a:solidFill>
                  <a:schemeClr val="bg1"/>
                </a:solidFill>
                <a:latin typeface="Baskerville Old Face" pitchFamily="18" charset="0"/>
              </a:rPr>
              <a:t>fonctionnement</a:t>
            </a:r>
            <a:r>
              <a:rPr lang="fr-FR" dirty="0">
                <a:latin typeface="Baskerville Old Face" pitchFamily="18" charset="0"/>
              </a:rPr>
              <a:t> de </a:t>
            </a:r>
            <a:r>
              <a:rPr lang="fr-FR" dirty="0">
                <a:solidFill>
                  <a:schemeClr val="bg1"/>
                </a:solidFill>
                <a:latin typeface="Baskerville Old Face" pitchFamily="18" charset="0"/>
              </a:rPr>
              <a:t>l’organisme</a:t>
            </a:r>
            <a:r>
              <a:rPr lang="fr-FR" dirty="0">
                <a:latin typeface="Baskerville Old Face" pitchFamily="18" charset="0"/>
              </a:rPr>
              <a:t> et dans </a:t>
            </a:r>
            <a:r>
              <a:rPr lang="fr-FR" dirty="0">
                <a:solidFill>
                  <a:schemeClr val="accent6">
                    <a:lumMod val="40000"/>
                    <a:lumOff val="60000"/>
                  </a:schemeClr>
                </a:solidFill>
                <a:latin typeface="Baskerville Old Face" pitchFamily="18" charset="0"/>
              </a:rPr>
              <a:t>80%</a:t>
            </a:r>
            <a:r>
              <a:rPr lang="fr-FR" dirty="0">
                <a:latin typeface="Baskerville Old Face" pitchFamily="18" charset="0"/>
              </a:rPr>
              <a:t> des cas qui reste pour la production de la </a:t>
            </a:r>
            <a:r>
              <a:rPr lang="fr-FR" dirty="0">
                <a:solidFill>
                  <a:schemeClr val="bg1"/>
                </a:solidFill>
                <a:latin typeface="Baskerville Old Face" pitchFamily="18" charset="0"/>
              </a:rPr>
              <a:t>chaleur </a:t>
            </a:r>
          </a:p>
        </p:txBody>
      </p:sp>
      <p:sp>
        <p:nvSpPr>
          <p:cNvPr id="4" name="Double flèche horizontale 3"/>
          <p:cNvSpPr/>
          <p:nvPr/>
        </p:nvSpPr>
        <p:spPr>
          <a:xfrm>
            <a:off x="5072066" y="4357694"/>
            <a:ext cx="1216152"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buNone/>
            </a:pPr>
            <a:r>
              <a:rPr lang="fr-FR" dirty="0">
                <a:latin typeface="Baskerville Old Face" pitchFamily="18" charset="0"/>
              </a:rPr>
              <a:t>L’énergie</a:t>
            </a:r>
          </a:p>
          <a:p>
            <a:pPr>
              <a:buNone/>
            </a:pPr>
            <a:r>
              <a:rPr lang="fr-FR" dirty="0">
                <a:latin typeface="Baskerville Old Face" pitchFamily="18" charset="0"/>
              </a:rPr>
              <a:t> produite est</a:t>
            </a:r>
          </a:p>
          <a:p>
            <a:pPr>
              <a:buNone/>
            </a:pPr>
            <a:r>
              <a:rPr lang="fr-FR" dirty="0">
                <a:latin typeface="Baskerville Old Face" pitchFamily="18" charset="0"/>
              </a:rPr>
              <a:t> utilisée</a:t>
            </a:r>
          </a:p>
        </p:txBody>
      </p:sp>
      <p:sp>
        <p:nvSpPr>
          <p:cNvPr id="5" name="Ellipse 4"/>
          <p:cNvSpPr/>
          <p:nvPr/>
        </p:nvSpPr>
        <p:spPr>
          <a:xfrm>
            <a:off x="3643306" y="1928802"/>
            <a:ext cx="4143404" cy="1214446"/>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accent6"/>
                </a:solidFill>
              </a:rPr>
              <a:t>Dans </a:t>
            </a:r>
            <a:r>
              <a:rPr lang="fr-FR" b="1" dirty="0">
                <a:solidFill>
                  <a:schemeClr val="accent2"/>
                </a:solidFill>
              </a:rPr>
              <a:t>20% </a:t>
            </a:r>
            <a:r>
              <a:rPr lang="fr-FR" dirty="0">
                <a:solidFill>
                  <a:schemeClr val="accent6"/>
                </a:solidFill>
              </a:rPr>
              <a:t>pour le fonctionnement(notion de rendement</a:t>
            </a:r>
            <a:r>
              <a:rPr lang="fr-FR" dirty="0"/>
              <a:t>)</a:t>
            </a:r>
          </a:p>
        </p:txBody>
      </p:sp>
      <p:sp>
        <p:nvSpPr>
          <p:cNvPr id="6" name="Ellipse 5"/>
          <p:cNvSpPr/>
          <p:nvPr/>
        </p:nvSpPr>
        <p:spPr>
          <a:xfrm>
            <a:off x="2857488" y="3571876"/>
            <a:ext cx="5715040" cy="285752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accent6"/>
                </a:solidFill>
              </a:rPr>
              <a:t>Dans </a:t>
            </a:r>
            <a:r>
              <a:rPr lang="fr-FR" b="1" dirty="0">
                <a:solidFill>
                  <a:schemeClr val="accent2"/>
                </a:solidFill>
              </a:rPr>
              <a:t>80%</a:t>
            </a:r>
            <a:r>
              <a:rPr lang="fr-FR" dirty="0">
                <a:solidFill>
                  <a:schemeClr val="accent6"/>
                </a:solidFill>
              </a:rPr>
              <a:t> elle se transforme en chaleur d’où la notion du métabolisme thermique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latin typeface="Baskerville Old Face" pitchFamily="18" charset="0"/>
              </a:rPr>
              <a:t>Exemple de fonctionnement</a:t>
            </a:r>
          </a:p>
        </p:txBody>
      </p:sp>
      <p:sp>
        <p:nvSpPr>
          <p:cNvPr id="3" name="Espace réservé du contenu 2"/>
          <p:cNvSpPr>
            <a:spLocks noGrp="1"/>
          </p:cNvSpPr>
          <p:nvPr>
            <p:ph idx="1"/>
          </p:nvPr>
        </p:nvSpPr>
        <p:spPr/>
        <p:txBody>
          <a:bodyPr>
            <a:normAutofit/>
          </a:bodyPr>
          <a:lstStyle/>
          <a:p>
            <a:r>
              <a:rPr lang="fr-FR" sz="2400" dirty="0"/>
              <a:t>Travail mécanique </a:t>
            </a:r>
            <a:r>
              <a:rPr lang="fr-FR" dirty="0"/>
              <a:t>: </a:t>
            </a:r>
            <a:r>
              <a:rPr lang="fr-FR" sz="2400" dirty="0"/>
              <a:t>contraction musculaire</a:t>
            </a:r>
          </a:p>
          <a:p>
            <a:r>
              <a:rPr lang="fr-FR" sz="2400" dirty="0"/>
              <a:t>Travail électrique : genèse des potentiels membranaires(pompe </a:t>
            </a:r>
            <a:r>
              <a:rPr lang="fr-FR" sz="2400" dirty="0">
                <a:solidFill>
                  <a:schemeClr val="bg1"/>
                </a:solidFill>
              </a:rPr>
              <a:t>Na+/K+ </a:t>
            </a:r>
            <a:r>
              <a:rPr lang="fr-FR" sz="2400" dirty="0" err="1">
                <a:solidFill>
                  <a:schemeClr val="bg1"/>
                </a:solidFill>
              </a:rPr>
              <a:t>ATPase</a:t>
            </a:r>
            <a:r>
              <a:rPr lang="fr-FR" sz="2400" dirty="0">
                <a:solidFill>
                  <a:schemeClr val="bg1"/>
                </a:solidFill>
              </a:rPr>
              <a:t>)</a:t>
            </a:r>
          </a:p>
          <a:p>
            <a:r>
              <a:rPr lang="fr-FR" sz="2400" dirty="0"/>
              <a:t>Travail chimique :synthèse de nouvelles molécules</a:t>
            </a:r>
          </a:p>
          <a:p>
            <a:pPr>
              <a:buNone/>
            </a:pPr>
            <a:r>
              <a:rPr lang="fr-FR" sz="2400" dirty="0"/>
              <a:t> </a:t>
            </a:r>
          </a:p>
          <a:p>
            <a:pPr>
              <a:buNone/>
            </a:pPr>
            <a:r>
              <a:rPr lang="fr-FR" sz="2400" b="1" dirty="0"/>
              <a:t>                                                                            O²</a:t>
            </a:r>
          </a:p>
          <a:p>
            <a:r>
              <a:rPr lang="fr-FR" sz="2400" dirty="0"/>
              <a:t>La production d’énergie nécessite</a:t>
            </a:r>
          </a:p>
          <a:p>
            <a:pPr>
              <a:buNone/>
            </a:pPr>
            <a:endParaRPr lang="fr-FR" sz="2400" dirty="0"/>
          </a:p>
          <a:p>
            <a:pPr>
              <a:buNone/>
            </a:pPr>
            <a:r>
              <a:rPr lang="fr-FR" sz="2400" b="1" dirty="0"/>
              <a:t>                                                               Matière </a:t>
            </a:r>
            <a:r>
              <a:rPr lang="fr-FR" sz="2000" b="1" dirty="0"/>
              <a:t>organique</a:t>
            </a:r>
          </a:p>
          <a:p>
            <a:pPr>
              <a:buNone/>
            </a:pPr>
            <a:r>
              <a:rPr lang="fr-FR" sz="2000" b="1" dirty="0"/>
              <a:t>                                                                        (origine alimentaire)</a:t>
            </a:r>
          </a:p>
        </p:txBody>
      </p:sp>
      <p:cxnSp>
        <p:nvCxnSpPr>
          <p:cNvPr id="5" name="Connecteur droit avec flèche 4"/>
          <p:cNvCxnSpPr/>
          <p:nvPr/>
        </p:nvCxnSpPr>
        <p:spPr>
          <a:xfrm>
            <a:off x="6143636" y="4929198"/>
            <a:ext cx="785818" cy="64294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flipV="1">
            <a:off x="6215074" y="4429132"/>
            <a:ext cx="714380" cy="500066"/>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a:latin typeface="Baskerville Old Face" pitchFamily="18" charset="0"/>
              </a:rPr>
              <a:t>Contraction musculaire            Pompe Na/ k</a:t>
            </a:r>
          </a:p>
        </p:txBody>
      </p:sp>
      <p:pic>
        <p:nvPicPr>
          <p:cNvPr id="1026" name="Picture 2" descr="C:\Users\333M\Desktop\téléchargement.jpg"/>
          <p:cNvPicPr>
            <a:picLocks noGrp="1" noChangeAspect="1" noChangeArrowheads="1"/>
          </p:cNvPicPr>
          <p:nvPr>
            <p:ph sz="half" idx="1"/>
          </p:nvPr>
        </p:nvPicPr>
        <p:blipFill>
          <a:blip r:embed="rId2"/>
          <a:srcRect/>
          <a:stretch>
            <a:fillRect/>
          </a:stretch>
        </p:blipFill>
        <p:spPr bwMode="auto">
          <a:xfrm>
            <a:off x="285720" y="1643050"/>
            <a:ext cx="4143404" cy="4643470"/>
          </a:xfrm>
          <a:prstGeom prst="rect">
            <a:avLst/>
          </a:prstGeom>
          <a:noFill/>
        </p:spPr>
      </p:pic>
      <p:pic>
        <p:nvPicPr>
          <p:cNvPr id="1027" name="Picture 3" descr="C:\Users\333M\Desktop\POMPE.jpg"/>
          <p:cNvPicPr>
            <a:picLocks noGrp="1" noChangeAspect="1" noChangeArrowheads="1"/>
          </p:cNvPicPr>
          <p:nvPr>
            <p:ph sz="half" idx="2"/>
          </p:nvPr>
        </p:nvPicPr>
        <p:blipFill>
          <a:blip r:embed="rId3"/>
          <a:srcRect/>
          <a:stretch>
            <a:fillRect/>
          </a:stretch>
        </p:blipFill>
        <p:spPr bwMode="auto">
          <a:xfrm>
            <a:off x="4643438" y="1643050"/>
            <a:ext cx="4071966" cy="464347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noFill/>
          </a:ln>
        </p:spPr>
        <p:txBody>
          <a:bodyPr>
            <a:normAutofit/>
          </a:bodyPr>
          <a:lstStyle/>
          <a:p>
            <a:pPr algn="ctr"/>
            <a:r>
              <a:rPr lang="fr-FR" sz="5400" b="1" dirty="0">
                <a:latin typeface="Baskerville Old Face" pitchFamily="18" charset="0"/>
              </a:rPr>
              <a:t> </a:t>
            </a:r>
          </a:p>
        </p:txBody>
      </p:sp>
      <p:graphicFrame>
        <p:nvGraphicFramePr>
          <p:cNvPr id="4" name="Espace réservé du contenu 3"/>
          <p:cNvGraphicFramePr>
            <a:graphicFrameLocks noGrp="1"/>
          </p:cNvGraphicFramePr>
          <p:nvPr>
            <p:ph idx="1"/>
          </p:nvPr>
        </p:nvGraphicFramePr>
        <p:xfrm>
          <a:off x="500034" y="1857364"/>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Connecteur droit avec flèche 5"/>
          <p:cNvCxnSpPr/>
          <p:nvPr/>
        </p:nvCxnSpPr>
        <p:spPr>
          <a:xfrm rot="16200000" flipH="1">
            <a:off x="4607719" y="1393017"/>
            <a:ext cx="928694" cy="857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p:nvPr/>
        </p:nvCxnSpPr>
        <p:spPr>
          <a:xfrm rot="5400000">
            <a:off x="3750463" y="1393017"/>
            <a:ext cx="928694" cy="857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rot="5400000">
            <a:off x="7215206" y="5143512"/>
            <a:ext cx="428628" cy="1588"/>
          </a:xfrm>
          <a:prstGeom prst="straightConnector1">
            <a:avLst/>
          </a:prstGeom>
          <a:ln w="25400">
            <a:tailEnd type="arrow"/>
          </a:ln>
          <a:effectLst>
            <a:outerShdw blurRad="50800" dist="50800" dir="5400000" algn="ctr" rotWithShape="0">
              <a:schemeClr val="accent6"/>
            </a:outerShdw>
          </a:effectLst>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a:off x="2357422" y="4786322"/>
            <a:ext cx="1143008" cy="428628"/>
          </a:xfrm>
          <a:prstGeom prst="straightConnector1">
            <a:avLst/>
          </a:prstGeom>
          <a:ln w="25400">
            <a:tailEnd type="arrow"/>
          </a:ln>
          <a:effectLst>
            <a:outerShdw blurRad="50800" dist="50800" dir="5400000" algn="ctr" rotWithShape="0">
              <a:schemeClr val="accent5"/>
            </a:outerShdw>
          </a:effectLst>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rot="5400000">
            <a:off x="2143108" y="5000636"/>
            <a:ext cx="428628" cy="1588"/>
          </a:xfrm>
          <a:prstGeom prst="straightConnector1">
            <a:avLst/>
          </a:prstGeom>
          <a:ln w="25400">
            <a:tailEnd type="arrow"/>
          </a:ln>
          <a:effectLst>
            <a:innerShdw blurRad="63500" dist="50800">
              <a:schemeClr val="accent5">
                <a:alpha val="50000"/>
              </a:schemeClr>
            </a:innerShdw>
          </a:effectLst>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rot="10800000" flipV="1">
            <a:off x="1214414" y="4786322"/>
            <a:ext cx="1143008" cy="428628"/>
          </a:xfrm>
          <a:prstGeom prst="straightConnector1">
            <a:avLst/>
          </a:prstGeom>
          <a:ln w="25400">
            <a:tailEnd type="arrow"/>
          </a:ln>
          <a:effectLst>
            <a:outerShdw blurRad="50800" dist="50800" dir="5400000" algn="ctr" rotWithShape="0">
              <a:schemeClr val="accent5"/>
            </a:outerShdw>
          </a:effectLst>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357158" y="357166"/>
            <a:ext cx="8786842" cy="923330"/>
          </a:xfrm>
          <a:prstGeom prst="rect">
            <a:avLst/>
          </a:prstGeom>
          <a:noFill/>
        </p:spPr>
        <p:txBody>
          <a:bodyPr wrap="square" lIns="91440" tIns="45720" rIns="91440" bIns="45720">
            <a:spAutoFit/>
          </a:bodyPr>
          <a:lstStyle/>
          <a:p>
            <a:pPr algn="ctr"/>
            <a:r>
              <a:rPr lang="fr-FR" sz="5400" b="1" cap="all" spc="0" dirty="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latin typeface="Baskerville Old Face" pitchFamily="18" charset="0"/>
              </a:rPr>
              <a:t>alimentation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10789</TotalTime>
  <Words>1804</Words>
  <Application>Microsoft Office PowerPoint</Application>
  <PresentationFormat>On-screen Show (4:3)</PresentationFormat>
  <Paragraphs>222</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Verve</vt:lpstr>
      <vt:lpstr>PowerPoint Presentation</vt:lpstr>
      <vt:lpstr>Le plan </vt:lpstr>
      <vt:lpstr>Définitions : Généralités </vt:lpstr>
      <vt:lpstr>PowerPoint Presentation</vt:lpstr>
      <vt:lpstr>PowerPoint Presentation</vt:lpstr>
      <vt:lpstr>PowerPoint Presentation</vt:lpstr>
      <vt:lpstr>Exemple de fonctionnement</vt:lpstr>
      <vt:lpstr>Contraction musculaire            Pompe Na/ k</vt:lpstr>
      <vt:lpstr> </vt:lpstr>
      <vt:lpstr>Méthodes de mesure</vt:lpstr>
      <vt:lpstr>PowerPoint Presentation</vt:lpstr>
      <vt:lpstr>Bombe calorimétrique</vt:lpstr>
      <vt:lpstr>Valeur énergétique théorique des nutriments </vt:lpstr>
      <vt:lpstr>(2 )La chambre isolante</vt:lpstr>
      <vt:lpstr>Calorimétrie directe</vt:lpstr>
      <vt:lpstr>La calorimétrie Indirecte  1 ) Alimentaire </vt:lpstr>
      <vt:lpstr>Valeur énergétique réelle des nutriments</vt:lpstr>
      <vt:lpstr>PowerPoint Presentation</vt:lpstr>
      <vt:lpstr>Valeur énergétique pratique des nutriments</vt:lpstr>
      <vt:lpstr>PowerPoint Presentation</vt:lpstr>
      <vt:lpstr>Calorimétrie indirecte  2) respiratoire </vt:lpstr>
      <vt:lpstr>PowerPoint Presentation</vt:lpstr>
      <vt:lpstr>Aliment+O2        H2O+NRJ + CO2</vt:lpstr>
      <vt:lpstr>Oxydation du Glucose</vt:lpstr>
      <vt:lpstr>La notion de quotient respiratoire</vt:lpstr>
      <vt:lpstr>Métabolisme </vt:lpstr>
      <vt:lpstr>Le métabolisme de base (MB)</vt:lpstr>
      <vt:lpstr>Conditions de mesure de MB</vt:lpstr>
      <vt:lpstr>Valeur du MB et variations physiologique</vt:lpstr>
      <vt:lpstr>Ration alimentaire</vt:lpstr>
      <vt:lpstr>Ration alimentaire: définition 2      </vt:lpstr>
      <vt:lpstr>Composition de la ration alimentaire </vt:lpstr>
      <vt:lpstr>Composition de la ration alimentaire </vt:lpstr>
      <vt:lpstr>Notion de balance énergétique</vt:lpstr>
      <vt:lpstr>Au  total </vt:lpstr>
      <vt:lpstr>PowerPoint Presentation</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Bioénergitique</dc:title>
  <dc:creator>Windows User</dc:creator>
  <cp:lastModifiedBy>Windows User</cp:lastModifiedBy>
  <cp:revision>230</cp:revision>
  <dcterms:created xsi:type="dcterms:W3CDTF">2015-11-15T10:33:48Z</dcterms:created>
  <dcterms:modified xsi:type="dcterms:W3CDTF">2016-02-17T10:34:12Z</dcterms:modified>
</cp:coreProperties>
</file>