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3" r:id="rId18"/>
    <p:sldId id="275" r:id="rId19"/>
    <p:sldId id="277" r:id="rId20"/>
  </p:sldIdLst>
  <p:sldSz cx="9144000" cy="6858000" type="screen4x3"/>
  <p:notesSz cx="6632575" cy="9872663"/>
  <p:defaultTextStyle>
    <a:defPPr lvl="0">
      <a:defRPr lang="fr-FR"/>
    </a:defPPr>
    <a:lvl1pPr lvl="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Book Antiqua" pitchFamily="2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692650"/>
            <a:ext cx="4864100" cy="4157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Corps du texte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38463" y="9407525"/>
            <a:ext cx="75723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fr-FR" sz="1200">
                <a:latin typeface="Arial" charset="0"/>
              </a:rPr>
              <a:t>Page </a:t>
            </a:r>
            <a:fld id="{9D18135A-7288-4674-9BDF-8124C966C5EC}" type="slidenum">
              <a:rPr lang="fr-FR" sz="120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‹N°›</a:t>
            </a:fld>
            <a:endParaRPr lang="fr-FR" sz="1200">
              <a:latin typeface="Arial" charset="0"/>
            </a:endParaRP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350" y="298450"/>
            <a:ext cx="6113463" cy="4586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0890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2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2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2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2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2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433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971550" y="323850"/>
            <a:ext cx="7162800" cy="5143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35052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990600" y="4114800"/>
            <a:ext cx="35052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5/27/2017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g.ac.be/physioan/chapitre/index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11560" y="4807974"/>
            <a:ext cx="4451821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fr-FR" sz="3200" b="1" u="sng" dirty="0">
                <a:latin typeface="Perpetua" panose="02020502060401020303" pitchFamily="18" charset="0"/>
              </a:rPr>
              <a:t>Réalisé </a:t>
            </a:r>
            <a:r>
              <a:rPr lang="fr-FR" sz="3200" b="1" u="sng" dirty="0" smtClean="0">
                <a:latin typeface="Perpetua" panose="02020502060401020303" pitchFamily="18" charset="0"/>
              </a:rPr>
              <a:t>par</a:t>
            </a:r>
            <a:r>
              <a:rPr lang="fr-FR" sz="3200" b="1" i="1" u="sng" dirty="0" smtClean="0">
                <a:latin typeface="Perpetua" panose="02020502060401020303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fr-FR" sz="2400" b="1" i="1" u="sng" dirty="0" smtClean="0">
                <a:latin typeface="Perpetua" panose="02020502060401020303" pitchFamily="18" charset="0"/>
              </a:rPr>
              <a:t>Dr </a:t>
            </a:r>
            <a:r>
              <a:rPr lang="fr-FR" sz="2400" b="1" i="1" u="sng" dirty="0" err="1" smtClean="0">
                <a:latin typeface="Perpetua" panose="02020502060401020303" pitchFamily="18" charset="0"/>
              </a:rPr>
              <a:t>Medeni</a:t>
            </a:r>
            <a:endParaRPr lang="fr-FR" sz="2400" b="1" i="1" u="sng" dirty="0" smtClean="0">
              <a:latin typeface="Perpetua" panose="02020502060401020303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fr-FR" sz="2400" b="1" i="1" u="sng" dirty="0" smtClean="0">
                <a:latin typeface="Perpetua" panose="02020502060401020303" pitchFamily="18" charset="0"/>
              </a:rPr>
              <a:t> Dr </a:t>
            </a:r>
            <a:r>
              <a:rPr lang="fr-FR" sz="2400" b="1" i="1" u="sng" dirty="0" err="1" smtClean="0">
                <a:latin typeface="Perpetua" panose="02020502060401020303" pitchFamily="18" charset="0"/>
              </a:rPr>
              <a:t>Bouaziz</a:t>
            </a:r>
            <a:endParaRPr lang="fr-FR" sz="2400" b="1" i="1" u="sng" dirty="0">
              <a:latin typeface="Perpetua" panose="02020502060401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3602" y="719626"/>
            <a:ext cx="74168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    </a:t>
            </a:r>
            <a:r>
              <a:rPr lang="fr-FR" sz="4400" dirty="0" smtClean="0"/>
              <a:t>     </a:t>
            </a:r>
            <a:r>
              <a:rPr lang="fr-FR" sz="4400" b="1" u="sng" dirty="0" smtClean="0">
                <a:solidFill>
                  <a:srgbClr val="FF0000"/>
                </a:solidFill>
              </a:rPr>
              <a:t>THERMOREGULATION</a:t>
            </a:r>
            <a:r>
              <a:rPr lang="fr-FR" sz="2800" b="1" u="sng" dirty="0" smtClean="0">
                <a:solidFill>
                  <a:srgbClr val="FF0000"/>
                </a:solidFill>
              </a:rPr>
              <a:t/>
            </a:r>
            <a:br>
              <a:rPr lang="fr-FR" sz="2800" b="1" u="sng" dirty="0" smtClean="0">
                <a:solidFill>
                  <a:srgbClr val="FF0000"/>
                </a:solidFill>
              </a:rPr>
            </a:b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2"/>
          </p:nvPr>
        </p:nvSpPr>
        <p:spPr>
          <a:xfrm>
            <a:off x="6203776" y="0"/>
            <a:ext cx="3505200" cy="1981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3"/>
          </p:nvPr>
        </p:nvSpPr>
        <p:spPr>
          <a:xfrm>
            <a:off x="425624" y="2665241"/>
            <a:ext cx="8718376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u="sng" dirty="0" smtClean="0">
                <a:latin typeface="AngsanaUPC" pitchFamily="18" charset="-34"/>
                <a:cs typeface="AngsanaUPC" pitchFamily="18" charset="-34"/>
              </a:rPr>
              <a:t>SERVICE DE PHYSIOLOGIE CHU CONSTANTINE</a:t>
            </a:r>
            <a:endParaRPr lang="fr-FR" sz="2800" b="1" u="sng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5638800" y="4840307"/>
            <a:ext cx="3505200" cy="1981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-396552" y="214174"/>
            <a:ext cx="3505200" cy="19812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2) ROLE DE LA CIRCULATION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219200"/>
            <a:ext cx="7162800" cy="4114800"/>
          </a:xfrm>
          <a:noFill/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CIRCULATION CUTANEE</a:t>
            </a:r>
          </a:p>
          <a:p>
            <a:pPr lvl="1">
              <a:buFontTx/>
              <a:buChar char="=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échangeur thermique</a:t>
            </a:r>
          </a:p>
          <a:p>
            <a:pPr marL="0" indent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20040" lvl="1" indent="0"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60198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66800" y="5943600"/>
            <a:ext cx="69548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D'après Aschoff et Wever (Dtsch Med Woxhenscher, 84, 1509, 1959 et Université Liège</a:t>
            </a:r>
          </a:p>
          <a:p>
            <a:r>
              <a:rPr lang="fr-FR" sz="1400">
                <a:latin typeface="Times New Roman" pitchFamily="26" charset="0"/>
                <a:hlinkClick r:id="rId3"/>
              </a:rPr>
              <a:t>http</a:t>
            </a:r>
            <a:r>
              <a:rPr lang="fr-FR" sz="1400">
                <a:latin typeface="Times New Roman" pitchFamily="26" charset="0"/>
              </a:rPr>
              <a:t>://</a:t>
            </a:r>
            <a:r>
              <a:rPr lang="fr-FR" sz="1400">
                <a:latin typeface="Times New Roman" pitchFamily="26" charset="0"/>
                <a:hlinkClick r:id="rId3"/>
              </a:rPr>
              <a:t>www</a:t>
            </a:r>
            <a:r>
              <a:rPr lang="fr-FR" sz="1400">
                <a:latin typeface="Times New Roman" pitchFamily="26" charset="0"/>
              </a:rPr>
              <a:t>.ulg.ac.be</a:t>
            </a:r>
            <a:r>
              <a:rPr lang="fr-FR" sz="1400">
                <a:latin typeface="Times New Roman" pitchFamily="26" charset="0"/>
                <a:hlinkClick r:id="rId3"/>
              </a:rPr>
              <a:t>/physioan/chapitre/index.</a:t>
            </a:r>
            <a:r>
              <a:rPr lang="fr-FR" sz="1400">
                <a:latin typeface="Times New Roman" pitchFamily="26" charset="0"/>
              </a:rPr>
              <a:t>htm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3) REGULATION THERMIQUE</a:t>
            </a:r>
            <a:endParaRPr lang="fr-FR" b="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295400" y="4419600"/>
            <a:ext cx="644408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/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 flipV="1">
            <a:off x="5657850" y="1782763"/>
            <a:ext cx="0" cy="218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984250" y="1677988"/>
            <a:ext cx="0" cy="227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6" name="Line 13"/>
          <p:cNvSpPr>
            <a:spLocks noChangeShapeType="1"/>
          </p:cNvSpPr>
          <p:nvPr/>
        </p:nvSpPr>
        <p:spPr bwMode="auto">
          <a:xfrm flipV="1">
            <a:off x="5462588" y="2297113"/>
            <a:ext cx="2219325" cy="123825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992188" y="3959225"/>
            <a:ext cx="6994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3200400" y="4000500"/>
            <a:ext cx="23415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27                        31</a:t>
            </a:r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flipV="1">
            <a:off x="3422650" y="1782763"/>
            <a:ext cx="0" cy="218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457200" y="1771650"/>
            <a:ext cx="460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37</a:t>
            </a:r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57200" y="3314700"/>
            <a:ext cx="4238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31</a:t>
            </a:r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660400" y="1371600"/>
            <a:ext cx="4127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°C</a:t>
            </a:r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 flipV="1">
            <a:off x="1500188" y="1839913"/>
            <a:ext cx="6181725" cy="180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74" name="Line 12"/>
          <p:cNvSpPr>
            <a:spLocks noChangeShapeType="1"/>
          </p:cNvSpPr>
          <p:nvPr/>
        </p:nvSpPr>
        <p:spPr bwMode="auto">
          <a:xfrm flipV="1">
            <a:off x="1703388" y="2411413"/>
            <a:ext cx="3743325" cy="866775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75" name="Rectangle 14"/>
          <p:cNvSpPr>
            <a:spLocks noChangeArrowheads="1"/>
          </p:cNvSpPr>
          <p:nvPr/>
        </p:nvSpPr>
        <p:spPr bwMode="auto">
          <a:xfrm>
            <a:off x="6248400" y="1447800"/>
            <a:ext cx="16383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Tcent (noyau)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553200" y="2343150"/>
            <a:ext cx="13827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Tcut</a:t>
            </a:r>
          </a:p>
          <a:p>
            <a:r>
              <a:rPr lang="fr-FR">
                <a:latin typeface="Comic Sans MS" pitchFamily="74" charset="0"/>
              </a:rPr>
              <a:t>(enveloppe)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858000" y="4114800"/>
            <a:ext cx="10668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Tamb °C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505200" y="3086100"/>
            <a:ext cx="12604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neutralité</a:t>
            </a:r>
          </a:p>
          <a:p>
            <a:r>
              <a:rPr lang="fr-FR">
                <a:latin typeface="Comic Sans MS" pitchFamily="74" charset="0"/>
              </a:rPr>
              <a:t>thermique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LA REGULATION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371600"/>
            <a:ext cx="7696200" cy="4724400"/>
          </a:xfrm>
          <a:noFill/>
        </p:spPr>
        <p:txBody>
          <a:bodyPr/>
          <a:lstStyle/>
          <a:p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CENTRES THERMOREGULATEURS HYPOTHALAMIQUES</a:t>
            </a:r>
            <a:endParaRPr lang="fr-FR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831138" cy="437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83363" y="4090988"/>
            <a:ext cx="1263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SNmoteur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057300"/>
            <a:ext cx="7162800" cy="571500"/>
          </a:xfrm>
          <a:noFill/>
        </p:spPr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MESURE DE LA TEMPERATURE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576" y="2636912"/>
            <a:ext cx="7162800" cy="3048000"/>
          </a:xfrm>
          <a:noFill/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TEMPERATURE CENTRALE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Buccale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Rectale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TEMPERATURE PERIPHERIQUE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Cutanée moyenne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différence périphérie/centrale = reflet de l'enveloppe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5)-A- LES REPONSES THERMIQUES AU FROID</a:t>
            </a:r>
            <a:endParaRPr lang="fr-FR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447800"/>
            <a:ext cx="7162800" cy="51054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THERMOGENESE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Hypothalamus postérieur</a:t>
            </a: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ADAPTATION HUMAINE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vêtements, chauffage boissons chaudes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VASOCONSTRICTION CUTANEE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augmentation du tonus sympathique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hypertension artérielle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phénomène de chasse vasculaire</a:t>
            </a: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FRISSON</a:t>
            </a: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THERMOGENESE SANS FRISSON</a:t>
            </a:r>
          </a:p>
          <a:p>
            <a:pPr lvl="1"/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Catécholamines</a:t>
            </a:r>
          </a:p>
          <a:p>
            <a:pPr lvl="1"/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Hormones thyroïdiennes</a:t>
            </a:r>
          </a:p>
          <a:p>
            <a:pPr lvl="1"/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glucocorticoïdes</a:t>
            </a:r>
          </a:p>
          <a:p>
            <a:pPr lvl="1"/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glucagon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HYPOTHERMIE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T cent &lt;35°C</a:t>
            </a:r>
          </a:p>
          <a:p>
            <a:endParaRPr lang="fr-F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ETIOLOGIES 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fr-FR" sz="2500" dirty="0">
                <a:latin typeface="Times New Roman" pitchFamily="18" charset="0"/>
                <a:cs typeface="Times New Roman" pitchFamily="18" charset="0"/>
              </a:rPr>
              <a:t>conditions extrêmes, anesthésie, sujet âgé, hypothyroïdie</a:t>
            </a:r>
          </a:p>
          <a:p>
            <a:endParaRPr lang="fr-F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500" dirty="0">
                <a:latin typeface="Times New Roman" pitchFamily="18" charset="0"/>
                <a:cs typeface="Times New Roman" pitchFamily="18" charset="0"/>
              </a:rPr>
              <a:t>Réchauffement progressif : perfusion</a:t>
            </a:r>
          </a:p>
          <a:p>
            <a:pPr lvl="1"/>
            <a:r>
              <a:rPr lang="fr-FR" sz="2500" dirty="0">
                <a:latin typeface="Times New Roman" pitchFamily="18" charset="0"/>
                <a:cs typeface="Times New Roman" pitchFamily="18" charset="0"/>
              </a:rPr>
              <a:t>utilisation clinique : CEC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500" dirty="0">
                <a:latin typeface="Times New Roman" pitchFamily="18" charset="0"/>
                <a:cs typeface="Times New Roman" pitchFamily="18" charset="0"/>
              </a:rPr>
              <a:t>Anesthésie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6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908720"/>
            <a:ext cx="7848630" cy="514350"/>
          </a:xfrm>
          <a:noFill/>
        </p:spPr>
        <p:txBody>
          <a:bodyPr/>
          <a:lstStyle/>
          <a:p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5)-B-LES REPONSES THERMIQUE A LA CHALEUR</a:t>
            </a:r>
            <a:endParaRPr lang="fr-FR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412776"/>
            <a:ext cx="7162800" cy="5140424"/>
          </a:xfrm>
          <a:noFill/>
        </p:spPr>
        <p:txBody>
          <a:bodyPr>
            <a:normAutofit/>
          </a:bodyPr>
          <a:lstStyle/>
          <a:p>
            <a:pPr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THERMOLYSE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hypothalamus antérieur</a:t>
            </a:r>
          </a:p>
          <a:p>
            <a:r>
              <a:rPr lang="fr-F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ADAPTATION HUMAINE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 porte de vêtements légers ,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climatisation, 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les boissons fraiches</a:t>
            </a:r>
          </a:p>
          <a:p>
            <a:r>
              <a:rPr lang="fr-F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VASODILATATION CUTANEE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Vasodilatation active et passive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Réduction du tonus sympathique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Hypotension artérielle</a:t>
            </a:r>
          </a:p>
          <a:p>
            <a:r>
              <a:rPr lang="fr-F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SUDATION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Glandes endocrines.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1.5 à 6 l/h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si T </a:t>
            </a:r>
            <a:r>
              <a:rPr lang="fr-FR" sz="1500" dirty="0" err="1" smtClean="0">
                <a:latin typeface="Times New Roman" pitchFamily="18" charset="0"/>
                <a:cs typeface="Times New Roman" pitchFamily="18" charset="0"/>
              </a:rPr>
              <a:t>amb</a:t>
            </a:r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 &gt; 30-32°C</a:t>
            </a:r>
          </a:p>
          <a:p>
            <a:pPr lvl="1"/>
            <a:r>
              <a:rPr lang="fr-FR" sz="1500" dirty="0" smtClean="0">
                <a:latin typeface="Times New Roman" pitchFamily="18" charset="0"/>
                <a:cs typeface="Times New Roman" pitchFamily="18" charset="0"/>
              </a:rPr>
              <a:t>innervation sympathique a médiation cholinergique - récepteurs </a:t>
            </a:r>
            <a:r>
              <a:rPr lang="fr-FR" sz="1500" dirty="0" err="1" smtClean="0">
                <a:latin typeface="Times New Roman" pitchFamily="18" charset="0"/>
                <a:cs typeface="Times New Roman" pitchFamily="18" charset="0"/>
              </a:rPr>
              <a:t>muscariniques</a:t>
            </a:r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594360" lvl="2" indent="0">
              <a:buNone/>
            </a:pPr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6)-LA FIEVRE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371600"/>
            <a:ext cx="7162800" cy="4724400"/>
          </a:xfrm>
          <a:noFill/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HYPERTHERMIE PAR DEREGLEMENT DES MECANISMES DE REGULATION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AGENTS INFECTIEUX, TC,....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PYROGENES BACTERIENS = endotoxines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PYROGENES ENDOGENES = système immunitaire en réponse à l'infection (ex IL6)</a:t>
            </a:r>
          </a:p>
          <a:p>
            <a:pPr>
              <a:buFont typeface="Symbol" pitchFamily="26" charset="2"/>
              <a:buChar char="®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DECALAGE DU POINT DE CONSIGNE</a:t>
            </a:r>
          </a:p>
        </p:txBody>
      </p:sp>
      <p:sp>
        <p:nvSpPr>
          <p:cNvPr id="20484" name="Line 15"/>
          <p:cNvSpPr>
            <a:spLocks noChangeShapeType="1"/>
          </p:cNvSpPr>
          <p:nvPr/>
        </p:nvSpPr>
        <p:spPr bwMode="auto">
          <a:xfrm>
            <a:off x="2514600" y="5486400"/>
            <a:ext cx="796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5" name="Line 17"/>
          <p:cNvSpPr>
            <a:spLocks noChangeShapeType="1"/>
          </p:cNvSpPr>
          <p:nvPr/>
        </p:nvSpPr>
        <p:spPr bwMode="auto">
          <a:xfrm>
            <a:off x="5715000" y="5638800"/>
            <a:ext cx="796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1085850" y="4421188"/>
            <a:ext cx="0" cy="181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1093788" y="6245225"/>
            <a:ext cx="7604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1500188" y="5902325"/>
            <a:ext cx="1203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2719388" y="4525963"/>
            <a:ext cx="695325" cy="1381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>
            <a:off x="3430588" y="4530725"/>
            <a:ext cx="191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>
            <a:off x="5360988" y="4535488"/>
            <a:ext cx="593725" cy="136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>
            <a:off x="5970588" y="5902325"/>
            <a:ext cx="2320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3" name="Rectangle 11"/>
          <p:cNvSpPr>
            <a:spLocks noChangeArrowheads="1"/>
          </p:cNvSpPr>
          <p:nvPr/>
        </p:nvSpPr>
        <p:spPr bwMode="auto">
          <a:xfrm>
            <a:off x="8178800" y="6229350"/>
            <a:ext cx="6143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TPS</a:t>
            </a:r>
          </a:p>
        </p:txBody>
      </p:sp>
      <p:sp>
        <p:nvSpPr>
          <p:cNvPr id="20494" name="Rectangle 12"/>
          <p:cNvSpPr>
            <a:spLocks noChangeArrowheads="1"/>
          </p:cNvSpPr>
          <p:nvPr/>
        </p:nvSpPr>
        <p:spPr bwMode="auto">
          <a:xfrm>
            <a:off x="1066800" y="4286250"/>
            <a:ext cx="8064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Tcent</a:t>
            </a:r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457200" y="5715000"/>
            <a:ext cx="5540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37°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3911600" y="4171950"/>
            <a:ext cx="9286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omic Sans MS" pitchFamily="74" charset="0"/>
              </a:rPr>
              <a:t>39-40°</a:t>
            </a:r>
            <a:endParaRPr lang="fr-FR">
              <a:latin typeface="Comic Sans MS" pitchFamily="74" charset="0"/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1828800" y="4800600"/>
            <a:ext cx="195738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Vasoconstriction</a:t>
            </a:r>
          </a:p>
          <a:p>
            <a:r>
              <a:rPr lang="fr-FR">
                <a:latin typeface="Comic Sans MS" pitchFamily="74" charset="0"/>
              </a:rPr>
              <a:t>Frisson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715000" y="4876800"/>
            <a:ext cx="165576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sudation</a:t>
            </a:r>
          </a:p>
          <a:p>
            <a:r>
              <a:rPr lang="fr-FR">
                <a:latin typeface="Comic Sans MS" pitchFamily="74" charset="0"/>
              </a:rPr>
              <a:t>vasodilatation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4724400" y="3886200"/>
            <a:ext cx="10779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nouvelle</a:t>
            </a:r>
          </a:p>
          <a:p>
            <a:r>
              <a:rPr lang="fr-FR">
                <a:latin typeface="Comic Sans MS" pitchFamily="74" charset="0"/>
              </a:rPr>
              <a:t>consigne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893175" cy="5143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La thermorégulation au cours de la fièvre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température du thermostat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est réglée à une valeur plus élevée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-l’organisme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réagit comme s’il était placé dans une enceinte dont la température ambiante serait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basse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mécanismes régulateurs de thermogenèse sont donc mis en Jeu pour amener la température corporelle à ce nouveau niveau : vasoconstriction cutanée, frisson, augmentation du métabolisme cellulaire, d’où apparition de la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sudation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23850"/>
            <a:ext cx="8135937" cy="514350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Les conséquences de la fièvre 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1341438"/>
            <a:ext cx="71628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Augmentation du métabolisme cellulaire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augmentation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la fréquence et du débit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cardiaque).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Hyper catabolisme protidique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amaigrissement.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Déperdition hydrique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risque de déshydratation.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— Si la température s’élève à 41 ° risque de </a:t>
            </a:r>
            <a:r>
              <a:rPr lang="fr-F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convulsions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Ces convulsions sont surtout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fréquentes chez l’enfant chez lequel elles apparaissent pour un seuil d’autant plus bas que l’enfant est plus jeune.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143000"/>
          </a:xfrm>
          <a:noFill/>
        </p:spPr>
        <p:txBody>
          <a:bodyPr/>
          <a:lstStyle/>
          <a:p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THERMOREGULATION</a:t>
            </a:r>
            <a:br>
              <a:rPr lang="fr-FR" sz="3200" u="sng" dirty="0" smtClean="0">
                <a:latin typeface="Times New Roman" pitchFamily="18" charset="0"/>
                <a:cs typeface="Times New Roman" pitchFamily="18" charset="0"/>
              </a:rPr>
            </a:br>
            <a:endParaRPr lang="fr-FR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828800"/>
            <a:ext cx="7162800" cy="5029200"/>
          </a:xfrm>
          <a:noFill/>
        </p:spPr>
        <p:txBody>
          <a:bodyPr/>
          <a:lstStyle/>
          <a:p>
            <a:pPr>
              <a:buFont typeface="Symbol" pitchFamily="26" charset="2"/>
              <a:buChar char="®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Définitions</a:t>
            </a:r>
          </a:p>
          <a:p>
            <a:pPr lvl="1">
              <a:buFont typeface="Symbol" pitchFamily="26" charset="2"/>
              <a:buChar char="®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THERMOGENESE</a:t>
            </a:r>
          </a:p>
          <a:p>
            <a:pPr lvl="1">
              <a:buFont typeface="Symbol" pitchFamily="26" charset="2"/>
              <a:buChar char="®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THERMOLYSE</a:t>
            </a:r>
          </a:p>
          <a:p>
            <a:pPr lvl="1">
              <a:buFont typeface="Symbol" pitchFamily="26" charset="2"/>
              <a:buChar char="®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NOYAU THERMIQUE</a:t>
            </a:r>
          </a:p>
          <a:p>
            <a:pPr>
              <a:buFont typeface="Symbol" pitchFamily="26" charset="2"/>
              <a:buChar char="®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Rôle de la circulation</a:t>
            </a:r>
          </a:p>
          <a:p>
            <a:pPr>
              <a:buFont typeface="Symbol" pitchFamily="26" charset="2"/>
              <a:buChar char="®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Régulation thermique</a:t>
            </a:r>
          </a:p>
          <a:p>
            <a:pPr>
              <a:buFont typeface="Symbol" pitchFamily="26" charset="2"/>
              <a:buChar char="®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Mesure de la température</a:t>
            </a:r>
          </a:p>
          <a:p>
            <a:pPr>
              <a:buFont typeface="Symbol" pitchFamily="26" charset="2"/>
              <a:buChar char="®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Réponses thermorégulatrices</a:t>
            </a:r>
          </a:p>
          <a:p>
            <a:pPr lvl="1">
              <a:buFont typeface="Symbol" pitchFamily="26" charset="2"/>
              <a:buChar char="®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réponses au froid et au chaud</a:t>
            </a:r>
          </a:p>
          <a:p>
            <a:pPr lvl="1">
              <a:buFont typeface="Symbol" pitchFamily="26" charset="2"/>
              <a:buChar char="®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hypo et hyperthermie</a:t>
            </a:r>
          </a:p>
          <a:p>
            <a:pPr marL="0" indent="0">
              <a:buNone/>
            </a:pPr>
            <a:endParaRPr lang="fr-FR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1)- DEFINITIONS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1676400" y="1219200"/>
            <a:ext cx="6172200" cy="2255838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sz="1800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800" u="sng" dirty="0" smtClean="0">
                <a:latin typeface="Times New Roman" pitchFamily="18" charset="0"/>
                <a:cs typeface="Times New Roman" pitchFamily="18" charset="0"/>
              </a:rPr>
              <a:t>CHALEUR :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1° DECHET DU METABOLISME CELLULAIRE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PRODUIT DE FAÇON PERMANENTE.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2° TEMPERATURE OPTIMALES POUR LES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REACTIONS CHIMIQUES/ENZYMATIQUES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(37°C)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191000" y="3505200"/>
            <a:ext cx="36228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fr-F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86200" y="3886200"/>
            <a:ext cx="0" cy="210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5486400" y="3886200"/>
            <a:ext cx="0" cy="210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524000" y="4038600"/>
            <a:ext cx="2305119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HOMEOTHERMES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Température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centrale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indépendante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du milieu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ambiant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Par production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de chaleur interne</a:t>
            </a: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537200" y="4110038"/>
            <a:ext cx="2350003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POIKILOTHERMES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Température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centrale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dépendante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du milieu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ambiant</a:t>
            </a: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1) DEFINITION</a:t>
            </a:r>
            <a:endParaRPr lang="fr-FR" b="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038600" y="3733800"/>
            <a:ext cx="1219200" cy="1295400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524000" y="3657600"/>
            <a:ext cx="617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38200" y="2587625"/>
            <a:ext cx="155882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PRODUCTION</a:t>
            </a:r>
          </a:p>
          <a:p>
            <a:r>
              <a:rPr lang="fr-FR" dirty="0">
                <a:latin typeface="+mn-lt"/>
              </a:rPr>
              <a:t>OU GAIN</a:t>
            </a:r>
          </a:p>
          <a:p>
            <a:r>
              <a:rPr lang="fr-FR" dirty="0">
                <a:latin typeface="+mn-lt"/>
              </a:rPr>
              <a:t>DE CHALEUR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537325" y="2708275"/>
            <a:ext cx="132504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+mn-lt"/>
              </a:rPr>
              <a:t>PERTES DE</a:t>
            </a:r>
          </a:p>
          <a:p>
            <a:r>
              <a:rPr lang="fr-FR" sz="2000" dirty="0">
                <a:latin typeface="+mn-lt"/>
              </a:rPr>
              <a:t>CHALEUR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4648200" y="2819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886200" y="2130425"/>
            <a:ext cx="212211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+mn-lt"/>
              </a:rPr>
              <a:t>TEMPÉRATURE</a:t>
            </a:r>
          </a:p>
          <a:p>
            <a:r>
              <a:rPr lang="fr-FR" sz="2400" dirty="0" smtClean="0">
                <a:latin typeface="+mn-lt"/>
              </a:rPr>
              <a:t>CENTRALE</a:t>
            </a:r>
            <a:endParaRPr lang="fr-FR" sz="2400" dirty="0">
              <a:latin typeface="+mn-lt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98525" y="4003675"/>
            <a:ext cx="237116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+mn-lt"/>
              </a:rPr>
              <a:t>THERMOGENESE</a:t>
            </a:r>
            <a:endParaRPr lang="fr-FR" sz="2400" dirty="0">
              <a:latin typeface="+mn-lt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477000" y="3959225"/>
            <a:ext cx="194303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00FF"/>
                </a:solidFill>
                <a:latin typeface="+mn-lt"/>
              </a:rPr>
              <a:t>THERMOLYSE</a:t>
            </a:r>
            <a:endParaRPr lang="fr-F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NOTIONS FONDAMENTALES</a:t>
            </a:r>
            <a:endParaRPr lang="fr-FR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447800"/>
            <a:ext cx="7162800" cy="4648200"/>
          </a:xfrm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ECHANGES THERMIQUES</a:t>
            </a:r>
          </a:p>
          <a:p>
            <a:pPr lvl="1">
              <a:buFontTx/>
              <a:buChar char="=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MECANISMES PERMETTANT LES PERTES (ou GAINS) DE CHALEUR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63788" y="2744788"/>
            <a:ext cx="1000125" cy="10191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449388" y="2744788"/>
            <a:ext cx="898525" cy="3248025"/>
          </a:xfrm>
          <a:prstGeom prst="cube">
            <a:avLst>
              <a:gd name="adj" fmla="val 24995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57600" y="3124200"/>
            <a:ext cx="18018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CONDUCTION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36800" y="2781300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paroi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524000" y="2438400"/>
            <a:ext cx="6651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peau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873250" y="3082925"/>
            <a:ext cx="11684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366963" y="3889375"/>
            <a:ext cx="803275" cy="731838"/>
            <a:chOff x="965" y="3557"/>
            <a:chExt cx="380" cy="615"/>
          </a:xfrm>
        </p:grpSpPr>
        <p:sp>
          <p:nvSpPr>
            <p:cNvPr id="10267" name="Arc 10"/>
            <p:cNvSpPr>
              <a:spLocks/>
            </p:cNvSpPr>
            <p:nvPr/>
          </p:nvSpPr>
          <p:spPr bwMode="auto">
            <a:xfrm>
              <a:off x="965" y="3840"/>
              <a:ext cx="380" cy="3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8100" cap="rnd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68" name="Arc 11"/>
            <p:cNvSpPr>
              <a:spLocks/>
            </p:cNvSpPr>
            <p:nvPr/>
          </p:nvSpPr>
          <p:spPr bwMode="auto">
            <a:xfrm>
              <a:off x="965" y="3557"/>
              <a:ext cx="380" cy="3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rnd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732588" y="3773488"/>
            <a:ext cx="898525" cy="2219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705600" y="3752850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paroi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363788" y="4911725"/>
            <a:ext cx="4341812" cy="412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149600" y="4895850"/>
            <a:ext cx="13970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infra-rouge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743200" y="4095750"/>
            <a:ext cx="12144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AIR (eau)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447800" y="5257800"/>
            <a:ext cx="6810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Tcut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781800" y="5181600"/>
            <a:ext cx="7667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Tamb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2566988" y="5659438"/>
            <a:ext cx="187325" cy="1047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074988" y="5430838"/>
            <a:ext cx="187325" cy="1047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3176588" y="5716588"/>
            <a:ext cx="187325" cy="1047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582988" y="5487988"/>
            <a:ext cx="187325" cy="1047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657600" y="3810000"/>
            <a:ext cx="17605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CONVECTION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759200" y="4610100"/>
            <a:ext cx="15938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RADIATION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962400" y="5581650"/>
            <a:ext cx="189706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EVAPORATION</a:t>
            </a:r>
          </a:p>
          <a:p>
            <a:r>
              <a:rPr lang="fr-FR">
                <a:latin typeface="Comic Sans MS" pitchFamily="74" charset="0"/>
              </a:rPr>
              <a:t>(SUDATION)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1550988" y="5659438"/>
            <a:ext cx="492125" cy="276225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609600" y="5695950"/>
            <a:ext cx="1425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gld</a:t>
            </a:r>
          </a:p>
          <a:p>
            <a:r>
              <a:rPr lang="fr-FR">
                <a:latin typeface="Comic Sans MS" pitchFamily="74" charset="0"/>
              </a:rPr>
              <a:t>sudoripares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23850"/>
            <a:ext cx="7777192" cy="514350"/>
          </a:xfrm>
          <a:noFill/>
        </p:spPr>
        <p:txBody>
          <a:bodyPr/>
          <a:lstStyle/>
          <a:p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BASES PHYSIQUES DES ÉCHANGES THERMIQUES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295400"/>
            <a:ext cx="7162800" cy="5562600"/>
          </a:xfrm>
          <a:noFill/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(60%)</a:t>
            </a:r>
          </a:p>
          <a:p>
            <a:r>
              <a:rPr lang="fr-F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CONVECTION</a:t>
            </a:r>
          </a:p>
          <a:p>
            <a:r>
              <a:rPr lang="fr-F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CONDUCTION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EVAPORATION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pertes insensibles (respiration)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600mL/24h = 390 Kcal/24h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pertes urinaires, fèces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SUDATION +++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1ml d’eau                      0.58 kcal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89750" y="4670425"/>
            <a:ext cx="182808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fr-FR" b="1" dirty="0"/>
          </a:p>
          <a:p>
            <a:pPr latinLnBrk="1"/>
            <a:endParaRPr lang="fr-FR" b="1" dirty="0"/>
          </a:p>
        </p:txBody>
      </p:sp>
      <p:sp>
        <p:nvSpPr>
          <p:cNvPr id="8" name="Flèche droite 7"/>
          <p:cNvSpPr/>
          <p:nvPr/>
        </p:nvSpPr>
        <p:spPr bwMode="auto">
          <a:xfrm>
            <a:off x="3131840" y="5157192"/>
            <a:ext cx="978408" cy="288032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2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357166"/>
            <a:ext cx="8143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                                       </a:t>
            </a:r>
            <a:r>
              <a:rPr lang="fr-FR" sz="2000" b="1" u="sng" dirty="0" smtClean="0">
                <a:solidFill>
                  <a:srgbClr val="0000FF"/>
                </a:solidFill>
              </a:rPr>
              <a:t>MÉCANISMES D’ÉCHANGE DE CHALEUR</a:t>
            </a:r>
            <a:endParaRPr lang="fr-FR" sz="2000" b="1" u="sng" dirty="0">
              <a:solidFill>
                <a:srgbClr val="0000FF"/>
              </a:solidFill>
            </a:endParaRPr>
          </a:p>
        </p:txBody>
      </p:sp>
      <p:pic>
        <p:nvPicPr>
          <p:cNvPr id="4100" name="Picture 7" descr="j02364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1488" y="3475076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j03034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076700"/>
            <a:ext cx="2519363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6357950" y="1214422"/>
          <a:ext cx="1512888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Clip" r:id="rId5" imgW="766267" imgH="758038" progId="">
                  <p:embed/>
                </p:oleObj>
              </mc:Choice>
              <mc:Fallback>
                <p:oleObj name="Clip" r:id="rId5" imgW="766267" imgH="758038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214422"/>
                        <a:ext cx="1512888" cy="149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Line 10"/>
          <p:cNvSpPr>
            <a:spLocks noChangeShapeType="1"/>
          </p:cNvSpPr>
          <p:nvPr/>
        </p:nvSpPr>
        <p:spPr bwMode="auto">
          <a:xfrm flipH="1">
            <a:off x="1116013" y="2854325"/>
            <a:ext cx="287337" cy="1006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179388" y="2079625"/>
            <a:ext cx="403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000"/>
              <a:t>3) Convection (le courant d’air du vent éloigne l’air chaud du corps)</a:t>
            </a: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6443663" y="3860800"/>
            <a:ext cx="504825" cy="50482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 flipV="1">
            <a:off x="5651500" y="4437063"/>
            <a:ext cx="720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2843213" y="5084763"/>
            <a:ext cx="403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000">
                <a:solidFill>
                  <a:srgbClr val="FF0000"/>
                </a:solidFill>
              </a:rPr>
              <a:t>2) Conduction (transfert de chaleur des mains aux haltères)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7143768" y="2500306"/>
            <a:ext cx="217486" cy="1443035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2627313" y="2997200"/>
            <a:ext cx="432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000">
                <a:solidFill>
                  <a:srgbClr val="0000CC"/>
                </a:solidFill>
              </a:rPr>
              <a:t>1) Rayonnement (transfert de chaleur du soleil au corps)</a:t>
            </a:r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4787900" y="634746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2000" dirty="0">
                <a:solidFill>
                  <a:srgbClr val="008000"/>
                </a:solidFill>
              </a:rPr>
              <a:t>4) Evaporation (de la sueur)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NOTIONS FONDAMENTALES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371600"/>
            <a:ext cx="7162800" cy="5257800"/>
          </a:xfrm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THERMOGENESE (endothermes)</a:t>
            </a:r>
          </a:p>
          <a:p>
            <a:pPr lvl="1">
              <a:buFontTx/>
              <a:buChar char="="/>
            </a:pP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DE CHALEUR</a:t>
            </a:r>
          </a:p>
          <a:p>
            <a:pPr lvl="1">
              <a:buFontTx/>
              <a:buChar char="1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Augmentation de l'activité tissulaire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Métabolisme basal = métabolisme de l'individu au repos, en neutralité thermique = </a:t>
            </a:r>
          </a:p>
          <a:p>
            <a:pPr lvl="1">
              <a:buFontTx/>
              <a:buChar char="2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Augmentation activité musculaire squelettique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Frisson : activité musculaire involontaire et inefficace  sous contrôle hypothalamique 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activité physique volontaire </a:t>
            </a:r>
          </a:p>
          <a:p>
            <a:pPr lvl="1">
              <a:buFontTx/>
              <a:buChar char="3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Thermogénèse sans frisson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métabolisme oxydatif mitochondrial+++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Adrénaline, glucocorticoïdes, hormones thyroïdiennes, glucagon</a:t>
            </a:r>
          </a:p>
          <a:p>
            <a:pPr lvl="2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tissu adipeux brun</a:t>
            </a:r>
          </a:p>
          <a:p>
            <a:pPr lvl="2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NOYAU THERMIQUE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5000" y="2057400"/>
            <a:ext cx="2270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71663" y="2076450"/>
            <a:ext cx="0" cy="2247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905000" y="4343400"/>
            <a:ext cx="2270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81525" y="2038350"/>
            <a:ext cx="2403475" cy="2324100"/>
            <a:chOff x="2048" y="2288"/>
            <a:chExt cx="1136" cy="1952"/>
          </a:xfrm>
        </p:grpSpPr>
        <p:sp>
          <p:nvSpPr>
            <p:cNvPr id="4123" name="Line 7"/>
            <p:cNvSpPr>
              <a:spLocks noChangeShapeType="1"/>
            </p:cNvSpPr>
            <p:nvPr/>
          </p:nvSpPr>
          <p:spPr bwMode="auto">
            <a:xfrm flipH="1">
              <a:off x="2048" y="2304"/>
              <a:ext cx="1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24" name="Line 8"/>
            <p:cNvSpPr>
              <a:spLocks noChangeShapeType="1"/>
            </p:cNvSpPr>
            <p:nvPr/>
          </p:nvSpPr>
          <p:spPr bwMode="auto">
            <a:xfrm flipV="1">
              <a:off x="3168" y="2288"/>
              <a:ext cx="0" cy="195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25" name="Line 9"/>
            <p:cNvSpPr>
              <a:spLocks noChangeShapeType="1"/>
            </p:cNvSpPr>
            <p:nvPr/>
          </p:nvSpPr>
          <p:spPr bwMode="auto">
            <a:xfrm flipH="1">
              <a:off x="2048" y="4224"/>
              <a:ext cx="1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4411663" y="1371600"/>
            <a:ext cx="7937" cy="31956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05175" y="2806700"/>
            <a:ext cx="803275" cy="731838"/>
            <a:chOff x="1445" y="2933"/>
            <a:chExt cx="380" cy="615"/>
          </a:xfrm>
        </p:grpSpPr>
        <p:sp>
          <p:nvSpPr>
            <p:cNvPr id="4121" name="Arc 12" descr="20%"/>
            <p:cNvSpPr>
              <a:spLocks/>
            </p:cNvSpPr>
            <p:nvPr/>
          </p:nvSpPr>
          <p:spPr bwMode="auto">
            <a:xfrm>
              <a:off x="1445" y="3216"/>
              <a:ext cx="380" cy="3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22" name="Arc 13" descr="20%"/>
            <p:cNvSpPr>
              <a:spLocks/>
            </p:cNvSpPr>
            <p:nvPr/>
          </p:nvSpPr>
          <p:spPr bwMode="auto">
            <a:xfrm>
              <a:off x="1445" y="2933"/>
              <a:ext cx="380" cy="3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  <a:lnTo>
                    <a:pt x="21600" y="2160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13263" y="2292350"/>
            <a:ext cx="1820862" cy="1817688"/>
            <a:chOff x="2016" y="2501"/>
            <a:chExt cx="860" cy="1527"/>
          </a:xfrm>
        </p:grpSpPr>
        <p:sp>
          <p:nvSpPr>
            <p:cNvPr id="4119" name="Arc 15" descr="20%"/>
            <p:cNvSpPr>
              <a:spLocks/>
            </p:cNvSpPr>
            <p:nvPr/>
          </p:nvSpPr>
          <p:spPr bwMode="auto">
            <a:xfrm>
              <a:off x="2016" y="3205"/>
              <a:ext cx="860" cy="8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20" name="Arc 16" descr="20%"/>
            <p:cNvSpPr>
              <a:spLocks/>
            </p:cNvSpPr>
            <p:nvPr/>
          </p:nvSpPr>
          <p:spPr bwMode="auto">
            <a:xfrm>
              <a:off x="2016" y="2501"/>
              <a:ext cx="860" cy="8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879600" y="3200400"/>
            <a:ext cx="140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350000" y="3200400"/>
            <a:ext cx="593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595813" y="3070225"/>
            <a:ext cx="1025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NOYAU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055813" y="4441825"/>
            <a:ext cx="2168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dirty="0">
                <a:latin typeface="Comic Sans MS" pitchFamily="74" charset="0"/>
              </a:rPr>
              <a:t>Ambiance </a:t>
            </a:r>
            <a:r>
              <a:rPr lang="fr-FR" dirty="0">
                <a:solidFill>
                  <a:srgbClr val="0000FF"/>
                </a:solidFill>
                <a:latin typeface="Comic Sans MS" pitchFamily="74" charset="0"/>
              </a:rPr>
              <a:t>FROIDE</a:t>
            </a:r>
            <a:endParaRPr lang="fr-FR" dirty="0">
              <a:latin typeface="Comic Sans MS" pitchFamily="7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97413" y="4441825"/>
            <a:ext cx="22288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Ambiance </a:t>
            </a:r>
            <a:r>
              <a:rPr lang="fr-FR">
                <a:solidFill>
                  <a:srgbClr val="FF0000"/>
                </a:solidFill>
                <a:latin typeface="Comic Sans MS" pitchFamily="74" charset="0"/>
              </a:rPr>
              <a:t>CHAUDE</a:t>
            </a:r>
            <a:endParaRPr lang="fr-FR">
              <a:latin typeface="Comic Sans MS" pitchFamily="7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799013" y="1698625"/>
            <a:ext cx="2581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Enveloppe = ISOLANT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85800" y="5029200"/>
            <a:ext cx="7772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-ISOLATION FONCTION DE LA CIRCULATION CUTANEE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-AJUSTEMENT VARIABLE DE L'ISOLATION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852613" y="3298825"/>
            <a:ext cx="15859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ISOLATION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595813" y="2555875"/>
            <a:ext cx="9001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latin typeface="Comic Sans MS" pitchFamily="74" charset="0"/>
              </a:rPr>
              <a:t>T°cent</a:t>
            </a:r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609600" y="1676400"/>
          <a:ext cx="11430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lip" r:id="rId3" imgW="715975" imgH="714146" progId="">
                  <p:embed/>
                </p:oleObj>
              </mc:Choice>
              <mc:Fallback>
                <p:oleObj name="Clip" r:id="rId3" imgW="715975" imgH="714146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114300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7391400" y="1828800"/>
          <a:ext cx="10668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lip" r:id="rId5" imgW="745236" imgH="699516" progId="">
                  <p:embed/>
                </p:oleObj>
              </mc:Choice>
              <mc:Fallback>
                <p:oleObj name="Clip" r:id="rId5" imgW="745236" imgH="699516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828800"/>
                        <a:ext cx="10668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584</Words>
  <Application>Microsoft Office PowerPoint</Application>
  <PresentationFormat>Affichage à l'écran (4:3)</PresentationFormat>
  <Paragraphs>207</Paragraphs>
  <Slides>19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AngsanaUPC</vt:lpstr>
      <vt:lpstr>Arial</vt:lpstr>
      <vt:lpstr>Book Antiqua</vt:lpstr>
      <vt:lpstr>Comic Sans MS</vt:lpstr>
      <vt:lpstr>Franklin Gothic Book</vt:lpstr>
      <vt:lpstr>Perpetua</vt:lpstr>
      <vt:lpstr>Symbol</vt:lpstr>
      <vt:lpstr>Times New Roman</vt:lpstr>
      <vt:lpstr>Wingdings 2</vt:lpstr>
      <vt:lpstr>Capitaux</vt:lpstr>
      <vt:lpstr>Clip</vt:lpstr>
      <vt:lpstr>Présentation PowerPoint</vt:lpstr>
      <vt:lpstr>THERMOREGULATION </vt:lpstr>
      <vt:lpstr>1)- DEFINITIONS</vt:lpstr>
      <vt:lpstr>1) DEFINITION</vt:lpstr>
      <vt:lpstr>NOTIONS FONDAMENTALES</vt:lpstr>
      <vt:lpstr>BASES PHYSIQUES DES ÉCHANGES THERMIQUES</vt:lpstr>
      <vt:lpstr>Présentation PowerPoint</vt:lpstr>
      <vt:lpstr>NOTIONS FONDAMENTALES</vt:lpstr>
      <vt:lpstr>NOYAU THERMIQUE</vt:lpstr>
      <vt:lpstr>2) ROLE DE LA CIRCULATION</vt:lpstr>
      <vt:lpstr>3) REGULATION THERMIQUE</vt:lpstr>
      <vt:lpstr>LA REGULATION</vt:lpstr>
      <vt:lpstr>         4) MESURE DE LA TEMPERATURE</vt:lpstr>
      <vt:lpstr>5)-A- LES REPONSES THERMIQUES AU FROID</vt:lpstr>
      <vt:lpstr>Présentation PowerPoint</vt:lpstr>
      <vt:lpstr>5)-B-LES REPONSES THERMIQUE A LA CHALEUR</vt:lpstr>
      <vt:lpstr>6)-LA FIEVRE</vt:lpstr>
      <vt:lpstr> La thermorégulation au cours de la fièvre</vt:lpstr>
      <vt:lpstr>Les conséquences de la fièvre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DELL</cp:lastModifiedBy>
  <cp:revision>26</cp:revision>
  <dcterms:modified xsi:type="dcterms:W3CDTF">2017-05-27T12:03:17Z</dcterms:modified>
</cp:coreProperties>
</file>