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B1A74A-059A-4A6C-95DE-42087D43897C}" type="datetimeFigureOut">
              <a:rPr lang="fr-FR" smtClean="0"/>
              <a:pPr/>
              <a:t>05/06/2021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99BAFC-AA9E-4D68-BDEE-5046BD1CE3F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1A74A-059A-4A6C-95DE-42087D43897C}" type="datetimeFigureOut">
              <a:rPr lang="fr-FR" smtClean="0"/>
              <a:pPr/>
              <a:t>05/06/2021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9BAFC-AA9E-4D68-BDEE-5046BD1CE3F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Système Nerveux Autonome</a:t>
            </a:r>
            <a:br>
              <a:rPr lang="fr-FR" dirty="0" smtClean="0"/>
            </a:br>
            <a:endParaRPr lang="fr-FR" dirty="0"/>
          </a:p>
        </p:txBody>
      </p:sp>
      <p:sp>
        <p:nvSpPr>
          <p:cNvPr id="3" name="Sous-titre 2"/>
          <p:cNvSpPr>
            <a:spLocks noGrp="1"/>
          </p:cNvSpPr>
          <p:nvPr>
            <p:ph type="subTitle" idx="1"/>
          </p:nvPr>
        </p:nvSpPr>
        <p:spPr>
          <a:xfrm>
            <a:off x="4929190" y="4429132"/>
            <a:ext cx="3843342" cy="1752600"/>
          </a:xfrm>
        </p:spPr>
        <p:txBody>
          <a:bodyPr/>
          <a:lstStyle/>
          <a:p>
            <a:pPr algn="r"/>
            <a:r>
              <a:rPr lang="fr-FR" dirty="0" smtClean="0">
                <a:solidFill>
                  <a:schemeClr val="tx1"/>
                </a:solidFill>
              </a:rPr>
              <a:t>Dr. </a:t>
            </a:r>
            <a:r>
              <a:rPr lang="fr-FR" smtClean="0">
                <a:solidFill>
                  <a:schemeClr val="tx1"/>
                </a:solidFill>
              </a:rPr>
              <a:t>BOUSSOUF MK</a:t>
            </a:r>
            <a:endParaRPr lang="fr-FR"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descr="C:\Users\SONY\Desktop\Organisation-generale-du-systeme-nerveux-autonome-De-nombreux-organes-sont-sous-controle.png"/>
          <p:cNvPicPr>
            <a:picLocks noGrp="1" noChangeAspect="1" noChangeArrowheads="1"/>
          </p:cNvPicPr>
          <p:nvPr>
            <p:ph idx="1"/>
          </p:nvPr>
        </p:nvPicPr>
        <p:blipFill>
          <a:blip r:embed="rId2"/>
          <a:srcRect/>
          <a:stretch>
            <a:fillRect/>
          </a:stretch>
        </p:blipFill>
        <p:spPr bwMode="auto">
          <a:xfrm>
            <a:off x="1784269" y="1285860"/>
            <a:ext cx="5575462" cy="514353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Autofit/>
          </a:bodyPr>
          <a:lstStyle/>
          <a:p>
            <a:pPr algn="l"/>
            <a:r>
              <a:rPr lang="fr-FR" sz="3200" b="1" dirty="0" smtClean="0"/>
              <a:t>III. La transmission synaptique du SNA</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457200" y="1714488"/>
            <a:ext cx="8229600" cy="4411675"/>
          </a:xfrm>
        </p:spPr>
        <p:txBody>
          <a:bodyPr>
            <a:normAutofit/>
          </a:bodyPr>
          <a:lstStyle/>
          <a:p>
            <a:pPr>
              <a:buFontTx/>
              <a:buChar char="-"/>
            </a:pPr>
            <a:r>
              <a:rPr lang="fr-FR" sz="2000" dirty="0" smtClean="0"/>
              <a:t>La transmission synaptique au niveau du SNA se fait grâce a des neurotransmetteurs libérés par les éléments pré-synaptiques et se fixent sur des récepteurs spécifiques situés sur les élément post-synaptique. </a:t>
            </a:r>
          </a:p>
          <a:p>
            <a:pPr>
              <a:buFontTx/>
              <a:buChar char="-"/>
            </a:pPr>
            <a:r>
              <a:rPr lang="fr-FR" sz="2000" dirty="0" smtClean="0"/>
              <a:t>Les neurotransmetteurs et les récepteurs sont différents selon le mode de transmission.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357166"/>
          </a:xfrm>
        </p:spPr>
        <p:txBody>
          <a:bodyPr>
            <a:normAutofit fontScale="90000"/>
          </a:bodyPr>
          <a:lstStyle/>
          <a:p>
            <a:endParaRPr lang="fr-FR" dirty="0"/>
          </a:p>
        </p:txBody>
      </p:sp>
      <p:sp>
        <p:nvSpPr>
          <p:cNvPr id="3" name="Espace réservé du contenu 2"/>
          <p:cNvSpPr>
            <a:spLocks noGrp="1"/>
          </p:cNvSpPr>
          <p:nvPr>
            <p:ph idx="1"/>
          </p:nvPr>
        </p:nvSpPr>
        <p:spPr>
          <a:xfrm>
            <a:off x="457200" y="785794"/>
            <a:ext cx="8229600" cy="5340369"/>
          </a:xfrm>
        </p:spPr>
        <p:txBody>
          <a:bodyPr>
            <a:normAutofit/>
          </a:bodyPr>
          <a:lstStyle/>
          <a:p>
            <a:pPr marL="457200" indent="-457200">
              <a:buAutoNum type="alphaUcParenR"/>
            </a:pPr>
            <a:r>
              <a:rPr lang="fr-FR" sz="2400" b="1" u="sng" dirty="0" smtClean="0"/>
              <a:t>La transmission Cholinergique</a:t>
            </a:r>
            <a:r>
              <a:rPr lang="fr-FR" sz="2400" b="1" dirty="0" smtClean="0"/>
              <a:t> :</a:t>
            </a:r>
          </a:p>
          <a:p>
            <a:pPr marL="457200" indent="-457200">
              <a:buAutoNum type="arabicParenR"/>
            </a:pPr>
            <a:r>
              <a:rPr lang="fr-FR" sz="2000" b="1" dirty="0" smtClean="0"/>
              <a:t>Le neurotransmetteur:      </a:t>
            </a:r>
            <a:r>
              <a:rPr lang="fr-FR" sz="2000" dirty="0" smtClean="0"/>
              <a:t>est </a:t>
            </a:r>
            <a:r>
              <a:rPr lang="fr-FR" sz="2000" b="1" dirty="0" smtClean="0"/>
              <a:t>l’acétylcholine (</a:t>
            </a:r>
            <a:r>
              <a:rPr lang="fr-FR" sz="2000" b="1" dirty="0" err="1" smtClean="0"/>
              <a:t>Ach</a:t>
            </a:r>
            <a:r>
              <a:rPr lang="fr-FR" sz="2000" b="1" dirty="0" smtClean="0"/>
              <a:t>).</a:t>
            </a:r>
          </a:p>
          <a:p>
            <a:pPr marL="457200" indent="-457200">
              <a:buFontTx/>
              <a:buChar char="-"/>
            </a:pPr>
            <a:r>
              <a:rPr lang="fr-FR" sz="2000" dirty="0" smtClean="0"/>
              <a:t>Synthétisée à partir de la Choline et l’</a:t>
            </a:r>
            <a:r>
              <a:rPr lang="fr-FR" sz="2000" dirty="0" err="1" smtClean="0"/>
              <a:t>acétyl</a:t>
            </a:r>
            <a:r>
              <a:rPr lang="fr-FR" sz="2000" dirty="0" smtClean="0"/>
              <a:t> Co enzyme A grâce à une enzyme appelée </a:t>
            </a:r>
            <a:r>
              <a:rPr lang="fr-FR" sz="2000" b="1" dirty="0" err="1" smtClean="0"/>
              <a:t>Cholineacétyl</a:t>
            </a:r>
            <a:r>
              <a:rPr lang="fr-FR" sz="2000" b="1" dirty="0" smtClean="0"/>
              <a:t>-transférase</a:t>
            </a:r>
            <a:r>
              <a:rPr lang="fr-FR" sz="2000" dirty="0" smtClean="0"/>
              <a:t>.</a:t>
            </a:r>
          </a:p>
          <a:p>
            <a:pPr marL="457200" indent="-457200">
              <a:buFontTx/>
              <a:buChar char="-"/>
            </a:pPr>
            <a:r>
              <a:rPr lang="fr-FR" sz="2000" dirty="0" smtClean="0"/>
              <a:t>L’</a:t>
            </a:r>
            <a:r>
              <a:rPr lang="fr-FR" sz="2000" dirty="0" err="1" smtClean="0"/>
              <a:t>Ach</a:t>
            </a:r>
            <a:r>
              <a:rPr lang="fr-FR" sz="2000" dirty="0" smtClean="0"/>
              <a:t> est stockée dans des vésicules </a:t>
            </a:r>
            <a:r>
              <a:rPr lang="fr-FR" sz="2000" dirty="0" err="1" smtClean="0"/>
              <a:t>grace</a:t>
            </a:r>
            <a:r>
              <a:rPr lang="fr-FR" sz="2000" dirty="0" smtClean="0"/>
              <a:t> a un transporteur qui utilise de l’énergie pompe H+/ </a:t>
            </a:r>
            <a:r>
              <a:rPr lang="fr-FR" sz="2000" dirty="0" err="1" smtClean="0"/>
              <a:t>ATPase</a:t>
            </a:r>
            <a:r>
              <a:rPr lang="fr-FR" sz="2000" dirty="0" smtClean="0"/>
              <a:t>.</a:t>
            </a:r>
          </a:p>
          <a:p>
            <a:pPr marL="457200" indent="-457200">
              <a:buFontTx/>
              <a:buChar char="-"/>
            </a:pPr>
            <a:r>
              <a:rPr lang="fr-FR" sz="2000" dirty="0" smtClean="0"/>
              <a:t>Sa libération se fait par </a:t>
            </a:r>
            <a:r>
              <a:rPr lang="fr-FR" sz="2000" dirty="0" err="1" smtClean="0"/>
              <a:t>exocytose</a:t>
            </a:r>
            <a:r>
              <a:rPr lang="fr-FR" sz="2000" dirty="0" smtClean="0"/>
              <a:t>.</a:t>
            </a:r>
          </a:p>
          <a:p>
            <a:pPr marL="457200" indent="-457200">
              <a:buFontTx/>
              <a:buChar char="-"/>
            </a:pPr>
            <a:r>
              <a:rPr lang="fr-FR" sz="2000" dirty="0" smtClean="0"/>
              <a:t>Après sa libération, l’</a:t>
            </a:r>
            <a:r>
              <a:rPr lang="fr-FR" sz="2000" dirty="0" err="1" smtClean="0"/>
              <a:t>Ach</a:t>
            </a:r>
            <a:r>
              <a:rPr lang="fr-FR" sz="2000" dirty="0" smtClean="0"/>
              <a:t> a une action brève et une durée de vie courte.</a:t>
            </a:r>
          </a:p>
          <a:p>
            <a:pPr marL="457200" indent="-457200">
              <a:buFontTx/>
              <a:buChar char="-"/>
            </a:pPr>
            <a:r>
              <a:rPr lang="fr-FR" sz="2000" dirty="0" smtClean="0"/>
              <a:t>Ensuite, l’</a:t>
            </a:r>
            <a:r>
              <a:rPr lang="fr-FR" sz="2000" dirty="0" err="1" smtClean="0"/>
              <a:t>Ach</a:t>
            </a:r>
            <a:r>
              <a:rPr lang="fr-FR" sz="2000" dirty="0" smtClean="0"/>
              <a:t> sera dégradée </a:t>
            </a:r>
            <a:r>
              <a:rPr lang="fr-FR" sz="2000" dirty="0" err="1" smtClean="0"/>
              <a:t>grace</a:t>
            </a:r>
            <a:r>
              <a:rPr lang="fr-FR" sz="2000" dirty="0" smtClean="0"/>
              <a:t> a une enzyme appelée </a:t>
            </a:r>
            <a:r>
              <a:rPr lang="fr-FR" sz="2000" b="1" dirty="0" smtClean="0"/>
              <a:t>Acétylcholinestérase</a:t>
            </a:r>
            <a:r>
              <a:rPr lang="fr-FR" sz="2000" dirty="0" smtClean="0"/>
              <a:t>.</a:t>
            </a:r>
          </a:p>
          <a:p>
            <a:pPr marL="457200" indent="-457200">
              <a:buFontTx/>
              <a:buChar char="-"/>
            </a:pPr>
            <a:r>
              <a:rPr lang="fr-FR" sz="2000" dirty="0" smtClean="0"/>
              <a:t>La choline qui en résulte sera </a:t>
            </a:r>
            <a:r>
              <a:rPr lang="fr-FR" sz="2000" dirty="0" err="1" smtClean="0"/>
              <a:t>recaptée</a:t>
            </a:r>
            <a:r>
              <a:rPr lang="fr-FR" sz="2000" dirty="0" smtClean="0"/>
              <a:t> pour </a:t>
            </a:r>
            <a:r>
              <a:rPr lang="fr-FR" sz="2000" dirty="0" err="1" smtClean="0"/>
              <a:t>etre</a:t>
            </a:r>
            <a:r>
              <a:rPr lang="fr-FR" sz="2000" dirty="0" smtClean="0"/>
              <a:t> utilisée dans la synthèse de nouvelles molécules d’</a:t>
            </a:r>
            <a:r>
              <a:rPr lang="fr-FR" sz="2000" dirty="0" err="1" smtClean="0"/>
              <a:t>Ach</a:t>
            </a:r>
            <a:r>
              <a:rPr lang="fr-FR" sz="2000" dirty="0" smtClean="0"/>
              <a:t>.</a:t>
            </a:r>
          </a:p>
          <a:p>
            <a:endParaRPr lang="fr-F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098" name="Picture 2" descr="C:\Users\SONY\Desktop\téléchargement (1).jpg"/>
          <p:cNvPicPr>
            <a:picLocks noGrp="1" noChangeAspect="1" noChangeArrowheads="1"/>
          </p:cNvPicPr>
          <p:nvPr>
            <p:ph idx="1"/>
          </p:nvPr>
        </p:nvPicPr>
        <p:blipFill>
          <a:blip r:embed="rId2"/>
          <a:srcRect/>
          <a:stretch>
            <a:fillRect/>
          </a:stretch>
        </p:blipFill>
        <p:spPr bwMode="auto">
          <a:xfrm>
            <a:off x="2571736" y="1571612"/>
            <a:ext cx="3714776" cy="400052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900"/>
            <a:ext cx="8229600" cy="357190"/>
          </a:xfrm>
        </p:spPr>
        <p:txBody>
          <a:bodyPr>
            <a:normAutofit fontScale="90000"/>
          </a:bodyPr>
          <a:lstStyle/>
          <a:p>
            <a:endParaRPr lang="fr-FR" dirty="0"/>
          </a:p>
        </p:txBody>
      </p:sp>
      <p:sp>
        <p:nvSpPr>
          <p:cNvPr id="3" name="Espace réservé du contenu 2"/>
          <p:cNvSpPr>
            <a:spLocks noGrp="1"/>
          </p:cNvSpPr>
          <p:nvPr>
            <p:ph idx="1"/>
          </p:nvPr>
        </p:nvSpPr>
        <p:spPr>
          <a:xfrm>
            <a:off x="457200" y="571480"/>
            <a:ext cx="8229600" cy="6000792"/>
          </a:xfrm>
        </p:spPr>
        <p:txBody>
          <a:bodyPr>
            <a:normAutofit/>
          </a:bodyPr>
          <a:lstStyle/>
          <a:p>
            <a:pPr>
              <a:buNone/>
            </a:pPr>
            <a:r>
              <a:rPr lang="fr-FR" sz="2000" b="1" dirty="0" smtClean="0"/>
              <a:t>2) Récepteurs</a:t>
            </a:r>
            <a:r>
              <a:rPr lang="fr-FR" sz="2000" dirty="0" smtClean="0"/>
              <a:t>:</a:t>
            </a:r>
            <a:r>
              <a:rPr lang="fr-FR" sz="2400" dirty="0" smtClean="0"/>
              <a:t> </a:t>
            </a:r>
            <a:r>
              <a:rPr lang="fr-FR" sz="2000" dirty="0" smtClean="0"/>
              <a:t>Il existe deux types de récepteurs cholinergiques.</a:t>
            </a:r>
            <a:endParaRPr lang="fr-FR" sz="2400" dirty="0" smtClean="0"/>
          </a:p>
          <a:p>
            <a:pPr marL="457200" indent="-457200">
              <a:buAutoNum type="alphaLcParenR"/>
            </a:pPr>
            <a:r>
              <a:rPr lang="fr-FR" sz="2000" b="1" dirty="0" smtClean="0"/>
              <a:t>Les récepteurs nicotiniques</a:t>
            </a:r>
            <a:r>
              <a:rPr lang="fr-FR" sz="2000" dirty="0" smtClean="0"/>
              <a:t>:</a:t>
            </a:r>
          </a:p>
          <a:p>
            <a:pPr marL="457200" indent="-457200">
              <a:buFontTx/>
              <a:buChar char="-"/>
            </a:pPr>
            <a:r>
              <a:rPr lang="fr-FR" sz="2000" dirty="0" smtClean="0"/>
              <a:t>Sont des récepteurs </a:t>
            </a:r>
            <a:r>
              <a:rPr lang="fr-FR" sz="2000" dirty="0" err="1" smtClean="0"/>
              <a:t>ionotropes</a:t>
            </a:r>
            <a:r>
              <a:rPr lang="fr-FR" sz="2000" dirty="0" smtClean="0"/>
              <a:t> (à canal ionique).</a:t>
            </a:r>
          </a:p>
          <a:p>
            <a:pPr marL="457200" indent="-457200">
              <a:buFontTx/>
              <a:buChar char="-"/>
            </a:pPr>
            <a:r>
              <a:rPr lang="fr-FR" sz="2000" dirty="0" smtClean="0"/>
              <a:t>Des pentamères formant un canal ionique centrale 5 sous unités.</a:t>
            </a:r>
          </a:p>
          <a:p>
            <a:pPr marL="457200" indent="-457200">
              <a:buFontTx/>
              <a:buChar char="-"/>
            </a:pPr>
            <a:r>
              <a:rPr lang="fr-FR" sz="2000" dirty="0" smtClean="0"/>
              <a:t>Les 2 sous unités </a:t>
            </a:r>
            <a:r>
              <a:rPr lang="el-GR" sz="2000" dirty="0" smtClean="0"/>
              <a:t>α</a:t>
            </a:r>
            <a:r>
              <a:rPr lang="fr-FR" sz="2000" dirty="0" smtClean="0"/>
              <a:t> présentent les sites de liaisons de l’</a:t>
            </a:r>
            <a:r>
              <a:rPr lang="fr-FR" sz="2000" dirty="0" err="1" smtClean="0"/>
              <a:t>Ach</a:t>
            </a:r>
            <a:r>
              <a:rPr lang="fr-FR" sz="2000" dirty="0" smtClean="0"/>
              <a:t>.</a:t>
            </a:r>
          </a:p>
          <a:p>
            <a:pPr marL="457200" indent="-457200">
              <a:buFontTx/>
              <a:buChar char="-"/>
            </a:pPr>
            <a:r>
              <a:rPr lang="fr-FR" sz="2000" dirty="0" smtClean="0"/>
              <a:t>Localisés au niveau des neurones ganglionnaires du SN sympathique et parasympathique.</a:t>
            </a:r>
          </a:p>
          <a:p>
            <a:pPr marL="457200" indent="-457200">
              <a:buFontTx/>
              <a:buChar char="-"/>
            </a:pPr>
            <a:r>
              <a:rPr lang="fr-FR" sz="2000" dirty="0" smtClean="0"/>
              <a:t>Se sont des récepteurs excitateurs.</a:t>
            </a:r>
          </a:p>
          <a:p>
            <a:pPr marL="457200" indent="-457200">
              <a:buFontTx/>
              <a:buChar char="-"/>
            </a:pPr>
            <a:r>
              <a:rPr lang="fr-FR" sz="2000" dirty="0" smtClean="0"/>
              <a:t>Stimulés par la nicotine et inhibés par la nicotine a forte dose et l’</a:t>
            </a:r>
            <a:r>
              <a:rPr lang="fr-FR" sz="2000" dirty="0" err="1" smtClean="0"/>
              <a:t>hexaméthonium</a:t>
            </a:r>
            <a:r>
              <a:rPr lang="fr-FR" sz="2000" dirty="0" smtClean="0"/>
              <a:t>.</a:t>
            </a:r>
          </a:p>
          <a:p>
            <a:pPr marL="457200" indent="-457200">
              <a:buFontTx/>
              <a:buChar char="-"/>
            </a:pPr>
            <a:endParaRPr lang="fr-FR" sz="2000" dirty="0" smtClean="0"/>
          </a:p>
          <a:p>
            <a:pPr marL="457200" indent="-457200">
              <a:buFontTx/>
              <a:buChar char="-"/>
            </a:pPr>
            <a:endParaRPr lang="fr-FR" sz="2000" dirty="0"/>
          </a:p>
        </p:txBody>
      </p:sp>
      <p:pic>
        <p:nvPicPr>
          <p:cNvPr id="5122" name="Picture 2" descr="C:\Users\SONY\Desktop\schema-du-mode-de-fonctionnement-dun-recepteur-nicotinique-dapres (1).ppm"/>
          <p:cNvPicPr>
            <a:picLocks noChangeAspect="1" noChangeArrowheads="1"/>
          </p:cNvPicPr>
          <p:nvPr/>
        </p:nvPicPr>
        <p:blipFill>
          <a:blip r:embed="rId2"/>
          <a:srcRect/>
          <a:stretch>
            <a:fillRect/>
          </a:stretch>
        </p:blipFill>
        <p:spPr bwMode="auto">
          <a:xfrm>
            <a:off x="2357422" y="4286256"/>
            <a:ext cx="4286280" cy="242889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357166"/>
          </a:xfrm>
        </p:spPr>
        <p:txBody>
          <a:bodyPr>
            <a:normAutofit fontScale="90000"/>
          </a:bodyPr>
          <a:lstStyle/>
          <a:p>
            <a:endParaRPr lang="fr-FR" dirty="0"/>
          </a:p>
        </p:txBody>
      </p:sp>
      <p:sp>
        <p:nvSpPr>
          <p:cNvPr id="3" name="Espace réservé du contenu 2"/>
          <p:cNvSpPr>
            <a:spLocks noGrp="1"/>
          </p:cNvSpPr>
          <p:nvPr>
            <p:ph idx="1"/>
          </p:nvPr>
        </p:nvSpPr>
        <p:spPr>
          <a:xfrm>
            <a:off x="428596" y="571480"/>
            <a:ext cx="8229600" cy="6286520"/>
          </a:xfrm>
        </p:spPr>
        <p:txBody>
          <a:bodyPr>
            <a:normAutofit/>
          </a:bodyPr>
          <a:lstStyle/>
          <a:p>
            <a:pPr>
              <a:buNone/>
            </a:pPr>
            <a:r>
              <a:rPr lang="fr-FR" sz="2000" b="1" dirty="0" smtClean="0"/>
              <a:t>b)    Les récepteurs muscariniques</a:t>
            </a:r>
            <a:r>
              <a:rPr lang="fr-FR" sz="2000" dirty="0" smtClean="0"/>
              <a:t>: </a:t>
            </a:r>
          </a:p>
          <a:p>
            <a:pPr>
              <a:buFontTx/>
              <a:buChar char="-"/>
            </a:pPr>
            <a:r>
              <a:rPr lang="fr-FR" sz="2000" dirty="0" smtClean="0"/>
              <a:t>Sont des récepteurs </a:t>
            </a:r>
            <a:r>
              <a:rPr lang="fr-FR" sz="2000" dirty="0" err="1" smtClean="0"/>
              <a:t>métabotropes</a:t>
            </a:r>
            <a:r>
              <a:rPr lang="fr-FR" sz="2000" dirty="0" smtClean="0"/>
              <a:t> ( entrainent l’activation de certains systèmes enzymatiques);</a:t>
            </a:r>
          </a:p>
          <a:p>
            <a:pPr>
              <a:buFontTx/>
              <a:buChar char="-"/>
            </a:pPr>
            <a:r>
              <a:rPr lang="fr-FR" sz="2000" dirty="0" smtClean="0"/>
              <a:t>Il existe 5 sous types de récepteurs muscariniques de M1 à M5;</a:t>
            </a:r>
          </a:p>
          <a:p>
            <a:pPr>
              <a:buFontTx/>
              <a:buChar char="-"/>
            </a:pPr>
            <a:r>
              <a:rPr lang="fr-FR" sz="2000" dirty="0" smtClean="0"/>
              <a:t>Il présentent 7 domaines transmembranaires;</a:t>
            </a:r>
          </a:p>
          <a:p>
            <a:pPr>
              <a:buFontTx/>
              <a:buChar char="-"/>
            </a:pPr>
            <a:r>
              <a:rPr lang="fr-FR" sz="2000" dirty="0" smtClean="0"/>
              <a:t>Un seul site de liaison de l’</a:t>
            </a:r>
            <a:r>
              <a:rPr lang="fr-FR" sz="2000" dirty="0" err="1" smtClean="0"/>
              <a:t>Ach</a:t>
            </a:r>
            <a:r>
              <a:rPr lang="fr-FR" sz="2000" dirty="0" smtClean="0"/>
              <a:t>;</a:t>
            </a:r>
          </a:p>
          <a:p>
            <a:pPr>
              <a:buFontTx/>
              <a:buChar char="-"/>
            </a:pPr>
            <a:r>
              <a:rPr lang="fr-FR" sz="2000" dirty="0" smtClean="0"/>
              <a:t>Localisés au niveau de l’organe effecteur du SN parasympathique et au niveau des glandes sudoripares du SN sympathique;</a:t>
            </a:r>
          </a:p>
          <a:p>
            <a:pPr>
              <a:buFontTx/>
              <a:buChar char="-"/>
            </a:pPr>
            <a:r>
              <a:rPr lang="fr-FR" sz="2000" dirty="0" smtClean="0"/>
              <a:t>Se sont des récepteurs excitateurs et inhibiteurs,</a:t>
            </a:r>
          </a:p>
          <a:p>
            <a:pPr>
              <a:buFontTx/>
              <a:buChar char="-"/>
            </a:pPr>
            <a:r>
              <a:rPr lang="fr-FR" sz="2000" dirty="0" smtClean="0"/>
              <a:t>Stimulés par la muscarine et inhibés par l’atropine.</a:t>
            </a:r>
          </a:p>
          <a:p>
            <a:pPr>
              <a:buFontTx/>
              <a:buChar char="-"/>
            </a:pPr>
            <a:endParaRPr lang="fr-FR" sz="2000" dirty="0" smtClean="0"/>
          </a:p>
          <a:p>
            <a:pPr>
              <a:buFontTx/>
              <a:buChar char="-"/>
            </a:pPr>
            <a:endParaRPr lang="fr-FR" sz="2000" dirty="0"/>
          </a:p>
        </p:txBody>
      </p:sp>
      <p:pic>
        <p:nvPicPr>
          <p:cNvPr id="6146" name="Picture 2" descr="C:\Users\SONY\Desktop\schema-de-la-structure-dun-recepteur-muscarinique-dapres-pharmacywsuedu-courses.png"/>
          <p:cNvPicPr>
            <a:picLocks noChangeAspect="1" noChangeArrowheads="1"/>
          </p:cNvPicPr>
          <p:nvPr/>
        </p:nvPicPr>
        <p:blipFill>
          <a:blip r:embed="rId2"/>
          <a:srcRect/>
          <a:stretch>
            <a:fillRect/>
          </a:stretch>
        </p:blipFill>
        <p:spPr bwMode="auto">
          <a:xfrm>
            <a:off x="2285984" y="4214818"/>
            <a:ext cx="4786346" cy="264318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457200" y="571480"/>
            <a:ext cx="8229600" cy="5554683"/>
          </a:xfrm>
        </p:spPr>
        <p:txBody>
          <a:bodyPr>
            <a:normAutofit/>
          </a:bodyPr>
          <a:lstStyle/>
          <a:p>
            <a:pPr>
              <a:buNone/>
            </a:pPr>
            <a:r>
              <a:rPr lang="fr-FR" sz="2400" b="1" dirty="0" smtClean="0"/>
              <a:t>B) </a:t>
            </a:r>
            <a:r>
              <a:rPr lang="fr-FR" sz="2400" b="1" u="sng" dirty="0" smtClean="0"/>
              <a:t>La transmission adrénergique</a:t>
            </a:r>
            <a:r>
              <a:rPr lang="fr-FR" sz="2400" b="1" dirty="0" smtClean="0"/>
              <a:t>: </a:t>
            </a:r>
          </a:p>
          <a:p>
            <a:pPr marL="457200" indent="-457200">
              <a:buAutoNum type="arabicParenR"/>
            </a:pPr>
            <a:r>
              <a:rPr lang="fr-FR" sz="2000" b="1" dirty="0" smtClean="0"/>
              <a:t>Le neurotransmetteur:   </a:t>
            </a:r>
            <a:r>
              <a:rPr lang="fr-FR" sz="2000" dirty="0" smtClean="0"/>
              <a:t>est</a:t>
            </a:r>
            <a:r>
              <a:rPr lang="fr-FR" sz="2000" b="1" dirty="0" smtClean="0"/>
              <a:t> l’adrénaline </a:t>
            </a:r>
            <a:r>
              <a:rPr lang="fr-FR" sz="2000" dirty="0" smtClean="0"/>
              <a:t>ou</a:t>
            </a:r>
            <a:r>
              <a:rPr lang="fr-FR" sz="2000" b="1" dirty="0" smtClean="0"/>
              <a:t> la noradrénaline(ND)</a:t>
            </a:r>
            <a:r>
              <a:rPr lang="fr-FR" sz="2000" dirty="0" smtClean="0"/>
              <a:t>.</a:t>
            </a:r>
          </a:p>
          <a:p>
            <a:pPr marL="457200" indent="-457200">
              <a:buFontTx/>
              <a:buChar char="-"/>
            </a:pPr>
            <a:r>
              <a:rPr lang="fr-FR" sz="2000" dirty="0" smtClean="0"/>
              <a:t>Sa synthèse est plus complexe;</a:t>
            </a:r>
          </a:p>
          <a:p>
            <a:pPr marL="457200" indent="-457200">
              <a:buFontTx/>
              <a:buChar char="-"/>
            </a:pPr>
            <a:r>
              <a:rPr lang="fr-FR" sz="2000" dirty="0" smtClean="0"/>
              <a:t>La L-tyrosine précurseur de la synthèse de la ND;</a:t>
            </a:r>
          </a:p>
          <a:p>
            <a:pPr marL="457200" indent="-457200">
              <a:buFontTx/>
              <a:buChar char="-"/>
            </a:pPr>
            <a:r>
              <a:rPr lang="fr-FR" sz="2000" dirty="0" smtClean="0"/>
              <a:t>La Tyrosine est transformée en L DOPA grâce à la Tyrosine </a:t>
            </a:r>
            <a:r>
              <a:rPr lang="fr-FR" sz="2000" dirty="0" err="1" smtClean="0"/>
              <a:t>Hydroxylase</a:t>
            </a:r>
            <a:r>
              <a:rPr lang="fr-FR" sz="2000" dirty="0" smtClean="0"/>
              <a:t> ( réaction enzymatique accélérée par le NA+ et Ca2+ et inhibée par la ND);</a:t>
            </a:r>
          </a:p>
          <a:p>
            <a:pPr marL="457200" indent="-457200">
              <a:buFontTx/>
              <a:buChar char="-"/>
            </a:pPr>
            <a:r>
              <a:rPr lang="fr-FR" sz="2000" dirty="0" smtClean="0"/>
              <a:t>La L DOPA est transformée en Dopamine grâce a la DOPA décarboxylase puis en ND grâce à une hydroxylation;</a:t>
            </a:r>
          </a:p>
          <a:p>
            <a:pPr marL="457200" indent="-457200">
              <a:buFontTx/>
              <a:buChar char="-"/>
            </a:pPr>
            <a:r>
              <a:rPr lang="fr-FR" sz="2000" dirty="0" smtClean="0"/>
              <a:t>La ND est stockée dans de grosses vésicules granuleuses sous forme de complexe micellaire;</a:t>
            </a:r>
          </a:p>
          <a:p>
            <a:pPr marL="457200" indent="-457200">
              <a:buFontTx/>
              <a:buChar char="-"/>
            </a:pPr>
            <a:r>
              <a:rPr lang="fr-FR" sz="2000" dirty="0" smtClean="0"/>
              <a:t>Toute fois le mécanisme de libération de la ND reste méconnu;</a:t>
            </a:r>
          </a:p>
          <a:p>
            <a:pPr marL="457200" indent="-457200">
              <a:buFontTx/>
              <a:buChar char="-"/>
            </a:pPr>
            <a:r>
              <a:rPr lang="fr-FR" sz="2000" dirty="0" smtClean="0"/>
              <a:t>La </a:t>
            </a:r>
            <a:r>
              <a:rPr lang="fr-FR" sz="2000" dirty="0" err="1" smtClean="0"/>
              <a:t>méthylation</a:t>
            </a:r>
            <a:r>
              <a:rPr lang="fr-FR" sz="2000" dirty="0" smtClean="0"/>
              <a:t> de la ND aboutit à l’adrénaline;</a:t>
            </a:r>
          </a:p>
          <a:p>
            <a:pPr marL="457200" indent="-457200">
              <a:buFontTx/>
              <a:buChar char="-"/>
            </a:pPr>
            <a:r>
              <a:rPr lang="fr-FR" sz="2000" dirty="0" smtClean="0"/>
              <a:t>Après sa libération la ND à une durée de vie courte et une action brève;</a:t>
            </a:r>
          </a:p>
          <a:p>
            <a:pPr marL="457200" indent="-457200">
              <a:buFontTx/>
              <a:buChar char="-"/>
            </a:pPr>
            <a:r>
              <a:rPr lang="fr-FR" sz="2000" dirty="0" smtClean="0"/>
              <a:t>Ensuite, la ND sera éliminée par 3 mécanismes d’importance décroissante: </a:t>
            </a:r>
          </a:p>
          <a:p>
            <a:pPr marL="457200" indent="-457200">
              <a:buFontTx/>
              <a:buChar char="-"/>
            </a:pPr>
            <a:endParaRPr lang="fr-FR"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42852"/>
          </a:xfrm>
        </p:spPr>
        <p:txBody>
          <a:bodyPr>
            <a:normAutofit fontScale="90000"/>
          </a:bodyPr>
          <a:lstStyle/>
          <a:p>
            <a:endParaRPr lang="fr-FR" dirty="0"/>
          </a:p>
        </p:txBody>
      </p:sp>
      <p:sp>
        <p:nvSpPr>
          <p:cNvPr id="3" name="Espace réservé du contenu 2"/>
          <p:cNvSpPr>
            <a:spLocks noGrp="1"/>
          </p:cNvSpPr>
          <p:nvPr>
            <p:ph idx="1"/>
          </p:nvPr>
        </p:nvSpPr>
        <p:spPr>
          <a:xfrm>
            <a:off x="457200" y="428604"/>
            <a:ext cx="8229600" cy="6215106"/>
          </a:xfrm>
        </p:spPr>
        <p:txBody>
          <a:bodyPr>
            <a:normAutofit/>
          </a:bodyPr>
          <a:lstStyle/>
          <a:p>
            <a:pPr>
              <a:buFont typeface="Arial" charset="0"/>
              <a:buChar char="•"/>
            </a:pPr>
            <a:r>
              <a:rPr lang="fr-FR" sz="2000" dirty="0" smtClean="0"/>
              <a:t>Recapture pré-synaptique environs 70% de la ND libérée</a:t>
            </a:r>
          </a:p>
          <a:p>
            <a:pPr>
              <a:buFont typeface="Arial" charset="0"/>
              <a:buChar char="•"/>
            </a:pPr>
            <a:r>
              <a:rPr lang="fr-FR" sz="2000" dirty="0" smtClean="0"/>
              <a:t>Diffusion  fente ---- &gt; sang</a:t>
            </a:r>
          </a:p>
          <a:p>
            <a:pPr>
              <a:buFont typeface="Arial" charset="0"/>
              <a:buChar char="•"/>
            </a:pPr>
            <a:r>
              <a:rPr lang="fr-FR" sz="2000" dirty="0"/>
              <a:t> </a:t>
            </a:r>
            <a:r>
              <a:rPr lang="fr-FR" sz="2000" dirty="0" smtClean="0"/>
              <a:t>Dégradation enzymatique par les MAO et les COMT.</a:t>
            </a:r>
          </a:p>
          <a:p>
            <a:pPr>
              <a:buNone/>
            </a:pPr>
            <a:r>
              <a:rPr lang="fr-FR" sz="2000" dirty="0" smtClean="0"/>
              <a:t>- </a:t>
            </a:r>
            <a:r>
              <a:rPr lang="fr-FR" sz="2000" dirty="0" err="1" smtClean="0"/>
              <a:t>Rmq</a:t>
            </a:r>
            <a:r>
              <a:rPr lang="fr-FR" sz="2000" dirty="0" smtClean="0"/>
              <a:t>: La ND et l’adrénaline libérées a partir de la médullosurrénale passe dans la circulation et manifestent plus longuement leurs effets.</a:t>
            </a:r>
          </a:p>
          <a:p>
            <a:pPr>
              <a:buFont typeface="Arial" charset="0"/>
              <a:buChar char="•"/>
            </a:pPr>
            <a:endParaRPr lang="fr-FR" sz="2000" dirty="0"/>
          </a:p>
          <a:p>
            <a:pPr>
              <a:buFont typeface="Arial" charset="0"/>
              <a:buChar char="•"/>
            </a:pPr>
            <a:endParaRPr lang="fr-FR" sz="2000" dirty="0" smtClean="0"/>
          </a:p>
          <a:p>
            <a:pPr>
              <a:buFont typeface="Arial" charset="0"/>
              <a:buChar char="•"/>
            </a:pPr>
            <a:endParaRPr lang="fr-FR" sz="2000" dirty="0"/>
          </a:p>
          <a:p>
            <a:pPr>
              <a:buFont typeface="Arial" charset="0"/>
              <a:buChar char="•"/>
            </a:pPr>
            <a:endParaRPr lang="fr-FR" sz="2000" dirty="0" smtClean="0"/>
          </a:p>
          <a:p>
            <a:pPr>
              <a:buFont typeface="Arial" charset="0"/>
              <a:buChar char="•"/>
            </a:pPr>
            <a:endParaRPr lang="fr-FR" sz="2000" dirty="0" smtClean="0"/>
          </a:p>
          <a:p>
            <a:pPr>
              <a:buFont typeface="Arial" charset="0"/>
              <a:buChar char="•"/>
            </a:pPr>
            <a:endParaRPr lang="fr-FR" sz="2000" dirty="0"/>
          </a:p>
        </p:txBody>
      </p:sp>
      <p:pic>
        <p:nvPicPr>
          <p:cNvPr id="7" name="Picture 2"/>
          <p:cNvPicPr>
            <a:picLocks noChangeAspect="1" noChangeArrowheads="1"/>
          </p:cNvPicPr>
          <p:nvPr/>
        </p:nvPicPr>
        <p:blipFill>
          <a:blip r:embed="rId2"/>
          <a:srcRect/>
          <a:stretch>
            <a:fillRect/>
          </a:stretch>
        </p:blipFill>
        <p:spPr bwMode="auto">
          <a:xfrm>
            <a:off x="1928794" y="2786058"/>
            <a:ext cx="5072098" cy="38576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214290"/>
          </a:xfrm>
        </p:spPr>
        <p:txBody>
          <a:bodyPr>
            <a:normAutofit fontScale="90000"/>
          </a:bodyPr>
          <a:lstStyle/>
          <a:p>
            <a:endParaRPr lang="fr-FR" dirty="0"/>
          </a:p>
        </p:txBody>
      </p:sp>
      <p:sp>
        <p:nvSpPr>
          <p:cNvPr id="5" name="Espace réservé du contenu 4"/>
          <p:cNvSpPr>
            <a:spLocks noGrp="1"/>
          </p:cNvSpPr>
          <p:nvPr>
            <p:ph idx="1"/>
          </p:nvPr>
        </p:nvSpPr>
        <p:spPr>
          <a:xfrm>
            <a:off x="457200" y="428604"/>
            <a:ext cx="8229600" cy="5697559"/>
          </a:xfrm>
        </p:spPr>
        <p:txBody>
          <a:bodyPr>
            <a:normAutofit/>
          </a:bodyPr>
          <a:lstStyle/>
          <a:p>
            <a:pPr>
              <a:buNone/>
            </a:pPr>
            <a:r>
              <a:rPr lang="fr-FR" sz="2000" b="1" dirty="0" smtClean="0"/>
              <a:t>2) les récepteurs:</a:t>
            </a:r>
          </a:p>
          <a:p>
            <a:pPr>
              <a:buNone/>
            </a:pPr>
            <a:r>
              <a:rPr lang="fr-FR" sz="2000" dirty="0" smtClean="0"/>
              <a:t>Les récepteurs adrénergiques sont des récepteurs couplés à la Pr G, on distingue: 2 types de récepteurs </a:t>
            </a:r>
            <a:r>
              <a:rPr lang="el-GR" sz="2000" dirty="0" smtClean="0"/>
              <a:t>α</a:t>
            </a:r>
            <a:r>
              <a:rPr lang="fr-FR" sz="2000" dirty="0" smtClean="0"/>
              <a:t> et 2 types de récepteurs </a:t>
            </a:r>
            <a:r>
              <a:rPr lang="el-GR" sz="2000" dirty="0" smtClean="0"/>
              <a:t>β</a:t>
            </a:r>
            <a:r>
              <a:rPr lang="fr-FR" sz="2000" dirty="0" smtClean="0"/>
              <a:t>.</a:t>
            </a:r>
          </a:p>
          <a:p>
            <a:pPr>
              <a:buFontTx/>
              <a:buChar char="-"/>
            </a:pPr>
            <a:r>
              <a:rPr lang="fr-FR" sz="2000" dirty="0" smtClean="0"/>
              <a:t>Les récepteurs </a:t>
            </a:r>
            <a:r>
              <a:rPr lang="el-GR" sz="2000" dirty="0" smtClean="0"/>
              <a:t>α</a:t>
            </a:r>
            <a:r>
              <a:rPr lang="fr-FR" sz="2000" dirty="0" smtClean="0"/>
              <a:t>1 sont de localisation post-synaptique seulement, produisent une stimulation et utilisent comme second messager la voie IP3/DAG;</a:t>
            </a:r>
          </a:p>
          <a:p>
            <a:pPr>
              <a:buFontTx/>
              <a:buChar char="-"/>
            </a:pPr>
            <a:r>
              <a:rPr lang="fr-FR" sz="2000" dirty="0" smtClean="0"/>
              <a:t>Les récepteurs </a:t>
            </a:r>
            <a:r>
              <a:rPr lang="el-GR" sz="2000" dirty="0" smtClean="0"/>
              <a:t>α</a:t>
            </a:r>
            <a:r>
              <a:rPr lang="fr-FR" sz="2000" dirty="0" smtClean="0"/>
              <a:t>2 sont pré et post-synaptique, produisent souvent une inhibition et utilisent comme second messager la voie de l’</a:t>
            </a:r>
            <a:r>
              <a:rPr lang="fr-FR" sz="2000" dirty="0" err="1" smtClean="0"/>
              <a:t>AMPc</a:t>
            </a:r>
            <a:r>
              <a:rPr lang="fr-FR" sz="2000" dirty="0" smtClean="0"/>
              <a:t>; </a:t>
            </a:r>
          </a:p>
          <a:p>
            <a:pPr>
              <a:buFontTx/>
              <a:buChar char="-"/>
            </a:pPr>
            <a:r>
              <a:rPr lang="fr-FR" sz="2000" dirty="0" smtClean="0"/>
              <a:t>Les récepteurs </a:t>
            </a:r>
            <a:r>
              <a:rPr lang="el-GR" sz="2000" dirty="0" smtClean="0"/>
              <a:t>β</a:t>
            </a:r>
            <a:r>
              <a:rPr lang="fr-FR" sz="2000" dirty="0" smtClean="0"/>
              <a:t>1 et </a:t>
            </a:r>
            <a:r>
              <a:rPr lang="el-GR" sz="2000" dirty="0" smtClean="0"/>
              <a:t>β</a:t>
            </a:r>
            <a:r>
              <a:rPr lang="fr-FR" sz="2000" dirty="0" smtClean="0"/>
              <a:t>2 sont post-synaptique, produisent successivement une stimulation et un relâchement et ils utilisent comme second messager la voie de l’</a:t>
            </a:r>
            <a:r>
              <a:rPr lang="fr-FR" sz="2000" dirty="0" err="1" smtClean="0"/>
              <a:t>AMPc</a:t>
            </a:r>
            <a:r>
              <a:rPr lang="fr-FR" sz="2000" dirty="0" smtClean="0"/>
              <a:t>.</a:t>
            </a:r>
            <a:endParaRPr lang="el-GR" sz="2000" dirty="0"/>
          </a:p>
          <a:p>
            <a:pPr>
              <a:buNone/>
            </a:pPr>
            <a:endParaRPr lang="fr-FR" sz="2000" dirty="0" smtClean="0"/>
          </a:p>
          <a:p>
            <a:pPr>
              <a:buNone/>
            </a:pPr>
            <a:endParaRPr lang="fr-F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457200" y="1357298"/>
            <a:ext cx="8229600" cy="4768865"/>
          </a:xfrm>
        </p:spPr>
        <p:txBody>
          <a:bodyPr/>
          <a:lstStyle/>
          <a:p>
            <a:pPr>
              <a:buNone/>
            </a:pPr>
            <a:r>
              <a:rPr lang="fr-FR" sz="2400" b="1" dirty="0" smtClean="0"/>
              <a:t>C) </a:t>
            </a:r>
            <a:r>
              <a:rPr lang="fr-FR" sz="2400" b="1" u="sng" dirty="0" smtClean="0"/>
              <a:t>La transmission non adrénergique non cholinergique (NANC)</a:t>
            </a:r>
            <a:r>
              <a:rPr lang="fr-FR" sz="2400" b="1" dirty="0" smtClean="0"/>
              <a:t>:</a:t>
            </a:r>
          </a:p>
          <a:p>
            <a:pPr>
              <a:buFontTx/>
              <a:buChar char="-"/>
            </a:pPr>
            <a:r>
              <a:rPr lang="fr-FR" sz="2000" dirty="0" smtClean="0"/>
              <a:t>Un 3</a:t>
            </a:r>
            <a:r>
              <a:rPr lang="fr-FR" sz="2000" baseline="30000" dirty="0" smtClean="0"/>
              <a:t>ème</a:t>
            </a:r>
            <a:r>
              <a:rPr lang="fr-FR" sz="2000" dirty="0" smtClean="0"/>
              <a:t> système a été individualisé </a:t>
            </a:r>
          </a:p>
          <a:p>
            <a:pPr>
              <a:buFont typeface="Arial" charset="0"/>
              <a:buChar char="•"/>
            </a:pPr>
            <a:r>
              <a:rPr lang="fr-FR" sz="2000" dirty="0" smtClean="0"/>
              <a:t>NANC excitateur (e): Neuropeptides, </a:t>
            </a:r>
            <a:r>
              <a:rPr lang="fr-FR" sz="2000" dirty="0" err="1" smtClean="0"/>
              <a:t>bronchoconstricteurs</a:t>
            </a:r>
            <a:r>
              <a:rPr lang="fr-FR" sz="2000" dirty="0" smtClean="0"/>
              <a:t> …</a:t>
            </a:r>
          </a:p>
          <a:p>
            <a:pPr>
              <a:buFont typeface="Arial" charset="0"/>
              <a:buChar char="•"/>
            </a:pPr>
            <a:r>
              <a:rPr lang="fr-FR" sz="2000" dirty="0" smtClean="0"/>
              <a:t>NANC inhibiteurs (i): VIP …</a:t>
            </a:r>
            <a:endParaRPr lang="fr-F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t>Plan:</a:t>
            </a:r>
            <a:endParaRPr lang="fr-FR" sz="3200" dirty="0"/>
          </a:p>
        </p:txBody>
      </p:sp>
      <p:sp>
        <p:nvSpPr>
          <p:cNvPr id="3" name="Espace réservé du contenu 2"/>
          <p:cNvSpPr>
            <a:spLocks noGrp="1"/>
          </p:cNvSpPr>
          <p:nvPr>
            <p:ph idx="1"/>
          </p:nvPr>
        </p:nvSpPr>
        <p:spPr>
          <a:xfrm>
            <a:off x="457200" y="1142984"/>
            <a:ext cx="8229600" cy="5286412"/>
          </a:xfrm>
        </p:spPr>
        <p:txBody>
          <a:bodyPr>
            <a:normAutofit/>
          </a:bodyPr>
          <a:lstStyle/>
          <a:p>
            <a:pPr marL="571500" indent="-571500">
              <a:buAutoNum type="romanUcPeriod"/>
            </a:pPr>
            <a:r>
              <a:rPr lang="fr-FR" sz="2000" dirty="0" smtClean="0"/>
              <a:t>Introduction</a:t>
            </a:r>
          </a:p>
          <a:p>
            <a:pPr marL="571500" indent="-571500">
              <a:buAutoNum type="romanUcPeriod"/>
            </a:pPr>
            <a:r>
              <a:rPr lang="fr-FR" sz="2000" dirty="0" smtClean="0"/>
              <a:t>Organisation générale du SNA</a:t>
            </a:r>
          </a:p>
          <a:p>
            <a:pPr marL="571500" indent="-571500">
              <a:buAutoNum type="romanUcPeriod"/>
            </a:pPr>
            <a:r>
              <a:rPr lang="fr-FR" sz="2000" dirty="0" smtClean="0"/>
              <a:t>La transmission synaptique du SNA</a:t>
            </a:r>
          </a:p>
          <a:p>
            <a:pPr marL="571500" indent="-571500">
              <a:buAutoNum type="alphaLcParenR"/>
            </a:pPr>
            <a:r>
              <a:rPr lang="fr-FR" sz="2000" dirty="0" smtClean="0"/>
              <a:t>La transmission cholinergique</a:t>
            </a:r>
          </a:p>
          <a:p>
            <a:pPr marL="571500" indent="-571500">
              <a:buAutoNum type="alphaLcParenR"/>
            </a:pPr>
            <a:r>
              <a:rPr lang="fr-FR" sz="2000" dirty="0" smtClean="0"/>
              <a:t>La transmission adrénergique</a:t>
            </a:r>
          </a:p>
          <a:p>
            <a:pPr marL="571500" indent="-571500">
              <a:buAutoNum type="alphaLcParenR"/>
            </a:pPr>
            <a:r>
              <a:rPr lang="fr-FR" sz="2000" dirty="0" smtClean="0"/>
              <a:t>La transmission non adrénergique non cholinergique (NANC)</a:t>
            </a:r>
          </a:p>
          <a:p>
            <a:pPr marL="571500" indent="-571500">
              <a:buAutoNum type="romanUcPeriod" startAt="4"/>
            </a:pPr>
            <a:r>
              <a:rPr lang="fr-FR" sz="2000" dirty="0" smtClean="0"/>
              <a:t>Effets du SNA sur les organes effecteurs</a:t>
            </a:r>
          </a:p>
          <a:p>
            <a:pPr marL="571500" indent="-571500">
              <a:buNone/>
            </a:pPr>
            <a:r>
              <a:rPr lang="fr-FR" sz="2000" dirty="0" smtClean="0"/>
              <a:t>V.       Pharmacologie du SNA</a:t>
            </a:r>
            <a:endParaRPr lang="fr-FR" sz="2000" dirty="0"/>
          </a:p>
          <a:p>
            <a:pPr marL="571500" indent="-571500">
              <a:buNone/>
            </a:pPr>
            <a:r>
              <a:rPr lang="fr-FR" sz="2000" dirty="0" smtClean="0"/>
              <a:t>VI.      Conclusion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928670"/>
          </a:xfrm>
        </p:spPr>
        <p:txBody>
          <a:bodyPr>
            <a:normAutofit/>
          </a:bodyPr>
          <a:lstStyle/>
          <a:p>
            <a:pPr algn="l"/>
            <a:r>
              <a:rPr lang="fr-FR" sz="3200" b="1" dirty="0" smtClean="0"/>
              <a:t>IV. Effets du SNA sur les organes effecteurs</a:t>
            </a:r>
            <a:endParaRPr lang="fr-FR" sz="3200" b="1" dirty="0"/>
          </a:p>
        </p:txBody>
      </p:sp>
      <p:pic>
        <p:nvPicPr>
          <p:cNvPr id="10242" name="Picture 2" descr="C:\Users\SONY\Desktop\-iun2k5S0Z1eEhuo.5pHVw.png"/>
          <p:cNvPicPr>
            <a:picLocks noGrp="1" noChangeAspect="1" noChangeArrowheads="1"/>
          </p:cNvPicPr>
          <p:nvPr>
            <p:ph idx="1"/>
          </p:nvPr>
        </p:nvPicPr>
        <p:blipFill>
          <a:blip r:embed="rId2"/>
          <a:srcRect/>
          <a:stretch>
            <a:fillRect/>
          </a:stretch>
        </p:blipFill>
        <p:spPr bwMode="auto">
          <a:xfrm>
            <a:off x="2000232" y="1357299"/>
            <a:ext cx="5500726" cy="432039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fontScale="90000"/>
          </a:bodyPr>
          <a:lstStyle/>
          <a:p>
            <a:pPr algn="l"/>
            <a:r>
              <a:rPr lang="fr-FR" dirty="0" smtClean="0"/>
              <a:t/>
            </a:r>
            <a:br>
              <a:rPr lang="fr-FR" dirty="0" smtClean="0"/>
            </a:br>
            <a:endParaRPr lang="fr-FR" dirty="0"/>
          </a:p>
        </p:txBody>
      </p:sp>
      <p:pic>
        <p:nvPicPr>
          <p:cNvPr id="9218" name="Picture 2" descr="C:\Users\SONY\Desktop\Tableau_systeme_vegetatif_1.png"/>
          <p:cNvPicPr>
            <a:picLocks noGrp="1" noChangeAspect="1" noChangeArrowheads="1"/>
          </p:cNvPicPr>
          <p:nvPr>
            <p:ph idx="1"/>
          </p:nvPr>
        </p:nvPicPr>
        <p:blipFill>
          <a:blip r:embed="rId2"/>
          <a:srcRect/>
          <a:stretch>
            <a:fillRect/>
          </a:stretch>
        </p:blipFill>
        <p:spPr bwMode="auto">
          <a:xfrm>
            <a:off x="785786" y="928670"/>
            <a:ext cx="7572428" cy="507209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normAutofit/>
          </a:bodyPr>
          <a:lstStyle/>
          <a:p>
            <a:pPr algn="l"/>
            <a:r>
              <a:rPr lang="fr-FR" sz="3200" b="1" dirty="0" smtClean="0"/>
              <a:t>V. Pharmacologie du SNA</a:t>
            </a:r>
            <a:endParaRPr lang="fr-FR" sz="3200" b="1" dirty="0"/>
          </a:p>
        </p:txBody>
      </p:sp>
      <p:sp>
        <p:nvSpPr>
          <p:cNvPr id="3" name="Espace réservé du contenu 2"/>
          <p:cNvSpPr>
            <a:spLocks noGrp="1"/>
          </p:cNvSpPr>
          <p:nvPr>
            <p:ph idx="1"/>
          </p:nvPr>
        </p:nvSpPr>
        <p:spPr>
          <a:xfrm>
            <a:off x="457200" y="785794"/>
            <a:ext cx="8229600" cy="5340369"/>
          </a:xfrm>
        </p:spPr>
        <p:txBody>
          <a:bodyPr>
            <a:normAutofit/>
          </a:bodyPr>
          <a:lstStyle/>
          <a:p>
            <a:pPr marL="457200" indent="-457200">
              <a:buAutoNum type="alphaUcParenR"/>
            </a:pPr>
            <a:r>
              <a:rPr lang="fr-FR" sz="2400" b="1" u="sng" dirty="0" smtClean="0"/>
              <a:t>Les sympathomimétiques</a:t>
            </a:r>
            <a:r>
              <a:rPr lang="fr-FR" sz="2400" b="1" dirty="0" smtClean="0"/>
              <a:t>: </a:t>
            </a:r>
          </a:p>
          <a:p>
            <a:pPr marL="457200" indent="-457200">
              <a:buAutoNum type="arabicParenR"/>
            </a:pPr>
            <a:r>
              <a:rPr lang="fr-FR" sz="2000" b="1" dirty="0" smtClean="0"/>
              <a:t>Directs: </a:t>
            </a:r>
            <a:r>
              <a:rPr lang="fr-FR" sz="2000" dirty="0" smtClean="0"/>
              <a:t>Agissent directement sur les sites de liaisons du neurotransmetteur (Récepteurs).</a:t>
            </a:r>
          </a:p>
          <a:p>
            <a:pPr marL="457200" indent="-457200">
              <a:buFontTx/>
              <a:buChar char="-"/>
            </a:pPr>
            <a:r>
              <a:rPr lang="fr-FR" sz="2000" b="1" dirty="0" smtClean="0"/>
              <a:t>Agonistes </a:t>
            </a:r>
            <a:r>
              <a:rPr lang="el-GR" sz="2000" b="1" dirty="0" smtClean="0"/>
              <a:t>α</a:t>
            </a:r>
            <a:r>
              <a:rPr lang="fr-FR" sz="2000" b="1" dirty="0" smtClean="0"/>
              <a:t> </a:t>
            </a:r>
            <a:r>
              <a:rPr lang="fr-FR" sz="2000" dirty="0" smtClean="0"/>
              <a:t>: Adrénaline, ND et Dopamine.</a:t>
            </a:r>
          </a:p>
          <a:p>
            <a:pPr marL="457200" indent="-457200">
              <a:buFontTx/>
              <a:buChar char="-"/>
            </a:pPr>
            <a:r>
              <a:rPr lang="fr-FR" sz="2000" b="1" dirty="0" smtClean="0"/>
              <a:t>Agonistes </a:t>
            </a:r>
            <a:r>
              <a:rPr lang="el-GR" sz="2000" b="1" dirty="0" smtClean="0"/>
              <a:t>β</a:t>
            </a:r>
            <a:r>
              <a:rPr lang="fr-FR" sz="2000" b="1" dirty="0"/>
              <a:t> </a:t>
            </a:r>
            <a:r>
              <a:rPr lang="fr-FR" sz="2000" dirty="0" smtClean="0"/>
              <a:t>: </a:t>
            </a:r>
            <a:r>
              <a:rPr lang="fr-FR" sz="2000" dirty="0" err="1" smtClean="0"/>
              <a:t>Salbutamole</a:t>
            </a:r>
            <a:r>
              <a:rPr lang="fr-FR" sz="2000" dirty="0" smtClean="0"/>
              <a:t>, </a:t>
            </a:r>
            <a:r>
              <a:rPr lang="fr-FR" sz="2000" dirty="0" err="1" smtClean="0"/>
              <a:t>Dobutamine</a:t>
            </a:r>
            <a:r>
              <a:rPr lang="fr-FR" sz="2000" dirty="0" smtClean="0"/>
              <a:t> …</a:t>
            </a:r>
          </a:p>
          <a:p>
            <a:pPr marL="457200" indent="-457200">
              <a:buNone/>
            </a:pPr>
            <a:endParaRPr lang="fr-FR" sz="2000" dirty="0" smtClean="0"/>
          </a:p>
          <a:p>
            <a:pPr marL="457200" indent="-457200">
              <a:buAutoNum type="arabicParenR" startAt="2"/>
            </a:pPr>
            <a:r>
              <a:rPr lang="fr-FR" sz="2000" b="1" dirty="0" smtClean="0"/>
              <a:t>Indirects: </a:t>
            </a:r>
            <a:r>
              <a:rPr lang="fr-FR" sz="2000" dirty="0" smtClean="0"/>
              <a:t>Agissent sur l’une des étapes de la biosynthèse du neurotransmetteur (Neurotransmetteurs).</a:t>
            </a:r>
          </a:p>
          <a:p>
            <a:pPr marL="457200" indent="-457200">
              <a:buFontTx/>
              <a:buChar char="-"/>
            </a:pPr>
            <a:r>
              <a:rPr lang="fr-FR" sz="2000" b="1" dirty="0" smtClean="0"/>
              <a:t>Antagonistes </a:t>
            </a:r>
            <a:r>
              <a:rPr lang="el-GR" sz="2000" b="1" dirty="0" smtClean="0"/>
              <a:t>α</a:t>
            </a:r>
            <a:r>
              <a:rPr lang="fr-FR" sz="2000" b="1" dirty="0" smtClean="0"/>
              <a:t>2 </a:t>
            </a:r>
            <a:r>
              <a:rPr lang="fr-FR" sz="2000" dirty="0" smtClean="0"/>
              <a:t>: Yohimbine ( modèrent l’effet inhibiteur des </a:t>
            </a:r>
            <a:r>
              <a:rPr lang="el-GR" sz="2000" dirty="0" smtClean="0"/>
              <a:t>α</a:t>
            </a:r>
            <a:r>
              <a:rPr lang="fr-FR" sz="2000" dirty="0" smtClean="0"/>
              <a:t>2 sur la synthèse de la ND).</a:t>
            </a:r>
          </a:p>
          <a:p>
            <a:pPr marL="457200" indent="-457200">
              <a:buFontTx/>
              <a:buChar char="-"/>
            </a:pPr>
            <a:r>
              <a:rPr lang="fr-FR" sz="2000" b="1" dirty="0" smtClean="0"/>
              <a:t>Inhibiteurs de la recaptures </a:t>
            </a:r>
            <a:r>
              <a:rPr lang="fr-FR" sz="2000" dirty="0" smtClean="0"/>
              <a:t>: </a:t>
            </a:r>
            <a:r>
              <a:rPr lang="fr-FR" sz="2000" dirty="0" err="1" smtClean="0"/>
              <a:t>Cocaine</a:t>
            </a:r>
            <a:endParaRPr lang="fr-FR" sz="2000" dirty="0" smtClean="0"/>
          </a:p>
          <a:p>
            <a:pPr marL="457200" indent="-457200">
              <a:buFontTx/>
              <a:buChar char="-"/>
            </a:pPr>
            <a:r>
              <a:rPr lang="fr-FR" sz="2000" b="1" dirty="0" smtClean="0"/>
              <a:t>IMAO</a:t>
            </a:r>
            <a:r>
              <a:rPr lang="fr-FR" sz="2000" dirty="0" smtClean="0"/>
              <a:t> : </a:t>
            </a:r>
            <a:r>
              <a:rPr lang="fr-FR" sz="2000" dirty="0" err="1" smtClean="0"/>
              <a:t>Sélégiline</a:t>
            </a:r>
            <a:endParaRPr lang="fr-FR" sz="2000" dirty="0" smtClean="0"/>
          </a:p>
          <a:p>
            <a:pPr marL="457200" indent="-457200">
              <a:buFontTx/>
              <a:buChar char="-"/>
            </a:pPr>
            <a:r>
              <a:rPr lang="fr-FR" sz="2000" b="1" dirty="0" smtClean="0"/>
              <a:t>Stimulants de la libération de la ND</a:t>
            </a:r>
            <a:r>
              <a:rPr lang="fr-FR" sz="2000" dirty="0" smtClean="0"/>
              <a:t>: Amphétamine, Ephédrine.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571480"/>
          </a:xfrm>
        </p:spPr>
        <p:txBody>
          <a:bodyPr>
            <a:normAutofit fontScale="90000"/>
          </a:bodyPr>
          <a:lstStyle/>
          <a:p>
            <a:endParaRPr lang="fr-FR" dirty="0"/>
          </a:p>
        </p:txBody>
      </p:sp>
      <p:sp>
        <p:nvSpPr>
          <p:cNvPr id="3" name="Espace réservé du contenu 2"/>
          <p:cNvSpPr>
            <a:spLocks noGrp="1"/>
          </p:cNvSpPr>
          <p:nvPr>
            <p:ph idx="1"/>
          </p:nvPr>
        </p:nvSpPr>
        <p:spPr>
          <a:xfrm>
            <a:off x="457200" y="642918"/>
            <a:ext cx="8229600" cy="5483245"/>
          </a:xfrm>
        </p:spPr>
        <p:txBody>
          <a:bodyPr>
            <a:normAutofit/>
          </a:bodyPr>
          <a:lstStyle/>
          <a:p>
            <a:pPr>
              <a:buNone/>
            </a:pPr>
            <a:r>
              <a:rPr lang="fr-FR" sz="2400" b="1" dirty="0" smtClean="0"/>
              <a:t>B) </a:t>
            </a:r>
            <a:r>
              <a:rPr lang="fr-FR" sz="2400" b="1" u="sng" dirty="0" smtClean="0"/>
              <a:t>Les sympatholytiques</a:t>
            </a:r>
            <a:r>
              <a:rPr lang="fr-FR" sz="2400" b="1" dirty="0" smtClean="0"/>
              <a:t>: </a:t>
            </a:r>
          </a:p>
          <a:p>
            <a:pPr marL="457200" indent="-457200">
              <a:buAutoNum type="arabicParenR"/>
            </a:pPr>
            <a:r>
              <a:rPr lang="fr-FR" sz="2000" b="1" dirty="0" smtClean="0"/>
              <a:t>Directs: </a:t>
            </a:r>
          </a:p>
          <a:p>
            <a:pPr marL="457200" indent="-457200">
              <a:buFontTx/>
              <a:buChar char="-"/>
            </a:pPr>
            <a:r>
              <a:rPr lang="fr-FR" sz="2000" b="1" dirty="0" smtClean="0"/>
              <a:t>Antagonistes </a:t>
            </a:r>
            <a:r>
              <a:rPr lang="el-GR" sz="2000" b="1" dirty="0" smtClean="0"/>
              <a:t>α</a:t>
            </a:r>
            <a:r>
              <a:rPr lang="fr-FR" sz="2000" dirty="0" smtClean="0"/>
              <a:t> : </a:t>
            </a:r>
            <a:r>
              <a:rPr lang="fr-FR" sz="2000" dirty="0" err="1" smtClean="0"/>
              <a:t>Carvédilol</a:t>
            </a:r>
            <a:r>
              <a:rPr lang="fr-FR" sz="2000" dirty="0" smtClean="0"/>
              <a:t> …</a:t>
            </a:r>
          </a:p>
          <a:p>
            <a:pPr marL="457200" indent="-457200">
              <a:buFontTx/>
              <a:buChar char="-"/>
            </a:pPr>
            <a:r>
              <a:rPr lang="fr-FR" sz="2000" b="1" dirty="0" smtClean="0"/>
              <a:t>Antagonistes </a:t>
            </a:r>
            <a:r>
              <a:rPr lang="el-GR" sz="2000" b="1" dirty="0" smtClean="0"/>
              <a:t>β</a:t>
            </a:r>
            <a:r>
              <a:rPr lang="fr-FR" sz="2000" b="1" dirty="0" smtClean="0"/>
              <a:t> </a:t>
            </a:r>
            <a:r>
              <a:rPr lang="fr-FR" sz="2000" dirty="0" smtClean="0"/>
              <a:t>: </a:t>
            </a:r>
            <a:r>
              <a:rPr lang="fr-FR" sz="2000" dirty="0" err="1" smtClean="0"/>
              <a:t>Propranolol</a:t>
            </a:r>
            <a:r>
              <a:rPr lang="fr-FR" sz="2000" dirty="0" smtClean="0"/>
              <a:t>, </a:t>
            </a:r>
            <a:r>
              <a:rPr lang="fr-FR" sz="2000" dirty="0" err="1" smtClean="0"/>
              <a:t>Aténolol</a:t>
            </a:r>
            <a:r>
              <a:rPr lang="fr-FR" sz="2000" dirty="0" smtClean="0"/>
              <a:t> …</a:t>
            </a:r>
          </a:p>
          <a:p>
            <a:pPr marL="457200" indent="-457200">
              <a:buNone/>
            </a:pPr>
            <a:endParaRPr lang="fr-FR" sz="2000" dirty="0" smtClean="0"/>
          </a:p>
          <a:p>
            <a:pPr marL="457200" indent="-457200">
              <a:buNone/>
            </a:pPr>
            <a:r>
              <a:rPr lang="fr-FR" sz="2000" b="1" dirty="0" smtClean="0"/>
              <a:t>2) Indirects:</a:t>
            </a:r>
          </a:p>
          <a:p>
            <a:pPr marL="457200" indent="-457200">
              <a:buFontTx/>
              <a:buChar char="-"/>
            </a:pPr>
            <a:r>
              <a:rPr lang="fr-FR" sz="2000" b="1" dirty="0" smtClean="0"/>
              <a:t>Agonistes </a:t>
            </a:r>
            <a:r>
              <a:rPr lang="el-GR" sz="2000" b="1" dirty="0" smtClean="0"/>
              <a:t>α</a:t>
            </a:r>
            <a:r>
              <a:rPr lang="fr-FR" sz="2000" b="1" dirty="0" smtClean="0"/>
              <a:t>2 </a:t>
            </a:r>
            <a:r>
              <a:rPr lang="fr-FR" sz="2000" dirty="0" smtClean="0"/>
              <a:t>:</a:t>
            </a:r>
            <a:r>
              <a:rPr lang="fr-FR" sz="2000" b="1" dirty="0" smtClean="0"/>
              <a:t>  </a:t>
            </a:r>
            <a:r>
              <a:rPr lang="fr-FR" sz="2000" dirty="0" err="1" smtClean="0"/>
              <a:t>Clonidine</a:t>
            </a:r>
            <a:r>
              <a:rPr lang="fr-FR" sz="2000" dirty="0" smtClean="0"/>
              <a:t> ( majorent l’effet inhibiteur sur la synthèse de la ND).</a:t>
            </a:r>
          </a:p>
          <a:p>
            <a:pPr marL="457200" indent="-457200">
              <a:buFontTx/>
              <a:buChar char="-"/>
            </a:pPr>
            <a:r>
              <a:rPr lang="fr-FR" sz="2000" b="1" dirty="0" smtClean="0"/>
              <a:t>Inhibiteurs de la libération de la ND </a:t>
            </a:r>
            <a:r>
              <a:rPr lang="fr-FR" sz="2000" dirty="0" smtClean="0"/>
              <a:t>: </a:t>
            </a:r>
            <a:r>
              <a:rPr lang="fr-FR" sz="2000" dirty="0" err="1" smtClean="0"/>
              <a:t>Guanéthidine</a:t>
            </a:r>
            <a:endParaRPr lang="fr-FR" sz="2000" dirty="0" smtClean="0"/>
          </a:p>
          <a:p>
            <a:pPr marL="457200" indent="-457200">
              <a:buFontTx/>
              <a:buChar char="-"/>
            </a:pPr>
            <a:r>
              <a:rPr lang="fr-FR" sz="2000" b="1" dirty="0" smtClean="0"/>
              <a:t>Inhibiteurs du stockage granulaire </a:t>
            </a:r>
            <a:r>
              <a:rPr lang="fr-FR" sz="2000" dirty="0" smtClean="0"/>
              <a:t>: Réserpine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428604"/>
          </a:xfrm>
        </p:spPr>
        <p:txBody>
          <a:bodyPr>
            <a:normAutofit fontScale="90000"/>
          </a:bodyPr>
          <a:lstStyle/>
          <a:p>
            <a:endParaRPr lang="fr-FR" dirty="0"/>
          </a:p>
        </p:txBody>
      </p:sp>
      <p:sp>
        <p:nvSpPr>
          <p:cNvPr id="3" name="Espace réservé du contenu 2"/>
          <p:cNvSpPr>
            <a:spLocks noGrp="1"/>
          </p:cNvSpPr>
          <p:nvPr>
            <p:ph idx="1"/>
          </p:nvPr>
        </p:nvSpPr>
        <p:spPr>
          <a:xfrm>
            <a:off x="457200" y="642918"/>
            <a:ext cx="8229600" cy="5483245"/>
          </a:xfrm>
        </p:spPr>
        <p:txBody>
          <a:bodyPr>
            <a:normAutofit/>
          </a:bodyPr>
          <a:lstStyle/>
          <a:p>
            <a:pPr>
              <a:buNone/>
            </a:pPr>
            <a:r>
              <a:rPr lang="fr-FR" sz="2400" b="1" dirty="0" smtClean="0"/>
              <a:t>C) </a:t>
            </a:r>
            <a:r>
              <a:rPr lang="fr-FR" sz="2400" b="1" u="sng" dirty="0" smtClean="0"/>
              <a:t>Les parasympathomimétiques</a:t>
            </a:r>
            <a:r>
              <a:rPr lang="fr-FR" sz="2400" b="1" dirty="0" smtClean="0"/>
              <a:t>: </a:t>
            </a:r>
          </a:p>
          <a:p>
            <a:pPr marL="457200" indent="-457200">
              <a:buAutoNum type="arabicParenR"/>
            </a:pPr>
            <a:r>
              <a:rPr lang="fr-FR" sz="2000" b="1" dirty="0" smtClean="0"/>
              <a:t>Directs: Les cholinergiques </a:t>
            </a:r>
          </a:p>
          <a:p>
            <a:pPr marL="457200" indent="-457200">
              <a:buFontTx/>
              <a:buChar char="-"/>
            </a:pPr>
            <a:r>
              <a:rPr lang="fr-FR" sz="2000" b="1" dirty="0" smtClean="0"/>
              <a:t>Muscariniques </a:t>
            </a:r>
            <a:r>
              <a:rPr lang="fr-FR" sz="2000" dirty="0" smtClean="0"/>
              <a:t>:</a:t>
            </a:r>
            <a:r>
              <a:rPr lang="fr-FR" sz="2000" b="1" dirty="0" smtClean="0"/>
              <a:t> </a:t>
            </a:r>
            <a:r>
              <a:rPr lang="fr-FR" sz="2000" dirty="0" err="1" smtClean="0"/>
              <a:t>Carbachol</a:t>
            </a:r>
            <a:r>
              <a:rPr lang="fr-FR" sz="2000" dirty="0" smtClean="0"/>
              <a:t>, </a:t>
            </a:r>
            <a:r>
              <a:rPr lang="fr-FR" sz="2000" dirty="0" err="1" smtClean="0"/>
              <a:t>Métacholine</a:t>
            </a:r>
            <a:r>
              <a:rPr lang="fr-FR" sz="2000" dirty="0" smtClean="0"/>
              <a:t> …</a:t>
            </a:r>
          </a:p>
          <a:p>
            <a:pPr marL="457200" indent="-457200">
              <a:buFontTx/>
              <a:buChar char="-"/>
            </a:pPr>
            <a:r>
              <a:rPr lang="fr-FR" sz="2000" b="1" dirty="0" smtClean="0"/>
              <a:t>Nicotiniques</a:t>
            </a:r>
            <a:r>
              <a:rPr lang="fr-FR" sz="2000" dirty="0" smtClean="0"/>
              <a:t> : Nicotine, Lobéline … </a:t>
            </a:r>
          </a:p>
          <a:p>
            <a:pPr marL="457200" indent="-457200">
              <a:buNone/>
            </a:pPr>
            <a:endParaRPr lang="fr-FR" sz="2000" dirty="0"/>
          </a:p>
          <a:p>
            <a:pPr marL="457200" indent="-457200">
              <a:buNone/>
            </a:pPr>
            <a:r>
              <a:rPr lang="fr-FR" sz="2000" b="1" dirty="0" smtClean="0"/>
              <a:t>2) Indirects:</a:t>
            </a:r>
            <a:r>
              <a:rPr lang="fr-FR" sz="2000" dirty="0" smtClean="0"/>
              <a:t> </a:t>
            </a:r>
            <a:r>
              <a:rPr lang="fr-FR" sz="2000" b="1" dirty="0" err="1" smtClean="0"/>
              <a:t>Anticholinestérasiques</a:t>
            </a:r>
            <a:r>
              <a:rPr lang="fr-FR" sz="2000" dirty="0" smtClean="0"/>
              <a:t> : </a:t>
            </a:r>
            <a:r>
              <a:rPr lang="fr-FR" sz="2000" dirty="0" err="1" smtClean="0"/>
              <a:t>Prostigmine</a:t>
            </a:r>
            <a:r>
              <a:rPr lang="fr-FR" sz="2000" dirty="0" smtClean="0"/>
              <a:t>.</a:t>
            </a:r>
          </a:p>
          <a:p>
            <a:pPr marL="457200" indent="-457200">
              <a:buNone/>
            </a:pPr>
            <a:endParaRPr lang="fr-FR" sz="2000" dirty="0" smtClean="0"/>
          </a:p>
          <a:p>
            <a:pPr marL="457200" indent="-457200">
              <a:buNone/>
            </a:pPr>
            <a:r>
              <a:rPr lang="fr-FR" sz="2400" b="1" dirty="0" smtClean="0"/>
              <a:t>D) </a:t>
            </a:r>
            <a:r>
              <a:rPr lang="fr-FR" sz="2400" b="1" u="sng" dirty="0" smtClean="0"/>
              <a:t>Les Parasympatholytiques</a:t>
            </a:r>
            <a:r>
              <a:rPr lang="fr-FR" sz="2400" b="1" dirty="0" smtClean="0"/>
              <a:t>: </a:t>
            </a:r>
          </a:p>
          <a:p>
            <a:pPr marL="457200" indent="-457200">
              <a:buFontTx/>
              <a:buChar char="-"/>
            </a:pPr>
            <a:r>
              <a:rPr lang="fr-FR" sz="2000" b="1" dirty="0" smtClean="0"/>
              <a:t>Directs: Antagonistes muscariniques </a:t>
            </a:r>
            <a:r>
              <a:rPr lang="fr-FR" sz="2000" dirty="0" smtClean="0"/>
              <a:t>: Atropine …</a:t>
            </a:r>
          </a:p>
          <a:p>
            <a:pPr marL="457200" indent="-457200">
              <a:buFontTx/>
              <a:buChar char="-"/>
            </a:pPr>
            <a:r>
              <a:rPr lang="fr-FR" sz="2000" b="1" dirty="0" smtClean="0"/>
              <a:t>Indirects:  Antagonistes nicotiniques</a:t>
            </a:r>
          </a:p>
          <a:p>
            <a:pPr marL="457200" indent="-457200">
              <a:buFontTx/>
              <a:buChar char="-"/>
            </a:pPr>
            <a:endParaRPr lang="fr-F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714380"/>
          </a:xfrm>
        </p:spPr>
        <p:txBody>
          <a:bodyPr>
            <a:noAutofit/>
          </a:bodyPr>
          <a:lstStyle/>
          <a:p>
            <a:pPr algn="l"/>
            <a:r>
              <a:rPr lang="fr-FR" sz="3200" b="1" dirty="0" smtClean="0"/>
              <a:t>VI.      Conclusion </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457200" y="857232"/>
            <a:ext cx="8229600" cy="5268931"/>
          </a:xfrm>
        </p:spPr>
        <p:txBody>
          <a:bodyPr>
            <a:normAutofit/>
          </a:bodyPr>
          <a:lstStyle/>
          <a:p>
            <a:pPr>
              <a:buFontTx/>
              <a:buChar char="-"/>
            </a:pPr>
            <a:r>
              <a:rPr lang="fr-FR" sz="2000" dirty="0" smtClean="0"/>
              <a:t>Distribué à la plupart des organes du corps et créant une sympathie entre eux, le SNA a un rôle de modulation et de régulation de la vie végétative inconsciente. Alors que les organes ont chacun leur autonomie, le SNA adapte leur fonctionnement harmonieux tout en respectant leur indépendance.</a:t>
            </a:r>
          </a:p>
          <a:p>
            <a:pPr>
              <a:buFontTx/>
              <a:buChar char="-"/>
            </a:pPr>
            <a:r>
              <a:rPr lang="fr-FR" sz="2000" dirty="0" smtClean="0"/>
              <a:t>Composé d’un système sympathique d’alerte qui face au danger répond par une réaction de fuite ou de lutte </a:t>
            </a:r>
            <a:r>
              <a:rPr lang="fr-FR" sz="2000" dirty="0" err="1" smtClean="0"/>
              <a:t>grace</a:t>
            </a:r>
            <a:r>
              <a:rPr lang="fr-FR" sz="2000" dirty="0" smtClean="0"/>
              <a:t> à une action </a:t>
            </a:r>
            <a:r>
              <a:rPr lang="fr-FR" sz="2000" dirty="0" err="1" smtClean="0"/>
              <a:t>catabolisante</a:t>
            </a:r>
            <a:r>
              <a:rPr lang="fr-FR" sz="2000" dirty="0" smtClean="0"/>
              <a:t> et un système parasympathique responsable de la digestion et du stockage lors de l’apaisement par l’intermédiaire d’une action anabolisante.</a:t>
            </a:r>
          </a:p>
          <a:p>
            <a:pPr>
              <a:buFontTx/>
              <a:buChar char="-"/>
            </a:pPr>
            <a:r>
              <a:rPr lang="fr-FR" sz="2000" dirty="0" smtClean="0"/>
              <a:t>Si son action est interrompue les organes survivent et continuent a fonctionner mais leur activité n’est plus organisée dans l’homéostasie et dans la réactions au agression.</a:t>
            </a:r>
          </a:p>
          <a:p>
            <a:pPr>
              <a:buFontTx/>
              <a:buChar char="-"/>
            </a:pPr>
            <a:r>
              <a:rPr lang="fr-FR" sz="2000" dirty="0" smtClean="0"/>
              <a:t>Les activités du SNA trouvent leurs applications dans la pratique notamment en thérapeutique.</a:t>
            </a:r>
            <a:endParaRPr lang="fr-FR"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smtClean="0"/>
          </a:p>
          <a:p>
            <a:pPr algn="ctr">
              <a:buNone/>
            </a:pPr>
            <a:r>
              <a:rPr lang="fr-FR" sz="6000" smtClean="0"/>
              <a:t>Merci</a:t>
            </a:r>
            <a:endParaRPr lang="fr-FR" sz="6000" dirty="0" smtClean="0"/>
          </a:p>
          <a:p>
            <a:pPr>
              <a:buNone/>
            </a:pPr>
            <a:endParaRPr lang="fr-FR" dirty="0" smtClean="0"/>
          </a:p>
        </p:txBody>
      </p:sp>
      <p:sp>
        <p:nvSpPr>
          <p:cNvPr id="4" name="Rectangle 3"/>
          <p:cNvSpPr/>
          <p:nvPr/>
        </p:nvSpPr>
        <p:spPr>
          <a:xfrm>
            <a:off x="4214810" y="4786322"/>
            <a:ext cx="2642839" cy="369332"/>
          </a:xfrm>
          <a:prstGeom prst="rect">
            <a:avLst/>
          </a:prstGeom>
        </p:spPr>
        <p:txBody>
          <a:bodyPr wrap="none">
            <a:spAutoFit/>
          </a:bodyPr>
          <a:lstStyle/>
          <a:p>
            <a:r>
              <a:rPr lang="fr-FR" dirty="0" smtClean="0"/>
              <a:t>medpromo20@gmail.com</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normAutofit/>
          </a:bodyPr>
          <a:lstStyle/>
          <a:p>
            <a:pPr algn="l"/>
            <a:r>
              <a:rPr lang="fr-FR" sz="3200" b="1" dirty="0" smtClean="0"/>
              <a:t>I. Introduction</a:t>
            </a:r>
            <a:endParaRPr lang="fr-FR" sz="3200" b="1" dirty="0"/>
          </a:p>
        </p:txBody>
      </p:sp>
      <p:pic>
        <p:nvPicPr>
          <p:cNvPr id="1026" name="Picture 2" descr="C:\Users\SONY\Desktop\téléchargement.jpg"/>
          <p:cNvPicPr>
            <a:picLocks noGrp="1" noChangeAspect="1" noChangeArrowheads="1"/>
          </p:cNvPicPr>
          <p:nvPr>
            <p:ph idx="1"/>
          </p:nvPr>
        </p:nvPicPr>
        <p:blipFill>
          <a:blip r:embed="rId2"/>
          <a:srcRect/>
          <a:stretch>
            <a:fillRect/>
          </a:stretch>
        </p:blipFill>
        <p:spPr bwMode="auto">
          <a:xfrm>
            <a:off x="1714480" y="1142984"/>
            <a:ext cx="5500726" cy="485778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428596" y="785794"/>
            <a:ext cx="8229600" cy="5483245"/>
          </a:xfrm>
        </p:spPr>
        <p:txBody>
          <a:bodyPr>
            <a:normAutofit lnSpcReduction="10000"/>
          </a:bodyPr>
          <a:lstStyle/>
          <a:p>
            <a:pPr>
              <a:buFontTx/>
              <a:buChar char="-"/>
            </a:pPr>
            <a:r>
              <a:rPr lang="fr-FR" sz="2000" dirty="0" smtClean="0"/>
              <a:t>Le système nerveux autonome (SNA) appelé encore SN végétatif (SNV) fait partie du SN périphérique qui est constitué du SN somatique et du SNA</a:t>
            </a:r>
          </a:p>
          <a:p>
            <a:pPr>
              <a:buFontTx/>
              <a:buChar char="-"/>
            </a:pPr>
            <a:endParaRPr lang="fr-FR" sz="2000" dirty="0" smtClean="0"/>
          </a:p>
          <a:p>
            <a:pPr>
              <a:buFontTx/>
              <a:buChar char="-"/>
            </a:pPr>
            <a:r>
              <a:rPr lang="fr-FR" sz="2000" dirty="0" smtClean="0"/>
              <a:t>Contrairement au SN somatique dont les activités sont sous le contrôle de la volonté et se déroulent consciemment, le SNA régule les fonctions organiques internes, les adaptent aux besoins du moment et contrôle les fonctions dites végétatives de l’organisme.</a:t>
            </a:r>
          </a:p>
          <a:p>
            <a:pPr>
              <a:buFontTx/>
              <a:buChar char="-"/>
            </a:pPr>
            <a:endParaRPr lang="fr-FR" sz="2000" dirty="0" smtClean="0"/>
          </a:p>
          <a:p>
            <a:pPr>
              <a:buFontTx/>
              <a:buChar char="-"/>
            </a:pPr>
            <a:r>
              <a:rPr lang="fr-FR" sz="2000" dirty="0" smtClean="0"/>
              <a:t>Le SNA est un élément essentiel dans les processus de contrôle de l’homéostasie, il est involontaire mais son activité est soumise à la régulation du SNC grâce a  des mécanismes qui ont leur siège dans la ME, tronc cérébral, hypothalamus, système limbique et cortex cérébral, l’hypothalamus joue le rôle de sommet </a:t>
            </a:r>
            <a:r>
              <a:rPr lang="fr-FR" sz="2000" dirty="0" err="1" smtClean="0"/>
              <a:t>hierarchique</a:t>
            </a:r>
            <a:r>
              <a:rPr lang="fr-FR" sz="2000" dirty="0" smtClean="0"/>
              <a:t> dans la régulation du SNA.</a:t>
            </a:r>
          </a:p>
          <a:p>
            <a:pPr>
              <a:buFontTx/>
              <a:buChar char="-"/>
            </a:pPr>
            <a:endParaRPr lang="fr-FR" sz="2000" dirty="0" smtClean="0"/>
          </a:p>
          <a:p>
            <a:pPr>
              <a:buFontTx/>
              <a:buChar char="-"/>
            </a:pPr>
            <a:r>
              <a:rPr lang="fr-FR" sz="2000" dirty="0" smtClean="0"/>
              <a:t>Le SNA, principal système de la régulation réflexe, module la plupart des fonctions dites neurovégétatives.</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785794"/>
          </a:xfrm>
        </p:spPr>
        <p:txBody>
          <a:bodyPr>
            <a:normAutofit/>
          </a:bodyPr>
          <a:lstStyle/>
          <a:p>
            <a:pPr algn="l"/>
            <a:r>
              <a:rPr lang="fr-FR" sz="3200" b="1" dirty="0" smtClean="0"/>
              <a:t>II. Organisation générale du SNA </a:t>
            </a:r>
            <a:endParaRPr lang="fr-FR" sz="3200" b="1" dirty="0"/>
          </a:p>
        </p:txBody>
      </p:sp>
      <p:sp>
        <p:nvSpPr>
          <p:cNvPr id="3" name="Espace réservé du contenu 2"/>
          <p:cNvSpPr>
            <a:spLocks noGrp="1"/>
          </p:cNvSpPr>
          <p:nvPr>
            <p:ph idx="1"/>
          </p:nvPr>
        </p:nvSpPr>
        <p:spPr>
          <a:xfrm>
            <a:off x="428596" y="1214422"/>
            <a:ext cx="8229600" cy="5340369"/>
          </a:xfrm>
        </p:spPr>
        <p:txBody>
          <a:bodyPr>
            <a:normAutofit/>
          </a:bodyPr>
          <a:lstStyle/>
          <a:p>
            <a:pPr>
              <a:buFontTx/>
              <a:buChar char="-"/>
            </a:pPr>
            <a:r>
              <a:rPr lang="fr-FR" sz="2000" dirty="0" smtClean="0"/>
              <a:t>L’organisation du SNA révèle deux pôles à la fois opposés et complémentaires représentés d’une part par le SN sympathique et d’autre part par le SN parasympathique.</a:t>
            </a:r>
          </a:p>
          <a:p>
            <a:pPr>
              <a:buFontTx/>
              <a:buChar char="-"/>
            </a:pPr>
            <a:endParaRPr lang="fr-FR" sz="2000" dirty="0" smtClean="0"/>
          </a:p>
          <a:p>
            <a:pPr>
              <a:buFontTx/>
              <a:buChar char="-"/>
            </a:pPr>
            <a:r>
              <a:rPr lang="fr-FR" sz="2000" dirty="0" smtClean="0"/>
              <a:t>Chacun de ces deux systèmes présente une organisation fonctionnelle, des centres régulateurs, des neurotransmetteurs et des récepteurs propres.</a:t>
            </a:r>
          </a:p>
          <a:p>
            <a:pPr>
              <a:buFontTx/>
              <a:buChar char="-"/>
            </a:pPr>
            <a:endParaRPr lang="fr-FR" sz="2000" dirty="0" smtClean="0"/>
          </a:p>
          <a:p>
            <a:pPr>
              <a:buFontTx/>
              <a:buChar char="-"/>
            </a:pPr>
            <a:r>
              <a:rPr lang="fr-FR" sz="2000" dirty="0" smtClean="0"/>
              <a:t>Cependant malgré ces différences, il existe en permanence des interactions complexes entre ces deux systèmes, interactions qui conditionnent l’équilibre </a:t>
            </a:r>
            <a:r>
              <a:rPr lang="fr-FR" sz="2000" dirty="0" err="1" smtClean="0"/>
              <a:t>sympatho</a:t>
            </a:r>
            <a:r>
              <a:rPr lang="fr-FR" sz="2000" dirty="0" smtClean="0"/>
              <a:t>-vagal au niveau de chaque organe.</a:t>
            </a:r>
          </a:p>
          <a:p>
            <a:pPr>
              <a:buFontTx/>
              <a:buChar char="-"/>
            </a:pPr>
            <a:endParaRPr lang="fr-F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214290"/>
          </a:xfrm>
        </p:spPr>
        <p:txBody>
          <a:bodyPr>
            <a:normAutofit fontScale="90000"/>
          </a:bodyPr>
          <a:lstStyle/>
          <a:p>
            <a:endParaRPr lang="fr-FR" dirty="0"/>
          </a:p>
        </p:txBody>
      </p:sp>
      <p:sp>
        <p:nvSpPr>
          <p:cNvPr id="3" name="Espace réservé du contenu 2"/>
          <p:cNvSpPr>
            <a:spLocks noGrp="1"/>
          </p:cNvSpPr>
          <p:nvPr>
            <p:ph idx="1"/>
          </p:nvPr>
        </p:nvSpPr>
        <p:spPr>
          <a:xfrm>
            <a:off x="500034" y="642918"/>
            <a:ext cx="8229600" cy="6054749"/>
          </a:xfrm>
        </p:spPr>
        <p:txBody>
          <a:bodyPr>
            <a:normAutofit/>
          </a:bodyPr>
          <a:lstStyle/>
          <a:p>
            <a:pPr>
              <a:buFontTx/>
              <a:buChar char="-"/>
            </a:pPr>
            <a:r>
              <a:rPr lang="fr-FR" sz="2000" dirty="0" smtClean="0"/>
              <a:t>L’arc reflex avec ses voies afférentes symbolisent la base fonctionnelle du SNA. </a:t>
            </a:r>
          </a:p>
          <a:p>
            <a:pPr>
              <a:buFontTx/>
              <a:buChar char="-"/>
            </a:pPr>
            <a:r>
              <a:rPr lang="fr-FR" sz="2000" dirty="0" smtClean="0"/>
              <a:t>Les fibres afférentes véhiculent les informations relatives a la douleur et celles qui émanent des mécanorécepteurs et chémorécepteurs du système vasculaire, des poumons, du tube digestif …</a:t>
            </a:r>
          </a:p>
          <a:p>
            <a:pPr>
              <a:buFontTx/>
              <a:buChar char="-"/>
            </a:pPr>
            <a:r>
              <a:rPr lang="fr-FR" sz="2000" dirty="0" smtClean="0"/>
              <a:t>Les fibres efférentes commandent les réponses des muscles lisses des différents organes et le fonctionnement du cœur et des glandes.</a:t>
            </a:r>
          </a:p>
          <a:p>
            <a:pPr>
              <a:buFontTx/>
              <a:buChar char="-"/>
            </a:pPr>
            <a:r>
              <a:rPr lang="fr-FR" sz="2000" dirty="0" smtClean="0"/>
              <a:t>Les voies périphériques efférentes du SNA se composent de fibres pré-ganglionnaires qui entrent en synapses avec des fibres post-ganglionnaires dans les ganglions végétatifs.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285728"/>
          </a:xfrm>
        </p:spPr>
        <p:txBody>
          <a:bodyPr>
            <a:normAutofit fontScale="90000"/>
          </a:bodyPr>
          <a:lstStyle/>
          <a:p>
            <a:endParaRPr lang="fr-FR" dirty="0"/>
          </a:p>
        </p:txBody>
      </p:sp>
      <p:sp>
        <p:nvSpPr>
          <p:cNvPr id="3" name="Espace réservé du contenu 2"/>
          <p:cNvSpPr>
            <a:spLocks noGrp="1"/>
          </p:cNvSpPr>
          <p:nvPr>
            <p:ph idx="1"/>
          </p:nvPr>
        </p:nvSpPr>
        <p:spPr>
          <a:xfrm>
            <a:off x="428596" y="1000108"/>
            <a:ext cx="8229600" cy="5286412"/>
          </a:xfrm>
        </p:spPr>
        <p:txBody>
          <a:bodyPr>
            <a:normAutofit/>
          </a:bodyPr>
          <a:lstStyle/>
          <a:p>
            <a:pPr>
              <a:buFontTx/>
              <a:buChar char="-"/>
            </a:pPr>
            <a:r>
              <a:rPr lang="fr-FR" sz="2000" dirty="0" smtClean="0"/>
              <a:t>L’information afférente passe par le rameau communiquant blanc et la racine dorsale pour se terminer sur un inter-neurone médullaire.</a:t>
            </a:r>
          </a:p>
          <a:p>
            <a:pPr>
              <a:buFontTx/>
              <a:buChar char="-"/>
            </a:pPr>
            <a:r>
              <a:rPr lang="fr-FR" sz="2000" dirty="0" smtClean="0"/>
              <a:t>Le neurone effecteur du SNA est situé dans la colonne inter-médio-latérale de la moelle, son axone quitte la moelle par une racine ventrale et fait relai dans un ganglion de la chaine para-vertébrale avec un second neurone dont l’axone innerve l’organe cible.</a:t>
            </a:r>
          </a:p>
          <a:p>
            <a:pPr>
              <a:buFontTx/>
              <a:buChar char="-"/>
            </a:pPr>
            <a:r>
              <a:rPr lang="fr-FR" sz="2000" dirty="0" smtClean="0"/>
              <a:t>Le neurone effecteur est informé de l’état de l’organe cible est peut en modulé le fonctionnement grâce a cette voie réflexe.</a:t>
            </a:r>
          </a:p>
          <a:p>
            <a:pPr>
              <a:buNone/>
            </a:pPr>
            <a:endParaRPr lang="fr-FR" dirty="0"/>
          </a:p>
        </p:txBody>
      </p:sp>
      <p:pic>
        <p:nvPicPr>
          <p:cNvPr id="1026" name="Picture 2" descr="C:\Users\SONY\Downloads\IMG_20210601_071320.jpg"/>
          <p:cNvPicPr>
            <a:picLocks noChangeAspect="1" noChangeArrowheads="1"/>
          </p:cNvPicPr>
          <p:nvPr/>
        </p:nvPicPr>
        <p:blipFill>
          <a:blip r:embed="rId2" cstate="print"/>
          <a:srcRect/>
          <a:stretch>
            <a:fillRect/>
          </a:stretch>
        </p:blipFill>
        <p:spPr bwMode="auto">
          <a:xfrm>
            <a:off x="1643042" y="3786191"/>
            <a:ext cx="5873792" cy="264320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225404"/>
          </a:xfrm>
        </p:spPr>
        <p:txBody>
          <a:bodyPr>
            <a:noAutofit/>
          </a:bodyPr>
          <a:lstStyle/>
          <a:p>
            <a:endParaRPr lang="fr-FR" sz="3600" dirty="0"/>
          </a:p>
        </p:txBody>
      </p:sp>
      <p:sp>
        <p:nvSpPr>
          <p:cNvPr id="3" name="Espace réservé du contenu 2"/>
          <p:cNvSpPr>
            <a:spLocks noGrp="1"/>
          </p:cNvSpPr>
          <p:nvPr>
            <p:ph idx="1"/>
          </p:nvPr>
        </p:nvSpPr>
        <p:spPr>
          <a:xfrm>
            <a:off x="457200" y="500042"/>
            <a:ext cx="8229600" cy="5626121"/>
          </a:xfrm>
        </p:spPr>
        <p:txBody>
          <a:bodyPr/>
          <a:lstStyle/>
          <a:p>
            <a:pPr>
              <a:buNone/>
            </a:pPr>
            <a:r>
              <a:rPr lang="fr-FR" sz="2400" dirty="0" smtClean="0"/>
              <a:t>A) </a:t>
            </a:r>
            <a:r>
              <a:rPr lang="fr-FR" sz="2400" u="sng" dirty="0" smtClean="0"/>
              <a:t>Organisation du SN sympathique</a:t>
            </a:r>
            <a:r>
              <a:rPr lang="fr-FR" sz="2400" dirty="0" smtClean="0"/>
              <a:t>:</a:t>
            </a:r>
          </a:p>
          <a:p>
            <a:pPr>
              <a:buFontTx/>
              <a:buChar char="-"/>
            </a:pPr>
            <a:r>
              <a:rPr lang="fr-FR" sz="2000" dirty="0" smtClean="0"/>
              <a:t>Origines des fibres pré-ganglionnaires: Noyaux des segments T1 à T12 et L1 à L3 donc </a:t>
            </a:r>
            <a:r>
              <a:rPr lang="fr-FR" sz="2000" dirty="0" err="1" smtClean="0"/>
              <a:t>Thoraco</a:t>
            </a:r>
            <a:r>
              <a:rPr lang="fr-FR" sz="2000" dirty="0" smtClean="0"/>
              <a:t>-lombaires de la ME.</a:t>
            </a:r>
          </a:p>
          <a:p>
            <a:pPr>
              <a:buFontTx/>
              <a:buChar char="-"/>
            </a:pPr>
            <a:r>
              <a:rPr lang="fr-FR" sz="2000" dirty="0" smtClean="0"/>
              <a:t>L’axone de la fibre pré-ganglionnaire est court.</a:t>
            </a:r>
          </a:p>
          <a:p>
            <a:pPr>
              <a:buFontTx/>
              <a:buChar char="-"/>
            </a:pPr>
            <a:r>
              <a:rPr lang="fr-FR" sz="2000" dirty="0" smtClean="0"/>
              <a:t>L’axone de la fibre post-ganglionnaire est long.</a:t>
            </a:r>
          </a:p>
          <a:p>
            <a:pPr>
              <a:buFontTx/>
              <a:buChar char="-"/>
            </a:pPr>
            <a:r>
              <a:rPr lang="fr-FR" sz="2000" dirty="0" smtClean="0"/>
              <a:t>Le relai ganglionnaire est situé a distance de l’organe cible.</a:t>
            </a:r>
          </a:p>
          <a:p>
            <a:pPr>
              <a:buFontTx/>
              <a:buChar char="-"/>
            </a:pPr>
            <a:endParaRPr lang="fr-FR" sz="2000" dirty="0"/>
          </a:p>
          <a:p>
            <a:pPr marL="457200" indent="-457200">
              <a:buAutoNum type="alphaUcParenR" startAt="2"/>
            </a:pPr>
            <a:r>
              <a:rPr lang="fr-FR" sz="2400" u="sng" dirty="0" smtClean="0"/>
              <a:t>Organisation du SN parasympathique</a:t>
            </a:r>
            <a:r>
              <a:rPr lang="fr-FR" sz="2400" dirty="0" smtClean="0"/>
              <a:t>:</a:t>
            </a:r>
          </a:p>
          <a:p>
            <a:pPr>
              <a:buFontTx/>
              <a:buChar char="-"/>
            </a:pPr>
            <a:r>
              <a:rPr lang="fr-FR" sz="2000" dirty="0" smtClean="0"/>
              <a:t>Origines des fibres pré-ganglionnaires: Noyaux des nerfs crâniens III, VII, IX et X et les segments S2 à S4 donc </a:t>
            </a:r>
            <a:r>
              <a:rPr lang="fr-FR" sz="2000" dirty="0" err="1" smtClean="0"/>
              <a:t>crânio</a:t>
            </a:r>
            <a:r>
              <a:rPr lang="fr-FR" sz="2000" dirty="0" smtClean="0"/>
              <a:t>-sacrés de la ME.</a:t>
            </a:r>
          </a:p>
          <a:p>
            <a:pPr>
              <a:buFontTx/>
              <a:buChar char="-"/>
            </a:pPr>
            <a:r>
              <a:rPr lang="fr-FR" sz="2000" dirty="0" smtClean="0"/>
              <a:t>L’axone de la fibre pré-ganglionnaire est long.</a:t>
            </a:r>
          </a:p>
          <a:p>
            <a:pPr>
              <a:buFontTx/>
              <a:buChar char="-"/>
            </a:pPr>
            <a:r>
              <a:rPr lang="fr-FR" sz="2000" dirty="0" smtClean="0"/>
              <a:t>L’axone de la fibre post-ganglionnaire est court.</a:t>
            </a:r>
          </a:p>
          <a:p>
            <a:pPr>
              <a:buFontTx/>
              <a:buChar char="-"/>
            </a:pPr>
            <a:r>
              <a:rPr lang="fr-FR" sz="2000" dirty="0" smtClean="0"/>
              <a:t>Le relai ganglionnaire est situé prés de l’organe cible voir même dans l’organe cible.</a:t>
            </a:r>
          </a:p>
          <a:p>
            <a:pPr marL="457200" indent="-457200">
              <a:buNone/>
            </a:pPr>
            <a:endParaRPr lang="fr-FR" sz="2400" dirty="0" smtClean="0"/>
          </a:p>
          <a:p>
            <a:pPr>
              <a:buNone/>
            </a:pPr>
            <a:endParaRPr lang="fr-F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descr="C:\Users\SONY\Desktop\images.jpg"/>
          <p:cNvPicPr>
            <a:picLocks noGrp="1" noChangeAspect="1" noChangeArrowheads="1"/>
          </p:cNvPicPr>
          <p:nvPr>
            <p:ph idx="1"/>
          </p:nvPr>
        </p:nvPicPr>
        <p:blipFill>
          <a:blip r:embed="rId2"/>
          <a:srcRect/>
          <a:stretch>
            <a:fillRect/>
          </a:stretch>
        </p:blipFill>
        <p:spPr bwMode="auto">
          <a:xfrm>
            <a:off x="1071538" y="1857364"/>
            <a:ext cx="6929485" cy="342902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13064</TotalTime>
  <Words>1565</Words>
  <Application>Microsoft Office PowerPoint</Application>
  <PresentationFormat>Affichage à l'écran (4:3)</PresentationFormat>
  <Paragraphs>140</Paragraphs>
  <Slides>26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26</vt:i4>
      </vt:variant>
    </vt:vector>
  </HeadingPairs>
  <TitlesOfParts>
    <vt:vector size="29" baseType="lpstr">
      <vt:lpstr>Arial</vt:lpstr>
      <vt:lpstr>Calibri</vt:lpstr>
      <vt:lpstr>Thème Office</vt:lpstr>
      <vt:lpstr>Système Nerveux Autonome </vt:lpstr>
      <vt:lpstr>Plan:</vt:lpstr>
      <vt:lpstr>I. Introduction</vt:lpstr>
      <vt:lpstr>Présentation PowerPoint</vt:lpstr>
      <vt:lpstr>II. Organisation générale du SNA </vt:lpstr>
      <vt:lpstr>Présentation PowerPoint</vt:lpstr>
      <vt:lpstr>Présentation PowerPoint</vt:lpstr>
      <vt:lpstr>Présentation PowerPoint</vt:lpstr>
      <vt:lpstr>Présentation PowerPoint</vt:lpstr>
      <vt:lpstr>Présentation PowerPoint</vt:lpstr>
      <vt:lpstr>III. La transmission synaptique du SNA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IV. Effets du SNA sur les organes effecteurs</vt:lpstr>
      <vt:lpstr> </vt:lpstr>
      <vt:lpstr>V. Pharmacologie du SNA</vt:lpstr>
      <vt:lpstr>Présentation PowerPoint</vt:lpstr>
      <vt:lpstr>Présentation PowerPoint</vt:lpstr>
      <vt:lpstr>VI.      Conclusion  </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Système Nerveux Autonome (SNA)</dc:title>
  <dc:creator>SONY</dc:creator>
  <cp:lastModifiedBy>Ouahida Bouroubi</cp:lastModifiedBy>
  <cp:revision>73</cp:revision>
  <dcterms:created xsi:type="dcterms:W3CDTF">2021-05-22T20:42:21Z</dcterms:created>
  <dcterms:modified xsi:type="dcterms:W3CDTF">2021-06-05T16:11:40Z</dcterms:modified>
</cp:coreProperties>
</file>