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F4E148-2ADD-4E32-826D-C0BF5817C90F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E2C2D0-FDFC-4012-A33D-412D64C62C1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E148-2ADD-4E32-826D-C0BF5817C90F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C2D0-FDFC-4012-A33D-412D64C62C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E148-2ADD-4E32-826D-C0BF5817C90F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C2D0-FDFC-4012-A33D-412D64C62C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F4E148-2ADD-4E32-826D-C0BF5817C90F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E2C2D0-FDFC-4012-A33D-412D64C62C1A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F4E148-2ADD-4E32-826D-C0BF5817C90F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E2C2D0-FDFC-4012-A33D-412D64C62C1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E148-2ADD-4E32-826D-C0BF5817C90F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C2D0-FDFC-4012-A33D-412D64C62C1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E148-2ADD-4E32-826D-C0BF5817C90F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C2D0-FDFC-4012-A33D-412D64C62C1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F4E148-2ADD-4E32-826D-C0BF5817C90F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E2C2D0-FDFC-4012-A33D-412D64C62C1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E148-2ADD-4E32-826D-C0BF5817C90F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C2D0-FDFC-4012-A33D-412D64C62C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F4E148-2ADD-4E32-826D-C0BF5817C90F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E2C2D0-FDFC-4012-A33D-412D64C62C1A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F4E148-2ADD-4E32-826D-C0BF5817C90F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E2C2D0-FDFC-4012-A33D-412D64C62C1A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F4E148-2ADD-4E32-826D-C0BF5817C90F}" type="datetimeFigureOut">
              <a:rPr lang="fr-FR" smtClean="0"/>
              <a:t>21/11/2018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E2C2D0-FDFC-4012-A33D-412D64C62C1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Prescription chez des populations particulières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Présentée par Dr </a:t>
            </a:r>
            <a:r>
              <a:rPr lang="fr-FR" dirty="0" err="1" smtClean="0"/>
              <a:t>Bendaoud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Insuffisants rénaux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7467600" cy="483090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      de la clairance</a:t>
            </a:r>
            <a:r>
              <a:rPr lang="fr-FR" dirty="0" smtClean="0">
                <a:sym typeface="Wingdings" pitchFamily="2" charset="2"/>
              </a:rPr>
              <a:t>    T ½   Cp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smtClean="0">
                <a:sym typeface="Wingdings" pitchFamily="2" charset="2"/>
              </a:rPr>
              <a:t>risque de 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							toxicité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smtClean="0">
                <a:sym typeface="Wingdings" pitchFamily="2" charset="2"/>
              </a:rPr>
              <a:t>              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smtClean="0">
                <a:sym typeface="Wingdings" pitchFamily="2" charset="2"/>
              </a:rPr>
              <a:t>                      </a:t>
            </a:r>
            <a:r>
              <a:rPr lang="fr-FR" b="1" dirty="0" smtClean="0">
                <a:sym typeface="Wingdings" pitchFamily="2" charset="2"/>
              </a:rPr>
              <a:t>adaptation </a:t>
            </a:r>
            <a:r>
              <a:rPr lang="fr-FR" b="1" dirty="0" err="1" smtClean="0">
                <a:sym typeface="Wingdings" pitchFamily="2" charset="2"/>
              </a:rPr>
              <a:t>posologique</a:t>
            </a:r>
            <a:endParaRPr lang="fr-FR" b="1" dirty="0" smtClean="0">
              <a:sym typeface="Wingdings" pitchFamily="2" charset="2"/>
            </a:endParaRPr>
          </a:p>
          <a:p>
            <a:pPr>
              <a:buNone/>
            </a:pPr>
            <a:endParaRPr lang="fr-FR" b="1" dirty="0" smtClean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Anémie</a:t>
            </a:r>
            <a:r>
              <a:rPr lang="fr-FR" b="1" dirty="0" smtClean="0">
                <a:sym typeface="Wingdings" pitchFamily="2" charset="2"/>
              </a:rPr>
              <a:t>  éviter la prise de </a:t>
            </a:r>
            <a:r>
              <a:rPr lang="fr-FR" b="1" dirty="0" err="1" smtClean="0">
                <a:sym typeface="Wingdings" pitchFamily="2" charset="2"/>
              </a:rPr>
              <a:t>mdts</a:t>
            </a:r>
            <a:r>
              <a:rPr lang="fr-FR" b="1" dirty="0" smtClean="0">
                <a:sym typeface="Wingdings" pitchFamily="2" charset="2"/>
              </a:rPr>
              <a:t> qui 				induisent l’anémie</a:t>
            </a:r>
          </a:p>
          <a:p>
            <a:endParaRPr lang="fr-FR" b="1" dirty="0" smtClean="0">
              <a:sym typeface="Wingdings" pitchFamily="2" charset="2"/>
            </a:endParaRPr>
          </a:p>
          <a:p>
            <a:r>
              <a:rPr lang="fr-FR" b="1" dirty="0" smtClean="0">
                <a:sym typeface="Wingdings" pitchFamily="2" charset="2"/>
              </a:rPr>
              <a:t>Risque d’interactions médicamenteuses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rot="5400000">
            <a:off x="785786" y="1643050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rot="5400000" flipH="1" flipV="1">
            <a:off x="3428992" y="1714488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5400000" flipH="1" flipV="1">
            <a:off x="4572000" y="1643050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Femme enceinte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Si exposition avant J12: pas de risque malformatif ( sauf si toutes les cellules sont atteintes : arrêt de la grossesse)</a:t>
            </a:r>
          </a:p>
          <a:p>
            <a:r>
              <a:rPr lang="fr-FR" dirty="0" smtClean="0"/>
              <a:t>Entre J12 et J56 : risque malformatif +++</a:t>
            </a:r>
          </a:p>
          <a:p>
            <a:r>
              <a:rPr lang="fr-FR" dirty="0" smtClean="0"/>
              <a:t>À la naissance, surveillance du nouveau-né! Ex: dépresseurs respiratoires (morphiniques ).</a:t>
            </a:r>
          </a:p>
          <a:p>
            <a:pPr>
              <a:buNone/>
            </a:pPr>
            <a:r>
              <a:rPr lang="fr-FR" dirty="0" err="1" smtClean="0"/>
              <a:t>Mdts</a:t>
            </a:r>
            <a:r>
              <a:rPr lang="fr-FR" dirty="0" smtClean="0"/>
              <a:t> tératogènes : </a:t>
            </a:r>
          </a:p>
          <a:p>
            <a:pPr>
              <a:buNone/>
            </a:pPr>
            <a:r>
              <a:rPr lang="fr-FR" dirty="0" smtClean="0"/>
              <a:t>Antihypertenseurs ( IEC, inhibiteurs calciques)</a:t>
            </a:r>
          </a:p>
          <a:p>
            <a:pPr>
              <a:buNone/>
            </a:pPr>
            <a:r>
              <a:rPr lang="fr-FR" dirty="0" smtClean="0"/>
              <a:t>Anticoagulants oraux</a:t>
            </a:r>
          </a:p>
          <a:p>
            <a:pPr>
              <a:buNone/>
            </a:pPr>
            <a:r>
              <a:rPr lang="fr-FR" dirty="0" err="1" smtClean="0"/>
              <a:t>Immunosuppreuseurs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Vaccins </a:t>
            </a:r>
          </a:p>
          <a:p>
            <a:pPr>
              <a:buNone/>
            </a:pPr>
            <a:r>
              <a:rPr lang="fr-FR" dirty="0" smtClean="0"/>
              <a:t>AINS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Enfant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Période de croissance</a:t>
            </a:r>
          </a:p>
          <a:p>
            <a:r>
              <a:rPr lang="fr-FR" dirty="0" smtClean="0"/>
              <a:t>Pharmacocinétique différente :</a:t>
            </a:r>
          </a:p>
          <a:p>
            <a:pPr>
              <a:buFontTx/>
              <a:buChar char="-"/>
            </a:pPr>
            <a:r>
              <a:rPr lang="fr-FR" dirty="0" smtClean="0"/>
              <a:t>Nouveau-né (0- 1mois) : immaturité hépatique et rénale</a:t>
            </a:r>
          </a:p>
          <a:p>
            <a:pPr>
              <a:buFontTx/>
              <a:buChar char="-"/>
            </a:pPr>
            <a:r>
              <a:rPr lang="fr-FR" dirty="0" smtClean="0"/>
              <a:t>Nourrisson ( 1 mois à 18 mois) : absorption, métabolisme et élimination sont important.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 </a:t>
            </a:r>
            <a:r>
              <a:rPr lang="fr-FR" b="1" dirty="0" smtClean="0">
                <a:sym typeface="Wingdings" pitchFamily="2" charset="2"/>
              </a:rPr>
              <a:t>Adaptation </a:t>
            </a:r>
            <a:r>
              <a:rPr lang="fr-FR" b="1" dirty="0" err="1" smtClean="0">
                <a:sym typeface="Wingdings" pitchFamily="2" charset="2"/>
              </a:rPr>
              <a:t>posologique</a:t>
            </a:r>
            <a:r>
              <a:rPr lang="fr-FR" b="1" dirty="0" smtClean="0">
                <a:sym typeface="Wingdings" pitchFamily="2" charset="2"/>
              </a:rPr>
              <a:t> au poids ( surface corporelle) et selon l’âge.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Personnes âgées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M</a:t>
            </a:r>
            <a:r>
              <a:rPr lang="fr-FR" b="1" dirty="0" smtClean="0"/>
              <a:t>odifications </a:t>
            </a:r>
            <a:r>
              <a:rPr lang="fr-FR" b="1" dirty="0" smtClean="0"/>
              <a:t>p</a:t>
            </a:r>
            <a:r>
              <a:rPr lang="fr-FR" b="1" dirty="0" smtClean="0"/>
              <a:t>harmacocinétiques :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err="1" smtClean="0"/>
              <a:t>Vd</a:t>
            </a:r>
            <a:r>
              <a:rPr lang="fr-FR" dirty="0" smtClean="0"/>
              <a:t>      liposolubles</a:t>
            </a:r>
          </a:p>
          <a:p>
            <a:pPr>
              <a:buNone/>
            </a:pPr>
            <a:r>
              <a:rPr lang="fr-FR" dirty="0" smtClean="0"/>
              <a:t>- La barrière hémato-encéphalique s’abaisse</a:t>
            </a:r>
          </a:p>
          <a:p>
            <a:pPr>
              <a:buNone/>
            </a:pPr>
            <a:r>
              <a:rPr lang="fr-FR" dirty="0" smtClean="0"/>
              <a:t>- La fonction rénale diminue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- Métabolisme </a:t>
            </a:r>
            <a:r>
              <a:rPr lang="fr-FR" dirty="0" smtClean="0"/>
              <a:t>hépatique diminue</a:t>
            </a:r>
            <a:endParaRPr lang="fr-FR" dirty="0" smtClean="0"/>
          </a:p>
        </p:txBody>
      </p:sp>
      <p:cxnSp>
        <p:nvCxnSpPr>
          <p:cNvPr id="5" name="Connecteur droit avec flèche 4"/>
          <p:cNvCxnSpPr/>
          <p:nvPr/>
        </p:nvCxnSpPr>
        <p:spPr>
          <a:xfrm rot="5400000" flipH="1" flipV="1">
            <a:off x="1107257" y="2250273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429000"/>
            <a:ext cx="54864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/>
              <a:t>Modifications pharmacodynamiques :</a:t>
            </a:r>
          </a:p>
          <a:p>
            <a:pPr>
              <a:buFontTx/>
              <a:buChar char="-"/>
            </a:pPr>
            <a:r>
              <a:rPr lang="fr-FR" dirty="0" err="1" smtClean="0"/>
              <a:t>Nbre</a:t>
            </a:r>
            <a:r>
              <a:rPr lang="fr-FR" dirty="0" smtClean="0"/>
              <a:t> de récepteurs diminuent ( cœur / SNC )</a:t>
            </a:r>
          </a:p>
          <a:p>
            <a:pPr>
              <a:buFontTx/>
              <a:buChar char="-"/>
            </a:pPr>
            <a:r>
              <a:rPr lang="fr-FR" dirty="0" smtClean="0"/>
              <a:t>La capacité de réguler est altérée  </a:t>
            </a:r>
          </a:p>
          <a:p>
            <a:r>
              <a:rPr lang="fr-FR" b="1" dirty="0" err="1" smtClean="0"/>
              <a:t>Polypathologie</a:t>
            </a:r>
            <a:r>
              <a:rPr lang="fr-FR" dirty="0" smtClean="0"/>
              <a:t> : qui nécessite une </a:t>
            </a:r>
            <a:r>
              <a:rPr lang="fr-FR" dirty="0" err="1" smtClean="0"/>
              <a:t>polymédication</a:t>
            </a:r>
            <a:endParaRPr lang="fr-FR" dirty="0" smtClean="0"/>
          </a:p>
          <a:p>
            <a:pPr algn="ctr">
              <a:buNone/>
            </a:pPr>
            <a:r>
              <a:rPr lang="fr-FR" b="1" dirty="0" smtClean="0"/>
              <a:t>Que faire?</a:t>
            </a:r>
          </a:p>
          <a:p>
            <a:pPr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Adapter la posologie ( réduire) </a:t>
            </a:r>
          </a:p>
          <a:p>
            <a:pPr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Commencer par des doses faibles</a:t>
            </a:r>
          </a:p>
          <a:p>
            <a:pPr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Réduire le nombre de médicaments prescrits</a:t>
            </a:r>
          </a:p>
          <a:p>
            <a:pPr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Limiter la durée de prescription</a:t>
            </a:r>
          </a:p>
          <a:p>
            <a:pPr>
              <a:buFont typeface="Wingdings"/>
              <a:buChar char="à"/>
            </a:pPr>
            <a:endParaRPr lang="fr-FR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fr-FR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</TotalTime>
  <Words>206</Words>
  <Application>Microsoft Office PowerPoint</Application>
  <PresentationFormat>Affichage à l'écran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Oriel</vt:lpstr>
      <vt:lpstr>Prescription chez des populations particulières</vt:lpstr>
      <vt:lpstr>Insuffisants rénaux </vt:lpstr>
      <vt:lpstr>Femme enceinte  </vt:lpstr>
      <vt:lpstr>Enfant </vt:lpstr>
      <vt:lpstr>Personnes âgées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Prescription chez des populations particulières</dc:title>
  <dc:creator>sol</dc:creator>
  <cp:lastModifiedBy>sol</cp:lastModifiedBy>
  <cp:revision>1</cp:revision>
  <dcterms:created xsi:type="dcterms:W3CDTF">2018-11-21T08:24:40Z</dcterms:created>
  <dcterms:modified xsi:type="dcterms:W3CDTF">2018-11-21T10:48:12Z</dcterms:modified>
</cp:coreProperties>
</file>