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0" r:id="rId6"/>
    <p:sldId id="270" r:id="rId7"/>
    <p:sldId id="271" r:id="rId8"/>
    <p:sldId id="261" r:id="rId9"/>
    <p:sldId id="267" r:id="rId10"/>
    <p:sldId id="263" r:id="rId11"/>
    <p:sldId id="266" r:id="rId12"/>
    <p:sldId id="272" r:id="rId13"/>
    <p:sldId id="27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DEF81-0063-41E5-AD48-B8F17CC9F1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2A5487B-2C4B-4E5B-B0F3-CF04B3BC07D1}">
      <dgm:prSet phldrT="[Texte]"/>
      <dgm:spPr/>
      <dgm:t>
        <a:bodyPr/>
        <a:lstStyle/>
        <a:p>
          <a:r>
            <a:rPr lang="fr-FR" dirty="0" smtClean="0"/>
            <a:t>parasympatholytiques</a:t>
          </a:r>
          <a:endParaRPr lang="fr-FR" dirty="0"/>
        </a:p>
      </dgm:t>
    </dgm:pt>
    <dgm:pt modelId="{B48E521B-9D05-471D-A363-3BD4D7327844}" type="parTrans" cxnId="{ABBE85D6-49C9-4AE3-BC5B-3EB27B031FDC}">
      <dgm:prSet/>
      <dgm:spPr/>
      <dgm:t>
        <a:bodyPr/>
        <a:lstStyle/>
        <a:p>
          <a:endParaRPr lang="fr-FR"/>
        </a:p>
      </dgm:t>
    </dgm:pt>
    <dgm:pt modelId="{4AC8D195-9CD2-4BB9-9869-6D2D67919005}" type="sibTrans" cxnId="{ABBE85D6-49C9-4AE3-BC5B-3EB27B031FDC}">
      <dgm:prSet/>
      <dgm:spPr/>
      <dgm:t>
        <a:bodyPr/>
        <a:lstStyle/>
        <a:p>
          <a:endParaRPr lang="fr-FR"/>
        </a:p>
      </dgm:t>
    </dgm:pt>
    <dgm:pt modelId="{A6472564-6E04-4F97-9061-C8BEE16EC9CE}">
      <dgm:prSet phldrT="[Texte]"/>
      <dgm:spPr/>
      <dgm:t>
        <a:bodyPr/>
        <a:lstStyle/>
        <a:p>
          <a:r>
            <a:rPr lang="fr-FR" b="1" dirty="0" smtClean="0"/>
            <a:t>Atropine </a:t>
          </a:r>
        </a:p>
        <a:p>
          <a:r>
            <a:rPr lang="fr-FR" dirty="0" smtClean="0"/>
            <a:t> </a:t>
          </a:r>
          <a:endParaRPr lang="fr-FR" dirty="0"/>
        </a:p>
      </dgm:t>
    </dgm:pt>
    <dgm:pt modelId="{FD607598-5DDF-4970-9349-6374838ED732}" type="parTrans" cxnId="{E1819180-62D2-40BC-BA29-FA61F6C9175E}">
      <dgm:prSet/>
      <dgm:spPr/>
      <dgm:t>
        <a:bodyPr/>
        <a:lstStyle/>
        <a:p>
          <a:endParaRPr lang="fr-FR"/>
        </a:p>
      </dgm:t>
    </dgm:pt>
    <dgm:pt modelId="{0D91FB6D-A9CB-4213-85F3-AC4E7E507DC1}" type="sibTrans" cxnId="{E1819180-62D2-40BC-BA29-FA61F6C9175E}">
      <dgm:prSet/>
      <dgm:spPr/>
      <dgm:t>
        <a:bodyPr/>
        <a:lstStyle/>
        <a:p>
          <a:endParaRPr lang="fr-FR"/>
        </a:p>
      </dgm:t>
    </dgm:pt>
    <dgm:pt modelId="{FE0AB355-B2FF-4B5A-8D01-C2750C14AAE6}">
      <dgm:prSet phldrT="[Texte]"/>
      <dgm:spPr/>
      <dgm:t>
        <a:bodyPr/>
        <a:lstStyle/>
        <a:p>
          <a:r>
            <a:rPr lang="fr-FR" dirty="0" smtClean="0"/>
            <a:t>Dérivés de l’atropine ( </a:t>
          </a:r>
          <a:r>
            <a:rPr lang="fr-FR" dirty="0" err="1" smtClean="0"/>
            <a:t>atropiniques</a:t>
          </a:r>
          <a:r>
            <a:rPr lang="fr-FR" dirty="0" smtClean="0"/>
            <a:t>)</a:t>
          </a:r>
          <a:endParaRPr lang="fr-FR" dirty="0"/>
        </a:p>
      </dgm:t>
    </dgm:pt>
    <dgm:pt modelId="{059C7BD7-74D9-4725-A886-8696D283214A}" type="parTrans" cxnId="{32C2DEDF-51D8-42FD-B3BF-7331F5399F07}">
      <dgm:prSet/>
      <dgm:spPr/>
      <dgm:t>
        <a:bodyPr/>
        <a:lstStyle/>
        <a:p>
          <a:endParaRPr lang="fr-FR"/>
        </a:p>
      </dgm:t>
    </dgm:pt>
    <dgm:pt modelId="{5B91912E-DA00-460B-8422-3EC04A64FCFF}" type="sibTrans" cxnId="{32C2DEDF-51D8-42FD-B3BF-7331F5399F07}">
      <dgm:prSet/>
      <dgm:spPr/>
      <dgm:t>
        <a:bodyPr/>
        <a:lstStyle/>
        <a:p>
          <a:endParaRPr lang="fr-FR"/>
        </a:p>
      </dgm:t>
    </dgm:pt>
    <dgm:pt modelId="{14518796-23E0-4C82-9858-F1F5214BDAD1}">
      <dgm:prSet phldrT="[Texte]"/>
      <dgm:spPr/>
      <dgm:t>
        <a:bodyPr/>
        <a:lstStyle/>
        <a:p>
          <a:r>
            <a:rPr lang="fr-FR" dirty="0" err="1" smtClean="0"/>
            <a:t>Dvés</a:t>
          </a:r>
          <a:r>
            <a:rPr lang="fr-FR" dirty="0" smtClean="0"/>
            <a:t> naturels </a:t>
          </a:r>
        </a:p>
        <a:p>
          <a:r>
            <a:rPr lang="fr-FR" b="1" dirty="0" smtClean="0"/>
            <a:t>Scopolamine</a:t>
          </a:r>
          <a:endParaRPr lang="fr-FR" b="1" dirty="0"/>
        </a:p>
      </dgm:t>
    </dgm:pt>
    <dgm:pt modelId="{83D21BEC-91F2-4860-A60B-7C82ABCEA1D9}" type="parTrans" cxnId="{500F502B-5B64-49AF-8418-3E86ABEB478C}">
      <dgm:prSet/>
      <dgm:spPr/>
      <dgm:t>
        <a:bodyPr/>
        <a:lstStyle/>
        <a:p>
          <a:endParaRPr lang="fr-FR"/>
        </a:p>
      </dgm:t>
    </dgm:pt>
    <dgm:pt modelId="{2AD75ED9-3798-439E-9577-DF9B6F7363D2}" type="sibTrans" cxnId="{500F502B-5B64-49AF-8418-3E86ABEB478C}">
      <dgm:prSet/>
      <dgm:spPr/>
      <dgm:t>
        <a:bodyPr/>
        <a:lstStyle/>
        <a:p>
          <a:endParaRPr lang="fr-FR"/>
        </a:p>
      </dgm:t>
    </dgm:pt>
    <dgm:pt modelId="{EA4CAA79-B746-48ED-8530-9A3B967278A6}">
      <dgm:prSet phldrT="[Texte]"/>
      <dgm:spPr/>
      <dgm:t>
        <a:bodyPr/>
        <a:lstStyle/>
        <a:p>
          <a:r>
            <a:rPr lang="fr-FR" b="0" dirty="0" err="1" smtClean="0"/>
            <a:t>Dvés</a:t>
          </a:r>
          <a:r>
            <a:rPr lang="fr-FR" b="0" dirty="0" smtClean="0"/>
            <a:t> synthétiques</a:t>
          </a:r>
          <a:endParaRPr lang="fr-FR" b="0" dirty="0"/>
        </a:p>
      </dgm:t>
    </dgm:pt>
    <dgm:pt modelId="{AD5A451A-AF35-498A-880F-2A06E5CB2E27}" type="parTrans" cxnId="{27433567-F81B-4E69-BC1B-24D067B9DF28}">
      <dgm:prSet/>
      <dgm:spPr/>
      <dgm:t>
        <a:bodyPr/>
        <a:lstStyle/>
        <a:p>
          <a:endParaRPr lang="fr-FR"/>
        </a:p>
      </dgm:t>
    </dgm:pt>
    <dgm:pt modelId="{23A30CE1-AB30-4812-914D-1ED4DB4D7016}" type="sibTrans" cxnId="{27433567-F81B-4E69-BC1B-24D067B9DF28}">
      <dgm:prSet/>
      <dgm:spPr/>
      <dgm:t>
        <a:bodyPr/>
        <a:lstStyle/>
        <a:p>
          <a:endParaRPr lang="fr-FR"/>
        </a:p>
      </dgm:t>
    </dgm:pt>
    <dgm:pt modelId="{B99739B6-C6F2-42DB-92C6-3FA76015EFF6}" type="pres">
      <dgm:prSet presAssocID="{BAADEF81-0063-41E5-AD48-B8F17CC9F1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D9ED9F7-7014-4EDB-B5D6-9863EC7F5A02}" type="pres">
      <dgm:prSet presAssocID="{32A5487B-2C4B-4E5B-B0F3-CF04B3BC07D1}" presName="hierRoot1" presStyleCnt="0"/>
      <dgm:spPr/>
    </dgm:pt>
    <dgm:pt modelId="{81428EF0-B197-4E1D-97C2-E518664F43E3}" type="pres">
      <dgm:prSet presAssocID="{32A5487B-2C4B-4E5B-B0F3-CF04B3BC07D1}" presName="composite" presStyleCnt="0"/>
      <dgm:spPr/>
    </dgm:pt>
    <dgm:pt modelId="{0224FB88-DC9A-4B2E-9321-B60D02819AA8}" type="pres">
      <dgm:prSet presAssocID="{32A5487B-2C4B-4E5B-B0F3-CF04B3BC07D1}" presName="background" presStyleLbl="node0" presStyleIdx="0" presStyleCnt="1"/>
      <dgm:spPr/>
    </dgm:pt>
    <dgm:pt modelId="{DA0EA612-2453-4ED3-B1DF-0432341C3C67}" type="pres">
      <dgm:prSet presAssocID="{32A5487B-2C4B-4E5B-B0F3-CF04B3BC07D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638383-34C8-4CC2-941D-95342884082F}" type="pres">
      <dgm:prSet presAssocID="{32A5487B-2C4B-4E5B-B0F3-CF04B3BC07D1}" presName="hierChild2" presStyleCnt="0"/>
      <dgm:spPr/>
    </dgm:pt>
    <dgm:pt modelId="{7229BCA3-AE1F-4DF6-B0FB-85E78B51B04D}" type="pres">
      <dgm:prSet presAssocID="{FD607598-5DDF-4970-9349-6374838ED732}" presName="Name10" presStyleLbl="parChTrans1D2" presStyleIdx="0" presStyleCnt="2"/>
      <dgm:spPr/>
      <dgm:t>
        <a:bodyPr/>
        <a:lstStyle/>
        <a:p>
          <a:endParaRPr lang="fr-FR"/>
        </a:p>
      </dgm:t>
    </dgm:pt>
    <dgm:pt modelId="{67EECF80-B6D3-49D2-A38C-F6306321F32B}" type="pres">
      <dgm:prSet presAssocID="{A6472564-6E04-4F97-9061-C8BEE16EC9CE}" presName="hierRoot2" presStyleCnt="0"/>
      <dgm:spPr/>
    </dgm:pt>
    <dgm:pt modelId="{45870093-B361-4754-9C89-3E5B67942D9D}" type="pres">
      <dgm:prSet presAssocID="{A6472564-6E04-4F97-9061-C8BEE16EC9CE}" presName="composite2" presStyleCnt="0"/>
      <dgm:spPr/>
    </dgm:pt>
    <dgm:pt modelId="{C67D682C-8486-4932-9336-5242836CE8F5}" type="pres">
      <dgm:prSet presAssocID="{A6472564-6E04-4F97-9061-C8BEE16EC9CE}" presName="background2" presStyleLbl="node2" presStyleIdx="0" presStyleCnt="2"/>
      <dgm:spPr/>
    </dgm:pt>
    <dgm:pt modelId="{5E6E58AE-43C2-4F5B-B73B-F3B403C8592E}" type="pres">
      <dgm:prSet presAssocID="{A6472564-6E04-4F97-9061-C8BEE16EC9C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895ECA-FD46-4B73-B8B7-81DDC73D4566}" type="pres">
      <dgm:prSet presAssocID="{A6472564-6E04-4F97-9061-C8BEE16EC9CE}" presName="hierChild3" presStyleCnt="0"/>
      <dgm:spPr/>
    </dgm:pt>
    <dgm:pt modelId="{269D8361-30DF-4F28-B9A0-FE9305DEBE99}" type="pres">
      <dgm:prSet presAssocID="{059C7BD7-74D9-4725-A886-8696D283214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FD7BEE31-D641-4E8E-965E-EFFC983DFE9D}" type="pres">
      <dgm:prSet presAssocID="{FE0AB355-B2FF-4B5A-8D01-C2750C14AAE6}" presName="hierRoot2" presStyleCnt="0"/>
      <dgm:spPr/>
    </dgm:pt>
    <dgm:pt modelId="{330E37AF-34D4-4651-8EB7-64CA935735AC}" type="pres">
      <dgm:prSet presAssocID="{FE0AB355-B2FF-4B5A-8D01-C2750C14AAE6}" presName="composite2" presStyleCnt="0"/>
      <dgm:spPr/>
    </dgm:pt>
    <dgm:pt modelId="{455DFE02-549E-4089-822C-AE40FDA68C4D}" type="pres">
      <dgm:prSet presAssocID="{FE0AB355-B2FF-4B5A-8D01-C2750C14AAE6}" presName="background2" presStyleLbl="node2" presStyleIdx="1" presStyleCnt="2"/>
      <dgm:spPr/>
    </dgm:pt>
    <dgm:pt modelId="{2149CEE5-3F79-4CE7-890F-552A1F99350C}" type="pres">
      <dgm:prSet presAssocID="{FE0AB355-B2FF-4B5A-8D01-C2750C14AAE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C36B8A-586A-41DA-8BB7-09E44CD8E8FE}" type="pres">
      <dgm:prSet presAssocID="{FE0AB355-B2FF-4B5A-8D01-C2750C14AAE6}" presName="hierChild3" presStyleCnt="0"/>
      <dgm:spPr/>
    </dgm:pt>
    <dgm:pt modelId="{2755C63E-D635-40A3-BC80-6DFD17543BB9}" type="pres">
      <dgm:prSet presAssocID="{83D21BEC-91F2-4860-A60B-7C82ABCEA1D9}" presName="Name17" presStyleLbl="parChTrans1D3" presStyleIdx="0" presStyleCnt="2"/>
      <dgm:spPr/>
      <dgm:t>
        <a:bodyPr/>
        <a:lstStyle/>
        <a:p>
          <a:endParaRPr lang="fr-FR"/>
        </a:p>
      </dgm:t>
    </dgm:pt>
    <dgm:pt modelId="{E9FFC60F-F003-40E6-A3B9-7CEAD50C0D42}" type="pres">
      <dgm:prSet presAssocID="{14518796-23E0-4C82-9858-F1F5214BDAD1}" presName="hierRoot3" presStyleCnt="0"/>
      <dgm:spPr/>
    </dgm:pt>
    <dgm:pt modelId="{2ACAB50F-28E5-4133-9BD9-239071AD18C6}" type="pres">
      <dgm:prSet presAssocID="{14518796-23E0-4C82-9858-F1F5214BDAD1}" presName="composite3" presStyleCnt="0"/>
      <dgm:spPr/>
    </dgm:pt>
    <dgm:pt modelId="{7EA41444-6D7D-424A-8F27-E3BC5EE3CBF8}" type="pres">
      <dgm:prSet presAssocID="{14518796-23E0-4C82-9858-F1F5214BDAD1}" presName="background3" presStyleLbl="node3" presStyleIdx="0" presStyleCnt="2"/>
      <dgm:spPr/>
    </dgm:pt>
    <dgm:pt modelId="{49CAF4AD-AAAC-4086-8654-7C9D759DC020}" type="pres">
      <dgm:prSet presAssocID="{14518796-23E0-4C82-9858-F1F5214BDAD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D3D717E-30E3-44C5-BDBC-19762D8A6D1C}" type="pres">
      <dgm:prSet presAssocID="{14518796-23E0-4C82-9858-F1F5214BDAD1}" presName="hierChild4" presStyleCnt="0"/>
      <dgm:spPr/>
    </dgm:pt>
    <dgm:pt modelId="{D264618C-96AE-4722-B61D-B3660B0F918F}" type="pres">
      <dgm:prSet presAssocID="{AD5A451A-AF35-498A-880F-2A06E5CB2E27}" presName="Name17" presStyleLbl="parChTrans1D3" presStyleIdx="1" presStyleCnt="2"/>
      <dgm:spPr/>
      <dgm:t>
        <a:bodyPr/>
        <a:lstStyle/>
        <a:p>
          <a:endParaRPr lang="fr-FR"/>
        </a:p>
      </dgm:t>
    </dgm:pt>
    <dgm:pt modelId="{53A9E85E-DFCB-4AA5-87CA-4943ED49A005}" type="pres">
      <dgm:prSet presAssocID="{EA4CAA79-B746-48ED-8530-9A3B967278A6}" presName="hierRoot3" presStyleCnt="0"/>
      <dgm:spPr/>
    </dgm:pt>
    <dgm:pt modelId="{895F00FC-3E7E-44FD-BDA0-42D88051FA22}" type="pres">
      <dgm:prSet presAssocID="{EA4CAA79-B746-48ED-8530-9A3B967278A6}" presName="composite3" presStyleCnt="0"/>
      <dgm:spPr/>
    </dgm:pt>
    <dgm:pt modelId="{3BF7A4F2-F590-4BD2-8119-61C47AE0F336}" type="pres">
      <dgm:prSet presAssocID="{EA4CAA79-B746-48ED-8530-9A3B967278A6}" presName="background3" presStyleLbl="node3" presStyleIdx="1" presStyleCnt="2"/>
      <dgm:spPr/>
    </dgm:pt>
    <dgm:pt modelId="{DA8F4827-BA71-4975-BC84-E37324F14047}" type="pres">
      <dgm:prSet presAssocID="{EA4CAA79-B746-48ED-8530-9A3B967278A6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AC1FCDD-216B-4DBD-A6AE-9E9FCA040055}" type="pres">
      <dgm:prSet presAssocID="{EA4CAA79-B746-48ED-8530-9A3B967278A6}" presName="hierChild4" presStyleCnt="0"/>
      <dgm:spPr/>
    </dgm:pt>
  </dgm:ptLst>
  <dgm:cxnLst>
    <dgm:cxn modelId="{BDDFE233-4F43-4E67-AF81-D58326AB16C5}" type="presOf" srcId="{A6472564-6E04-4F97-9061-C8BEE16EC9CE}" destId="{5E6E58AE-43C2-4F5B-B73B-F3B403C8592E}" srcOrd="0" destOrd="0" presId="urn:microsoft.com/office/officeart/2005/8/layout/hierarchy1"/>
    <dgm:cxn modelId="{27433567-F81B-4E69-BC1B-24D067B9DF28}" srcId="{FE0AB355-B2FF-4B5A-8D01-C2750C14AAE6}" destId="{EA4CAA79-B746-48ED-8530-9A3B967278A6}" srcOrd="1" destOrd="0" parTransId="{AD5A451A-AF35-498A-880F-2A06E5CB2E27}" sibTransId="{23A30CE1-AB30-4812-914D-1ED4DB4D7016}"/>
    <dgm:cxn modelId="{10E12954-4E4C-4C85-B2EB-623FC72FA2B6}" type="presOf" srcId="{059C7BD7-74D9-4725-A886-8696D283214A}" destId="{269D8361-30DF-4F28-B9A0-FE9305DEBE99}" srcOrd="0" destOrd="0" presId="urn:microsoft.com/office/officeart/2005/8/layout/hierarchy1"/>
    <dgm:cxn modelId="{DE13F27F-3260-4C4B-8030-A00DAEA00631}" type="presOf" srcId="{BAADEF81-0063-41E5-AD48-B8F17CC9F11A}" destId="{B99739B6-C6F2-42DB-92C6-3FA76015EFF6}" srcOrd="0" destOrd="0" presId="urn:microsoft.com/office/officeart/2005/8/layout/hierarchy1"/>
    <dgm:cxn modelId="{93A4BB84-3436-44AC-A324-E898694AA906}" type="presOf" srcId="{83D21BEC-91F2-4860-A60B-7C82ABCEA1D9}" destId="{2755C63E-D635-40A3-BC80-6DFD17543BB9}" srcOrd="0" destOrd="0" presId="urn:microsoft.com/office/officeart/2005/8/layout/hierarchy1"/>
    <dgm:cxn modelId="{32C2DEDF-51D8-42FD-B3BF-7331F5399F07}" srcId="{32A5487B-2C4B-4E5B-B0F3-CF04B3BC07D1}" destId="{FE0AB355-B2FF-4B5A-8D01-C2750C14AAE6}" srcOrd="1" destOrd="0" parTransId="{059C7BD7-74D9-4725-A886-8696D283214A}" sibTransId="{5B91912E-DA00-460B-8422-3EC04A64FCFF}"/>
    <dgm:cxn modelId="{3280D5BD-2EFB-4F12-BF3A-0A063AEFE3CE}" type="presOf" srcId="{AD5A451A-AF35-498A-880F-2A06E5CB2E27}" destId="{D264618C-96AE-4722-B61D-B3660B0F918F}" srcOrd="0" destOrd="0" presId="urn:microsoft.com/office/officeart/2005/8/layout/hierarchy1"/>
    <dgm:cxn modelId="{500F502B-5B64-49AF-8418-3E86ABEB478C}" srcId="{FE0AB355-B2FF-4B5A-8D01-C2750C14AAE6}" destId="{14518796-23E0-4C82-9858-F1F5214BDAD1}" srcOrd="0" destOrd="0" parTransId="{83D21BEC-91F2-4860-A60B-7C82ABCEA1D9}" sibTransId="{2AD75ED9-3798-439E-9577-DF9B6F7363D2}"/>
    <dgm:cxn modelId="{D13E34A4-01B7-491C-9376-15C372B735F5}" type="presOf" srcId="{14518796-23E0-4C82-9858-F1F5214BDAD1}" destId="{49CAF4AD-AAAC-4086-8654-7C9D759DC020}" srcOrd="0" destOrd="0" presId="urn:microsoft.com/office/officeart/2005/8/layout/hierarchy1"/>
    <dgm:cxn modelId="{A0F5A773-1158-4CF8-9300-F88E1CE231BE}" type="presOf" srcId="{EA4CAA79-B746-48ED-8530-9A3B967278A6}" destId="{DA8F4827-BA71-4975-BC84-E37324F14047}" srcOrd="0" destOrd="0" presId="urn:microsoft.com/office/officeart/2005/8/layout/hierarchy1"/>
    <dgm:cxn modelId="{F3D38F09-371F-4F5A-8D59-C5CD02078041}" type="presOf" srcId="{FE0AB355-B2FF-4B5A-8D01-C2750C14AAE6}" destId="{2149CEE5-3F79-4CE7-890F-552A1F99350C}" srcOrd="0" destOrd="0" presId="urn:microsoft.com/office/officeart/2005/8/layout/hierarchy1"/>
    <dgm:cxn modelId="{2E913A2B-2E2E-4913-BB9F-53B59B9101BF}" type="presOf" srcId="{FD607598-5DDF-4970-9349-6374838ED732}" destId="{7229BCA3-AE1F-4DF6-B0FB-85E78B51B04D}" srcOrd="0" destOrd="0" presId="urn:microsoft.com/office/officeart/2005/8/layout/hierarchy1"/>
    <dgm:cxn modelId="{ABBE85D6-49C9-4AE3-BC5B-3EB27B031FDC}" srcId="{BAADEF81-0063-41E5-AD48-B8F17CC9F11A}" destId="{32A5487B-2C4B-4E5B-B0F3-CF04B3BC07D1}" srcOrd="0" destOrd="0" parTransId="{B48E521B-9D05-471D-A363-3BD4D7327844}" sibTransId="{4AC8D195-9CD2-4BB9-9869-6D2D67919005}"/>
    <dgm:cxn modelId="{A16D5FF7-2983-4A49-B106-626BAD0B89BA}" type="presOf" srcId="{32A5487B-2C4B-4E5B-B0F3-CF04B3BC07D1}" destId="{DA0EA612-2453-4ED3-B1DF-0432341C3C67}" srcOrd="0" destOrd="0" presId="urn:microsoft.com/office/officeart/2005/8/layout/hierarchy1"/>
    <dgm:cxn modelId="{E1819180-62D2-40BC-BA29-FA61F6C9175E}" srcId="{32A5487B-2C4B-4E5B-B0F3-CF04B3BC07D1}" destId="{A6472564-6E04-4F97-9061-C8BEE16EC9CE}" srcOrd="0" destOrd="0" parTransId="{FD607598-5DDF-4970-9349-6374838ED732}" sibTransId="{0D91FB6D-A9CB-4213-85F3-AC4E7E507DC1}"/>
    <dgm:cxn modelId="{78549FD8-28EC-41FA-A038-820148C4E23C}" type="presParOf" srcId="{B99739B6-C6F2-42DB-92C6-3FA76015EFF6}" destId="{0D9ED9F7-7014-4EDB-B5D6-9863EC7F5A02}" srcOrd="0" destOrd="0" presId="urn:microsoft.com/office/officeart/2005/8/layout/hierarchy1"/>
    <dgm:cxn modelId="{0D7D3E55-1E89-434E-A1FB-6B374FD79152}" type="presParOf" srcId="{0D9ED9F7-7014-4EDB-B5D6-9863EC7F5A02}" destId="{81428EF0-B197-4E1D-97C2-E518664F43E3}" srcOrd="0" destOrd="0" presId="urn:microsoft.com/office/officeart/2005/8/layout/hierarchy1"/>
    <dgm:cxn modelId="{FE746130-6841-48E8-9635-F7CEB1B897D6}" type="presParOf" srcId="{81428EF0-B197-4E1D-97C2-E518664F43E3}" destId="{0224FB88-DC9A-4B2E-9321-B60D02819AA8}" srcOrd="0" destOrd="0" presId="urn:microsoft.com/office/officeart/2005/8/layout/hierarchy1"/>
    <dgm:cxn modelId="{7A1E9818-944B-4DBA-920F-4E20FEEE7361}" type="presParOf" srcId="{81428EF0-B197-4E1D-97C2-E518664F43E3}" destId="{DA0EA612-2453-4ED3-B1DF-0432341C3C67}" srcOrd="1" destOrd="0" presId="urn:microsoft.com/office/officeart/2005/8/layout/hierarchy1"/>
    <dgm:cxn modelId="{A1F4FEF1-2383-4DF4-B019-3E0543106CD6}" type="presParOf" srcId="{0D9ED9F7-7014-4EDB-B5D6-9863EC7F5A02}" destId="{1D638383-34C8-4CC2-941D-95342884082F}" srcOrd="1" destOrd="0" presId="urn:microsoft.com/office/officeart/2005/8/layout/hierarchy1"/>
    <dgm:cxn modelId="{E0628946-7637-4EE3-B05F-B063DF081E85}" type="presParOf" srcId="{1D638383-34C8-4CC2-941D-95342884082F}" destId="{7229BCA3-AE1F-4DF6-B0FB-85E78B51B04D}" srcOrd="0" destOrd="0" presId="urn:microsoft.com/office/officeart/2005/8/layout/hierarchy1"/>
    <dgm:cxn modelId="{BDA9BBF9-DDDE-4638-8228-260A7BC7EA28}" type="presParOf" srcId="{1D638383-34C8-4CC2-941D-95342884082F}" destId="{67EECF80-B6D3-49D2-A38C-F6306321F32B}" srcOrd="1" destOrd="0" presId="urn:microsoft.com/office/officeart/2005/8/layout/hierarchy1"/>
    <dgm:cxn modelId="{E1DD7246-8DAD-4450-A681-962C0917340D}" type="presParOf" srcId="{67EECF80-B6D3-49D2-A38C-F6306321F32B}" destId="{45870093-B361-4754-9C89-3E5B67942D9D}" srcOrd="0" destOrd="0" presId="urn:microsoft.com/office/officeart/2005/8/layout/hierarchy1"/>
    <dgm:cxn modelId="{AC4AAE76-86AB-4669-B50E-77D8BE9B64BF}" type="presParOf" srcId="{45870093-B361-4754-9C89-3E5B67942D9D}" destId="{C67D682C-8486-4932-9336-5242836CE8F5}" srcOrd="0" destOrd="0" presId="urn:microsoft.com/office/officeart/2005/8/layout/hierarchy1"/>
    <dgm:cxn modelId="{A434D81D-AC65-40CE-A520-D45376F9F240}" type="presParOf" srcId="{45870093-B361-4754-9C89-3E5B67942D9D}" destId="{5E6E58AE-43C2-4F5B-B73B-F3B403C8592E}" srcOrd="1" destOrd="0" presId="urn:microsoft.com/office/officeart/2005/8/layout/hierarchy1"/>
    <dgm:cxn modelId="{B00BA071-1FB8-4FDD-8415-31A0F7CA86F8}" type="presParOf" srcId="{67EECF80-B6D3-49D2-A38C-F6306321F32B}" destId="{B7895ECA-FD46-4B73-B8B7-81DDC73D4566}" srcOrd="1" destOrd="0" presId="urn:microsoft.com/office/officeart/2005/8/layout/hierarchy1"/>
    <dgm:cxn modelId="{ACD72D89-A0FF-4D26-AD2D-BDA795F4C77C}" type="presParOf" srcId="{1D638383-34C8-4CC2-941D-95342884082F}" destId="{269D8361-30DF-4F28-B9A0-FE9305DEBE99}" srcOrd="2" destOrd="0" presId="urn:microsoft.com/office/officeart/2005/8/layout/hierarchy1"/>
    <dgm:cxn modelId="{8FA922EA-8496-4F8E-8634-F9E92FE5DAA2}" type="presParOf" srcId="{1D638383-34C8-4CC2-941D-95342884082F}" destId="{FD7BEE31-D641-4E8E-965E-EFFC983DFE9D}" srcOrd="3" destOrd="0" presId="urn:microsoft.com/office/officeart/2005/8/layout/hierarchy1"/>
    <dgm:cxn modelId="{EA40522B-67A4-4B3F-8411-CE085A696962}" type="presParOf" srcId="{FD7BEE31-D641-4E8E-965E-EFFC983DFE9D}" destId="{330E37AF-34D4-4651-8EB7-64CA935735AC}" srcOrd="0" destOrd="0" presId="urn:microsoft.com/office/officeart/2005/8/layout/hierarchy1"/>
    <dgm:cxn modelId="{070D3B53-67C2-46BF-8E47-7C0E8D955B7E}" type="presParOf" srcId="{330E37AF-34D4-4651-8EB7-64CA935735AC}" destId="{455DFE02-549E-4089-822C-AE40FDA68C4D}" srcOrd="0" destOrd="0" presId="urn:microsoft.com/office/officeart/2005/8/layout/hierarchy1"/>
    <dgm:cxn modelId="{A7672063-9A8F-4809-BF80-A9FDA0379124}" type="presParOf" srcId="{330E37AF-34D4-4651-8EB7-64CA935735AC}" destId="{2149CEE5-3F79-4CE7-890F-552A1F99350C}" srcOrd="1" destOrd="0" presId="urn:microsoft.com/office/officeart/2005/8/layout/hierarchy1"/>
    <dgm:cxn modelId="{CBE5D631-4D98-4458-80A4-B10575E26027}" type="presParOf" srcId="{FD7BEE31-D641-4E8E-965E-EFFC983DFE9D}" destId="{A2C36B8A-586A-41DA-8BB7-09E44CD8E8FE}" srcOrd="1" destOrd="0" presId="urn:microsoft.com/office/officeart/2005/8/layout/hierarchy1"/>
    <dgm:cxn modelId="{4CD55B36-5297-40CE-9D26-6DE84A622611}" type="presParOf" srcId="{A2C36B8A-586A-41DA-8BB7-09E44CD8E8FE}" destId="{2755C63E-D635-40A3-BC80-6DFD17543BB9}" srcOrd="0" destOrd="0" presId="urn:microsoft.com/office/officeart/2005/8/layout/hierarchy1"/>
    <dgm:cxn modelId="{94D2472C-675B-4D01-BE2D-6BACB20ED018}" type="presParOf" srcId="{A2C36B8A-586A-41DA-8BB7-09E44CD8E8FE}" destId="{E9FFC60F-F003-40E6-A3B9-7CEAD50C0D42}" srcOrd="1" destOrd="0" presId="urn:microsoft.com/office/officeart/2005/8/layout/hierarchy1"/>
    <dgm:cxn modelId="{2C7B9DB1-AACD-446D-916B-8A4BD3174D6A}" type="presParOf" srcId="{E9FFC60F-F003-40E6-A3B9-7CEAD50C0D42}" destId="{2ACAB50F-28E5-4133-9BD9-239071AD18C6}" srcOrd="0" destOrd="0" presId="urn:microsoft.com/office/officeart/2005/8/layout/hierarchy1"/>
    <dgm:cxn modelId="{A64D2D86-3AA9-492F-A4A1-CADABFA8F659}" type="presParOf" srcId="{2ACAB50F-28E5-4133-9BD9-239071AD18C6}" destId="{7EA41444-6D7D-424A-8F27-E3BC5EE3CBF8}" srcOrd="0" destOrd="0" presId="urn:microsoft.com/office/officeart/2005/8/layout/hierarchy1"/>
    <dgm:cxn modelId="{F5B12504-6E19-4662-A44D-73D318CBCB45}" type="presParOf" srcId="{2ACAB50F-28E5-4133-9BD9-239071AD18C6}" destId="{49CAF4AD-AAAC-4086-8654-7C9D759DC020}" srcOrd="1" destOrd="0" presId="urn:microsoft.com/office/officeart/2005/8/layout/hierarchy1"/>
    <dgm:cxn modelId="{B1867CE5-AEEF-4EAD-AE9E-4A7899179678}" type="presParOf" srcId="{E9FFC60F-F003-40E6-A3B9-7CEAD50C0D42}" destId="{3D3D717E-30E3-44C5-BDBC-19762D8A6D1C}" srcOrd="1" destOrd="0" presId="urn:microsoft.com/office/officeart/2005/8/layout/hierarchy1"/>
    <dgm:cxn modelId="{865FE392-2E02-4B82-988A-5ABF9E1AD38D}" type="presParOf" srcId="{A2C36B8A-586A-41DA-8BB7-09E44CD8E8FE}" destId="{D264618C-96AE-4722-B61D-B3660B0F918F}" srcOrd="2" destOrd="0" presId="urn:microsoft.com/office/officeart/2005/8/layout/hierarchy1"/>
    <dgm:cxn modelId="{D654983B-2E36-4279-A2A8-AD7A6568638C}" type="presParOf" srcId="{A2C36B8A-586A-41DA-8BB7-09E44CD8E8FE}" destId="{53A9E85E-DFCB-4AA5-87CA-4943ED49A005}" srcOrd="3" destOrd="0" presId="urn:microsoft.com/office/officeart/2005/8/layout/hierarchy1"/>
    <dgm:cxn modelId="{1A300ACB-2C80-4A8D-A608-C0232C058282}" type="presParOf" srcId="{53A9E85E-DFCB-4AA5-87CA-4943ED49A005}" destId="{895F00FC-3E7E-44FD-BDA0-42D88051FA22}" srcOrd="0" destOrd="0" presId="urn:microsoft.com/office/officeart/2005/8/layout/hierarchy1"/>
    <dgm:cxn modelId="{3B6CE56C-2C06-45AA-91B2-6D75C6BB18A5}" type="presParOf" srcId="{895F00FC-3E7E-44FD-BDA0-42D88051FA22}" destId="{3BF7A4F2-F590-4BD2-8119-61C47AE0F336}" srcOrd="0" destOrd="0" presId="urn:microsoft.com/office/officeart/2005/8/layout/hierarchy1"/>
    <dgm:cxn modelId="{FCC4D242-86F4-4FDA-BA41-0F2373E88885}" type="presParOf" srcId="{895F00FC-3E7E-44FD-BDA0-42D88051FA22}" destId="{DA8F4827-BA71-4975-BC84-E37324F14047}" srcOrd="1" destOrd="0" presId="urn:microsoft.com/office/officeart/2005/8/layout/hierarchy1"/>
    <dgm:cxn modelId="{51BA55EE-EAA6-47E4-8E41-44F63465A94B}" type="presParOf" srcId="{53A9E85E-DFCB-4AA5-87CA-4943ED49A005}" destId="{4AC1FCDD-216B-4DBD-A6AE-9E9FCA04005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62CF67-0FD0-40E7-8AFD-0FE73647CE11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D62A8-BD6E-448A-8AA9-EBE0C9ABD0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Présenté par Dr </a:t>
            </a:r>
            <a:r>
              <a:rPr lang="fr-FR" dirty="0" err="1" smtClean="0"/>
              <a:t>bendaoud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parasympatholytiques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IV) Effets indésirables et contre-indications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3694311" cy="441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9431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Effets indésirables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Sécheresse de la bouche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Hyperthermie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Sécrétions bronchiques épaisses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Mydriase, hypertonie oculaire risque de glaucome aigue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Accélération du rythme cardiaque </a:t>
                      </a:r>
                    </a:p>
                    <a:p>
                      <a:r>
                        <a:rPr lang="fr-FR" dirty="0" smtClean="0"/>
                        <a:t>Risque d’angor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Rétention urinaire lors</a:t>
                      </a:r>
                      <a:r>
                        <a:rPr lang="fr-FR" baseline="0" dirty="0" smtClean="0"/>
                        <a:t> de l’hypertrophie prostatique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Constipation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Excitation psychique, hallucinations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4139952" y="2492896"/>
            <a:ext cx="360040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Bronchite chronique, mucoviscidose	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139952" y="3068960"/>
            <a:ext cx="360040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Glaucome à angle étroit 	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139952" y="3717032"/>
            <a:ext cx="360040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Insuffisance coronaire, troubles du rythme, hyperthyroïdie	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139952" y="4365104"/>
            <a:ext cx="360040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Hypertrophie prostatique	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139952" y="5013176"/>
            <a:ext cx="3600400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IH, IR, grossesse et allaitement	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211960" y="1700808"/>
            <a:ext cx="360040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Les contre-indications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IV) Médicaments à effets parasympatholytiques: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Les antiparkinsoniens « conventionnels » : </a:t>
            </a:r>
          </a:p>
          <a:p>
            <a:pPr>
              <a:buNone/>
            </a:pPr>
            <a:r>
              <a:rPr lang="fr-FR" dirty="0" err="1" smtClean="0"/>
              <a:t>Trihéxyphénidyle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Antidépresseurs tricycliques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err="1" smtClean="0"/>
              <a:t>Amitriptyline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Clomipramine</a:t>
            </a:r>
            <a:endParaRPr lang="fr-FR" dirty="0" smtClean="0"/>
          </a:p>
          <a:p>
            <a:pPr>
              <a:buNone/>
            </a:pPr>
            <a:r>
              <a:rPr lang="fr-FR" b="1" dirty="0" err="1" smtClean="0"/>
              <a:t>Phénothiaziniques</a:t>
            </a:r>
            <a:r>
              <a:rPr lang="fr-FR" b="1" dirty="0" smtClean="0"/>
              <a:t> neuroleptiques :</a:t>
            </a:r>
          </a:p>
          <a:p>
            <a:pPr>
              <a:buNone/>
            </a:pPr>
            <a:r>
              <a:rPr lang="fr-FR" dirty="0" smtClean="0"/>
              <a:t>Chlorpromazine</a:t>
            </a:r>
          </a:p>
          <a:p>
            <a:pPr>
              <a:buNone/>
            </a:pPr>
            <a:r>
              <a:rPr lang="fr-FR" dirty="0" err="1" smtClean="0"/>
              <a:t>Thioridazine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Antihistaminique H1 </a:t>
            </a:r>
            <a:r>
              <a:rPr lang="fr-FR" b="1" dirty="0" err="1" smtClean="0"/>
              <a:t>anticholinérgique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Prométhazine</a:t>
            </a:r>
          </a:p>
          <a:p>
            <a:pPr>
              <a:buNone/>
            </a:pPr>
            <a:r>
              <a:rPr lang="fr-FR" dirty="0" err="1" smtClean="0"/>
              <a:t>méquitazine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dexchlorphéniramine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V) Les médicaments curarisants et la toxine botulique: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ce sont des médicaments </a:t>
            </a:r>
            <a:r>
              <a:rPr lang="fr-FR" dirty="0" err="1" smtClean="0"/>
              <a:t>anticholinérgiques</a:t>
            </a:r>
            <a:r>
              <a:rPr lang="fr-FR" dirty="0" smtClean="0"/>
              <a:t> agissant sur la </a:t>
            </a:r>
            <a:r>
              <a:rPr lang="fr-FR" i="1" dirty="0" smtClean="0"/>
              <a:t>plaque motrice </a:t>
            </a:r>
            <a:r>
              <a:rPr lang="fr-FR" i="1" dirty="0" smtClean="0">
                <a:sym typeface="Wingdings" pitchFamily="2" charset="2"/>
              </a:rPr>
              <a:t> paralysie des muscles</a:t>
            </a:r>
            <a:endParaRPr lang="fr-FR" i="1" dirty="0" smtClean="0"/>
          </a:p>
          <a:p>
            <a:pPr marL="514350" indent="-514350">
              <a:buAutoNum type="arabicParenR"/>
            </a:pPr>
            <a:r>
              <a:rPr lang="fr-FR" dirty="0" smtClean="0"/>
              <a:t>Les curares :</a:t>
            </a:r>
          </a:p>
          <a:p>
            <a:pPr marL="1337310" lvl="3" indent="-514350">
              <a:buFont typeface="Wingdings" pitchFamily="2" charset="2"/>
              <a:buChar char="§"/>
            </a:pPr>
            <a:r>
              <a:rPr lang="fr-FR" dirty="0" err="1" smtClean="0"/>
              <a:t>Nondépolarisants</a:t>
            </a:r>
            <a:r>
              <a:rPr lang="fr-FR" dirty="0" smtClean="0"/>
              <a:t> :</a:t>
            </a:r>
          </a:p>
          <a:p>
            <a:r>
              <a:rPr lang="fr-FR" sz="1800" dirty="0" err="1" smtClean="0"/>
              <a:t>Atracurium</a:t>
            </a:r>
            <a:r>
              <a:rPr lang="fr-FR" sz="1800" dirty="0" smtClean="0"/>
              <a:t> TRACRIUM®</a:t>
            </a:r>
          </a:p>
          <a:p>
            <a:r>
              <a:rPr lang="fr-FR" sz="1800" dirty="0" err="1" smtClean="0"/>
              <a:t>Mivacurium</a:t>
            </a:r>
            <a:r>
              <a:rPr lang="fr-FR" sz="1800" dirty="0" smtClean="0"/>
              <a:t> </a:t>
            </a:r>
            <a:r>
              <a:rPr lang="fr-FR" sz="1800" dirty="0" smtClean="0"/>
              <a:t>MIVACRON®</a:t>
            </a:r>
          </a:p>
          <a:p>
            <a:r>
              <a:rPr lang="fr-FR" sz="1800" dirty="0" err="1" smtClean="0"/>
              <a:t>Pancuronium</a:t>
            </a:r>
            <a:r>
              <a:rPr lang="fr-FR" sz="1800" dirty="0" smtClean="0"/>
              <a:t> PAVULON®</a:t>
            </a:r>
          </a:p>
          <a:p>
            <a:r>
              <a:rPr lang="fr-FR" sz="1800" dirty="0" err="1" smtClean="0"/>
              <a:t>Vécuronium</a:t>
            </a:r>
            <a:r>
              <a:rPr lang="fr-FR" sz="1800" dirty="0" smtClean="0"/>
              <a:t> </a:t>
            </a:r>
            <a:r>
              <a:rPr lang="fr-FR" sz="1800" dirty="0" smtClean="0"/>
              <a:t>NORCURON</a:t>
            </a:r>
            <a:r>
              <a:rPr lang="fr-FR" sz="1800" dirty="0" smtClean="0"/>
              <a:t>®</a:t>
            </a:r>
          </a:p>
          <a:p>
            <a:pPr lvl="3">
              <a:buFont typeface="Wingdings" pitchFamily="2" charset="2"/>
              <a:buChar char="§"/>
            </a:pPr>
            <a:r>
              <a:rPr lang="fr-FR" dirty="0" smtClean="0"/>
              <a:t> dépolarisants :</a:t>
            </a:r>
          </a:p>
          <a:p>
            <a:pPr>
              <a:buFont typeface="Wingdings" pitchFamily="2" charset="2"/>
              <a:buChar char="§"/>
            </a:pPr>
            <a:r>
              <a:rPr lang="fr-FR" sz="1800" dirty="0" smtClean="0"/>
              <a:t>suxaméthonium </a:t>
            </a:r>
            <a:r>
              <a:rPr lang="fr-FR" sz="1800" dirty="0" smtClean="0"/>
              <a:t>(CELOCURINE®)</a:t>
            </a:r>
          </a:p>
          <a:p>
            <a:pPr marL="2160270" lvl="6" indent="-514350">
              <a:buFont typeface="Wingdings" pitchFamily="2" charset="2"/>
              <a:buChar char="§"/>
            </a:pPr>
            <a:endParaRPr lang="fr-FR" sz="1800" dirty="0" smtClean="0"/>
          </a:p>
          <a:p>
            <a:pPr marL="2160270" lvl="6" indent="-514350">
              <a:buFont typeface="Wingdings" pitchFamily="2" charset="2"/>
              <a:buChar char="§"/>
            </a:pPr>
            <a:endParaRPr lang="fr-FR" sz="1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286248" y="3214686"/>
            <a:ext cx="4429156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Utilisations thérapeutiques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En </a:t>
            </a:r>
            <a:r>
              <a:rPr lang="fr-FR" dirty="0" err="1" smtClean="0">
                <a:solidFill>
                  <a:schemeClr val="tx1"/>
                </a:solidFill>
              </a:rPr>
              <a:t>anésthésiologie</a:t>
            </a:r>
            <a:r>
              <a:rPr lang="fr-FR" dirty="0" smtClean="0">
                <a:solidFill>
                  <a:schemeClr val="tx1"/>
                </a:solidFill>
              </a:rPr>
              <a:t> : relâchement musculaire complet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 tétanos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V) Les médicaments curarisants et la toxine botulique: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2) La toxine botulique : ( </a:t>
            </a:r>
            <a:r>
              <a:rPr lang="fr-FR" dirty="0" err="1" smtClean="0"/>
              <a:t>botox</a:t>
            </a:r>
            <a:r>
              <a:rPr lang="fr-FR" dirty="0" smtClean="0"/>
              <a:t> ®)</a:t>
            </a:r>
          </a:p>
          <a:p>
            <a:pPr>
              <a:buFontTx/>
              <a:buChar char="-"/>
            </a:pPr>
            <a:r>
              <a:rPr lang="fr-FR" dirty="0" smtClean="0"/>
              <a:t>Relâchement d’UN muscle , ex : torticolis, certains strabismes …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I) Introduction 	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parasympatholytiques </a:t>
            </a:r>
            <a:r>
              <a:rPr lang="fr-FR" b="1" dirty="0" smtClean="0"/>
              <a:t>s’opposent</a:t>
            </a:r>
            <a:r>
              <a:rPr lang="fr-FR" dirty="0" smtClean="0"/>
              <a:t> à l’action de l’</a:t>
            </a:r>
            <a:r>
              <a:rPr lang="fr-FR" dirty="0" err="1" smtClean="0"/>
              <a:t>Ach</a:t>
            </a:r>
            <a:r>
              <a:rPr lang="fr-FR" dirty="0" smtClean="0"/>
              <a:t> au niveau des effecteurs ( </a:t>
            </a:r>
            <a:r>
              <a:rPr lang="fr-FR" dirty="0" err="1" smtClean="0"/>
              <a:t>rec</a:t>
            </a:r>
            <a:r>
              <a:rPr lang="fr-FR" dirty="0" smtClean="0"/>
              <a:t> </a:t>
            </a:r>
            <a:r>
              <a:rPr lang="fr-FR" dirty="0" err="1" smtClean="0"/>
              <a:t>muscariniques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Ils sont dits : </a:t>
            </a:r>
            <a:r>
              <a:rPr lang="fr-FR" b="1" dirty="0" err="1" smtClean="0"/>
              <a:t>antimuscariniques</a:t>
            </a:r>
            <a:endParaRPr lang="fr-FR" b="1" dirty="0" smtClean="0"/>
          </a:p>
          <a:p>
            <a:r>
              <a:rPr lang="fr-FR" dirty="0" smtClean="0"/>
              <a:t>Le prototype : ATROPINE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II) Classification des médicaments parasympatholytiques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A) Atropine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Atropine ou L-</a:t>
            </a:r>
            <a:r>
              <a:rPr lang="fr-FR" dirty="0" err="1" smtClean="0"/>
              <a:t>hyoscyamine</a:t>
            </a:r>
            <a:endParaRPr lang="fr-FR" dirty="0" smtClean="0"/>
          </a:p>
          <a:p>
            <a:pPr algn="ctr">
              <a:buNone/>
            </a:pPr>
            <a:r>
              <a:rPr lang="fr-FR" dirty="0" err="1" smtClean="0"/>
              <a:t>Inj</a:t>
            </a:r>
            <a:r>
              <a:rPr lang="fr-FR" dirty="0" smtClean="0"/>
              <a:t>: SM/SC/IV</a:t>
            </a:r>
          </a:p>
          <a:p>
            <a:pPr algn="ctr">
              <a:buNone/>
            </a:pPr>
            <a:r>
              <a:rPr lang="fr-FR" dirty="0" smtClean="0"/>
              <a:t>Collyres </a:t>
            </a:r>
          </a:p>
          <a:p>
            <a:pPr marL="514350" indent="-514350" algn="ctr">
              <a:buNone/>
            </a:pPr>
            <a:r>
              <a:rPr lang="fr-FR" dirty="0" smtClean="0"/>
              <a:t>Alcaloïde de la belladone ( </a:t>
            </a:r>
            <a:r>
              <a:rPr lang="fr-FR" i="1" dirty="0" smtClean="0"/>
              <a:t>Atropa </a:t>
            </a:r>
            <a:r>
              <a:rPr lang="fr-FR" i="1" dirty="0" err="1" smtClean="0"/>
              <a:t>belladona</a:t>
            </a:r>
            <a:r>
              <a:rPr lang="fr-FR" dirty="0" smtClean="0"/>
              <a:t>)</a:t>
            </a:r>
          </a:p>
        </p:txBody>
      </p:sp>
      <p:pic>
        <p:nvPicPr>
          <p:cNvPr id="4" name="Picture 2" descr="E: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714752"/>
            <a:ext cx="186047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5838400"/>
          </a:xfrm>
        </p:spPr>
        <p:txBody>
          <a:bodyPr/>
          <a:lstStyle/>
          <a:p>
            <a:pPr algn="ctr">
              <a:buNone/>
            </a:pPr>
            <a:r>
              <a:rPr lang="fr-FR" b="1" u="sng" dirty="0" smtClean="0"/>
              <a:t>Actions pharmacologiques :</a:t>
            </a:r>
            <a:endParaRPr lang="fr-FR" b="1" u="sng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42910" y="1180425"/>
          <a:ext cx="7786742" cy="50887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30076"/>
                <a:gridCol w="4856666"/>
              </a:tblGrid>
              <a:tr h="52397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Localisation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effets</a:t>
                      </a:r>
                      <a:endParaRPr lang="fr-FR" dirty="0"/>
                    </a:p>
                  </a:txBody>
                  <a:tcPr/>
                </a:tc>
              </a:tr>
              <a:tr h="87535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Pupille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Mydriase</a:t>
                      </a:r>
                    </a:p>
                    <a:p>
                      <a:r>
                        <a:rPr lang="fr-FR" dirty="0" smtClean="0"/>
                        <a:t>Hypertonie </a:t>
                      </a:r>
                    </a:p>
                    <a:p>
                      <a:r>
                        <a:rPr lang="fr-FR" dirty="0" smtClean="0"/>
                        <a:t>Troubles de l’accommodation</a:t>
                      </a:r>
                      <a:endParaRPr lang="fr-FR" dirty="0"/>
                    </a:p>
                  </a:txBody>
                  <a:tcPr/>
                </a:tc>
              </a:tr>
              <a:tr h="52397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Cœur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Accélération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61274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Bronches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Bronchodilatation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Inhibition</a:t>
                      </a:r>
                      <a:r>
                        <a:rPr lang="fr-FR" baseline="0" dirty="0" smtClean="0"/>
                        <a:t> de la sécrétion </a:t>
                      </a:r>
                      <a:endParaRPr lang="fr-FR" dirty="0"/>
                    </a:p>
                  </a:txBody>
                  <a:tcPr/>
                </a:tc>
              </a:tr>
              <a:tr h="87535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Tube digestif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Diminution de la sécrétion</a:t>
                      </a:r>
                      <a:r>
                        <a:rPr lang="fr-FR" baseline="0" dirty="0" smtClean="0"/>
                        <a:t> basale</a:t>
                      </a:r>
                    </a:p>
                    <a:p>
                      <a:r>
                        <a:rPr lang="fr-FR" baseline="0" dirty="0" smtClean="0"/>
                        <a:t>Action spasmolytique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52397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vessie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Relâchement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52397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Glandes salivaires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Inhibition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52397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Effets centraux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Agitation, désorientation,</a:t>
                      </a:r>
                      <a:r>
                        <a:rPr lang="fr-FR" baseline="0" dirty="0" smtClean="0"/>
                        <a:t> hallucination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B) Les dérivés de l’Atropine: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r-FR" u="sng" dirty="0" smtClean="0"/>
              <a:t>Les dérivés naturels : </a:t>
            </a:r>
          </a:p>
          <a:p>
            <a:pPr marL="514350" indent="-514350" algn="ctr">
              <a:buNone/>
            </a:pPr>
            <a:r>
              <a:rPr lang="fr-FR" b="1" dirty="0" smtClean="0"/>
              <a:t>SCOPOLAMINE</a:t>
            </a:r>
          </a:p>
          <a:p>
            <a:pPr marL="514350" indent="-514350">
              <a:buNone/>
            </a:pPr>
            <a:r>
              <a:rPr lang="fr-FR" b="1" dirty="0" smtClean="0"/>
              <a:t>				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Propriétés voisine à l’atropine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Les effets centraux sont plus marqués (sédation)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utilisé dans le mal de transport</a:t>
            </a:r>
          </a:p>
          <a:p>
            <a:pPr marL="514350" indent="-514350">
              <a:buNone/>
            </a:pPr>
            <a:r>
              <a:rPr lang="fr-FR" b="1" dirty="0" smtClean="0"/>
              <a:t> </a:t>
            </a:r>
            <a:endParaRPr lang="fr-FR" dirty="0" smtClean="0"/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B) Les dérivés de l’Atropine: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2) </a:t>
            </a:r>
            <a:r>
              <a:rPr lang="fr-FR" u="sng" dirty="0" smtClean="0"/>
              <a:t>Les dérivés synthétiques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Les amines tertiaires:</a:t>
            </a:r>
          </a:p>
          <a:p>
            <a:pPr>
              <a:buNone/>
            </a:pPr>
            <a:r>
              <a:rPr lang="fr-FR" dirty="0" err="1" smtClean="0"/>
              <a:t>Trimébutine</a:t>
            </a:r>
            <a:r>
              <a:rPr lang="fr-FR" dirty="0" smtClean="0"/>
              <a:t> (</a:t>
            </a:r>
            <a:r>
              <a:rPr lang="fr-FR" dirty="0" err="1" smtClean="0"/>
              <a:t>débridat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Buzépide</a:t>
            </a:r>
            <a:r>
              <a:rPr lang="fr-FR" dirty="0" smtClean="0"/>
              <a:t> (</a:t>
            </a:r>
            <a:r>
              <a:rPr lang="fr-FR" dirty="0" err="1" smtClean="0"/>
              <a:t>dénoral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Mébévérine</a:t>
            </a:r>
            <a:r>
              <a:rPr lang="fr-FR" dirty="0" smtClean="0"/>
              <a:t> (</a:t>
            </a:r>
            <a:r>
              <a:rPr lang="fr-FR" dirty="0" err="1" smtClean="0"/>
              <a:t>duspatalin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Oxybutynine</a:t>
            </a:r>
            <a:r>
              <a:rPr lang="fr-FR" dirty="0" smtClean="0"/>
              <a:t> (</a:t>
            </a:r>
            <a:r>
              <a:rPr lang="fr-FR" dirty="0" err="1" smtClean="0"/>
              <a:t>ditropan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Tropicamide</a:t>
            </a:r>
            <a:r>
              <a:rPr lang="fr-FR" dirty="0" smtClean="0"/>
              <a:t> </a:t>
            </a:r>
            <a:r>
              <a:rPr lang="fr-FR" i="1" dirty="0" err="1" smtClean="0"/>
              <a:t>mydriaticum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les ammonium quaternaires: ( meilleurs spasmolytiques)</a:t>
            </a:r>
          </a:p>
          <a:p>
            <a:pPr>
              <a:buNone/>
            </a:pPr>
            <a:r>
              <a:rPr lang="fr-FR" dirty="0" err="1" smtClean="0"/>
              <a:t>Prifinium</a:t>
            </a:r>
            <a:r>
              <a:rPr lang="fr-FR" dirty="0" smtClean="0"/>
              <a:t> bromure ( </a:t>
            </a:r>
            <a:r>
              <a:rPr lang="fr-FR" dirty="0" err="1" smtClean="0"/>
              <a:t>riabal</a:t>
            </a:r>
            <a:r>
              <a:rPr lang="fr-FR" dirty="0" smtClean="0"/>
              <a:t> )</a:t>
            </a:r>
          </a:p>
          <a:p>
            <a:pPr>
              <a:buNone/>
            </a:pPr>
            <a:r>
              <a:rPr lang="fr-FR" dirty="0" err="1" smtClean="0"/>
              <a:t>Tiémonium</a:t>
            </a:r>
            <a:r>
              <a:rPr lang="fr-FR" dirty="0" smtClean="0"/>
              <a:t> </a:t>
            </a:r>
            <a:r>
              <a:rPr lang="fr-FR" dirty="0" err="1" smtClean="0"/>
              <a:t>métilsulfate</a:t>
            </a:r>
            <a:r>
              <a:rPr lang="fr-FR" dirty="0" smtClean="0"/>
              <a:t> ( </a:t>
            </a:r>
            <a:r>
              <a:rPr lang="fr-FR" dirty="0" err="1" smtClean="0"/>
              <a:t>viscéralgine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Pinavérium</a:t>
            </a:r>
            <a:r>
              <a:rPr lang="fr-FR" dirty="0" smtClean="0"/>
              <a:t> bromure ( </a:t>
            </a:r>
            <a:r>
              <a:rPr lang="fr-FR" dirty="0" err="1" smtClean="0"/>
              <a:t>dicetel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03920" cy="55990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III)  Les indications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err="1" smtClean="0"/>
              <a:t>Trt</a:t>
            </a:r>
            <a:r>
              <a:rPr lang="fr-FR" b="1" dirty="0" smtClean="0"/>
              <a:t> de «  spasmes viscéraux »: </a:t>
            </a:r>
            <a:r>
              <a:rPr lang="fr-FR" dirty="0" smtClean="0"/>
              <a:t>antispasmodiques </a:t>
            </a:r>
          </a:p>
          <a:p>
            <a:pPr>
              <a:buNone/>
            </a:pPr>
            <a:r>
              <a:rPr lang="fr-FR" dirty="0" smtClean="0"/>
              <a:t>ex: spasmes coliques ( côlon irritable » : </a:t>
            </a:r>
            <a:r>
              <a:rPr lang="fr-FR" i="1" dirty="0" smtClean="0"/>
              <a:t>les dérivés synthétiques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b="1" dirty="0" smtClean="0"/>
              <a:t>Prémédication anesthésique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i="1" dirty="0" smtClean="0"/>
              <a:t>L’atropine</a:t>
            </a:r>
            <a:r>
              <a:rPr lang="fr-FR" dirty="0" smtClean="0"/>
              <a:t> est utilisée pour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Assécher la bouche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Favoriser la </a:t>
            </a:r>
            <a:r>
              <a:rPr lang="fr-FR" dirty="0" err="1" smtClean="0"/>
              <a:t>bronchodilatation</a:t>
            </a: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Prévenir les arythmies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b="1" dirty="0" smtClean="0"/>
              <a:t>Ophtalmologie :</a:t>
            </a:r>
          </a:p>
          <a:p>
            <a:pPr>
              <a:buNone/>
            </a:pPr>
            <a:r>
              <a:rPr lang="fr-FR" dirty="0" smtClean="0"/>
              <a:t>courant pour provoquer une mydriase. </a:t>
            </a:r>
          </a:p>
          <a:p>
            <a:pPr>
              <a:buNone/>
            </a:pPr>
            <a:r>
              <a:rPr lang="fr-FR" dirty="0" smtClean="0"/>
              <a:t>Atropine : 7 à 12 jours</a:t>
            </a:r>
          </a:p>
          <a:p>
            <a:pPr>
              <a:buNone/>
            </a:pPr>
            <a:r>
              <a:rPr lang="fr-FR" dirty="0" err="1" smtClean="0"/>
              <a:t>Tropicamide</a:t>
            </a:r>
            <a:r>
              <a:rPr lang="fr-FR" dirty="0" smtClean="0"/>
              <a:t>  (</a:t>
            </a:r>
            <a:r>
              <a:rPr lang="fr-FR" dirty="0" err="1" smtClean="0"/>
              <a:t>mydriaticum</a:t>
            </a:r>
            <a:r>
              <a:rPr lang="fr-FR" dirty="0" smtClean="0"/>
              <a:t>): 5 à 8h</a:t>
            </a:r>
          </a:p>
          <a:p>
            <a:pPr>
              <a:buFontTx/>
              <a:buChar char="-"/>
            </a:pPr>
            <a:r>
              <a:rPr lang="fr-FR" b="1" dirty="0" smtClean="0"/>
              <a:t>Pneumologie : </a:t>
            </a:r>
          </a:p>
          <a:p>
            <a:pPr>
              <a:buNone/>
            </a:pPr>
            <a:r>
              <a:rPr lang="fr-FR" dirty="0" smtClean="0"/>
              <a:t>Asthme bronchique</a:t>
            </a:r>
          </a:p>
          <a:p>
            <a:pPr>
              <a:buNone/>
            </a:pPr>
            <a:r>
              <a:rPr lang="fr-FR" dirty="0" err="1" smtClean="0"/>
              <a:t>Ipratropium</a:t>
            </a:r>
            <a:r>
              <a:rPr lang="fr-FR" dirty="0" smtClean="0"/>
              <a:t> (</a:t>
            </a:r>
            <a:r>
              <a:rPr lang="fr-FR" dirty="0" err="1" smtClean="0"/>
              <a:t>atrovent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oxitropium</a:t>
            </a: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Urologie :</a:t>
            </a:r>
          </a:p>
          <a:p>
            <a:pPr>
              <a:buNone/>
            </a:pPr>
            <a:r>
              <a:rPr lang="fr-FR" dirty="0" smtClean="0"/>
              <a:t>Troubles mictionnels liés à une </a:t>
            </a:r>
            <a:r>
              <a:rPr lang="fr-FR" dirty="0" err="1" smtClean="0"/>
              <a:t>hypercontractilité</a:t>
            </a:r>
            <a:r>
              <a:rPr lang="fr-FR" dirty="0" smtClean="0"/>
              <a:t> vésicale:</a:t>
            </a:r>
          </a:p>
          <a:p>
            <a:pPr>
              <a:buNone/>
            </a:pPr>
            <a:r>
              <a:rPr lang="fr-FR" dirty="0" smtClean="0"/>
              <a:t>Vessie </a:t>
            </a:r>
            <a:r>
              <a:rPr lang="fr-FR" dirty="0" err="1" smtClean="0"/>
              <a:t>neurogènes</a:t>
            </a:r>
            <a:r>
              <a:rPr lang="fr-FR" dirty="0" smtClean="0"/>
              <a:t> spastiques</a:t>
            </a:r>
          </a:p>
          <a:p>
            <a:pPr>
              <a:buNone/>
            </a:pPr>
            <a:r>
              <a:rPr lang="fr-FR" dirty="0" smtClean="0"/>
              <a:t>Mictions impérieuses, incontinences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2988</TotalTime>
  <Words>409</Words>
  <Application>Microsoft Office PowerPoint</Application>
  <PresentationFormat>Affichage à l'écran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Civil</vt:lpstr>
      <vt:lpstr>Les parasympatholytiques </vt:lpstr>
      <vt:lpstr>I) Introduction  </vt:lpstr>
      <vt:lpstr>II) Classification des médicaments parasympatholytiques </vt:lpstr>
      <vt:lpstr>A) Atropine :</vt:lpstr>
      <vt:lpstr>Diapositive 5</vt:lpstr>
      <vt:lpstr>B) Les dérivés de l’Atropine:</vt:lpstr>
      <vt:lpstr>B) Les dérivés de l’Atropine:</vt:lpstr>
      <vt:lpstr>Diapositive 8</vt:lpstr>
      <vt:lpstr>Diapositive 9</vt:lpstr>
      <vt:lpstr>IV) Effets indésirables et contre-indications</vt:lpstr>
      <vt:lpstr>IV) Médicaments à effets parasympatholytiques:</vt:lpstr>
      <vt:lpstr>V) Les médicaments curarisants et la toxine botulique:</vt:lpstr>
      <vt:lpstr>V) Les médicaments curarisants et la toxine botulique: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parasympatholytiques</dc:title>
  <dc:creator>atlouche</dc:creator>
  <cp:lastModifiedBy>sol</cp:lastModifiedBy>
  <cp:revision>8</cp:revision>
  <dcterms:created xsi:type="dcterms:W3CDTF">2017-02-21T15:48:01Z</dcterms:created>
  <dcterms:modified xsi:type="dcterms:W3CDTF">2019-02-14T09:20:46Z</dcterms:modified>
</cp:coreProperties>
</file>