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DA9F7-2EBD-417F-AFC6-8BAF2B9B76B2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68082E90-4BD2-425E-B8F5-329B4546F12D}">
      <dgm:prSet phldrT="[Texte]"/>
      <dgm:spPr/>
      <dgm:t>
        <a:bodyPr/>
        <a:lstStyle/>
        <a:p>
          <a:r>
            <a:rPr lang="fr-FR" dirty="0" smtClean="0"/>
            <a:t>Effets secondaires</a:t>
          </a:r>
          <a:endParaRPr lang="fr-FR" dirty="0"/>
        </a:p>
      </dgm:t>
    </dgm:pt>
    <dgm:pt modelId="{9503FE47-5868-4E4C-A440-A805986756D8}" type="parTrans" cxnId="{BA622773-5373-486E-AA55-A51E87E5680A}">
      <dgm:prSet/>
      <dgm:spPr/>
      <dgm:t>
        <a:bodyPr/>
        <a:lstStyle/>
        <a:p>
          <a:endParaRPr lang="fr-FR"/>
        </a:p>
      </dgm:t>
    </dgm:pt>
    <dgm:pt modelId="{2FDCBD3E-C7F3-4508-9F41-325A69E75E07}" type="sibTrans" cxnId="{BA622773-5373-486E-AA55-A51E87E5680A}">
      <dgm:prSet/>
      <dgm:spPr/>
      <dgm:t>
        <a:bodyPr/>
        <a:lstStyle/>
        <a:p>
          <a:endParaRPr lang="fr-FR"/>
        </a:p>
      </dgm:t>
    </dgm:pt>
    <dgm:pt modelId="{C6D65811-5CFB-459C-AFA9-0A53122EF638}">
      <dgm:prSet phldrT="[Texte]"/>
      <dgm:spPr/>
      <dgm:t>
        <a:bodyPr/>
        <a:lstStyle/>
        <a:p>
          <a:r>
            <a:rPr lang="fr-FR" dirty="0" smtClean="0"/>
            <a:t>Effets indésirables</a:t>
          </a:r>
          <a:endParaRPr lang="fr-FR" dirty="0"/>
        </a:p>
      </dgm:t>
    </dgm:pt>
    <dgm:pt modelId="{14C69619-B093-4446-96F4-D450042B56F8}" type="parTrans" cxnId="{94324D8B-AC4F-48C5-9007-3354CC15C07F}">
      <dgm:prSet/>
      <dgm:spPr/>
      <dgm:t>
        <a:bodyPr/>
        <a:lstStyle/>
        <a:p>
          <a:endParaRPr lang="fr-FR"/>
        </a:p>
      </dgm:t>
    </dgm:pt>
    <dgm:pt modelId="{4FDFBC51-404F-4BAE-8A3C-A6AC3F4FFE6A}" type="sibTrans" cxnId="{94324D8B-AC4F-48C5-9007-3354CC15C07F}">
      <dgm:prSet/>
      <dgm:spPr/>
      <dgm:t>
        <a:bodyPr/>
        <a:lstStyle/>
        <a:p>
          <a:endParaRPr lang="fr-FR"/>
        </a:p>
      </dgm:t>
    </dgm:pt>
    <dgm:pt modelId="{D05DC1F4-3090-41FE-BCBC-B3E04E8DCB87}">
      <dgm:prSet phldrT="[Texte]"/>
      <dgm:spPr/>
      <dgm:t>
        <a:bodyPr/>
        <a:lstStyle/>
        <a:p>
          <a:r>
            <a:rPr lang="fr-FR" dirty="0" smtClean="0"/>
            <a:t>Effets latéraux</a:t>
          </a:r>
          <a:endParaRPr lang="fr-FR" dirty="0"/>
        </a:p>
      </dgm:t>
    </dgm:pt>
    <dgm:pt modelId="{5663680D-38C0-4D8B-B6A5-D9C62A4B07DA}" type="parTrans" cxnId="{67DE27B3-9FAD-4893-8901-838CD1E1F5ED}">
      <dgm:prSet/>
      <dgm:spPr/>
      <dgm:t>
        <a:bodyPr/>
        <a:lstStyle/>
        <a:p>
          <a:endParaRPr lang="fr-FR"/>
        </a:p>
      </dgm:t>
    </dgm:pt>
    <dgm:pt modelId="{D8307000-2A0C-4D54-90A4-A3AD89F47244}" type="sibTrans" cxnId="{67DE27B3-9FAD-4893-8901-838CD1E1F5ED}">
      <dgm:prSet/>
      <dgm:spPr/>
      <dgm:t>
        <a:bodyPr/>
        <a:lstStyle/>
        <a:p>
          <a:endParaRPr lang="fr-FR"/>
        </a:p>
      </dgm:t>
    </dgm:pt>
    <dgm:pt modelId="{52D81111-ACEE-496C-A336-5C7C4BDB596E}" type="pres">
      <dgm:prSet presAssocID="{949DA9F7-2EBD-417F-AFC6-8BAF2B9B76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B635E3D-169B-4921-BED3-D27E15278C63}" type="pres">
      <dgm:prSet presAssocID="{68082E90-4BD2-425E-B8F5-329B4546F12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BC40B6-38CC-4314-844D-492C7999F5BA}" type="pres">
      <dgm:prSet presAssocID="{2FDCBD3E-C7F3-4508-9F41-325A69E75E07}" presName="sibTrans" presStyleCnt="0"/>
      <dgm:spPr/>
    </dgm:pt>
    <dgm:pt modelId="{D51FBB19-4CAC-4A7B-AA39-28110E483051}" type="pres">
      <dgm:prSet presAssocID="{C6D65811-5CFB-459C-AFA9-0A53122EF63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000996-DA85-4D7C-8000-E794185D5533}" type="pres">
      <dgm:prSet presAssocID="{4FDFBC51-404F-4BAE-8A3C-A6AC3F4FFE6A}" presName="sibTrans" presStyleCnt="0"/>
      <dgm:spPr/>
    </dgm:pt>
    <dgm:pt modelId="{275F25BD-BF2A-4B63-9B59-0AB021FA3D78}" type="pres">
      <dgm:prSet presAssocID="{D05DC1F4-3090-41FE-BCBC-B3E04E8DCB8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1EDC8E4-EAA6-468C-89B4-F6ACECC6E495}" type="presOf" srcId="{C6D65811-5CFB-459C-AFA9-0A53122EF638}" destId="{D51FBB19-4CAC-4A7B-AA39-28110E483051}" srcOrd="0" destOrd="0" presId="urn:microsoft.com/office/officeart/2005/8/layout/hList6"/>
    <dgm:cxn modelId="{DB1734F0-978B-4542-9AD4-3C3D5265DF87}" type="presOf" srcId="{68082E90-4BD2-425E-B8F5-329B4546F12D}" destId="{9B635E3D-169B-4921-BED3-D27E15278C63}" srcOrd="0" destOrd="0" presId="urn:microsoft.com/office/officeart/2005/8/layout/hList6"/>
    <dgm:cxn modelId="{D56176FC-AB81-4F04-B154-9D002842CA00}" type="presOf" srcId="{D05DC1F4-3090-41FE-BCBC-B3E04E8DCB87}" destId="{275F25BD-BF2A-4B63-9B59-0AB021FA3D78}" srcOrd="0" destOrd="0" presId="urn:microsoft.com/office/officeart/2005/8/layout/hList6"/>
    <dgm:cxn modelId="{94324D8B-AC4F-48C5-9007-3354CC15C07F}" srcId="{949DA9F7-2EBD-417F-AFC6-8BAF2B9B76B2}" destId="{C6D65811-5CFB-459C-AFA9-0A53122EF638}" srcOrd="1" destOrd="0" parTransId="{14C69619-B093-4446-96F4-D450042B56F8}" sibTransId="{4FDFBC51-404F-4BAE-8A3C-A6AC3F4FFE6A}"/>
    <dgm:cxn modelId="{67DE27B3-9FAD-4893-8901-838CD1E1F5ED}" srcId="{949DA9F7-2EBD-417F-AFC6-8BAF2B9B76B2}" destId="{D05DC1F4-3090-41FE-BCBC-B3E04E8DCB87}" srcOrd="2" destOrd="0" parTransId="{5663680D-38C0-4D8B-B6A5-D9C62A4B07DA}" sibTransId="{D8307000-2A0C-4D54-90A4-A3AD89F47244}"/>
    <dgm:cxn modelId="{BA622773-5373-486E-AA55-A51E87E5680A}" srcId="{949DA9F7-2EBD-417F-AFC6-8BAF2B9B76B2}" destId="{68082E90-4BD2-425E-B8F5-329B4546F12D}" srcOrd="0" destOrd="0" parTransId="{9503FE47-5868-4E4C-A440-A805986756D8}" sibTransId="{2FDCBD3E-C7F3-4508-9F41-325A69E75E07}"/>
    <dgm:cxn modelId="{4774687F-A3E4-4FB8-97C9-A89689AAC7EE}" type="presOf" srcId="{949DA9F7-2EBD-417F-AFC6-8BAF2B9B76B2}" destId="{52D81111-ACEE-496C-A336-5C7C4BDB596E}" srcOrd="0" destOrd="0" presId="urn:microsoft.com/office/officeart/2005/8/layout/hList6"/>
    <dgm:cxn modelId="{B4D1B5EA-A0B8-4B23-97FB-484731AE8DD9}" type="presParOf" srcId="{52D81111-ACEE-496C-A336-5C7C4BDB596E}" destId="{9B635E3D-169B-4921-BED3-D27E15278C63}" srcOrd="0" destOrd="0" presId="urn:microsoft.com/office/officeart/2005/8/layout/hList6"/>
    <dgm:cxn modelId="{5C89509D-D19E-4881-B2BA-4A2C6E7B5A02}" type="presParOf" srcId="{52D81111-ACEE-496C-A336-5C7C4BDB596E}" destId="{4CBC40B6-38CC-4314-844D-492C7999F5BA}" srcOrd="1" destOrd="0" presId="urn:microsoft.com/office/officeart/2005/8/layout/hList6"/>
    <dgm:cxn modelId="{DE31D679-FD07-4DB2-840C-7F2C723F0EF9}" type="presParOf" srcId="{52D81111-ACEE-496C-A336-5C7C4BDB596E}" destId="{D51FBB19-4CAC-4A7B-AA39-28110E483051}" srcOrd="2" destOrd="0" presId="urn:microsoft.com/office/officeart/2005/8/layout/hList6"/>
    <dgm:cxn modelId="{CE346F3D-FFDD-429C-BF57-277CB75EA93B}" type="presParOf" srcId="{52D81111-ACEE-496C-A336-5C7C4BDB596E}" destId="{2C000996-DA85-4D7C-8000-E794185D5533}" srcOrd="3" destOrd="0" presId="urn:microsoft.com/office/officeart/2005/8/layout/hList6"/>
    <dgm:cxn modelId="{348C3A03-0908-4B9C-928D-C156352441B1}" type="presParOf" srcId="{52D81111-ACEE-496C-A336-5C7C4BDB596E}" destId="{275F25BD-BF2A-4B63-9B59-0AB021FA3D78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5F90C7-B906-4CB9-9C2D-7530D8DEDA7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9E76029-9E53-43E0-8BC1-EC328A59E3D7}">
      <dgm:prSet phldrT="[Texte]"/>
      <dgm:spPr/>
      <dgm:t>
        <a:bodyPr/>
        <a:lstStyle/>
        <a:p>
          <a:r>
            <a:rPr lang="fr-FR" dirty="0" smtClean="0"/>
            <a:t>Accidents de type A ( augmenté) </a:t>
          </a:r>
          <a:endParaRPr lang="fr-FR" dirty="0"/>
        </a:p>
      </dgm:t>
    </dgm:pt>
    <dgm:pt modelId="{DF57315D-9F30-4DFD-8D97-01E47C0B438D}" type="parTrans" cxnId="{93784279-2B6A-4683-8D4F-F8F0446EADE5}">
      <dgm:prSet/>
      <dgm:spPr/>
      <dgm:t>
        <a:bodyPr/>
        <a:lstStyle/>
        <a:p>
          <a:endParaRPr lang="fr-FR"/>
        </a:p>
      </dgm:t>
    </dgm:pt>
    <dgm:pt modelId="{29EA87F1-E358-40EC-AF3F-1E5EC3A7AADD}" type="sibTrans" cxnId="{93784279-2B6A-4683-8D4F-F8F0446EADE5}">
      <dgm:prSet/>
      <dgm:spPr/>
      <dgm:t>
        <a:bodyPr/>
        <a:lstStyle/>
        <a:p>
          <a:endParaRPr lang="fr-FR"/>
        </a:p>
      </dgm:t>
    </dgm:pt>
    <dgm:pt modelId="{A19273DF-3A47-4DBD-A093-D6C1F9411283}">
      <dgm:prSet phldrT="[Texte]"/>
      <dgm:spPr/>
      <dgm:t>
        <a:bodyPr/>
        <a:lstStyle/>
        <a:p>
          <a:r>
            <a:rPr lang="fr-FR" dirty="0" smtClean="0"/>
            <a:t>Accidents de type B ( bizarre)</a:t>
          </a:r>
          <a:endParaRPr lang="fr-FR" dirty="0"/>
        </a:p>
      </dgm:t>
    </dgm:pt>
    <dgm:pt modelId="{D320D029-42C8-4033-B14E-F2716B86DD57}" type="parTrans" cxnId="{2D926962-9AA0-4217-8D4E-75097BB1B3F5}">
      <dgm:prSet/>
      <dgm:spPr/>
      <dgm:t>
        <a:bodyPr/>
        <a:lstStyle/>
        <a:p>
          <a:endParaRPr lang="fr-FR"/>
        </a:p>
      </dgm:t>
    </dgm:pt>
    <dgm:pt modelId="{F7299AB6-B1D2-4410-BAB4-B8CDD57CA6CB}" type="sibTrans" cxnId="{2D926962-9AA0-4217-8D4E-75097BB1B3F5}">
      <dgm:prSet/>
      <dgm:spPr/>
      <dgm:t>
        <a:bodyPr/>
        <a:lstStyle/>
        <a:p>
          <a:endParaRPr lang="fr-FR"/>
        </a:p>
      </dgm:t>
    </dgm:pt>
    <dgm:pt modelId="{EBC66D15-5E5D-4554-B6F0-53BBC9641BD4}">
      <dgm:prSet phldrT="[Texte]"/>
      <dgm:spPr/>
      <dgm:t>
        <a:bodyPr/>
        <a:lstStyle/>
        <a:p>
          <a:r>
            <a:rPr lang="fr-FR" dirty="0" smtClean="0"/>
            <a:t>Accidents de type  C ( continue)</a:t>
          </a:r>
        </a:p>
      </dgm:t>
    </dgm:pt>
    <dgm:pt modelId="{96E1F176-C4F7-4B53-B428-642E49749BBE}" type="parTrans" cxnId="{33178F38-6922-4DDE-AA88-E69F803BD8C0}">
      <dgm:prSet/>
      <dgm:spPr/>
      <dgm:t>
        <a:bodyPr/>
        <a:lstStyle/>
        <a:p>
          <a:endParaRPr lang="fr-FR"/>
        </a:p>
      </dgm:t>
    </dgm:pt>
    <dgm:pt modelId="{7469758D-7611-4E04-BCC2-2BCE4B8EA71B}" type="sibTrans" cxnId="{33178F38-6922-4DDE-AA88-E69F803BD8C0}">
      <dgm:prSet/>
      <dgm:spPr/>
      <dgm:t>
        <a:bodyPr/>
        <a:lstStyle/>
        <a:p>
          <a:endParaRPr lang="fr-FR"/>
        </a:p>
      </dgm:t>
    </dgm:pt>
    <dgm:pt modelId="{7DC7BA77-3BE6-41D0-96DA-B19F7FA9DC38}">
      <dgm:prSet phldrT="[Texte]"/>
      <dgm:spPr/>
      <dgm:t>
        <a:bodyPr/>
        <a:lstStyle/>
        <a:p>
          <a:r>
            <a:rPr lang="fr-FR" dirty="0" smtClean="0"/>
            <a:t>Accidents de type  D ( </a:t>
          </a:r>
          <a:r>
            <a:rPr lang="fr-FR" dirty="0" err="1" smtClean="0"/>
            <a:t>delayed</a:t>
          </a:r>
          <a:r>
            <a:rPr lang="fr-FR" dirty="0" smtClean="0"/>
            <a:t>) retardé*</a:t>
          </a:r>
        </a:p>
      </dgm:t>
    </dgm:pt>
    <dgm:pt modelId="{DBCBD92C-8450-4D3E-A068-302ECDB63F7B}" type="parTrans" cxnId="{76666715-7B0F-436D-A7A5-98A7F75662F0}">
      <dgm:prSet/>
      <dgm:spPr/>
      <dgm:t>
        <a:bodyPr/>
        <a:lstStyle/>
        <a:p>
          <a:endParaRPr lang="fr-FR"/>
        </a:p>
      </dgm:t>
    </dgm:pt>
    <dgm:pt modelId="{A255644F-F6D5-4C3E-9E36-7CC98FC37485}" type="sibTrans" cxnId="{76666715-7B0F-436D-A7A5-98A7F75662F0}">
      <dgm:prSet/>
      <dgm:spPr/>
      <dgm:t>
        <a:bodyPr/>
        <a:lstStyle/>
        <a:p>
          <a:endParaRPr lang="fr-FR"/>
        </a:p>
      </dgm:t>
    </dgm:pt>
    <dgm:pt modelId="{FF52D8C4-1C3F-4733-9203-289959F88D03}" type="pres">
      <dgm:prSet presAssocID="{B45F90C7-B906-4CB9-9C2D-7530D8DEDA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E032872-659A-4DD0-818B-1FF02052822A}" type="pres">
      <dgm:prSet presAssocID="{89E76029-9E53-43E0-8BC1-EC328A59E3D7}" presName="parentLin" presStyleCnt="0"/>
      <dgm:spPr/>
    </dgm:pt>
    <dgm:pt modelId="{B923359A-6075-4EB2-A89A-96A771282F37}" type="pres">
      <dgm:prSet presAssocID="{89E76029-9E53-43E0-8BC1-EC328A59E3D7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56254760-D71B-4E86-A537-919B9061406D}" type="pres">
      <dgm:prSet presAssocID="{89E76029-9E53-43E0-8BC1-EC328A59E3D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BD0A4E-7B32-4BE3-A13F-DB9A089B5C78}" type="pres">
      <dgm:prSet presAssocID="{89E76029-9E53-43E0-8BC1-EC328A59E3D7}" presName="negativeSpace" presStyleCnt="0"/>
      <dgm:spPr/>
    </dgm:pt>
    <dgm:pt modelId="{E06E436A-2CC0-4031-8431-8C36151EF9E4}" type="pres">
      <dgm:prSet presAssocID="{89E76029-9E53-43E0-8BC1-EC328A59E3D7}" presName="childText" presStyleLbl="conFgAcc1" presStyleIdx="0" presStyleCnt="4">
        <dgm:presLayoutVars>
          <dgm:bulletEnabled val="1"/>
        </dgm:presLayoutVars>
      </dgm:prSet>
      <dgm:spPr/>
    </dgm:pt>
    <dgm:pt modelId="{673743A4-BC85-4EE1-BE09-874ED2829239}" type="pres">
      <dgm:prSet presAssocID="{29EA87F1-E358-40EC-AF3F-1E5EC3A7AADD}" presName="spaceBetweenRectangles" presStyleCnt="0"/>
      <dgm:spPr/>
    </dgm:pt>
    <dgm:pt modelId="{0591A673-51E4-4670-857B-FBCE4AA7277D}" type="pres">
      <dgm:prSet presAssocID="{A19273DF-3A47-4DBD-A093-D6C1F9411283}" presName="parentLin" presStyleCnt="0"/>
      <dgm:spPr/>
    </dgm:pt>
    <dgm:pt modelId="{DBB7CA8C-2F57-4EA6-9BB4-E32746535D13}" type="pres">
      <dgm:prSet presAssocID="{A19273DF-3A47-4DBD-A093-D6C1F9411283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3328AE0-EBDF-4A18-A13B-025B92DCFA60}" type="pres">
      <dgm:prSet presAssocID="{A19273DF-3A47-4DBD-A093-D6C1F941128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1FC934-1C50-455F-B8FB-7AACB134FE2B}" type="pres">
      <dgm:prSet presAssocID="{A19273DF-3A47-4DBD-A093-D6C1F9411283}" presName="negativeSpace" presStyleCnt="0"/>
      <dgm:spPr/>
    </dgm:pt>
    <dgm:pt modelId="{DB7FB7F4-FDFB-4F5A-888C-C387DAA6917B}" type="pres">
      <dgm:prSet presAssocID="{A19273DF-3A47-4DBD-A093-D6C1F9411283}" presName="childText" presStyleLbl="conFgAcc1" presStyleIdx="1" presStyleCnt="4">
        <dgm:presLayoutVars>
          <dgm:bulletEnabled val="1"/>
        </dgm:presLayoutVars>
      </dgm:prSet>
      <dgm:spPr/>
    </dgm:pt>
    <dgm:pt modelId="{175D3764-7D0C-4662-8FB4-77EDEF191F29}" type="pres">
      <dgm:prSet presAssocID="{F7299AB6-B1D2-4410-BAB4-B8CDD57CA6CB}" presName="spaceBetweenRectangles" presStyleCnt="0"/>
      <dgm:spPr/>
    </dgm:pt>
    <dgm:pt modelId="{4089580D-38E1-4E85-892B-23494095F5E1}" type="pres">
      <dgm:prSet presAssocID="{EBC66D15-5E5D-4554-B6F0-53BBC9641BD4}" presName="parentLin" presStyleCnt="0"/>
      <dgm:spPr/>
    </dgm:pt>
    <dgm:pt modelId="{0DA85A27-B4E2-441C-944F-658B2B9BB834}" type="pres">
      <dgm:prSet presAssocID="{EBC66D15-5E5D-4554-B6F0-53BBC9641BD4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10400D50-A3A2-43E1-AE52-029F2A626E19}" type="pres">
      <dgm:prSet presAssocID="{EBC66D15-5E5D-4554-B6F0-53BBC9641BD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A13878-C345-44AA-BD95-09B096BC1741}" type="pres">
      <dgm:prSet presAssocID="{EBC66D15-5E5D-4554-B6F0-53BBC9641BD4}" presName="negativeSpace" presStyleCnt="0"/>
      <dgm:spPr/>
    </dgm:pt>
    <dgm:pt modelId="{DCFCC761-0792-4F87-944C-C31490DB91B2}" type="pres">
      <dgm:prSet presAssocID="{EBC66D15-5E5D-4554-B6F0-53BBC9641BD4}" presName="childText" presStyleLbl="conFgAcc1" presStyleIdx="2" presStyleCnt="4">
        <dgm:presLayoutVars>
          <dgm:bulletEnabled val="1"/>
        </dgm:presLayoutVars>
      </dgm:prSet>
      <dgm:spPr/>
    </dgm:pt>
    <dgm:pt modelId="{F103813E-931A-4FBB-ABD3-E8D747F2C386}" type="pres">
      <dgm:prSet presAssocID="{7469758D-7611-4E04-BCC2-2BCE4B8EA71B}" presName="spaceBetweenRectangles" presStyleCnt="0"/>
      <dgm:spPr/>
    </dgm:pt>
    <dgm:pt modelId="{13D2BCE8-E8CE-4B4F-9C94-334317666261}" type="pres">
      <dgm:prSet presAssocID="{7DC7BA77-3BE6-41D0-96DA-B19F7FA9DC38}" presName="parentLin" presStyleCnt="0"/>
      <dgm:spPr/>
    </dgm:pt>
    <dgm:pt modelId="{E20D05DD-7F4F-45BC-81CB-74DC676FB9BC}" type="pres">
      <dgm:prSet presAssocID="{7DC7BA77-3BE6-41D0-96DA-B19F7FA9DC38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C7B0CE6A-D421-45DF-8601-B443E138B3BE}" type="pres">
      <dgm:prSet presAssocID="{7DC7BA77-3BE6-41D0-96DA-B19F7FA9DC3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CAEE29-61E6-4DBF-833B-FC52DB62C74F}" type="pres">
      <dgm:prSet presAssocID="{7DC7BA77-3BE6-41D0-96DA-B19F7FA9DC38}" presName="negativeSpace" presStyleCnt="0"/>
      <dgm:spPr/>
    </dgm:pt>
    <dgm:pt modelId="{96890872-3F20-464C-9620-8285551D4BFE}" type="pres">
      <dgm:prSet presAssocID="{7DC7BA77-3BE6-41D0-96DA-B19F7FA9DC3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9DB4FE0-7498-4A86-BE0C-A04251DFE08D}" type="presOf" srcId="{89E76029-9E53-43E0-8BC1-EC328A59E3D7}" destId="{56254760-D71B-4E86-A537-919B9061406D}" srcOrd="1" destOrd="0" presId="urn:microsoft.com/office/officeart/2005/8/layout/list1"/>
    <dgm:cxn modelId="{43DE3B2D-5189-4B27-ABC1-46FC5E06551A}" type="presOf" srcId="{A19273DF-3A47-4DBD-A093-D6C1F9411283}" destId="{DBB7CA8C-2F57-4EA6-9BB4-E32746535D13}" srcOrd="0" destOrd="0" presId="urn:microsoft.com/office/officeart/2005/8/layout/list1"/>
    <dgm:cxn modelId="{93784279-2B6A-4683-8D4F-F8F0446EADE5}" srcId="{B45F90C7-B906-4CB9-9C2D-7530D8DEDA7F}" destId="{89E76029-9E53-43E0-8BC1-EC328A59E3D7}" srcOrd="0" destOrd="0" parTransId="{DF57315D-9F30-4DFD-8D97-01E47C0B438D}" sibTransId="{29EA87F1-E358-40EC-AF3F-1E5EC3A7AADD}"/>
    <dgm:cxn modelId="{2E71A138-56F7-4AB6-BD03-EFF8624D926B}" type="presOf" srcId="{EBC66D15-5E5D-4554-B6F0-53BBC9641BD4}" destId="{10400D50-A3A2-43E1-AE52-029F2A626E19}" srcOrd="1" destOrd="0" presId="urn:microsoft.com/office/officeart/2005/8/layout/list1"/>
    <dgm:cxn modelId="{33178F38-6922-4DDE-AA88-E69F803BD8C0}" srcId="{B45F90C7-B906-4CB9-9C2D-7530D8DEDA7F}" destId="{EBC66D15-5E5D-4554-B6F0-53BBC9641BD4}" srcOrd="2" destOrd="0" parTransId="{96E1F176-C4F7-4B53-B428-642E49749BBE}" sibTransId="{7469758D-7611-4E04-BCC2-2BCE4B8EA71B}"/>
    <dgm:cxn modelId="{5FD67AE8-1DBF-443C-86D1-86A915F28AC7}" type="presOf" srcId="{89E76029-9E53-43E0-8BC1-EC328A59E3D7}" destId="{B923359A-6075-4EB2-A89A-96A771282F37}" srcOrd="0" destOrd="0" presId="urn:microsoft.com/office/officeart/2005/8/layout/list1"/>
    <dgm:cxn modelId="{76666715-7B0F-436D-A7A5-98A7F75662F0}" srcId="{B45F90C7-B906-4CB9-9C2D-7530D8DEDA7F}" destId="{7DC7BA77-3BE6-41D0-96DA-B19F7FA9DC38}" srcOrd="3" destOrd="0" parTransId="{DBCBD92C-8450-4D3E-A068-302ECDB63F7B}" sibTransId="{A255644F-F6D5-4C3E-9E36-7CC98FC37485}"/>
    <dgm:cxn modelId="{01EF5C99-3CA5-448B-A49E-018A41BC6D38}" type="presOf" srcId="{7DC7BA77-3BE6-41D0-96DA-B19F7FA9DC38}" destId="{E20D05DD-7F4F-45BC-81CB-74DC676FB9BC}" srcOrd="0" destOrd="0" presId="urn:microsoft.com/office/officeart/2005/8/layout/list1"/>
    <dgm:cxn modelId="{DA44CEE0-2479-4961-A31E-9C6F74218B13}" type="presOf" srcId="{7DC7BA77-3BE6-41D0-96DA-B19F7FA9DC38}" destId="{C7B0CE6A-D421-45DF-8601-B443E138B3BE}" srcOrd="1" destOrd="0" presId="urn:microsoft.com/office/officeart/2005/8/layout/list1"/>
    <dgm:cxn modelId="{49A0CA1A-2D57-4D22-8203-90B55CE59A54}" type="presOf" srcId="{EBC66D15-5E5D-4554-B6F0-53BBC9641BD4}" destId="{0DA85A27-B4E2-441C-944F-658B2B9BB834}" srcOrd="0" destOrd="0" presId="urn:microsoft.com/office/officeart/2005/8/layout/list1"/>
    <dgm:cxn modelId="{2D926962-9AA0-4217-8D4E-75097BB1B3F5}" srcId="{B45F90C7-B906-4CB9-9C2D-7530D8DEDA7F}" destId="{A19273DF-3A47-4DBD-A093-D6C1F9411283}" srcOrd="1" destOrd="0" parTransId="{D320D029-42C8-4033-B14E-F2716B86DD57}" sibTransId="{F7299AB6-B1D2-4410-BAB4-B8CDD57CA6CB}"/>
    <dgm:cxn modelId="{7A3C0167-A22B-467E-9D2C-D7595B62625D}" type="presOf" srcId="{A19273DF-3A47-4DBD-A093-D6C1F9411283}" destId="{23328AE0-EBDF-4A18-A13B-025B92DCFA60}" srcOrd="1" destOrd="0" presId="urn:microsoft.com/office/officeart/2005/8/layout/list1"/>
    <dgm:cxn modelId="{6A875BC8-F4A7-434B-A788-E73272D335FB}" type="presOf" srcId="{B45F90C7-B906-4CB9-9C2D-7530D8DEDA7F}" destId="{FF52D8C4-1C3F-4733-9203-289959F88D03}" srcOrd="0" destOrd="0" presId="urn:microsoft.com/office/officeart/2005/8/layout/list1"/>
    <dgm:cxn modelId="{86D735F0-4BEA-44E0-8B64-F453B5E1D755}" type="presParOf" srcId="{FF52D8C4-1C3F-4733-9203-289959F88D03}" destId="{6E032872-659A-4DD0-818B-1FF02052822A}" srcOrd="0" destOrd="0" presId="urn:microsoft.com/office/officeart/2005/8/layout/list1"/>
    <dgm:cxn modelId="{EEEB8FFE-3D2C-4312-86CB-3EDD06517460}" type="presParOf" srcId="{6E032872-659A-4DD0-818B-1FF02052822A}" destId="{B923359A-6075-4EB2-A89A-96A771282F37}" srcOrd="0" destOrd="0" presId="urn:microsoft.com/office/officeart/2005/8/layout/list1"/>
    <dgm:cxn modelId="{056EE00E-7546-4D4E-8134-4427B325FCD3}" type="presParOf" srcId="{6E032872-659A-4DD0-818B-1FF02052822A}" destId="{56254760-D71B-4E86-A537-919B9061406D}" srcOrd="1" destOrd="0" presId="urn:microsoft.com/office/officeart/2005/8/layout/list1"/>
    <dgm:cxn modelId="{2735D633-468D-40E0-ADA6-53ED1A7F6741}" type="presParOf" srcId="{FF52D8C4-1C3F-4733-9203-289959F88D03}" destId="{0ABD0A4E-7B32-4BE3-A13F-DB9A089B5C78}" srcOrd="1" destOrd="0" presId="urn:microsoft.com/office/officeart/2005/8/layout/list1"/>
    <dgm:cxn modelId="{71CA2E8C-A214-4581-967D-C2D1C00E623B}" type="presParOf" srcId="{FF52D8C4-1C3F-4733-9203-289959F88D03}" destId="{E06E436A-2CC0-4031-8431-8C36151EF9E4}" srcOrd="2" destOrd="0" presId="urn:microsoft.com/office/officeart/2005/8/layout/list1"/>
    <dgm:cxn modelId="{95731BBD-9AF4-4E4F-8A75-576C9C2C3740}" type="presParOf" srcId="{FF52D8C4-1C3F-4733-9203-289959F88D03}" destId="{673743A4-BC85-4EE1-BE09-874ED2829239}" srcOrd="3" destOrd="0" presId="urn:microsoft.com/office/officeart/2005/8/layout/list1"/>
    <dgm:cxn modelId="{5E349760-5284-4BBF-B01E-E378B012F03C}" type="presParOf" srcId="{FF52D8C4-1C3F-4733-9203-289959F88D03}" destId="{0591A673-51E4-4670-857B-FBCE4AA7277D}" srcOrd="4" destOrd="0" presId="urn:microsoft.com/office/officeart/2005/8/layout/list1"/>
    <dgm:cxn modelId="{2D43B82F-A2C8-46BA-AAA4-B836EF4C30F4}" type="presParOf" srcId="{0591A673-51E4-4670-857B-FBCE4AA7277D}" destId="{DBB7CA8C-2F57-4EA6-9BB4-E32746535D13}" srcOrd="0" destOrd="0" presId="urn:microsoft.com/office/officeart/2005/8/layout/list1"/>
    <dgm:cxn modelId="{47368806-2609-4BE9-A46C-85E813628525}" type="presParOf" srcId="{0591A673-51E4-4670-857B-FBCE4AA7277D}" destId="{23328AE0-EBDF-4A18-A13B-025B92DCFA60}" srcOrd="1" destOrd="0" presId="urn:microsoft.com/office/officeart/2005/8/layout/list1"/>
    <dgm:cxn modelId="{344F9523-0802-4ED1-B9B8-785B68629EC9}" type="presParOf" srcId="{FF52D8C4-1C3F-4733-9203-289959F88D03}" destId="{D81FC934-1C50-455F-B8FB-7AACB134FE2B}" srcOrd="5" destOrd="0" presId="urn:microsoft.com/office/officeart/2005/8/layout/list1"/>
    <dgm:cxn modelId="{00E67549-A89B-459D-B432-B83455BC8585}" type="presParOf" srcId="{FF52D8C4-1C3F-4733-9203-289959F88D03}" destId="{DB7FB7F4-FDFB-4F5A-888C-C387DAA6917B}" srcOrd="6" destOrd="0" presId="urn:microsoft.com/office/officeart/2005/8/layout/list1"/>
    <dgm:cxn modelId="{AAADD476-00A9-453F-BF50-4957DD3D695C}" type="presParOf" srcId="{FF52D8C4-1C3F-4733-9203-289959F88D03}" destId="{175D3764-7D0C-4662-8FB4-77EDEF191F29}" srcOrd="7" destOrd="0" presId="urn:microsoft.com/office/officeart/2005/8/layout/list1"/>
    <dgm:cxn modelId="{EA4A09E0-8103-4BDA-A23E-2295BECF0B72}" type="presParOf" srcId="{FF52D8C4-1C3F-4733-9203-289959F88D03}" destId="{4089580D-38E1-4E85-892B-23494095F5E1}" srcOrd="8" destOrd="0" presId="urn:microsoft.com/office/officeart/2005/8/layout/list1"/>
    <dgm:cxn modelId="{2BC3E002-FEAC-474A-A8C9-9719C7A534AD}" type="presParOf" srcId="{4089580D-38E1-4E85-892B-23494095F5E1}" destId="{0DA85A27-B4E2-441C-944F-658B2B9BB834}" srcOrd="0" destOrd="0" presId="urn:microsoft.com/office/officeart/2005/8/layout/list1"/>
    <dgm:cxn modelId="{890B0C35-6913-4715-B7D6-EE798450BEB7}" type="presParOf" srcId="{4089580D-38E1-4E85-892B-23494095F5E1}" destId="{10400D50-A3A2-43E1-AE52-029F2A626E19}" srcOrd="1" destOrd="0" presId="urn:microsoft.com/office/officeart/2005/8/layout/list1"/>
    <dgm:cxn modelId="{11D34055-2238-4D50-8603-A5E5C5EDC863}" type="presParOf" srcId="{FF52D8C4-1C3F-4733-9203-289959F88D03}" destId="{B2A13878-C345-44AA-BD95-09B096BC1741}" srcOrd="9" destOrd="0" presId="urn:microsoft.com/office/officeart/2005/8/layout/list1"/>
    <dgm:cxn modelId="{DDD0500C-863B-4E70-9DE6-A1251B9EEEA0}" type="presParOf" srcId="{FF52D8C4-1C3F-4733-9203-289959F88D03}" destId="{DCFCC761-0792-4F87-944C-C31490DB91B2}" srcOrd="10" destOrd="0" presId="urn:microsoft.com/office/officeart/2005/8/layout/list1"/>
    <dgm:cxn modelId="{B2063140-3394-4D3D-8B82-82F262CCCDA1}" type="presParOf" srcId="{FF52D8C4-1C3F-4733-9203-289959F88D03}" destId="{F103813E-931A-4FBB-ABD3-E8D747F2C386}" srcOrd="11" destOrd="0" presId="urn:microsoft.com/office/officeart/2005/8/layout/list1"/>
    <dgm:cxn modelId="{F8805556-735B-4187-8327-9AD9533CBF51}" type="presParOf" srcId="{FF52D8C4-1C3F-4733-9203-289959F88D03}" destId="{13D2BCE8-E8CE-4B4F-9C94-334317666261}" srcOrd="12" destOrd="0" presId="urn:microsoft.com/office/officeart/2005/8/layout/list1"/>
    <dgm:cxn modelId="{C12A8E10-225F-4804-93D5-225D65AF9C97}" type="presParOf" srcId="{13D2BCE8-E8CE-4B4F-9C94-334317666261}" destId="{E20D05DD-7F4F-45BC-81CB-74DC676FB9BC}" srcOrd="0" destOrd="0" presId="urn:microsoft.com/office/officeart/2005/8/layout/list1"/>
    <dgm:cxn modelId="{E6AF2035-8D57-4573-A316-B343C9C1E586}" type="presParOf" srcId="{13D2BCE8-E8CE-4B4F-9C94-334317666261}" destId="{C7B0CE6A-D421-45DF-8601-B443E138B3BE}" srcOrd="1" destOrd="0" presId="urn:microsoft.com/office/officeart/2005/8/layout/list1"/>
    <dgm:cxn modelId="{2E315BFC-AB34-4AE6-AFB0-8AC88E133C53}" type="presParOf" srcId="{FF52D8C4-1C3F-4733-9203-289959F88D03}" destId="{98CAEE29-61E6-4DBF-833B-FC52DB62C74F}" srcOrd="13" destOrd="0" presId="urn:microsoft.com/office/officeart/2005/8/layout/list1"/>
    <dgm:cxn modelId="{AB6A6F29-1F6D-4018-AF3B-33E2D3AE23E0}" type="presParOf" srcId="{FF52D8C4-1C3F-4733-9203-289959F88D03}" destId="{96890872-3F20-464C-9620-8285551D4BFE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635E3D-169B-4921-BED3-D27E15278C63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53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Effets secondaires</a:t>
          </a:r>
          <a:endParaRPr lang="fr-FR" sz="3300" kern="1200" dirty="0"/>
        </a:p>
      </dsp:txBody>
      <dsp:txXfrm rot="16200000">
        <a:off x="-887747" y="888751"/>
        <a:ext cx="4389437" cy="2611933"/>
      </dsp:txXfrm>
    </dsp:sp>
    <dsp:sp modelId="{D51FBB19-4CAC-4A7B-AA39-28110E483051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53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Effets indésirables</a:t>
          </a:r>
          <a:endParaRPr lang="fr-FR" sz="3300" kern="1200" dirty="0"/>
        </a:p>
      </dsp:txBody>
      <dsp:txXfrm rot="16200000">
        <a:off x="1920081" y="888751"/>
        <a:ext cx="4389437" cy="2611933"/>
      </dsp:txXfrm>
    </dsp:sp>
    <dsp:sp modelId="{275F25BD-BF2A-4B63-9B59-0AB021FA3D78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53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Effets latéraux</a:t>
          </a:r>
          <a:endParaRPr lang="fr-FR" sz="3300" kern="1200" dirty="0"/>
        </a:p>
      </dsp:txBody>
      <dsp:txXfrm rot="16200000">
        <a:off x="4727910" y="888751"/>
        <a:ext cx="4389437" cy="26119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6E436A-2CC0-4031-8431-8C36151EF9E4}">
      <dsp:nvSpPr>
        <dsp:cNvPr id="0" name=""/>
        <dsp:cNvSpPr/>
      </dsp:nvSpPr>
      <dsp:spPr>
        <a:xfrm>
          <a:off x="0" y="786579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254760-D71B-4E86-A537-919B9061406D}">
      <dsp:nvSpPr>
        <dsp:cNvPr id="0" name=""/>
        <dsp:cNvSpPr/>
      </dsp:nvSpPr>
      <dsp:spPr>
        <a:xfrm>
          <a:off x="304800" y="535659"/>
          <a:ext cx="426720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Accidents de type A ( augmenté) </a:t>
          </a:r>
          <a:endParaRPr lang="fr-FR" sz="1700" kern="1200" dirty="0"/>
        </a:p>
      </dsp:txBody>
      <dsp:txXfrm>
        <a:off x="304800" y="535659"/>
        <a:ext cx="4267200" cy="501840"/>
      </dsp:txXfrm>
    </dsp:sp>
    <dsp:sp modelId="{DB7FB7F4-FDFB-4F5A-888C-C387DAA6917B}">
      <dsp:nvSpPr>
        <dsp:cNvPr id="0" name=""/>
        <dsp:cNvSpPr/>
      </dsp:nvSpPr>
      <dsp:spPr>
        <a:xfrm>
          <a:off x="0" y="1557699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28AE0-EBDF-4A18-A13B-025B92DCFA60}">
      <dsp:nvSpPr>
        <dsp:cNvPr id="0" name=""/>
        <dsp:cNvSpPr/>
      </dsp:nvSpPr>
      <dsp:spPr>
        <a:xfrm>
          <a:off x="304800" y="1306779"/>
          <a:ext cx="4267200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Accidents de type B ( bizarre)</a:t>
          </a:r>
          <a:endParaRPr lang="fr-FR" sz="1700" kern="1200" dirty="0"/>
        </a:p>
      </dsp:txBody>
      <dsp:txXfrm>
        <a:off x="304800" y="1306779"/>
        <a:ext cx="4267200" cy="501840"/>
      </dsp:txXfrm>
    </dsp:sp>
    <dsp:sp modelId="{DCFCC761-0792-4F87-944C-C31490DB91B2}">
      <dsp:nvSpPr>
        <dsp:cNvPr id="0" name=""/>
        <dsp:cNvSpPr/>
      </dsp:nvSpPr>
      <dsp:spPr>
        <a:xfrm>
          <a:off x="0" y="2328819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00D50-A3A2-43E1-AE52-029F2A626E19}">
      <dsp:nvSpPr>
        <dsp:cNvPr id="0" name=""/>
        <dsp:cNvSpPr/>
      </dsp:nvSpPr>
      <dsp:spPr>
        <a:xfrm>
          <a:off x="304800" y="2077899"/>
          <a:ext cx="426720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Accidents de type  C ( continue)</a:t>
          </a:r>
        </a:p>
      </dsp:txBody>
      <dsp:txXfrm>
        <a:off x="304800" y="2077899"/>
        <a:ext cx="4267200" cy="501840"/>
      </dsp:txXfrm>
    </dsp:sp>
    <dsp:sp modelId="{96890872-3F20-464C-9620-8285551D4BFE}">
      <dsp:nvSpPr>
        <dsp:cNvPr id="0" name=""/>
        <dsp:cNvSpPr/>
      </dsp:nvSpPr>
      <dsp:spPr>
        <a:xfrm>
          <a:off x="0" y="3099940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0CE6A-D421-45DF-8601-B443E138B3BE}">
      <dsp:nvSpPr>
        <dsp:cNvPr id="0" name=""/>
        <dsp:cNvSpPr/>
      </dsp:nvSpPr>
      <dsp:spPr>
        <a:xfrm>
          <a:off x="304800" y="2849020"/>
          <a:ext cx="426720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Accidents de type  D ( </a:t>
          </a:r>
          <a:r>
            <a:rPr lang="fr-FR" sz="1700" kern="1200" dirty="0" err="1" smtClean="0"/>
            <a:t>delayed</a:t>
          </a:r>
          <a:r>
            <a:rPr lang="fr-FR" sz="1700" kern="1200" dirty="0" smtClean="0"/>
            <a:t>) retardé*</a:t>
          </a:r>
        </a:p>
      </dsp:txBody>
      <dsp:txXfrm>
        <a:off x="304800" y="2849020"/>
        <a:ext cx="4267200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D35E11-35E8-4169-8A1B-F64B3ED54AAD}" type="datetimeFigureOut">
              <a:rPr lang="fr-FR" smtClean="0"/>
              <a:pPr/>
              <a:t>18/11/2018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A45062-0D9B-44E0-84F9-B20B348A58F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effets indésirables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</a:t>
            </a:r>
            <a:r>
              <a:rPr lang="fr-FR" dirty="0" err="1" smtClean="0"/>
              <a:t>Bendaoud</a:t>
            </a:r>
            <a:r>
              <a:rPr lang="fr-FR" dirty="0" smtClean="0"/>
              <a:t> 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IV) Les grands types d’effets indésirables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 smtClean="0"/>
              <a:t>Atteintes hépatiques :</a:t>
            </a:r>
          </a:p>
          <a:p>
            <a:pPr>
              <a:buFontTx/>
              <a:buChar char="-"/>
            </a:pPr>
            <a:r>
              <a:rPr lang="fr-FR" dirty="0" smtClean="0"/>
              <a:t>asthénie, amaigrissement, fièvre, prurit voir ictère</a:t>
            </a:r>
          </a:p>
          <a:p>
            <a:pPr>
              <a:buFontTx/>
              <a:buChar char="-"/>
            </a:pPr>
            <a:r>
              <a:rPr lang="fr-FR" dirty="0" smtClean="0"/>
              <a:t> Surveiller le taux de transaminases</a:t>
            </a:r>
          </a:p>
          <a:p>
            <a:pPr>
              <a:buFontTx/>
              <a:buChar char="-"/>
            </a:pPr>
            <a:r>
              <a:rPr lang="fr-FR" dirty="0" smtClean="0"/>
              <a:t>Ex: </a:t>
            </a:r>
            <a:r>
              <a:rPr lang="fr-FR" dirty="0" err="1" smtClean="0"/>
              <a:t>Dépakine</a:t>
            </a:r>
            <a:r>
              <a:rPr lang="fr-FR" dirty="0" smtClean="0"/>
              <a:t>, paracétamol, </a:t>
            </a:r>
            <a:r>
              <a:rPr lang="fr-FR" dirty="0" err="1" smtClean="0"/>
              <a:t>dantrolène</a:t>
            </a:r>
            <a:endParaRPr lang="fr-FR" dirty="0" smtClean="0"/>
          </a:p>
          <a:p>
            <a:r>
              <a:rPr lang="fr-FR" b="1" u="sng" dirty="0" smtClean="0"/>
              <a:t>Atteintes rénales :</a:t>
            </a:r>
          </a:p>
          <a:p>
            <a:pPr>
              <a:buFontTx/>
              <a:buChar char="-"/>
            </a:pPr>
            <a:r>
              <a:rPr lang="fr-FR" dirty="0" smtClean="0"/>
              <a:t>Adapter la posologie, surveiller la fonction rénale, réduire la durée</a:t>
            </a:r>
          </a:p>
          <a:p>
            <a:pPr>
              <a:buFontTx/>
              <a:buChar char="-"/>
            </a:pPr>
            <a:r>
              <a:rPr lang="fr-FR" dirty="0" smtClean="0"/>
              <a:t>Ex: aminosides, </a:t>
            </a:r>
            <a:r>
              <a:rPr lang="fr-FR" dirty="0" err="1" smtClean="0"/>
              <a:t>cephalosporines</a:t>
            </a:r>
            <a:r>
              <a:rPr lang="fr-FR" dirty="0" smtClean="0"/>
              <a:t>, </a:t>
            </a:r>
            <a:r>
              <a:rPr lang="fr-FR" dirty="0" err="1" smtClean="0"/>
              <a:t>polymyxine</a:t>
            </a:r>
            <a:r>
              <a:rPr lang="fr-FR" dirty="0" smtClean="0"/>
              <a:t>, colistine, </a:t>
            </a:r>
            <a:r>
              <a:rPr lang="fr-FR" dirty="0" err="1" smtClean="0"/>
              <a:t>amphotéricine</a:t>
            </a:r>
            <a:r>
              <a:rPr lang="fr-FR" dirty="0" smtClean="0"/>
              <a:t> B, produits de contrastes iodés, les sulfamides.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Accidents hématologiques :</a:t>
            </a:r>
          </a:p>
          <a:p>
            <a:pPr>
              <a:buFontTx/>
              <a:buChar char="-"/>
            </a:pPr>
            <a:r>
              <a:rPr lang="fr-FR" dirty="0" smtClean="0"/>
              <a:t>agranulocytoses, </a:t>
            </a:r>
            <a:r>
              <a:rPr lang="fr-FR" dirty="0" err="1" smtClean="0"/>
              <a:t>thrombocytopénies</a:t>
            </a:r>
            <a:r>
              <a:rPr lang="fr-FR" dirty="0" smtClean="0"/>
              <a:t>, anémies aplasiques.</a:t>
            </a:r>
          </a:p>
          <a:p>
            <a:pPr>
              <a:buFontTx/>
              <a:buChar char="-"/>
            </a:pPr>
            <a:r>
              <a:rPr lang="fr-FR" dirty="0" smtClean="0"/>
              <a:t>Ex : </a:t>
            </a:r>
            <a:r>
              <a:rPr lang="fr-FR" dirty="0" err="1" smtClean="0"/>
              <a:t>antiinflammatoires</a:t>
            </a:r>
            <a:r>
              <a:rPr lang="fr-FR" dirty="0" smtClean="0"/>
              <a:t> : indométacine</a:t>
            </a:r>
          </a:p>
          <a:p>
            <a:pPr>
              <a:buNone/>
            </a:pPr>
            <a:r>
              <a:rPr lang="fr-FR" dirty="0" smtClean="0"/>
              <a:t>           antiépileptique: </a:t>
            </a:r>
            <a:r>
              <a:rPr lang="fr-FR" dirty="0" err="1" smtClean="0"/>
              <a:t>phénytoine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antibiotiques : chloramphénicol, </a:t>
            </a:r>
            <a:r>
              <a:rPr lang="fr-FR" dirty="0" err="1" smtClean="0"/>
              <a:t>bactrim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</a:t>
            </a:r>
            <a:r>
              <a:rPr lang="fr-FR" dirty="0" err="1" smtClean="0"/>
              <a:t>antiyhroidiens</a:t>
            </a:r>
            <a:r>
              <a:rPr lang="fr-FR" dirty="0" smtClean="0"/>
              <a:t> : </a:t>
            </a:r>
            <a:r>
              <a:rPr lang="fr-FR" dirty="0" err="1" smtClean="0"/>
              <a:t>carbimazole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V) La pharmacovigilance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pharmacovigilance a pour objet l’identification, l’évaluation et la prévention du risque d’effets indésirables.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La prévention des effets indésirables repose sur une prescription </a:t>
            </a:r>
            <a:r>
              <a:rPr lang="fr-FR" b="1" dirty="0" smtClean="0"/>
              <a:t>judicieuse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Avant de prescrire, posez-vous ces 5 questions:</a:t>
            </a:r>
          </a:p>
          <a:p>
            <a:pPr>
              <a:buFontTx/>
              <a:buChar char="-"/>
            </a:pPr>
            <a:r>
              <a:rPr lang="fr-FR" dirty="0" smtClean="0"/>
              <a:t>est-il vraiment nécessaire d’instaurer un </a:t>
            </a:r>
            <a:r>
              <a:rPr lang="fr-FR" dirty="0" err="1" smtClean="0"/>
              <a:t>trt</a:t>
            </a:r>
            <a:r>
              <a:rPr lang="fr-FR" dirty="0" smtClean="0"/>
              <a:t> médicamenteux?</a:t>
            </a:r>
          </a:p>
          <a:p>
            <a:pPr>
              <a:buFontTx/>
              <a:buChar char="-"/>
            </a:pPr>
            <a:r>
              <a:rPr lang="fr-FR" dirty="0" smtClean="0"/>
              <a:t>Quelles manifestations je dois traiter en priorité?</a:t>
            </a:r>
          </a:p>
          <a:p>
            <a:pPr>
              <a:buFontTx/>
              <a:buChar char="-"/>
            </a:pPr>
            <a:r>
              <a:rPr lang="fr-FR" dirty="0" smtClean="0"/>
              <a:t>Quelle est la classe de médicament la plus appropriée?</a:t>
            </a:r>
          </a:p>
          <a:p>
            <a:pPr>
              <a:buFontTx/>
              <a:buChar char="-"/>
            </a:pPr>
            <a:r>
              <a:rPr lang="fr-FR" dirty="0" smtClean="0"/>
              <a:t>Quelles sont les risques associés </a:t>
            </a:r>
            <a:r>
              <a:rPr lang="fr-FR" smtClean="0"/>
              <a:t>à cette </a:t>
            </a:r>
            <a:r>
              <a:rPr lang="fr-FR" dirty="0" smtClean="0"/>
              <a:t>prise?</a:t>
            </a:r>
          </a:p>
          <a:p>
            <a:pPr>
              <a:buFontTx/>
              <a:buChar char="-"/>
            </a:pPr>
            <a:r>
              <a:rPr lang="fr-FR" dirty="0" smtClean="0"/>
              <a:t>Quel est le bénéfice attendu, quand et comment l’apprécier?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Il n’y a pas de médicament qui soit toujours inoffensif chez tous les patients, l’art de prescrire repose donc sur la balance bénéfice/ risque.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I) Définition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Ce sont des manifestations </a:t>
            </a:r>
            <a:r>
              <a:rPr lang="fr-FR" b="1" dirty="0" smtClean="0"/>
              <a:t>nocives</a:t>
            </a:r>
            <a:r>
              <a:rPr lang="fr-FR" dirty="0" smtClean="0"/>
              <a:t> pour le malade, conséquence de la prise </a:t>
            </a:r>
            <a:r>
              <a:rPr lang="fr-FR" b="1" dirty="0" smtClean="0"/>
              <a:t>d’un</a:t>
            </a:r>
            <a:r>
              <a:rPr lang="fr-FR" dirty="0" smtClean="0"/>
              <a:t> ou de </a:t>
            </a:r>
            <a:r>
              <a:rPr lang="fr-FR" b="1" dirty="0" smtClean="0"/>
              <a:t>plusieurs</a:t>
            </a:r>
            <a:r>
              <a:rPr lang="fr-FR" dirty="0" smtClean="0"/>
              <a:t> médicaments.</a:t>
            </a:r>
          </a:p>
          <a:p>
            <a:pPr>
              <a:buNone/>
            </a:pPr>
            <a:r>
              <a:rPr lang="fr-FR" dirty="0" smtClean="0"/>
              <a:t>C’est une réaction </a:t>
            </a:r>
            <a:r>
              <a:rPr lang="fr-FR" b="1" dirty="0" smtClean="0"/>
              <a:t>non voulue </a:t>
            </a:r>
            <a:r>
              <a:rPr lang="fr-FR" dirty="0" smtClean="0"/>
              <a:t>se produisant à des posologies </a:t>
            </a:r>
            <a:r>
              <a:rPr lang="fr-FR" b="1" dirty="0" smtClean="0"/>
              <a:t>normales</a:t>
            </a:r>
            <a:r>
              <a:rPr lang="fr-FR" dirty="0" smtClean="0"/>
              <a:t> ou lors d’un mésusage du médicament.</a:t>
            </a:r>
          </a:p>
          <a:p>
            <a:pPr>
              <a:buNone/>
            </a:pPr>
            <a:r>
              <a:rPr lang="fr-FR" dirty="0" smtClean="0"/>
              <a:t>Leur gravité est très variable ,peut aller d’un simple inconfort jusqu’à une atteinte organique laissant des séquelles permanentes ou même risque de décès.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II) Classification des effets indésirables: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Les effets indésirables ont été classés en 4 grandes catégories: A, B, C, D. Selon le caractère plus ou moins attendu de l’effet et la durée d’exposition au médicament.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860376" y="31094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5610244"/>
          </a:xfrm>
        </p:spPr>
        <p:txBody>
          <a:bodyPr>
            <a:normAutofit/>
          </a:bodyPr>
          <a:lstStyle/>
          <a:p>
            <a:pPr lvl="0"/>
            <a:r>
              <a:rPr lang="fr-FR" b="1" u="sng" dirty="0" smtClean="0"/>
              <a:t>Accidents de type A:</a:t>
            </a:r>
          </a:p>
          <a:p>
            <a:pPr lvl="0">
              <a:buNone/>
            </a:pPr>
            <a:r>
              <a:rPr lang="fr-FR" dirty="0" smtClean="0"/>
              <a:t>- Conséquence directe des propriétés pharmacologiques du médicament.</a:t>
            </a:r>
          </a:p>
          <a:p>
            <a:pPr lvl="0">
              <a:buFontTx/>
              <a:buChar char="-"/>
            </a:pPr>
            <a:r>
              <a:rPr lang="fr-FR" dirty="0" smtClean="0"/>
              <a:t>Survenue prévisible</a:t>
            </a:r>
          </a:p>
          <a:p>
            <a:pPr lvl="0">
              <a:buFontTx/>
              <a:buChar char="-"/>
            </a:pPr>
            <a:r>
              <a:rPr lang="fr-FR" dirty="0" smtClean="0"/>
              <a:t>Ils peuvent être évités ( ajuster les doses et respecter les précautions d’emploi)</a:t>
            </a:r>
          </a:p>
          <a:p>
            <a:pPr lvl="0">
              <a:buFontTx/>
              <a:buChar char="-"/>
            </a:pPr>
            <a:r>
              <a:rPr lang="fr-FR" dirty="0" smtClean="0"/>
              <a:t>Parfois sont inévitables ( mais sans gravité) </a:t>
            </a:r>
          </a:p>
          <a:p>
            <a:pPr lvl="0">
              <a:buFontTx/>
              <a:buChar char="-"/>
            </a:pPr>
            <a:r>
              <a:rPr lang="fr-FR" dirty="0" smtClean="0"/>
              <a:t>On distingue 2 sous classes :</a:t>
            </a:r>
          </a:p>
          <a:p>
            <a:pPr lvl="0">
              <a:buFont typeface="Arial" charset="0"/>
              <a:buChar char="•"/>
            </a:pPr>
            <a:r>
              <a:rPr lang="fr-FR" dirty="0" smtClean="0"/>
              <a:t>accidents inhérents à l’effet thérapeutique. Ex : antihypertenseurs et hypotension</a:t>
            </a:r>
          </a:p>
          <a:p>
            <a:pPr lvl="0">
              <a:buFont typeface="Arial" charset="0"/>
              <a:buChar char="•"/>
            </a:pPr>
            <a:r>
              <a:rPr lang="fr-FR" dirty="0" smtClean="0"/>
              <a:t>Accidents sans rapport avec l’effet thérapeutique: ex: AINS et ulcère </a:t>
            </a:r>
            <a:r>
              <a:rPr lang="fr-FR" dirty="0" err="1" smtClean="0"/>
              <a:t>gastro-duodénal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Accidents de type B: ( bizarre) :</a:t>
            </a:r>
          </a:p>
          <a:p>
            <a:pPr>
              <a:buNone/>
            </a:pPr>
            <a:r>
              <a:rPr lang="fr-FR" dirty="0" smtClean="0"/>
              <a:t>- Ce sont des effets sans aucun lien avec les propriétés du médicaments.</a:t>
            </a:r>
          </a:p>
          <a:p>
            <a:pPr>
              <a:buFontTx/>
              <a:buChar char="-"/>
            </a:pPr>
            <a:r>
              <a:rPr lang="fr-FR" dirty="0" smtClean="0"/>
              <a:t>Imprévisibles ( à n’importe quel stade du traitement)</a:t>
            </a:r>
          </a:p>
          <a:p>
            <a:pPr>
              <a:buFontTx/>
              <a:buChar char="-"/>
            </a:pPr>
            <a:r>
              <a:rPr lang="fr-FR" dirty="0" smtClean="0"/>
              <a:t>Rare </a:t>
            </a:r>
          </a:p>
          <a:p>
            <a:pPr>
              <a:buFontTx/>
              <a:buChar char="-"/>
            </a:pPr>
            <a:r>
              <a:rPr lang="fr-FR" dirty="0" smtClean="0"/>
              <a:t>Ils peuvent être soit « allergiques » ou bien « idiosyncrasiques ».</a:t>
            </a:r>
          </a:p>
          <a:p>
            <a:pPr>
              <a:buNone/>
            </a:pPr>
            <a:r>
              <a:rPr lang="fr-FR" dirty="0" smtClean="0"/>
              <a:t>Ex: choc anaphylactique après injection IV des produits de contraste.</a:t>
            </a:r>
          </a:p>
          <a:p>
            <a:pPr>
              <a:buFontTx/>
              <a:buChar char="-"/>
            </a:pPr>
            <a:r>
              <a:rPr lang="fr-FR" dirty="0" smtClean="0"/>
              <a:t>Une prescription ultérieure est donc à éviter.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lvl="0"/>
            <a:r>
              <a:rPr lang="fr-FR" b="1" u="sng" dirty="0" smtClean="0"/>
              <a:t>Accidents de type C ( continue):</a:t>
            </a:r>
          </a:p>
          <a:p>
            <a:pPr lvl="0">
              <a:buNone/>
            </a:pPr>
            <a:r>
              <a:rPr lang="fr-FR" dirty="0" smtClean="0"/>
              <a:t>Ce sont des effets liés à l’administration prolongée qui donne lieu à une dépendance.</a:t>
            </a:r>
          </a:p>
          <a:p>
            <a:pPr lvl="0">
              <a:buNone/>
            </a:pPr>
            <a:r>
              <a:rPr lang="fr-FR" dirty="0" smtClean="0"/>
              <a:t>La dépendance est «  l’impossibilité pour un organisme de fonctionner correctement sans le médicament auquel il est accoutumé »</a:t>
            </a:r>
          </a:p>
          <a:p>
            <a:pPr lvl="0">
              <a:buNone/>
            </a:pPr>
            <a:r>
              <a:rPr lang="fr-FR" dirty="0" smtClean="0"/>
              <a:t>Ex: </a:t>
            </a:r>
          </a:p>
          <a:p>
            <a:pPr lvl="0">
              <a:buNone/>
            </a:pPr>
            <a:r>
              <a:rPr lang="fr-FR" dirty="0" smtClean="0"/>
              <a:t>dépendance aux </a:t>
            </a:r>
            <a:r>
              <a:rPr lang="el-GR" dirty="0" smtClean="0"/>
              <a:t>β</a:t>
            </a:r>
            <a:r>
              <a:rPr lang="fr-FR" dirty="0" smtClean="0"/>
              <a:t> 2 sympathomimétiques dans le traitement de l’asthme ( arrêt brutal du traitement est contre-indiqué)</a:t>
            </a:r>
          </a:p>
          <a:p>
            <a:pPr lvl="0">
              <a:buNone/>
            </a:pPr>
            <a:r>
              <a:rPr lang="fr-FR" dirty="0" smtClean="0"/>
              <a:t>Dépendance aux hypnotiques.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lvl="0"/>
            <a:r>
              <a:rPr lang="fr-FR" b="1" u="sng" dirty="0" smtClean="0"/>
              <a:t>Accidents de type « D »: ( </a:t>
            </a:r>
            <a:r>
              <a:rPr lang="fr-FR" b="1" u="sng" dirty="0" err="1" smtClean="0"/>
              <a:t>delayed</a:t>
            </a:r>
            <a:r>
              <a:rPr lang="fr-FR" b="1" u="sng" dirty="0" smtClean="0"/>
              <a:t>) (retardé)</a:t>
            </a:r>
          </a:p>
          <a:p>
            <a:pPr lvl="0">
              <a:buNone/>
            </a:pPr>
            <a:r>
              <a:rPr lang="fr-FR" dirty="0" smtClean="0"/>
              <a:t>Ce sont des accidents qui arrivent </a:t>
            </a:r>
            <a:r>
              <a:rPr lang="fr-FR" dirty="0" err="1" smtClean="0"/>
              <a:t>pls</a:t>
            </a:r>
            <a:r>
              <a:rPr lang="fr-FR" dirty="0" smtClean="0"/>
              <a:t> mois ou mm années après la prise du médicament.</a:t>
            </a:r>
          </a:p>
          <a:p>
            <a:pPr lvl="0">
              <a:buNone/>
            </a:pPr>
            <a:r>
              <a:rPr lang="fr-FR" dirty="0" smtClean="0"/>
              <a:t>Ex: survenue d’un second cancer après chimiothérapie efficace.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555</TotalTime>
  <Words>504</Words>
  <Application>Microsoft Office PowerPoint</Application>
  <PresentationFormat>Affichage à l'écran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Les effets indésirables </vt:lpstr>
      <vt:lpstr>Introduction:</vt:lpstr>
      <vt:lpstr>I) Définition :</vt:lpstr>
      <vt:lpstr>Diapositive 4</vt:lpstr>
      <vt:lpstr>II) Classification des effets indésirables:</vt:lpstr>
      <vt:lpstr>Diapositive 6</vt:lpstr>
      <vt:lpstr>Diapositive 7</vt:lpstr>
      <vt:lpstr>Diapositive 8</vt:lpstr>
      <vt:lpstr>Diapositive 9</vt:lpstr>
      <vt:lpstr>IV) Les grands types d’effets indésirables : </vt:lpstr>
      <vt:lpstr>Diapositive 11</vt:lpstr>
      <vt:lpstr>V) La pharmacovigilance :</vt:lpstr>
      <vt:lpstr>En 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effets indésirables</dc:title>
  <dc:creator>atlouche</dc:creator>
  <cp:lastModifiedBy>sol</cp:lastModifiedBy>
  <cp:revision>5</cp:revision>
  <dcterms:created xsi:type="dcterms:W3CDTF">2016-12-07T05:05:38Z</dcterms:created>
  <dcterms:modified xsi:type="dcterms:W3CDTF">2018-11-18T08:38:20Z</dcterms:modified>
</cp:coreProperties>
</file>