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91" r:id="rId4"/>
    <p:sldId id="258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67" r:id="rId13"/>
    <p:sldId id="270" r:id="rId14"/>
    <p:sldId id="290" r:id="rId15"/>
    <p:sldId id="292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4F5"/>
    <a:srgbClr val="AE288B"/>
    <a:srgbClr val="EFBB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314274-A437-4BE4-8EFD-DC3A4EFB4AD7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484029DF-80DE-41CB-84AE-2E013A4B9CFF}">
      <dgm:prSet phldrT="[Texte]"/>
      <dgm:spPr/>
      <dgm:t>
        <a:bodyPr/>
        <a:lstStyle/>
        <a:p>
          <a:r>
            <a:rPr lang="fr-FR" dirty="0" smtClean="0"/>
            <a:t>Phase I</a:t>
          </a:r>
          <a:endParaRPr lang="fr-FR" dirty="0"/>
        </a:p>
      </dgm:t>
    </dgm:pt>
    <dgm:pt modelId="{6594EFBE-9CD5-47A4-B3F0-4147BACE8F2A}" type="parTrans" cxnId="{57D854B4-C9C5-49F6-902D-AFDFF75684AC}">
      <dgm:prSet/>
      <dgm:spPr/>
      <dgm:t>
        <a:bodyPr/>
        <a:lstStyle/>
        <a:p>
          <a:endParaRPr lang="fr-FR"/>
        </a:p>
      </dgm:t>
    </dgm:pt>
    <dgm:pt modelId="{330DD3CC-B1CF-40D4-9DCD-D9CF4FBF8B17}" type="sibTrans" cxnId="{57D854B4-C9C5-49F6-902D-AFDFF75684AC}">
      <dgm:prSet/>
      <dgm:spPr/>
      <dgm:t>
        <a:bodyPr/>
        <a:lstStyle/>
        <a:p>
          <a:endParaRPr lang="fr-FR"/>
        </a:p>
      </dgm:t>
    </dgm:pt>
    <dgm:pt modelId="{5DEE8F4E-76F5-4AB5-98A9-AE58BB01A19D}">
      <dgm:prSet phldrT="[Texte]"/>
      <dgm:spPr/>
      <dgm:t>
        <a:bodyPr/>
        <a:lstStyle/>
        <a:p>
          <a:r>
            <a:rPr lang="fr-FR" dirty="0" smtClean="0"/>
            <a:t>Phase II</a:t>
          </a:r>
          <a:endParaRPr lang="fr-FR" dirty="0"/>
        </a:p>
      </dgm:t>
    </dgm:pt>
    <dgm:pt modelId="{9B1CDA60-6309-4CFD-BCE9-9960F13E9CFF}" type="parTrans" cxnId="{E8BD13C2-2C9B-4473-AE84-240DB651F06C}">
      <dgm:prSet/>
      <dgm:spPr/>
      <dgm:t>
        <a:bodyPr/>
        <a:lstStyle/>
        <a:p>
          <a:endParaRPr lang="fr-FR"/>
        </a:p>
      </dgm:t>
    </dgm:pt>
    <dgm:pt modelId="{234AFFB9-3839-4F99-8E71-B542BF994133}" type="sibTrans" cxnId="{E8BD13C2-2C9B-4473-AE84-240DB651F06C}">
      <dgm:prSet/>
      <dgm:spPr/>
      <dgm:t>
        <a:bodyPr/>
        <a:lstStyle/>
        <a:p>
          <a:endParaRPr lang="fr-FR"/>
        </a:p>
      </dgm:t>
    </dgm:pt>
    <dgm:pt modelId="{89B16048-2483-4AEA-8DC0-4AA7EA7B4A42}">
      <dgm:prSet phldrT="[Texte]"/>
      <dgm:spPr/>
      <dgm:t>
        <a:bodyPr/>
        <a:lstStyle/>
        <a:p>
          <a:r>
            <a:rPr lang="fr-FR" dirty="0" smtClean="0"/>
            <a:t>Phase III</a:t>
          </a:r>
          <a:endParaRPr lang="fr-FR" dirty="0"/>
        </a:p>
      </dgm:t>
    </dgm:pt>
    <dgm:pt modelId="{1EFFAF49-0A16-41AE-A25F-8B9348FEA9C1}" type="parTrans" cxnId="{B6B21AA1-AF7F-4879-829D-9BF1070B3142}">
      <dgm:prSet/>
      <dgm:spPr/>
      <dgm:t>
        <a:bodyPr/>
        <a:lstStyle/>
        <a:p>
          <a:endParaRPr lang="fr-FR"/>
        </a:p>
      </dgm:t>
    </dgm:pt>
    <dgm:pt modelId="{377511FD-1B26-4711-801D-A2DABFF89170}" type="sibTrans" cxnId="{B6B21AA1-AF7F-4879-829D-9BF1070B3142}">
      <dgm:prSet/>
      <dgm:spPr/>
      <dgm:t>
        <a:bodyPr/>
        <a:lstStyle/>
        <a:p>
          <a:endParaRPr lang="fr-FR"/>
        </a:p>
      </dgm:t>
    </dgm:pt>
    <dgm:pt modelId="{4DB529E1-3BC6-46BE-8CCA-28BCB1CBA443}">
      <dgm:prSet phldrT="[Texte]"/>
      <dgm:spPr/>
      <dgm:t>
        <a:bodyPr/>
        <a:lstStyle/>
        <a:p>
          <a:r>
            <a:rPr lang="fr-FR" dirty="0" smtClean="0"/>
            <a:t>Phase IV</a:t>
          </a:r>
          <a:endParaRPr lang="fr-FR" dirty="0"/>
        </a:p>
      </dgm:t>
    </dgm:pt>
    <dgm:pt modelId="{3865D28C-ED1C-4FBF-9CEE-26F18B9DA9D1}" type="parTrans" cxnId="{4172944D-3C1F-435C-BE6D-BA4354D47EF5}">
      <dgm:prSet/>
      <dgm:spPr/>
      <dgm:t>
        <a:bodyPr/>
        <a:lstStyle/>
        <a:p>
          <a:endParaRPr lang="fr-FR"/>
        </a:p>
      </dgm:t>
    </dgm:pt>
    <dgm:pt modelId="{57035896-DE29-4919-A875-D340C34EC098}" type="sibTrans" cxnId="{4172944D-3C1F-435C-BE6D-BA4354D47EF5}">
      <dgm:prSet/>
      <dgm:spPr/>
      <dgm:t>
        <a:bodyPr/>
        <a:lstStyle/>
        <a:p>
          <a:endParaRPr lang="fr-FR"/>
        </a:p>
      </dgm:t>
    </dgm:pt>
    <dgm:pt modelId="{20AC42F6-E8A3-4762-B58D-E5E91DCCB17E}" type="pres">
      <dgm:prSet presAssocID="{AC314274-A437-4BE4-8EFD-DC3A4EFB4AD7}" presName="CompostProcess" presStyleCnt="0">
        <dgm:presLayoutVars>
          <dgm:dir/>
          <dgm:resizeHandles val="exact"/>
        </dgm:presLayoutVars>
      </dgm:prSet>
      <dgm:spPr/>
    </dgm:pt>
    <dgm:pt modelId="{079915BB-7DBC-40D4-BE78-351DA7C4A412}" type="pres">
      <dgm:prSet presAssocID="{AC314274-A437-4BE4-8EFD-DC3A4EFB4AD7}" presName="arrow" presStyleLbl="bgShp" presStyleIdx="0" presStyleCnt="1" custLinFactNeighborX="-3529" custLinFactNeighborY="20615"/>
      <dgm:spPr/>
    </dgm:pt>
    <dgm:pt modelId="{35D051D6-FF5F-486B-80C4-A1F3C2554BE6}" type="pres">
      <dgm:prSet presAssocID="{AC314274-A437-4BE4-8EFD-DC3A4EFB4AD7}" presName="linearProcess" presStyleCnt="0"/>
      <dgm:spPr/>
    </dgm:pt>
    <dgm:pt modelId="{2DF78C80-7DD4-4973-9928-5FDB1567D9A5}" type="pres">
      <dgm:prSet presAssocID="{484029DF-80DE-41CB-84AE-2E013A4B9CF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30A63C-3379-4155-A491-97D16B1C7B27}" type="pres">
      <dgm:prSet presAssocID="{330DD3CC-B1CF-40D4-9DCD-D9CF4FBF8B17}" presName="sibTrans" presStyleCnt="0"/>
      <dgm:spPr/>
    </dgm:pt>
    <dgm:pt modelId="{82D4D662-3BD4-462E-B98A-0BBBF2C7F7CA}" type="pres">
      <dgm:prSet presAssocID="{5DEE8F4E-76F5-4AB5-98A9-AE58BB01A19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86F1BF-4138-41D9-90DE-5A0F8D488C49}" type="pres">
      <dgm:prSet presAssocID="{234AFFB9-3839-4F99-8E71-B542BF994133}" presName="sibTrans" presStyleCnt="0"/>
      <dgm:spPr/>
    </dgm:pt>
    <dgm:pt modelId="{E6ECD47B-6AD5-48F5-92F2-DBA93760C789}" type="pres">
      <dgm:prSet presAssocID="{89B16048-2483-4AEA-8DC0-4AA7EA7B4A42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3B64FA-006C-496E-A16E-DE93C88D623E}" type="pres">
      <dgm:prSet presAssocID="{377511FD-1B26-4711-801D-A2DABFF89170}" presName="sibTrans" presStyleCnt="0"/>
      <dgm:spPr/>
    </dgm:pt>
    <dgm:pt modelId="{6CB008E6-66FD-4D9C-B431-0622C94BEC32}" type="pres">
      <dgm:prSet presAssocID="{4DB529E1-3BC6-46BE-8CCA-28BCB1CBA44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7536C05-A970-4DC0-997F-39D78A3F86E3}" type="presOf" srcId="{89B16048-2483-4AEA-8DC0-4AA7EA7B4A42}" destId="{E6ECD47B-6AD5-48F5-92F2-DBA93760C789}" srcOrd="0" destOrd="0" presId="urn:microsoft.com/office/officeart/2005/8/layout/hProcess9"/>
    <dgm:cxn modelId="{E8BD13C2-2C9B-4473-AE84-240DB651F06C}" srcId="{AC314274-A437-4BE4-8EFD-DC3A4EFB4AD7}" destId="{5DEE8F4E-76F5-4AB5-98A9-AE58BB01A19D}" srcOrd="1" destOrd="0" parTransId="{9B1CDA60-6309-4CFD-BCE9-9960F13E9CFF}" sibTransId="{234AFFB9-3839-4F99-8E71-B542BF994133}"/>
    <dgm:cxn modelId="{57D854B4-C9C5-49F6-902D-AFDFF75684AC}" srcId="{AC314274-A437-4BE4-8EFD-DC3A4EFB4AD7}" destId="{484029DF-80DE-41CB-84AE-2E013A4B9CFF}" srcOrd="0" destOrd="0" parTransId="{6594EFBE-9CD5-47A4-B3F0-4147BACE8F2A}" sibTransId="{330DD3CC-B1CF-40D4-9DCD-D9CF4FBF8B17}"/>
    <dgm:cxn modelId="{40905BBB-BAC9-4ABA-A05B-7D2986FAB484}" type="presOf" srcId="{4DB529E1-3BC6-46BE-8CCA-28BCB1CBA443}" destId="{6CB008E6-66FD-4D9C-B431-0622C94BEC32}" srcOrd="0" destOrd="0" presId="urn:microsoft.com/office/officeart/2005/8/layout/hProcess9"/>
    <dgm:cxn modelId="{4172944D-3C1F-435C-BE6D-BA4354D47EF5}" srcId="{AC314274-A437-4BE4-8EFD-DC3A4EFB4AD7}" destId="{4DB529E1-3BC6-46BE-8CCA-28BCB1CBA443}" srcOrd="3" destOrd="0" parTransId="{3865D28C-ED1C-4FBF-9CEE-26F18B9DA9D1}" sibTransId="{57035896-DE29-4919-A875-D340C34EC098}"/>
    <dgm:cxn modelId="{50119090-44FE-4757-B86C-98F9DCBE12E5}" type="presOf" srcId="{484029DF-80DE-41CB-84AE-2E013A4B9CFF}" destId="{2DF78C80-7DD4-4973-9928-5FDB1567D9A5}" srcOrd="0" destOrd="0" presId="urn:microsoft.com/office/officeart/2005/8/layout/hProcess9"/>
    <dgm:cxn modelId="{FE1D21B4-350D-45C8-81B2-52D8FF9A5001}" type="presOf" srcId="{AC314274-A437-4BE4-8EFD-DC3A4EFB4AD7}" destId="{20AC42F6-E8A3-4762-B58D-E5E91DCCB17E}" srcOrd="0" destOrd="0" presId="urn:microsoft.com/office/officeart/2005/8/layout/hProcess9"/>
    <dgm:cxn modelId="{B6B21AA1-AF7F-4879-829D-9BF1070B3142}" srcId="{AC314274-A437-4BE4-8EFD-DC3A4EFB4AD7}" destId="{89B16048-2483-4AEA-8DC0-4AA7EA7B4A42}" srcOrd="2" destOrd="0" parTransId="{1EFFAF49-0A16-41AE-A25F-8B9348FEA9C1}" sibTransId="{377511FD-1B26-4711-801D-A2DABFF89170}"/>
    <dgm:cxn modelId="{1C1A7CF4-9463-4A81-A2D3-54EF5D9C97CB}" type="presOf" srcId="{5DEE8F4E-76F5-4AB5-98A9-AE58BB01A19D}" destId="{82D4D662-3BD4-462E-B98A-0BBBF2C7F7CA}" srcOrd="0" destOrd="0" presId="urn:microsoft.com/office/officeart/2005/8/layout/hProcess9"/>
    <dgm:cxn modelId="{EEC1817C-4C45-4AEC-98DB-0B8130F944E4}" type="presParOf" srcId="{20AC42F6-E8A3-4762-B58D-E5E91DCCB17E}" destId="{079915BB-7DBC-40D4-BE78-351DA7C4A412}" srcOrd="0" destOrd="0" presId="urn:microsoft.com/office/officeart/2005/8/layout/hProcess9"/>
    <dgm:cxn modelId="{B8CEE6C0-D798-4023-ABA9-15A5D3A655F2}" type="presParOf" srcId="{20AC42F6-E8A3-4762-B58D-E5E91DCCB17E}" destId="{35D051D6-FF5F-486B-80C4-A1F3C2554BE6}" srcOrd="1" destOrd="0" presId="urn:microsoft.com/office/officeart/2005/8/layout/hProcess9"/>
    <dgm:cxn modelId="{D727B1B9-3AB7-4930-9A2A-3DEF8C3102CB}" type="presParOf" srcId="{35D051D6-FF5F-486B-80C4-A1F3C2554BE6}" destId="{2DF78C80-7DD4-4973-9928-5FDB1567D9A5}" srcOrd="0" destOrd="0" presId="urn:microsoft.com/office/officeart/2005/8/layout/hProcess9"/>
    <dgm:cxn modelId="{CB9ACC88-D318-4246-86F6-4E52E6843E06}" type="presParOf" srcId="{35D051D6-FF5F-486B-80C4-A1F3C2554BE6}" destId="{1830A63C-3379-4155-A491-97D16B1C7B27}" srcOrd="1" destOrd="0" presId="urn:microsoft.com/office/officeart/2005/8/layout/hProcess9"/>
    <dgm:cxn modelId="{1361749B-D4CD-4A0F-B30B-20F662EA6351}" type="presParOf" srcId="{35D051D6-FF5F-486B-80C4-A1F3C2554BE6}" destId="{82D4D662-3BD4-462E-B98A-0BBBF2C7F7CA}" srcOrd="2" destOrd="0" presId="urn:microsoft.com/office/officeart/2005/8/layout/hProcess9"/>
    <dgm:cxn modelId="{C69CD869-EFD9-4B82-AB19-1AC470A476AC}" type="presParOf" srcId="{35D051D6-FF5F-486B-80C4-A1F3C2554BE6}" destId="{CB86F1BF-4138-41D9-90DE-5A0F8D488C49}" srcOrd="3" destOrd="0" presId="urn:microsoft.com/office/officeart/2005/8/layout/hProcess9"/>
    <dgm:cxn modelId="{4E6C7491-E62A-423B-8ED8-54ED0AA7EA2E}" type="presParOf" srcId="{35D051D6-FF5F-486B-80C4-A1F3C2554BE6}" destId="{E6ECD47B-6AD5-48F5-92F2-DBA93760C789}" srcOrd="4" destOrd="0" presId="urn:microsoft.com/office/officeart/2005/8/layout/hProcess9"/>
    <dgm:cxn modelId="{730F85E0-F6F3-4931-AE02-2CB988F44365}" type="presParOf" srcId="{35D051D6-FF5F-486B-80C4-A1F3C2554BE6}" destId="{CD3B64FA-006C-496E-A16E-DE93C88D623E}" srcOrd="5" destOrd="0" presId="urn:microsoft.com/office/officeart/2005/8/layout/hProcess9"/>
    <dgm:cxn modelId="{EB244A05-C2CD-4CC9-92A6-6C49717C517E}" type="presParOf" srcId="{35D051D6-FF5F-486B-80C4-A1F3C2554BE6}" destId="{6CB008E6-66FD-4D9C-B431-0622C94BEC3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9915BB-7DBC-40D4-BE78-351DA7C4A412}">
      <dsp:nvSpPr>
        <dsp:cNvPr id="0" name=""/>
        <dsp:cNvSpPr/>
      </dsp:nvSpPr>
      <dsp:spPr>
        <a:xfrm>
          <a:off x="370360" y="0"/>
          <a:ext cx="6995160" cy="432435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78C80-7DD4-4973-9928-5FDB1567D9A5}">
      <dsp:nvSpPr>
        <dsp:cNvPr id="0" name=""/>
        <dsp:cNvSpPr/>
      </dsp:nvSpPr>
      <dsp:spPr>
        <a:xfrm>
          <a:off x="3271" y="1297304"/>
          <a:ext cx="1911856" cy="1729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Phase I</a:t>
          </a:r>
          <a:endParaRPr lang="fr-FR" sz="4200" kern="1200" dirty="0"/>
        </a:p>
      </dsp:txBody>
      <dsp:txXfrm>
        <a:off x="3271" y="1297304"/>
        <a:ext cx="1911856" cy="1729740"/>
      </dsp:txXfrm>
    </dsp:sp>
    <dsp:sp modelId="{82D4D662-3BD4-462E-B98A-0BBBF2C7F7CA}">
      <dsp:nvSpPr>
        <dsp:cNvPr id="0" name=""/>
        <dsp:cNvSpPr/>
      </dsp:nvSpPr>
      <dsp:spPr>
        <a:xfrm>
          <a:off x="2107004" y="1297304"/>
          <a:ext cx="1911856" cy="1729740"/>
        </a:xfrm>
        <a:prstGeom prst="roundRect">
          <a:avLst/>
        </a:prstGeom>
        <a:solidFill>
          <a:schemeClr val="accent3">
            <a:hueOff val="-379119"/>
            <a:satOff val="-1563"/>
            <a:lumOff val="-3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Phase II</a:t>
          </a:r>
          <a:endParaRPr lang="fr-FR" sz="4200" kern="1200" dirty="0"/>
        </a:p>
      </dsp:txBody>
      <dsp:txXfrm>
        <a:off x="2107004" y="1297304"/>
        <a:ext cx="1911856" cy="1729740"/>
      </dsp:txXfrm>
    </dsp:sp>
    <dsp:sp modelId="{E6ECD47B-6AD5-48F5-92F2-DBA93760C789}">
      <dsp:nvSpPr>
        <dsp:cNvPr id="0" name=""/>
        <dsp:cNvSpPr/>
      </dsp:nvSpPr>
      <dsp:spPr>
        <a:xfrm>
          <a:off x="4210738" y="1297304"/>
          <a:ext cx="1911856" cy="1729740"/>
        </a:xfrm>
        <a:prstGeom prst="roundRect">
          <a:avLst/>
        </a:prstGeom>
        <a:solidFill>
          <a:schemeClr val="accent3">
            <a:hueOff val="-758238"/>
            <a:satOff val="-3126"/>
            <a:lumOff val="-6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Phase III</a:t>
          </a:r>
          <a:endParaRPr lang="fr-FR" sz="4200" kern="1200" dirty="0"/>
        </a:p>
      </dsp:txBody>
      <dsp:txXfrm>
        <a:off x="4210738" y="1297304"/>
        <a:ext cx="1911856" cy="1729740"/>
      </dsp:txXfrm>
    </dsp:sp>
    <dsp:sp modelId="{6CB008E6-66FD-4D9C-B431-0622C94BEC32}">
      <dsp:nvSpPr>
        <dsp:cNvPr id="0" name=""/>
        <dsp:cNvSpPr/>
      </dsp:nvSpPr>
      <dsp:spPr>
        <a:xfrm>
          <a:off x="6314471" y="1297304"/>
          <a:ext cx="1911856" cy="1729740"/>
        </a:xfrm>
        <a:prstGeom prst="roundRect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Phase IV</a:t>
          </a:r>
          <a:endParaRPr lang="fr-FR" sz="4200" kern="1200" dirty="0"/>
        </a:p>
      </dsp:txBody>
      <dsp:txXfrm>
        <a:off x="6314471" y="1297304"/>
        <a:ext cx="1911856" cy="1729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91E8A7-39B1-4B93-A037-E0804EF460FF}" type="datetimeFigureOut">
              <a:rPr lang="fr-FR" smtClean="0"/>
              <a:pPr/>
              <a:t>17/09/2018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EEF45B-9D57-46D0-B754-EC940ACDCF0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Développement d’un médicament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23928" y="4077072"/>
            <a:ext cx="4953000" cy="1752600"/>
          </a:xfrm>
        </p:spPr>
        <p:txBody>
          <a:bodyPr/>
          <a:lstStyle/>
          <a:p>
            <a:pPr algn="r"/>
            <a:r>
              <a:rPr lang="fr-FR" dirty="0" smtClean="0"/>
              <a:t>Présenté par : Dr </a:t>
            </a:r>
            <a:r>
              <a:rPr lang="fr-FR" dirty="0" err="1" smtClean="0"/>
              <a:t>Bendaoud</a:t>
            </a:r>
            <a:r>
              <a:rPr lang="fr-FR" dirty="0" smtClean="0"/>
              <a:t> I.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u="sng" dirty="0" smtClean="0"/>
              <a:t>Pharmacocinétique humaine: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chemeClr val="tx1"/>
                </a:solidFill>
              </a:rPr>
              <a:t>Sur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1"/>
                </a:solidFill>
              </a:rPr>
              <a:t>les formes galéniques définitives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chez les sujets </a:t>
            </a:r>
            <a:r>
              <a:rPr lang="fr-FR" b="1" dirty="0" smtClean="0"/>
              <a:t>sains volontaires</a:t>
            </a:r>
            <a:r>
              <a:rPr lang="fr-FR" dirty="0" smtClean="0"/>
              <a:t>:  la biodisponibilité du produit, les espaces de diffusion, les conditions d'élimination, le métabolisme et, et éventuellement, la pharmacocinétique des métabolites.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En administration unique, en administration répétées et en fonction de l'utilisation thérapeutique prévue.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certains groupes spéciaux: sujets âgés, patients insuffisants hépatiques, insuffisants rénaux ou porteurs de la maladie à traiter.</a:t>
            </a:r>
          </a:p>
          <a:p>
            <a:pPr>
              <a:buNone/>
            </a:pP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2492896"/>
            <a:ext cx="6552728" cy="31683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Les conditions optimales de prescriptions : </a:t>
            </a:r>
          </a:p>
          <a:p>
            <a:r>
              <a:rPr lang="fr-FR" dirty="0">
                <a:solidFill>
                  <a:schemeClr val="tx1"/>
                </a:solidFill>
              </a:rPr>
              <a:t>posologie, rythme, </a:t>
            </a:r>
            <a:r>
              <a:rPr lang="fr-FR" dirty="0" smtClean="0">
                <a:solidFill>
                  <a:schemeClr val="tx1"/>
                </a:solidFill>
              </a:rPr>
              <a:t>durée, </a:t>
            </a:r>
            <a:r>
              <a:rPr lang="fr-FR" dirty="0">
                <a:solidFill>
                  <a:schemeClr val="tx1"/>
                </a:solidFill>
              </a:rPr>
              <a:t>les symptômes traduisant l'effet thérapeutique espéré et les symptômes révélant les effets indésirables doivent être précisément définis.</a:t>
            </a:r>
          </a:p>
          <a:p>
            <a:r>
              <a:rPr lang="fr-FR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Etude de l'efficacité thérapeutique</a:t>
            </a: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2823984" y="2348880"/>
            <a:ext cx="3260184" cy="1296918"/>
            <a:chOff x="2107004" y="1297304"/>
            <a:chExt cx="1911856" cy="1729740"/>
          </a:xfrm>
          <a:solidFill>
            <a:schemeClr val="accent4">
              <a:lumMod val="75000"/>
            </a:schemeClr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2107004" y="1297304"/>
              <a:ext cx="1911856" cy="17297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191443" y="1381743"/>
              <a:ext cx="1742978" cy="15608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160020" rIns="160020" bIns="16002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200" kern="1200" dirty="0" smtClean="0"/>
                <a:t>Phase III</a:t>
              </a:r>
              <a:endParaRPr lang="fr-FR" sz="42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 smtClean="0"/>
              <a:t>Plusieurs</a:t>
            </a:r>
            <a:r>
              <a:rPr lang="fr-FR" dirty="0" smtClean="0"/>
              <a:t> essais thérapeutiques </a:t>
            </a:r>
            <a:r>
              <a:rPr lang="fr-FR" b="1" dirty="0" smtClean="0"/>
              <a:t>pour les différentes indications</a:t>
            </a:r>
            <a:endParaRPr lang="fr-FR" dirty="0" smtClean="0"/>
          </a:p>
          <a:p>
            <a:r>
              <a:rPr lang="fr-FR" i="1" dirty="0" smtClean="0"/>
              <a:t>en milieu hospitalier</a:t>
            </a:r>
            <a:endParaRPr lang="fr-FR" dirty="0" smtClean="0"/>
          </a:p>
          <a:p>
            <a:r>
              <a:rPr lang="fr-FR" b="1" dirty="0" smtClean="0"/>
              <a:t>patients</a:t>
            </a:r>
            <a:endParaRPr lang="fr-FR" dirty="0" smtClean="0"/>
          </a:p>
          <a:p>
            <a:r>
              <a:rPr lang="fr-FR" dirty="0" smtClean="0"/>
              <a:t>Il est mesuré sur un paramètre précis (mesure physique objective, échelle subjective...) </a:t>
            </a:r>
          </a:p>
          <a:p>
            <a:r>
              <a:rPr lang="fr-FR" dirty="0" smtClean="0"/>
              <a:t> étudié de manière </a:t>
            </a:r>
            <a:r>
              <a:rPr lang="fr-FR" b="1" dirty="0" smtClean="0"/>
              <a:t>comparative</a:t>
            </a:r>
            <a:r>
              <a:rPr lang="fr-FR" dirty="0" smtClean="0"/>
              <a:t> , soit un </a:t>
            </a:r>
            <a:r>
              <a:rPr lang="fr-FR" b="1" dirty="0" smtClean="0"/>
              <a:t>placebo</a:t>
            </a:r>
            <a:r>
              <a:rPr lang="fr-FR" dirty="0" smtClean="0"/>
              <a:t>, soit un produit de </a:t>
            </a:r>
            <a:r>
              <a:rPr lang="fr-FR" b="1" dirty="0" smtClean="0"/>
              <a:t>référence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763688" y="1285860"/>
            <a:ext cx="5688632" cy="18722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chemeClr val="tx1"/>
                </a:solidFill>
              </a:rPr>
              <a:t>A leur terme, </a:t>
            </a:r>
            <a:r>
              <a:rPr lang="fr-FR" b="1" i="1" dirty="0" smtClean="0">
                <a:solidFill>
                  <a:schemeClr val="tx1"/>
                </a:solidFill>
              </a:rPr>
              <a:t>l'efficacité</a:t>
            </a:r>
            <a:r>
              <a:rPr lang="fr-FR" i="1" dirty="0" smtClean="0">
                <a:solidFill>
                  <a:schemeClr val="tx1"/>
                </a:solidFill>
              </a:rPr>
              <a:t> et la </a:t>
            </a:r>
            <a:r>
              <a:rPr lang="fr-FR" b="1" i="1" dirty="0" smtClean="0">
                <a:solidFill>
                  <a:schemeClr val="tx1"/>
                </a:solidFill>
              </a:rPr>
              <a:t>tolérance</a:t>
            </a:r>
            <a:r>
              <a:rPr lang="fr-FR" i="1" dirty="0" smtClean="0">
                <a:solidFill>
                  <a:schemeClr val="tx1"/>
                </a:solidFill>
              </a:rPr>
              <a:t> du produit sont connues dans les conditions de l'expérimentation clinique. 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4286248" y="3286124"/>
            <a:ext cx="500066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1785918" y="4628626"/>
            <a:ext cx="5688632" cy="187220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Demande d’obtention de l’AMM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721523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Après la mise sur le marché 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dirty="0" smtClean="0"/>
              <a:t>Pharmacovigilance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Bénéfices/ risques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2968000" y="2132082"/>
            <a:ext cx="3260184" cy="1296918"/>
            <a:chOff x="2107004" y="1297304"/>
            <a:chExt cx="1911856" cy="1729740"/>
          </a:xfrm>
          <a:solidFill>
            <a:schemeClr val="accent5">
              <a:lumMod val="50000"/>
            </a:schemeClr>
          </a:solidFill>
        </p:grpSpPr>
        <p:sp>
          <p:nvSpPr>
            <p:cNvPr id="5" name="Rectangle à coins arrondis 4"/>
            <p:cNvSpPr/>
            <p:nvPr/>
          </p:nvSpPr>
          <p:spPr>
            <a:xfrm>
              <a:off x="2107004" y="1297304"/>
              <a:ext cx="1911856" cy="17297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2191443" y="1381743"/>
              <a:ext cx="1742978" cy="15608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160020" rIns="160020" bIns="16002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200" kern="1200" dirty="0" smtClean="0"/>
                <a:t>Phase IV</a:t>
              </a:r>
              <a:endParaRPr lang="fr-FR" sz="42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I) Développement d'un médicament: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14554"/>
            <a:ext cx="842968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II) Les essais précliniques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678" y="2000240"/>
            <a:ext cx="5715040" cy="1857388"/>
          </a:xfrm>
        </p:spPr>
        <p:txBody>
          <a:bodyPr>
            <a:normAutofit/>
          </a:bodyPr>
          <a:lstStyle/>
          <a:p>
            <a:r>
              <a:rPr lang="fr-FR" sz="2400" b="1" u="sng" dirty="0" smtClean="0"/>
              <a:t>Pharmacologie expérimentale :</a:t>
            </a:r>
          </a:p>
          <a:p>
            <a:pPr>
              <a:buFontTx/>
              <a:buChar char="-"/>
            </a:pPr>
            <a:r>
              <a:rPr lang="fr-FR" sz="2400" dirty="0" smtClean="0"/>
              <a:t>Recherche l’activité pharmacologique </a:t>
            </a:r>
          </a:p>
          <a:p>
            <a:pPr>
              <a:buFontTx/>
              <a:buChar char="-"/>
            </a:pPr>
            <a:r>
              <a:rPr lang="fr-FR" sz="2400" dirty="0" smtClean="0"/>
              <a:t>Établissement courbe dose/effet</a:t>
            </a:r>
          </a:p>
          <a:p>
            <a:pPr>
              <a:buFontTx/>
              <a:buChar char="-"/>
            </a:pPr>
            <a:r>
              <a:rPr lang="fr-FR" sz="2400" dirty="0" smtClean="0"/>
              <a:t>DE50</a:t>
            </a:r>
            <a:endParaRPr lang="fr-FR" sz="2400" dirty="0"/>
          </a:p>
        </p:txBody>
      </p:sp>
      <p:sp>
        <p:nvSpPr>
          <p:cNvPr id="5" name="Organigramme : Stockage à accès direct 4"/>
          <p:cNvSpPr/>
          <p:nvPr/>
        </p:nvSpPr>
        <p:spPr>
          <a:xfrm>
            <a:off x="-32" y="3000372"/>
            <a:ext cx="3024336" cy="108012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Essais Précliniques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00430" y="4143380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2400" b="1" u="sng" dirty="0" smtClean="0"/>
              <a:t>toxicologie</a:t>
            </a:r>
            <a:r>
              <a:rPr lang="fr-FR" dirty="0" smtClean="0"/>
              <a:t> </a:t>
            </a:r>
            <a:r>
              <a:rPr lang="fr-FR" sz="2400" b="1" u="sng" dirty="0" smtClean="0"/>
              <a:t>expérimentale</a:t>
            </a:r>
            <a:r>
              <a:rPr lang="fr-FR" dirty="0" smtClean="0"/>
              <a:t> :</a:t>
            </a:r>
          </a:p>
          <a:p>
            <a:pPr>
              <a:buFontTx/>
              <a:buChar char="-"/>
            </a:pPr>
            <a:r>
              <a:rPr lang="fr-FR" sz="2400" dirty="0" smtClean="0"/>
              <a:t>Essais de toxicité aigue et chronique</a:t>
            </a:r>
          </a:p>
          <a:p>
            <a:pPr>
              <a:buFontTx/>
              <a:buChar char="-"/>
            </a:pPr>
            <a:r>
              <a:rPr lang="fr-FR" sz="2400" dirty="0" smtClean="0"/>
              <a:t>DL 50</a:t>
            </a:r>
          </a:p>
          <a:p>
            <a:pPr>
              <a:buFontTx/>
              <a:buChar char="-"/>
            </a:pPr>
            <a:r>
              <a:rPr lang="fr-FR" sz="2400" dirty="0" smtClean="0"/>
              <a:t>Essais de mutagénèse et </a:t>
            </a:r>
            <a:r>
              <a:rPr lang="fr-FR" sz="2400" dirty="0" err="1" smtClean="0"/>
              <a:t>cancerogénèse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Essais de tératogénèse</a:t>
            </a:r>
          </a:p>
        </p:txBody>
      </p:sp>
      <p:sp>
        <p:nvSpPr>
          <p:cNvPr id="7" name="Organigramme : Stockage à accès direct 6"/>
          <p:cNvSpPr/>
          <p:nvPr/>
        </p:nvSpPr>
        <p:spPr>
          <a:xfrm>
            <a:off x="-32" y="4143380"/>
            <a:ext cx="3024336" cy="108012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Sur animaux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III) Les essais cliniques: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« On entend par essai clinique  toute investigation menée sur des </a:t>
            </a:r>
            <a:r>
              <a:rPr lang="fr-FR" b="1" dirty="0" smtClean="0"/>
              <a:t>sujets humains</a:t>
            </a:r>
            <a:r>
              <a:rPr lang="fr-FR" dirty="0" smtClean="0"/>
              <a:t> en vue de découvrir ou de vérifier des effets cliniques et pharmacologiques d’un produit pharmaceutique, d’identifier toutes réactions indésirables afin d’en évaluer </a:t>
            </a:r>
            <a:r>
              <a:rPr lang="fr-FR" b="1" dirty="0" smtClean="0"/>
              <a:t>l’efficacité</a:t>
            </a:r>
            <a:r>
              <a:rPr lang="fr-FR" dirty="0" smtClean="0"/>
              <a:t> et la </a:t>
            </a:r>
            <a:r>
              <a:rPr lang="fr-FR" b="1" dirty="0" smtClean="0"/>
              <a:t>sécurité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III) Les essais cliniques 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endParaRPr lang="fr-FR" dirty="0" smtClean="0"/>
          </a:p>
          <a:p>
            <a:pPr lvl="0" algn="ctr">
              <a:buNone/>
            </a:pPr>
            <a:r>
              <a:rPr lang="fr-FR" b="1" dirty="0" smtClean="0"/>
              <a:t>Etude de la première administration chez l'homme: Etude de la tolérance</a:t>
            </a:r>
            <a:endParaRPr lang="fr-FR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2699792" y="2204864"/>
            <a:ext cx="3044160" cy="1008886"/>
            <a:chOff x="3271" y="1297304"/>
            <a:chExt cx="1911856" cy="172974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3271" y="1297304"/>
              <a:ext cx="1911856" cy="172974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87710" y="1381743"/>
              <a:ext cx="1742978" cy="15608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160020" rIns="160020" bIns="16002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200" kern="1200" dirty="0" smtClean="0"/>
                <a:t>Phase I</a:t>
              </a:r>
              <a:endParaRPr lang="fr-FR" sz="42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La posologie entrainant les premiers effets indésirables, </a:t>
            </a:r>
          </a:p>
          <a:p>
            <a:pPr lvl="0"/>
            <a:r>
              <a:rPr lang="fr-FR" dirty="0" smtClean="0"/>
              <a:t>La posologie entrainant les premiers effets thérapeutiques souhaités.</a:t>
            </a:r>
          </a:p>
          <a:p>
            <a:pPr lvl="0"/>
            <a:r>
              <a:rPr lang="fr-FR" dirty="0" smtClean="0"/>
              <a:t>Les études initiales de pharmacocinétique humaine sont mises en route.</a:t>
            </a:r>
          </a:p>
          <a:p>
            <a:pPr algn="ctr">
              <a:buNone/>
            </a:pPr>
            <a:r>
              <a:rPr lang="fr-FR" dirty="0" smtClean="0"/>
              <a:t>Chez des </a:t>
            </a:r>
            <a:r>
              <a:rPr lang="fr-FR" b="1" dirty="0" smtClean="0"/>
              <a:t>volontaires sains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Etude de l'efficacité pharmacologique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2857488" y="1774892"/>
            <a:ext cx="3260184" cy="1296918"/>
            <a:chOff x="2107004" y="1297304"/>
            <a:chExt cx="1911856" cy="172974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" name="Rectangle à coins arrondis 5"/>
            <p:cNvSpPr/>
            <p:nvPr/>
          </p:nvSpPr>
          <p:spPr>
            <a:xfrm>
              <a:off x="2107004" y="1297304"/>
              <a:ext cx="1911856" cy="1729740"/>
            </a:xfrm>
            <a:prstGeom prst="roundRect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191443" y="1381743"/>
              <a:ext cx="1742978" cy="1560862"/>
            </a:xfrm>
            <a:prstGeom prst="rect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160020" rIns="160020" bIns="160020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200" kern="1200" dirty="0" smtClean="0"/>
                <a:t>Phase II</a:t>
              </a:r>
              <a:endParaRPr lang="fr-FR" sz="42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Pharmacologie humaine:</a:t>
            </a:r>
          </a:p>
          <a:p>
            <a:pPr>
              <a:buNone/>
            </a:pPr>
            <a:r>
              <a:rPr lang="fr-FR" b="1" dirty="0" smtClean="0"/>
              <a:t>petits groupes</a:t>
            </a:r>
            <a:r>
              <a:rPr lang="fr-FR" dirty="0" smtClean="0"/>
              <a:t> 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sujets sains volontaires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sains volontaires  recevant une substance particulière modifiant leur état basal 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Malades 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u="sng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5373216"/>
            <a:ext cx="6552728" cy="9361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la détermination de la dose "</a:t>
            </a:r>
            <a:r>
              <a:rPr lang="fr-FR" b="1" dirty="0">
                <a:solidFill>
                  <a:schemeClr val="tx1"/>
                </a:solidFill>
              </a:rPr>
              <a:t>optimale</a:t>
            </a:r>
            <a:r>
              <a:rPr lang="fr-FR" dirty="0">
                <a:solidFill>
                  <a:schemeClr val="tx1"/>
                </a:solidFill>
              </a:rPr>
              <a:t>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683</TotalTime>
  <Words>354</Words>
  <Application>Microsoft Office PowerPoint</Application>
  <PresentationFormat>Affichage à l'écran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Urbain</vt:lpstr>
      <vt:lpstr>Développement d’un médicament</vt:lpstr>
      <vt:lpstr>I) Développement d'un médicament:  </vt:lpstr>
      <vt:lpstr>II) Les essais précliniques :</vt:lpstr>
      <vt:lpstr>III) Les essais cliniques:</vt:lpstr>
      <vt:lpstr>III) Les essais cliniques : </vt:lpstr>
      <vt:lpstr> </vt:lpstr>
      <vt:lpstr>  </vt:lpstr>
      <vt:lpstr>  </vt:lpstr>
      <vt:lpstr>  </vt:lpstr>
      <vt:lpstr>Diapositive 10</vt:lpstr>
      <vt:lpstr>Diapositive 11</vt:lpstr>
      <vt:lpstr>  </vt:lpstr>
      <vt:lpstr>  </vt:lpstr>
      <vt:lpstr>  </vt:lpstr>
      <vt:lpstr>Diapositive 15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Essais Cliniques</dc:title>
  <dc:creator>DELL</dc:creator>
  <cp:lastModifiedBy>sol</cp:lastModifiedBy>
  <cp:revision>14</cp:revision>
  <dcterms:created xsi:type="dcterms:W3CDTF">2013-01-25T09:53:59Z</dcterms:created>
  <dcterms:modified xsi:type="dcterms:W3CDTF">2018-09-17T10:28:18Z</dcterms:modified>
</cp:coreProperties>
</file>