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293" r:id="rId3"/>
    <p:sldId id="290" r:id="rId4"/>
    <p:sldId id="291" r:id="rId5"/>
    <p:sldId id="256" r:id="rId6"/>
    <p:sldId id="257" r:id="rId7"/>
    <p:sldId id="299" r:id="rId8"/>
    <p:sldId id="300" r:id="rId9"/>
    <p:sldId id="301" r:id="rId10"/>
    <p:sldId id="302" r:id="rId11"/>
    <p:sldId id="303" r:id="rId12"/>
    <p:sldId id="304" r:id="rId13"/>
    <p:sldId id="258" r:id="rId14"/>
    <p:sldId id="259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2" r:id="rId31"/>
    <p:sldId id="320" r:id="rId32"/>
    <p:sldId id="321" r:id="rId3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94" autoAdjust="0"/>
    <p:restoredTop sz="94660"/>
  </p:normalViewPr>
  <p:slideViewPr>
    <p:cSldViewPr>
      <p:cViewPr varScale="1">
        <p:scale>
          <a:sx n="68" d="100"/>
          <a:sy n="68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7F78-BA4A-44E5-A79E-44306F41EB2A}" type="datetimeFigureOut">
              <a:rPr lang="fr-FR" smtClean="0"/>
              <a:pPr/>
              <a:t>27/02/2019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D9D917E-26F7-40A3-8133-D968943814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7F78-BA4A-44E5-A79E-44306F41EB2A}" type="datetimeFigureOut">
              <a:rPr lang="fr-FR" smtClean="0"/>
              <a:pPr/>
              <a:t>27/02/2019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917E-26F7-40A3-8133-D96894381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7F78-BA4A-44E5-A79E-44306F41EB2A}" type="datetimeFigureOut">
              <a:rPr lang="fr-FR" smtClean="0"/>
              <a:pPr/>
              <a:t>27/02/2019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917E-26F7-40A3-8133-D96894381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7F78-BA4A-44E5-A79E-44306F41EB2A}" type="datetimeFigureOut">
              <a:rPr lang="fr-FR" smtClean="0"/>
              <a:pPr/>
              <a:t>27/02/2019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917E-26F7-40A3-8133-D968943814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7F78-BA4A-44E5-A79E-44306F41EB2A}" type="datetimeFigureOut">
              <a:rPr lang="fr-FR" smtClean="0"/>
              <a:pPr/>
              <a:t>27/02/2019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9D917E-26F7-40A3-8133-D96894381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7F78-BA4A-44E5-A79E-44306F41EB2A}" type="datetimeFigureOut">
              <a:rPr lang="fr-FR" smtClean="0"/>
              <a:pPr/>
              <a:t>27/02/2019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917E-26F7-40A3-8133-D968943814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7F78-BA4A-44E5-A79E-44306F41EB2A}" type="datetimeFigureOut">
              <a:rPr lang="fr-FR" smtClean="0"/>
              <a:pPr/>
              <a:t>27/02/2019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917E-26F7-40A3-8133-D968943814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7F78-BA4A-44E5-A79E-44306F41EB2A}" type="datetimeFigureOut">
              <a:rPr lang="fr-FR" smtClean="0"/>
              <a:pPr/>
              <a:t>27/02/2019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917E-26F7-40A3-8133-D96894381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7F78-BA4A-44E5-A79E-44306F41EB2A}" type="datetimeFigureOut">
              <a:rPr lang="fr-FR" smtClean="0"/>
              <a:pPr/>
              <a:t>27/02/2019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917E-26F7-40A3-8133-D96894381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7F78-BA4A-44E5-A79E-44306F41EB2A}" type="datetimeFigureOut">
              <a:rPr lang="fr-FR" smtClean="0"/>
              <a:pPr/>
              <a:t>27/02/2019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917E-26F7-40A3-8133-D968943814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7F78-BA4A-44E5-A79E-44306F41EB2A}" type="datetimeFigureOut">
              <a:rPr lang="fr-FR" smtClean="0"/>
              <a:pPr/>
              <a:t>27/02/2019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9D917E-26F7-40A3-8133-D968943814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2A7F78-BA4A-44E5-A79E-44306F41EB2A}" type="datetimeFigureOut">
              <a:rPr lang="fr-FR" smtClean="0"/>
              <a:pPr/>
              <a:t>27/02/2019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D9D917E-26F7-40A3-8133-D96894381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23928" y="4869160"/>
            <a:ext cx="4352528" cy="1417712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b="1" dirty="0" smtClean="0">
                <a:solidFill>
                  <a:schemeClr val="tx1"/>
                </a:solidFill>
              </a:rPr>
              <a:t>Dr. KHELIFI.A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500306"/>
            <a:ext cx="7990656" cy="128588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5400" b="1" dirty="0" smtClean="0">
                <a:solidFill>
                  <a:schemeClr val="bg1"/>
                </a:solidFill>
              </a:rPr>
              <a:t>les B lactamine</a:t>
            </a:r>
            <a:r>
              <a:rPr lang="fr-FR" sz="5400" b="1" dirty="0" smtClean="0">
                <a:solidFill>
                  <a:schemeClr val="bg1"/>
                </a:solidFill>
              </a:rPr>
              <a:t>s</a:t>
            </a:r>
            <a:r>
              <a:rPr lang="fr-FR" sz="5400" b="1" dirty="0" smtClean="0">
                <a:solidFill>
                  <a:schemeClr val="bg1"/>
                </a:solidFill>
              </a:rPr>
              <a:t/>
            </a:r>
            <a:br>
              <a:rPr lang="fr-FR" sz="5400" b="1" dirty="0" smtClean="0">
                <a:solidFill>
                  <a:schemeClr val="bg1"/>
                </a:solidFill>
              </a:rPr>
            </a:br>
            <a:r>
              <a:rPr lang="fr-FR" sz="5400" b="1" dirty="0" smtClean="0">
                <a:solidFill>
                  <a:schemeClr val="bg1"/>
                </a:solidFill>
              </a:rPr>
              <a:t/>
            </a:r>
            <a:br>
              <a:rPr lang="fr-FR" sz="5400" b="1" dirty="0" smtClean="0">
                <a:solidFill>
                  <a:schemeClr val="bg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endParaRPr lang="fr-F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pénicillines du groupe M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Dérivés </a:t>
            </a:r>
            <a:r>
              <a:rPr lang="fr-FR" dirty="0" smtClean="0"/>
              <a:t>de l’acide </a:t>
            </a:r>
            <a:r>
              <a:rPr lang="fr-FR" dirty="0" err="1" smtClean="0"/>
              <a:t>amino</a:t>
            </a:r>
            <a:r>
              <a:rPr lang="fr-FR" dirty="0" smtClean="0"/>
              <a:t>-6 </a:t>
            </a:r>
            <a:r>
              <a:rPr lang="fr-FR" dirty="0" err="1" smtClean="0"/>
              <a:t>pénicillanique</a:t>
            </a:r>
            <a:r>
              <a:rPr lang="fr-FR" dirty="0" smtClean="0"/>
              <a:t> (6-APA), non hydrolysé par </a:t>
            </a:r>
            <a:r>
              <a:rPr lang="fr-FR" dirty="0" smtClean="0"/>
              <a:t>les pénicillinases </a:t>
            </a:r>
            <a:r>
              <a:rPr lang="fr-FR" dirty="0" smtClean="0"/>
              <a:t>de </a:t>
            </a:r>
            <a:r>
              <a:rPr lang="fr-FR" dirty="0" err="1" smtClean="0"/>
              <a:t>S.aureus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b="1" u="sng" dirty="0" smtClean="0"/>
              <a:t>Les </a:t>
            </a:r>
            <a:r>
              <a:rPr lang="fr-FR" b="1" u="sng" dirty="0" err="1" smtClean="0"/>
              <a:t>isoxazolyl</a:t>
            </a:r>
            <a:r>
              <a:rPr lang="fr-FR" b="1" u="sng" dirty="0" smtClean="0"/>
              <a:t> pénicilline </a:t>
            </a:r>
            <a:r>
              <a:rPr lang="fr-FR" b="1" dirty="0" smtClean="0"/>
              <a:t>: </a:t>
            </a:r>
            <a:r>
              <a:rPr lang="fr-FR" b="1" dirty="0" err="1" smtClean="0"/>
              <a:t>Oxacilline</a:t>
            </a:r>
            <a:r>
              <a:rPr lang="fr-FR" b="1" dirty="0" smtClean="0"/>
              <a:t>, </a:t>
            </a:r>
            <a:r>
              <a:rPr lang="fr-FR" b="1" dirty="0" err="1" smtClean="0"/>
              <a:t>Cloxacilline</a:t>
            </a:r>
            <a:r>
              <a:rPr lang="fr-FR" b="1" dirty="0" smtClean="0"/>
              <a:t>, </a:t>
            </a:r>
            <a:r>
              <a:rPr lang="fr-FR" b="1" dirty="0" err="1" smtClean="0"/>
              <a:t>Dicloxacilline</a:t>
            </a:r>
            <a:r>
              <a:rPr lang="fr-FR" b="1" dirty="0" smtClean="0"/>
              <a:t> </a:t>
            </a:r>
            <a:r>
              <a:rPr lang="fr-FR" b="1" dirty="0" smtClean="0"/>
              <a:t>:</a:t>
            </a:r>
          </a:p>
          <a:p>
            <a:pPr>
              <a:buNone/>
            </a:pPr>
            <a:r>
              <a:rPr lang="fr-FR" dirty="0" smtClean="0"/>
              <a:t>Ces 3 pénicillines semi-synthétiques sont de la même famille et sont similaire </a:t>
            </a:r>
            <a:r>
              <a:rPr lang="fr-FR" dirty="0" err="1" smtClean="0"/>
              <a:t>pharmacologiquement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b="1" dirty="0" smtClean="0"/>
              <a:t>Spectre d’action : </a:t>
            </a:r>
            <a:r>
              <a:rPr lang="fr-FR" dirty="0" smtClean="0"/>
              <a:t>c’est celui de la </a:t>
            </a:r>
            <a:r>
              <a:rPr lang="fr-FR" dirty="0" err="1" smtClean="0"/>
              <a:t>péni</a:t>
            </a:r>
            <a:r>
              <a:rPr lang="fr-FR" dirty="0" smtClean="0"/>
              <a:t> G avec une efficacité vis-à-vis des </a:t>
            </a:r>
            <a:r>
              <a:rPr lang="fr-FR" dirty="0" smtClean="0">
                <a:solidFill>
                  <a:srgbClr val="FF0000"/>
                </a:solidFill>
              </a:rPr>
              <a:t>staphylocoques producteurs des pénicillinases </a:t>
            </a:r>
          </a:p>
          <a:p>
            <a:pPr>
              <a:buNone/>
            </a:pPr>
            <a:r>
              <a:rPr lang="fr-FR" b="1" dirty="0" smtClean="0"/>
              <a:t>Indications :</a:t>
            </a:r>
            <a:r>
              <a:rPr lang="fr-FR" dirty="0" smtClean="0"/>
              <a:t>staphylococcies graves localisées ou généralisées :ORL, respiratoires, rénales et uro-génitales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pénicillines du groupe M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/>
              <a:t>Pharmacocinétique :</a:t>
            </a:r>
          </a:p>
          <a:p>
            <a:r>
              <a:rPr lang="fr-FR" dirty="0" smtClean="0"/>
              <a:t>Toutes ces pénicillines sont relativement stables en milieu acide.</a:t>
            </a:r>
          </a:p>
          <a:p>
            <a:r>
              <a:rPr lang="fr-FR" dirty="0" smtClean="0"/>
              <a:t>Ces médicaments sont rapidement mais incomplètement absorbés par voie digestive.</a:t>
            </a:r>
          </a:p>
          <a:p>
            <a:r>
              <a:rPr lang="fr-FR" dirty="0" smtClean="0"/>
              <a:t>Fortement liés aux protéines plasmatiques.</a:t>
            </a:r>
          </a:p>
          <a:p>
            <a:r>
              <a:rPr lang="fr-FR" dirty="0" smtClean="0"/>
              <a:t>Ces antibiotiques diffusent mal dans le LCR.</a:t>
            </a:r>
          </a:p>
          <a:p>
            <a:r>
              <a:rPr lang="fr-FR" dirty="0" smtClean="0"/>
              <a:t>Ils sont rapidement éliminés par le rein.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772400" cy="1143000"/>
          </a:xfrm>
        </p:spPr>
        <p:txBody>
          <a:bodyPr/>
          <a:lstStyle/>
          <a:p>
            <a:r>
              <a:rPr lang="fr-FR" b="1" dirty="0" smtClean="0"/>
              <a:t>Les </a:t>
            </a:r>
            <a:r>
              <a:rPr lang="fr-FR" b="1" dirty="0" err="1" smtClean="0"/>
              <a:t>aminopénicillines</a:t>
            </a:r>
            <a:r>
              <a:rPr lang="fr-FR" b="1" dirty="0" smtClean="0"/>
              <a:t>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42910" y="1857364"/>
            <a:ext cx="7772400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Ampicilline</a:t>
            </a:r>
            <a:r>
              <a:rPr lang="fr-FR" dirty="0" smtClean="0"/>
              <a:t>, </a:t>
            </a:r>
            <a:r>
              <a:rPr lang="fr-FR" dirty="0" err="1" smtClean="0"/>
              <a:t>Amoxicilline</a:t>
            </a:r>
            <a:r>
              <a:rPr lang="fr-FR" dirty="0" smtClean="0"/>
              <a:t>, </a:t>
            </a:r>
            <a:r>
              <a:rPr lang="fr-FR" dirty="0" err="1" smtClean="0"/>
              <a:t>Métampicilline</a:t>
            </a:r>
            <a:r>
              <a:rPr lang="fr-FR" dirty="0" smtClean="0"/>
              <a:t>, </a:t>
            </a:r>
            <a:r>
              <a:rPr lang="fr-FR" dirty="0" err="1" smtClean="0"/>
              <a:t>Pivampicilline</a:t>
            </a:r>
            <a:endParaRPr lang="fr-FR" dirty="0" smtClean="0"/>
          </a:p>
          <a:p>
            <a:pPr>
              <a:buNone/>
            </a:pPr>
            <a:r>
              <a:rPr lang="fr-FR" dirty="0" err="1" smtClean="0"/>
              <a:t>A.Spectre</a:t>
            </a:r>
            <a:r>
              <a:rPr lang="fr-FR" dirty="0" smtClean="0"/>
              <a:t> d’activité:</a:t>
            </a:r>
          </a:p>
          <a:p>
            <a:r>
              <a:rPr lang="fr-FR" dirty="0" smtClean="0"/>
              <a:t>Les </a:t>
            </a:r>
            <a:r>
              <a:rPr lang="fr-FR" dirty="0" err="1" smtClean="0"/>
              <a:t>aminopénicillines</a:t>
            </a:r>
            <a:r>
              <a:rPr lang="fr-FR" dirty="0" smtClean="0"/>
              <a:t> sont bactéricides à la fois sur les bactéries gram </a:t>
            </a:r>
            <a:r>
              <a:rPr lang="fr-FR" b="1" dirty="0" smtClean="0"/>
              <a:t>+ et gram -.</a:t>
            </a:r>
          </a:p>
          <a:p>
            <a:r>
              <a:rPr lang="fr-FR" dirty="0" smtClean="0"/>
              <a:t>Elles sont moins efficaces que la </a:t>
            </a:r>
            <a:r>
              <a:rPr lang="fr-FR" dirty="0" err="1" smtClean="0"/>
              <a:t>péni</a:t>
            </a:r>
            <a:r>
              <a:rPr lang="fr-FR" dirty="0" smtClean="0"/>
              <a:t> G sur les </a:t>
            </a:r>
            <a:r>
              <a:rPr lang="fr-FR" dirty="0" err="1" smtClean="0"/>
              <a:t>cocci</a:t>
            </a:r>
            <a:r>
              <a:rPr lang="fr-FR" dirty="0" smtClean="0"/>
              <a:t> gram + sensibles à cette dernière</a:t>
            </a:r>
            <a:r>
              <a:rPr lang="fr-FR" dirty="0" smtClean="0"/>
              <a:t>.</a:t>
            </a:r>
          </a:p>
          <a:p>
            <a:r>
              <a:rPr lang="fr-FR" dirty="0" smtClean="0"/>
              <a:t>Actifs sur Bacille G+:listeria ,</a:t>
            </a:r>
            <a:r>
              <a:rPr lang="fr-FR" dirty="0" err="1" smtClean="0"/>
              <a:t>clostridium</a:t>
            </a:r>
            <a:endParaRPr lang="fr-FR" dirty="0" smtClean="0"/>
          </a:p>
          <a:p>
            <a:r>
              <a:rPr lang="fr-FR" dirty="0" smtClean="0"/>
              <a:t>Ils sont inactifs sur les staphylocoques producteurs de pénicillinases (la majorité des souches).</a:t>
            </a:r>
          </a:p>
          <a:p>
            <a:r>
              <a:rPr lang="fr-FR" dirty="0" smtClean="0"/>
              <a:t>Leur intérêt thérapeutique porte initialement sur leur activité vis-à-vis </a:t>
            </a:r>
            <a:r>
              <a:rPr lang="fr-FR" b="1" dirty="0" smtClean="0"/>
              <a:t>d’</a:t>
            </a:r>
            <a:r>
              <a:rPr lang="fr-FR" b="1" dirty="0" err="1" smtClean="0"/>
              <a:t>Hémophilus</a:t>
            </a:r>
            <a:r>
              <a:rPr lang="fr-FR" b="1" dirty="0" smtClean="0"/>
              <a:t> </a:t>
            </a:r>
            <a:r>
              <a:rPr lang="fr-FR" b="1" dirty="0" err="1" smtClean="0"/>
              <a:t>influenzae</a:t>
            </a:r>
            <a:r>
              <a:rPr lang="fr-FR" b="1" dirty="0" smtClean="0"/>
              <a:t> ou les</a:t>
            </a:r>
          </a:p>
          <a:p>
            <a:pPr>
              <a:buNone/>
            </a:pPr>
            <a:r>
              <a:rPr lang="fr-FR" b="1" dirty="0" smtClean="0"/>
              <a:t>    entérobactéries ( </a:t>
            </a:r>
            <a:r>
              <a:rPr lang="fr-FR" b="1" dirty="0" smtClean="0"/>
              <a:t>E. coli, salmonella, </a:t>
            </a:r>
            <a:r>
              <a:rPr lang="fr-FR" b="1" dirty="0" err="1" smtClean="0"/>
              <a:t>Proteus</a:t>
            </a:r>
            <a:r>
              <a:rPr lang="fr-FR" b="1" dirty="0" smtClean="0"/>
              <a:t> </a:t>
            </a:r>
            <a:r>
              <a:rPr lang="fr-FR" b="1" dirty="0" smtClean="0"/>
              <a:t>mirabilis)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785786" y="0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pénicillines du groupe A:</a:t>
            </a: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u="sng" dirty="0" smtClean="0"/>
              <a:t/>
            </a:r>
            <a:br>
              <a:rPr lang="fr-FR" u="sng" dirty="0" smtClean="0"/>
            </a:br>
            <a:r>
              <a:rPr lang="fr-FR" b="1" dirty="0" smtClean="0"/>
              <a:t> b. Indication thérapeutique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600201"/>
            <a:ext cx="9144000" cy="33409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000" dirty="0" smtClean="0"/>
              <a:t>  </a:t>
            </a:r>
            <a:endParaRPr lang="fr-FR" sz="4000" dirty="0"/>
          </a:p>
        </p:txBody>
      </p:sp>
      <p:sp>
        <p:nvSpPr>
          <p:cNvPr id="5" name="Rectangle 4"/>
          <p:cNvSpPr/>
          <p:nvPr/>
        </p:nvSpPr>
        <p:spPr>
          <a:xfrm>
            <a:off x="0" y="164305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800" dirty="0" smtClean="0"/>
              <a:t>Infection des voies respiratoires supérieures : sinusites, otite moyenne (L’ampicilline, </a:t>
            </a:r>
            <a:r>
              <a:rPr lang="fr-FR" sz="2800" dirty="0" err="1" smtClean="0"/>
              <a:t>Amoxicilline</a:t>
            </a:r>
            <a:r>
              <a:rPr lang="fr-FR" sz="2800" dirty="0" smtClean="0"/>
              <a:t>).</a:t>
            </a:r>
          </a:p>
          <a:p>
            <a:r>
              <a:rPr lang="fr-FR" sz="2800" dirty="0" smtClean="0"/>
              <a:t> Infection </a:t>
            </a:r>
            <a:r>
              <a:rPr lang="fr-FR" sz="2800" dirty="0" smtClean="0"/>
              <a:t>non </a:t>
            </a:r>
            <a:r>
              <a:rPr lang="fr-FR" sz="2800" dirty="0" smtClean="0"/>
              <a:t>compliquées </a:t>
            </a:r>
            <a:r>
              <a:rPr lang="fr-FR" sz="2800" dirty="0" smtClean="0"/>
              <a:t>de l’appareil urinaire :(</a:t>
            </a:r>
            <a:r>
              <a:rPr lang="fr-FR" sz="2800" dirty="0" smtClean="0"/>
              <a:t>l’ampicilline).</a:t>
            </a:r>
          </a:p>
          <a:p>
            <a:r>
              <a:rPr lang="fr-FR" sz="2800" dirty="0" smtClean="0"/>
              <a:t> Méningite : </a:t>
            </a:r>
            <a:r>
              <a:rPr lang="fr-FR" sz="2800" dirty="0" smtClean="0"/>
              <a:t>(l’association </a:t>
            </a:r>
            <a:r>
              <a:rPr lang="fr-FR" sz="2800" dirty="0" smtClean="0"/>
              <a:t>de l’ampicilline et une céphalosporine de 3éme génération)</a:t>
            </a:r>
          </a:p>
          <a:p>
            <a:r>
              <a:rPr lang="fr-FR" sz="2800" dirty="0" smtClean="0"/>
              <a:t> Salmonellose : (l’ampicilline).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Pharmacocinétiques :</a:t>
            </a:r>
            <a:endParaRPr lang="fr-FR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400" dirty="0" smtClean="0"/>
              <a:t>   </a:t>
            </a:r>
            <a:endParaRPr lang="fr-FR" sz="44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85786" y="1643050"/>
          <a:ext cx="7572429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2571768"/>
                <a:gridCol w="2071703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Absorption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Distribution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Biotransformation/ élimination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-Ampicilline : BD 40 % par voie orale.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fr-F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Amoxicilline</a:t>
                      </a:r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:BD 93% n’est </a:t>
                      </a:r>
                      <a:r>
                        <a:rPr kumimoji="0" lang="fr-F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</a:t>
                      </a:r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influencée par la prise d’aliments 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voie IV :TRT  de la méningococcie aigue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-Ils se distribuent dans tout l’organisme.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-La diffusion serait plus importante lorsqu’il y a inflammation pour le LCR.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</a:t>
                      </a:r>
                      <a:r>
                        <a:rPr kumimoji="0" lang="fr-F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aminopénicillines</a:t>
                      </a:r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ont pour principale voie d’élimination le rein.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</a:t>
            </a:r>
            <a:r>
              <a:rPr lang="fr-FR" b="1" dirty="0" err="1" smtClean="0"/>
              <a:t>carboxypénicillines</a:t>
            </a:r>
            <a:r>
              <a:rPr lang="fr-FR" b="1" dirty="0" smtClean="0"/>
              <a:t>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28662" y="1428736"/>
            <a:ext cx="7772400" cy="4572000"/>
          </a:xfrm>
        </p:spPr>
        <p:txBody>
          <a:bodyPr/>
          <a:lstStyle/>
          <a:p>
            <a:r>
              <a:rPr lang="fr-FR" dirty="0" err="1" smtClean="0"/>
              <a:t>Carbénicilline</a:t>
            </a:r>
            <a:r>
              <a:rPr lang="fr-FR" dirty="0" smtClean="0"/>
              <a:t>, </a:t>
            </a:r>
            <a:r>
              <a:rPr lang="fr-FR" dirty="0" err="1" smtClean="0"/>
              <a:t>Ticarcilline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000100" y="2143116"/>
          <a:ext cx="6643734" cy="2348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867"/>
                <a:gridCol w="3321867"/>
              </a:tblGrid>
              <a:tr h="4286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/>
                        <a:t>Pharmacocinétique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Indication thérapeutique 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-Administrée par voie parentérale (IV ou IM)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-Diffuse </a:t>
                      </a:r>
                      <a:r>
                        <a:rPr kumimoji="0" lang="fr-FR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ds</a:t>
                      </a:r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LCR lorsque les méninges sont enflammées.</a:t>
                      </a:r>
                    </a:p>
                    <a:p>
                      <a:r>
                        <a:rPr lang="fr-FR" sz="2000" dirty="0" smtClean="0"/>
                        <a:t>-Élimination rénal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Infections urinaires, les septicémies, (méningites).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association à un Aminoside dans le traitement des infections à</a:t>
                      </a:r>
                    </a:p>
                    <a:p>
                      <a:r>
                        <a:rPr kumimoji="0" lang="fr-FR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Pseudomonas</a:t>
                      </a:r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Aeruginosa</a:t>
                      </a:r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(effet synergique).</a:t>
                      </a:r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Les effets indésirables des pénicillines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b="1" dirty="0" smtClean="0"/>
              <a:t>Réaction </a:t>
            </a:r>
            <a:r>
              <a:rPr lang="fr-FR" b="1" dirty="0" smtClean="0"/>
              <a:t>d’hypersensibilité</a:t>
            </a:r>
          </a:p>
          <a:p>
            <a:r>
              <a:rPr lang="fr-FR" b="1" dirty="0" smtClean="0"/>
              <a:t>Autres effets </a:t>
            </a:r>
            <a:r>
              <a:rPr lang="fr-FR" b="1" dirty="0" smtClean="0"/>
              <a:t>:</a:t>
            </a:r>
            <a:endParaRPr lang="fr-FR" b="1" dirty="0" smtClean="0"/>
          </a:p>
          <a:p>
            <a:r>
              <a:rPr lang="fr-FR" dirty="0" smtClean="0"/>
              <a:t>Augmentation </a:t>
            </a:r>
            <a:r>
              <a:rPr lang="fr-FR" dirty="0" smtClean="0"/>
              <a:t>des transaminases </a:t>
            </a:r>
            <a:r>
              <a:rPr lang="fr-FR" dirty="0" smtClean="0"/>
              <a:t>sérique</a:t>
            </a:r>
            <a:endParaRPr lang="fr-FR" dirty="0" smtClean="0"/>
          </a:p>
          <a:p>
            <a:r>
              <a:rPr lang="fr-FR" dirty="0" smtClean="0"/>
              <a:t>Dépression </a:t>
            </a:r>
            <a:r>
              <a:rPr lang="fr-FR" dirty="0" smtClean="0"/>
              <a:t>de la moelle osseuse : </a:t>
            </a:r>
            <a:r>
              <a:rPr lang="fr-FR" dirty="0" err="1" smtClean="0"/>
              <a:t>granulocytopénie</a:t>
            </a:r>
            <a:r>
              <a:rPr lang="fr-FR" dirty="0" smtClean="0"/>
              <a:t>.</a:t>
            </a:r>
          </a:p>
          <a:p>
            <a:r>
              <a:rPr lang="fr-FR" dirty="0" smtClean="0"/>
              <a:t>Troubles </a:t>
            </a:r>
            <a:r>
              <a:rPr lang="fr-FR" dirty="0" smtClean="0"/>
              <a:t>gastro-intestinaux (nausées, vomissements, diarrhées</a:t>
            </a:r>
            <a:r>
              <a:rPr lang="fr-FR" dirty="0" smtClean="0"/>
              <a:t>).</a:t>
            </a:r>
          </a:p>
          <a:p>
            <a:r>
              <a:rPr lang="fr-FR" dirty="0" smtClean="0"/>
              <a:t>Attention :l’administration par voie </a:t>
            </a:r>
            <a:r>
              <a:rPr lang="fr-FR" dirty="0" err="1" smtClean="0"/>
              <a:t>intrarchidienne</a:t>
            </a:r>
            <a:r>
              <a:rPr lang="fr-FR" dirty="0" smtClean="0"/>
              <a:t> ou en application directe sur le tissu nerveux est formellement contre indiqué en raison de la </a:t>
            </a:r>
            <a:r>
              <a:rPr lang="fr-FR" dirty="0" err="1" smtClean="0"/>
              <a:t>neurotoxicité</a:t>
            </a:r>
            <a:r>
              <a:rPr lang="fr-FR" dirty="0" smtClean="0"/>
              <a:t> de la pénicilline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Interactions médicamenteuses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err="1" smtClean="0"/>
              <a:t>Probénécide</a:t>
            </a:r>
            <a:r>
              <a:rPr lang="fr-FR" dirty="0" smtClean="0"/>
              <a:t> + n’importe qu’elle pénicilline :</a:t>
            </a:r>
            <a:r>
              <a:rPr lang="fr-FR" dirty="0" smtClean="0"/>
              <a:t>élévation </a:t>
            </a:r>
            <a:r>
              <a:rPr lang="fr-FR" dirty="0" smtClean="0"/>
              <a:t>des concentrations plasmatiques </a:t>
            </a:r>
            <a:r>
              <a:rPr lang="fr-FR" dirty="0" smtClean="0"/>
              <a:t>des pénicillines</a:t>
            </a:r>
          </a:p>
          <a:p>
            <a:r>
              <a:rPr lang="fr-FR" dirty="0" err="1" smtClean="0"/>
              <a:t>Aminopénicilline</a:t>
            </a:r>
            <a:r>
              <a:rPr lang="fr-FR" dirty="0" smtClean="0"/>
              <a:t> </a:t>
            </a:r>
            <a:r>
              <a:rPr lang="fr-FR" dirty="0" smtClean="0"/>
              <a:t>+</a:t>
            </a:r>
            <a:r>
              <a:rPr lang="fr-FR" dirty="0" smtClean="0"/>
              <a:t> </a:t>
            </a:r>
            <a:r>
              <a:rPr lang="fr-FR" dirty="0" smtClean="0"/>
              <a:t>A</a:t>
            </a:r>
            <a:r>
              <a:rPr lang="fr-FR" dirty="0" smtClean="0"/>
              <a:t>llopurinol </a:t>
            </a:r>
            <a:r>
              <a:rPr lang="fr-FR" dirty="0" smtClean="0"/>
              <a:t>: accroit les risques </a:t>
            </a:r>
            <a:r>
              <a:rPr lang="fr-FR" dirty="0" smtClean="0"/>
              <a:t>de réactions </a:t>
            </a:r>
            <a:r>
              <a:rPr lang="fr-FR" dirty="0" smtClean="0"/>
              <a:t>cutanés.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céphalosporines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Toutes les céphalosporines comportent dans leur structure le cycle </a:t>
            </a:r>
            <a:r>
              <a:rPr lang="fr-FR" dirty="0" smtClean="0"/>
              <a:t>β-lactame</a:t>
            </a:r>
            <a:r>
              <a:rPr lang="fr-FR" dirty="0" smtClean="0"/>
              <a:t> </a:t>
            </a:r>
            <a:r>
              <a:rPr lang="fr-FR" dirty="0" smtClean="0"/>
              <a:t>dont l’ouverture par la </a:t>
            </a:r>
            <a:r>
              <a:rPr lang="fr-FR" dirty="0" err="1" smtClean="0"/>
              <a:t>céphalosporinase</a:t>
            </a:r>
            <a:r>
              <a:rPr lang="fr-FR" dirty="0" smtClean="0"/>
              <a:t> provoque l’inactivation de l’antibiotique 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Mécanisme d’action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Les céphalosporines inhibent la synthèse de la paroi bactérienne de </a:t>
            </a:r>
            <a:r>
              <a:rPr lang="fr-FR" dirty="0" smtClean="0"/>
              <a:t>manière similaire </a:t>
            </a:r>
            <a:r>
              <a:rPr lang="fr-FR" dirty="0" smtClean="0"/>
              <a:t>à celle de la pénicilline.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5760640" cy="92211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5400" dirty="0" smtClean="0">
                <a:solidFill>
                  <a:schemeClr val="bg1"/>
                </a:solidFill>
              </a:rPr>
              <a:t>Définition </a:t>
            </a:r>
            <a:endParaRPr lang="fr-FR" sz="54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285984" y="1500174"/>
            <a:ext cx="6858016" cy="2071702"/>
          </a:xfrm>
        </p:spPr>
        <p:txBody>
          <a:bodyPr>
            <a:noAutofit/>
          </a:bodyPr>
          <a:lstStyle/>
          <a:p>
            <a:r>
              <a:rPr lang="fr-FR" sz="2800" dirty="0" smtClean="0"/>
              <a:t>Les β– lactamines sont des antibiotiques ayant une structure chimique et un mécanisme d’action commun</a:t>
            </a:r>
          </a:p>
          <a:p>
            <a:r>
              <a:rPr lang="fr-FR" sz="2800" dirty="0" smtClean="0"/>
              <a:t>Toutes les molécules de cette famille présente un cycle commun : β-lactame auquel est associé un </a:t>
            </a:r>
            <a:r>
              <a:rPr lang="fr-FR" sz="2800" dirty="0" smtClean="0"/>
              <a:t>autre cycle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214312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143380"/>
            <a:ext cx="19335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857232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Classification des céphalosporines :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428596" y="1428736"/>
          <a:ext cx="8429684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4212"/>
                <a:gridCol w="2243286"/>
                <a:gridCol w="1440971"/>
                <a:gridCol w="1801215"/>
              </a:tblGrid>
              <a:tr h="596971">
                <a:tc>
                  <a:txBody>
                    <a:bodyPr/>
                    <a:lstStyle/>
                    <a:p>
                      <a:r>
                        <a:rPr kumimoji="0" lang="fr-F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Spectre d’activité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Pharmacocinétique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Indications 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Interaction</a:t>
                      </a:r>
                      <a:endParaRPr lang="fr-FR" dirty="0"/>
                    </a:p>
                  </a:txBody>
                  <a:tcPr/>
                </a:tc>
              </a:tr>
              <a:tr h="4349359">
                <a:tc>
                  <a:txBody>
                    <a:bodyPr/>
                    <a:lstStyle/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chefs de fil sont: la </a:t>
                      </a:r>
                      <a:r>
                        <a:rPr kumimoji="0" lang="fr-FR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Céfalothine</a:t>
                      </a:r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et la </a:t>
                      </a:r>
                      <a:r>
                        <a:rPr kumimoji="0" lang="fr-FR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Céfazoline</a:t>
                      </a:r>
                      <a:endParaRPr kumimoji="0" lang="fr-FR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Bonne activité contre les G+: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-Staphylocoque </a:t>
                      </a:r>
                      <a:r>
                        <a:rPr kumimoji="0" lang="fr-FR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méthi</a:t>
                      </a:r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S.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Activité modeste contre les G-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Elles sont actives sur certaines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entérobactéries (E. coli, </a:t>
                      </a:r>
                      <a:r>
                        <a:rPr kumimoji="0" lang="fr-FR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Klebsiella</a:t>
                      </a:r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Inactives sur staphylocoque </a:t>
                      </a:r>
                      <a:r>
                        <a:rPr kumimoji="0" lang="fr-FR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méthi</a:t>
                      </a:r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R,Pseudomonas</a:t>
                      </a:r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et Les anaérobies à gram négatif (</a:t>
                      </a:r>
                      <a:r>
                        <a:rPr kumimoji="0" lang="fr-FR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Bacteroides</a:t>
                      </a:r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Fragilis</a:t>
                      </a:r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Absorption digestive variable</a:t>
                      </a:r>
                    </a:p>
                    <a:p>
                      <a:r>
                        <a:rPr lang="fr-FR" sz="2000" dirty="0" smtClean="0"/>
                        <a:t>t½ = 3O à 90min</a:t>
                      </a:r>
                    </a:p>
                    <a:p>
                      <a:r>
                        <a:rPr lang="fr-FR" sz="2000" dirty="0" smtClean="0"/>
                        <a:t>diffusion: bonne sauf LCR</a:t>
                      </a:r>
                    </a:p>
                    <a:p>
                      <a:r>
                        <a:rPr lang="fr-FR" sz="2000" dirty="0" smtClean="0"/>
                        <a:t>Excrétion</a:t>
                      </a:r>
                      <a:r>
                        <a:rPr lang="fr-FR" sz="2000" baseline="0" dirty="0" smtClean="0"/>
                        <a:t> urinaire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prophylaxie chirurgicale en orthopédie et en vasculaire</a:t>
                      </a:r>
                    </a:p>
                    <a:p>
                      <a:endParaRPr lang="fr-FR" sz="2000" dirty="0" smtClean="0"/>
                    </a:p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Céphalosporine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autres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antibiotiques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(polypeptidiques,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 aminosides)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 certains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diurétiques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→↑</a:t>
                      </a:r>
                      <a:r>
                        <a:rPr kumimoji="0" lang="fr-FR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Néphro</a:t>
                      </a:r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-toxicité</a:t>
                      </a:r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071670" y="857232"/>
            <a:ext cx="545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/>
              <a:t>Les céphalosporines de 1ère génération :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7224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>Les céphalosporines de 2éme génération </a:t>
            </a:r>
            <a:r>
              <a:rPr lang="fr-FR" b="1" dirty="0" smtClean="0"/>
              <a:t>: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500034" y="1142984"/>
          <a:ext cx="8001056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1857388"/>
                <a:gridCol w="2643206"/>
              </a:tblGrid>
              <a:tr h="745367">
                <a:tc>
                  <a:txBody>
                    <a:bodyPr/>
                    <a:lstStyle/>
                    <a:p>
                      <a:r>
                        <a:rPr kumimoji="0" lang="fr-FR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Spectre d’activité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Indication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Pharmacocinétique</a:t>
                      </a:r>
                      <a:endParaRPr lang="fr-FR" sz="2400" dirty="0"/>
                    </a:p>
                  </a:txBody>
                  <a:tcPr/>
                </a:tc>
              </a:tr>
              <a:tr h="4058111">
                <a:tc>
                  <a:txBody>
                    <a:bodyPr/>
                    <a:lstStyle/>
                    <a:p>
                      <a:r>
                        <a:rPr kumimoji="0" lang="fr-F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représentants actuels de ce groupe sont le </a:t>
                      </a:r>
                      <a:r>
                        <a:rPr kumimoji="0" lang="fr-F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céfuroxime</a:t>
                      </a:r>
                      <a:r>
                        <a:rPr kumimoji="0" lang="fr-F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kumimoji="0" lang="fr-F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céfoxitine</a:t>
                      </a:r>
                      <a:r>
                        <a:rPr kumimoji="0" lang="fr-F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fr-F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 Plus actifs que les Céphalosporines de 1ére génération sur les G -, </a:t>
                      </a:r>
                      <a:r>
                        <a:rPr kumimoji="0" lang="fr-F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enterobacteries</a:t>
                      </a:r>
                      <a:r>
                        <a:rPr kumimoji="0" lang="fr-F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fr-F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 </a:t>
                      </a:r>
                      <a:r>
                        <a:rPr kumimoji="0" lang="fr-F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Hemophilus</a:t>
                      </a:r>
                      <a:r>
                        <a:rPr kumimoji="0" lang="fr-F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Influenza,E.</a:t>
                      </a:r>
                      <a:r>
                        <a:rPr kumimoji="0" lang="fr-F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coli</a:t>
                      </a:r>
                    </a:p>
                    <a:p>
                      <a:r>
                        <a:rPr kumimoji="0" lang="fr-F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 la plupart des </a:t>
                      </a:r>
                      <a:r>
                        <a:rPr kumimoji="0" lang="fr-F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cocci</a:t>
                      </a:r>
                      <a:r>
                        <a:rPr kumimoji="0" lang="fr-F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G+ (notamment</a:t>
                      </a:r>
                    </a:p>
                    <a:p>
                      <a:r>
                        <a:rPr kumimoji="0" lang="fr-F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staphylocoques </a:t>
                      </a:r>
                      <a:r>
                        <a:rPr kumimoji="0" lang="fr-F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pénicillino</a:t>
                      </a:r>
                      <a:r>
                        <a:rPr kumimoji="0" lang="fr-F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-sensibles)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Infection ORL</a:t>
                      </a:r>
                    </a:p>
                    <a:p>
                      <a:r>
                        <a:rPr kumimoji="0" lang="fr-F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sinusite,otite</a:t>
                      </a:r>
                      <a:r>
                        <a:rPr kumimoji="0" lang="fr-F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kumimoji="0" lang="fr-F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pathologie bronchique</a:t>
                      </a:r>
                    </a:p>
                    <a:p>
                      <a:r>
                        <a:rPr kumimoji="0" lang="fr-F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 parenchymateuse.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Voie parentérale et orale (</a:t>
                      </a:r>
                      <a:r>
                        <a:rPr kumimoji="0" lang="fr-F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Céfuroxime</a:t>
                      </a:r>
                      <a:r>
                        <a:rPr kumimoji="0" lang="fr-F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kumimoji="0" lang="fr-F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 Bonne diffusion mais pas dans le LCR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Les céphalosporines de 3 </a:t>
            </a:r>
            <a:r>
              <a:rPr lang="fr-FR" b="1" dirty="0" err="1" smtClean="0"/>
              <a:t>éme</a:t>
            </a:r>
            <a:r>
              <a:rPr lang="fr-FR" b="1" dirty="0" smtClean="0"/>
              <a:t> génération :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1782"/>
                <a:gridCol w="2309818"/>
                <a:gridCol w="2590800"/>
              </a:tblGrid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2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Spectre d’activité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Pharmacocinétique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fr-FR" sz="2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Céfixime</a:t>
                      </a:r>
                      <a:r>
                        <a:rPr kumimoji="0" lang="fr-FR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fr-FR" sz="2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Céfotaxime</a:t>
                      </a:r>
                      <a:endParaRPr kumimoji="0" lang="fr-FR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/>
                      <a:r>
                        <a:rPr kumimoji="0" lang="fr-FR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-Encore plus actifs sur G- </a:t>
                      </a:r>
                      <a:r>
                        <a:rPr kumimoji="0" lang="fr-FR" sz="2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multirésistantes</a:t>
                      </a:r>
                      <a:endParaRPr kumimoji="0" lang="fr-FR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/>
                      <a:r>
                        <a:rPr kumimoji="0" lang="fr-FR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-Actifs contre </a:t>
                      </a:r>
                      <a:r>
                        <a:rPr kumimoji="0" lang="fr-FR" sz="2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pseudomonas</a:t>
                      </a:r>
                      <a:r>
                        <a:rPr kumimoji="0" lang="fr-FR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algn="l" rtl="0" eaLnBrk="1" latinLnBrk="0" hangingPunct="1"/>
                      <a:r>
                        <a:rPr kumimoji="0" lang="fr-FR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-Moins active sur les </a:t>
                      </a:r>
                      <a:r>
                        <a:rPr kumimoji="0" lang="fr-FR" sz="2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cocci</a:t>
                      </a:r>
                      <a:r>
                        <a:rPr kumimoji="0" lang="fr-FR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G+.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Antibioprophylaxie</a:t>
                      </a:r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chirurgicale</a:t>
                      </a:r>
                    </a:p>
                    <a:p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-infections sévères localisées  (ORL, broncho-pulmonaire, endocardite, méningite, génitales, urinaires) ou généralisées (septicémie)</a:t>
                      </a:r>
                    </a:p>
                    <a:p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-infection</a:t>
                      </a:r>
                      <a:r>
                        <a:rPr lang="fr-F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 nosocomiales </a:t>
                      </a:r>
                      <a:endParaRPr lang="fr-FR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Bonne</a:t>
                      </a:r>
                      <a:r>
                        <a:rPr lang="fr-FR" sz="2000" spc="-5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diffusion</a:t>
                      </a:r>
                      <a:r>
                        <a:rPr lang="fr-FR" sz="2000" spc="-5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tissulaire</a:t>
                      </a:r>
                      <a:r>
                        <a:rPr lang="fr-FR" sz="2000" spc="-5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LCR</a:t>
                      </a:r>
                      <a:r>
                        <a:rPr lang="fr-FR" sz="2000" spc="-5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spc="-15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Elimination</a:t>
                      </a:r>
                      <a:r>
                        <a:rPr lang="fr-FR" sz="2000" spc="-5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urinaires</a:t>
                      </a:r>
                      <a:r>
                        <a:rPr lang="fr-FR" sz="2000" spc="-5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sauf</a:t>
                      </a:r>
                      <a:r>
                        <a:rPr lang="fr-FR" sz="2000" spc="-5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ceftriaxone</a:t>
                      </a:r>
                      <a:r>
                        <a:rPr lang="fr-FR" sz="2000" spc="-5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spc="-1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et</a:t>
                      </a:r>
                      <a:r>
                        <a:rPr lang="fr-FR" sz="2000" spc="-5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 </a:t>
                      </a:r>
                      <a:r>
                        <a:rPr lang="fr-FR" sz="2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céfopérazone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fr-FR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Les effets indésirables des céphalosporines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b="1" dirty="0" err="1" smtClean="0"/>
              <a:t>Réactio</a:t>
            </a:r>
            <a:r>
              <a:rPr lang="fr-FR" b="1" dirty="0" smtClean="0"/>
              <a:t> </a:t>
            </a:r>
            <a:r>
              <a:rPr lang="fr-FR" b="1" dirty="0" smtClean="0"/>
              <a:t>d’hypersensibilité </a:t>
            </a:r>
            <a:r>
              <a:rPr lang="fr-FR" b="1" dirty="0" smtClean="0"/>
              <a:t>:</a:t>
            </a:r>
            <a:r>
              <a:rPr lang="fr-FR" dirty="0" smtClean="0"/>
              <a:t> il peut y </a:t>
            </a:r>
            <a:r>
              <a:rPr lang="fr-FR" dirty="0" smtClean="0"/>
              <a:t>avoir une </a:t>
            </a:r>
            <a:r>
              <a:rPr lang="fr-FR" dirty="0" smtClean="0"/>
              <a:t>réaction croisée entres les 2 classes.</a:t>
            </a:r>
            <a:endParaRPr lang="fr-FR" b="1" dirty="0" smtClean="0"/>
          </a:p>
          <a:p>
            <a:r>
              <a:rPr lang="fr-FR" b="1" dirty="0" err="1" smtClean="0"/>
              <a:t>Néphrotoxicité</a:t>
            </a:r>
            <a:r>
              <a:rPr lang="fr-FR" b="1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inhibiteurs de </a:t>
            </a:r>
            <a:r>
              <a:rPr lang="el-GR" b="1" dirty="0" smtClean="0"/>
              <a:t>β–</a:t>
            </a:r>
            <a:r>
              <a:rPr lang="fr-FR" b="1" dirty="0" err="1" smtClean="0"/>
              <a:t>lactamases</a:t>
            </a:r>
            <a:r>
              <a:rPr lang="fr-FR" b="1" dirty="0" smtClean="0"/>
              <a:t>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Les </a:t>
            </a:r>
            <a:r>
              <a:rPr lang="fr-FR" dirty="0" smtClean="0"/>
              <a:t>inhibiteurs de β-</a:t>
            </a:r>
            <a:r>
              <a:rPr lang="fr-FR" dirty="0" err="1" smtClean="0"/>
              <a:t>lactamases</a:t>
            </a:r>
            <a:r>
              <a:rPr lang="fr-FR" dirty="0" smtClean="0"/>
              <a:t> font partie de la famille des β–lactamines (l’acide </a:t>
            </a:r>
            <a:r>
              <a:rPr lang="fr-FR" dirty="0" err="1" smtClean="0"/>
              <a:t>clavulanique</a:t>
            </a:r>
            <a:r>
              <a:rPr lang="fr-FR" dirty="0" smtClean="0"/>
              <a:t>, </a:t>
            </a:r>
            <a:r>
              <a:rPr lang="fr-FR" dirty="0" err="1" smtClean="0"/>
              <a:t>Sulbactam</a:t>
            </a:r>
            <a:r>
              <a:rPr lang="fr-FR" dirty="0" smtClean="0"/>
              <a:t>, </a:t>
            </a:r>
            <a:r>
              <a:rPr lang="fr-FR" dirty="0" err="1" smtClean="0"/>
              <a:t>Tazobactam</a:t>
            </a:r>
            <a:r>
              <a:rPr lang="fr-FR" dirty="0" smtClean="0"/>
              <a:t>), leur analogie structurale leur permet d’interagir de façon mimétique au niveau </a:t>
            </a:r>
            <a:r>
              <a:rPr lang="fr-FR" dirty="0" smtClean="0"/>
              <a:t>du site d’action de l’enzyme.</a:t>
            </a:r>
          </a:p>
          <a:p>
            <a:pPr>
              <a:buNone/>
            </a:pPr>
            <a:r>
              <a:rPr lang="fr-FR" b="1" dirty="0" smtClean="0"/>
              <a:t>Association :</a:t>
            </a:r>
          </a:p>
          <a:p>
            <a:r>
              <a:rPr lang="fr-FR" dirty="0" err="1" smtClean="0"/>
              <a:t>Amoxicilline</a:t>
            </a:r>
            <a:r>
              <a:rPr lang="fr-FR" dirty="0" smtClean="0"/>
              <a:t> + acide </a:t>
            </a:r>
            <a:r>
              <a:rPr lang="fr-FR" dirty="0" err="1" smtClean="0"/>
              <a:t>clavulanique</a:t>
            </a:r>
            <a:r>
              <a:rPr lang="fr-FR" dirty="0" smtClean="0"/>
              <a:t> (</a:t>
            </a:r>
            <a:r>
              <a:rPr lang="fr-FR" dirty="0" err="1" smtClean="0"/>
              <a:t>Augmentin</a:t>
            </a:r>
            <a:r>
              <a:rPr lang="fr-FR" dirty="0" smtClean="0"/>
              <a:t>*)</a:t>
            </a:r>
          </a:p>
          <a:p>
            <a:r>
              <a:rPr lang="fr-FR" dirty="0" err="1" smtClean="0"/>
              <a:t>Ticarcilline</a:t>
            </a:r>
            <a:r>
              <a:rPr lang="fr-FR" dirty="0" smtClean="0"/>
              <a:t> + acide </a:t>
            </a:r>
            <a:r>
              <a:rPr lang="fr-FR" dirty="0" err="1" smtClean="0"/>
              <a:t>clavulanique</a:t>
            </a:r>
            <a:r>
              <a:rPr lang="fr-FR" dirty="0" smtClean="0"/>
              <a:t> (</a:t>
            </a:r>
            <a:r>
              <a:rPr lang="fr-FR" dirty="0" err="1" smtClean="0"/>
              <a:t>Claventin</a:t>
            </a:r>
            <a:r>
              <a:rPr lang="fr-FR" dirty="0" smtClean="0"/>
              <a:t>*)</a:t>
            </a:r>
          </a:p>
          <a:p>
            <a:r>
              <a:rPr lang="fr-FR" dirty="0" smtClean="0"/>
              <a:t>Ampicilline + </a:t>
            </a:r>
            <a:r>
              <a:rPr lang="fr-FR" dirty="0" err="1" smtClean="0"/>
              <a:t>Sulbactam</a:t>
            </a:r>
            <a:r>
              <a:rPr lang="fr-FR" dirty="0" smtClean="0"/>
              <a:t> (</a:t>
            </a:r>
            <a:r>
              <a:rPr lang="fr-FR" dirty="0" err="1" smtClean="0"/>
              <a:t>Unacim</a:t>
            </a:r>
            <a:r>
              <a:rPr lang="fr-FR" dirty="0" smtClean="0"/>
              <a:t>*)</a:t>
            </a:r>
          </a:p>
          <a:p>
            <a:r>
              <a:rPr lang="fr-FR" dirty="0" err="1" smtClean="0"/>
              <a:t>Pipéracilline</a:t>
            </a:r>
            <a:r>
              <a:rPr lang="fr-FR" dirty="0" smtClean="0"/>
              <a:t> + </a:t>
            </a:r>
            <a:r>
              <a:rPr lang="fr-FR" dirty="0" err="1" smtClean="0"/>
              <a:t>Tazobactam</a:t>
            </a:r>
            <a:r>
              <a:rPr lang="fr-FR" dirty="0" smtClean="0"/>
              <a:t> (</a:t>
            </a:r>
            <a:r>
              <a:rPr lang="fr-FR" dirty="0" err="1" smtClean="0"/>
              <a:t>Tazocilline</a:t>
            </a:r>
            <a:r>
              <a:rPr lang="fr-FR" dirty="0" smtClean="0"/>
              <a:t>*)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Spectre d’activité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r-FR" b="1" dirty="0" smtClean="0"/>
              <a:t>L’Acide </a:t>
            </a:r>
            <a:r>
              <a:rPr lang="fr-FR" b="1" dirty="0" err="1" smtClean="0"/>
              <a:t>clavulanique</a:t>
            </a:r>
            <a:r>
              <a:rPr lang="fr-FR" b="1" dirty="0" smtClean="0"/>
              <a:t> : </a:t>
            </a:r>
            <a:r>
              <a:rPr lang="fr-FR" dirty="0" smtClean="0"/>
              <a:t>est un inhibiteur suicide (liaison irréversible) des β-</a:t>
            </a:r>
            <a:r>
              <a:rPr lang="fr-FR" dirty="0" err="1" smtClean="0"/>
              <a:t>lactamases</a:t>
            </a:r>
            <a:r>
              <a:rPr lang="fr-FR" dirty="0" smtClean="0"/>
              <a:t> produites </a:t>
            </a:r>
            <a:r>
              <a:rPr lang="fr-FR" dirty="0" smtClean="0"/>
              <a:t>par un </a:t>
            </a:r>
            <a:r>
              <a:rPr lang="fr-FR" dirty="0" smtClean="0"/>
              <a:t>grand nombre de microorganisme gram + et gram </a:t>
            </a:r>
            <a:r>
              <a:rPr lang="fr-FR" dirty="0" smtClean="0"/>
              <a:t>-.</a:t>
            </a:r>
          </a:p>
          <a:p>
            <a:r>
              <a:rPr lang="fr-FR" b="1" dirty="0" smtClean="0"/>
              <a:t>L’</a:t>
            </a:r>
            <a:r>
              <a:rPr lang="fr-FR" b="1" dirty="0" err="1" smtClean="0"/>
              <a:t>Amoxicilline</a:t>
            </a:r>
            <a:r>
              <a:rPr lang="fr-FR" b="1" dirty="0" smtClean="0"/>
              <a:t> + Acide </a:t>
            </a:r>
            <a:r>
              <a:rPr lang="fr-FR" b="1" dirty="0" err="1" smtClean="0"/>
              <a:t>clavulanique</a:t>
            </a:r>
            <a:r>
              <a:rPr lang="fr-FR" b="1" dirty="0" smtClean="0"/>
              <a:t> (</a:t>
            </a:r>
            <a:r>
              <a:rPr lang="fr-FR" b="1" dirty="0" err="1" smtClean="0"/>
              <a:t>Augmentin</a:t>
            </a:r>
            <a:r>
              <a:rPr lang="fr-FR" b="1" dirty="0" smtClean="0"/>
              <a:t>*): sont active sur les </a:t>
            </a:r>
            <a:r>
              <a:rPr lang="fr-FR" b="1" dirty="0" err="1" smtClean="0"/>
              <a:t>Staphylococcus</a:t>
            </a:r>
            <a:r>
              <a:rPr lang="fr-FR" b="1" dirty="0" smtClean="0"/>
              <a:t> </a:t>
            </a:r>
            <a:r>
              <a:rPr lang="fr-FR" b="1" dirty="0" smtClean="0"/>
              <a:t>aureus </a:t>
            </a:r>
            <a:r>
              <a:rPr lang="fr-FR" dirty="0" smtClean="0"/>
              <a:t>productrices </a:t>
            </a:r>
            <a:r>
              <a:rPr lang="fr-FR" dirty="0" smtClean="0"/>
              <a:t>de β-</a:t>
            </a:r>
            <a:r>
              <a:rPr lang="fr-FR" dirty="0" err="1" smtClean="0"/>
              <a:t>lactamases</a:t>
            </a:r>
            <a:r>
              <a:rPr lang="fr-FR" dirty="0" smtClean="0"/>
              <a:t>, </a:t>
            </a:r>
            <a:r>
              <a:rPr lang="fr-FR" dirty="0" err="1" smtClean="0"/>
              <a:t>H.inflenzae</a:t>
            </a:r>
            <a:r>
              <a:rPr lang="fr-FR" dirty="0" smtClean="0"/>
              <a:t>, et E. coli</a:t>
            </a:r>
            <a:r>
              <a:rPr lang="fr-FR" dirty="0" smtClean="0"/>
              <a:t>.</a:t>
            </a:r>
          </a:p>
          <a:p>
            <a:r>
              <a:rPr lang="fr-FR" b="1" dirty="0" err="1" smtClean="0"/>
              <a:t>Ticarcilline</a:t>
            </a:r>
            <a:r>
              <a:rPr lang="fr-FR" b="1" dirty="0" smtClean="0"/>
              <a:t> + acide </a:t>
            </a:r>
            <a:r>
              <a:rPr lang="fr-FR" b="1" dirty="0" err="1" smtClean="0"/>
              <a:t>clavulanique</a:t>
            </a:r>
            <a:r>
              <a:rPr lang="fr-FR" b="1" dirty="0" smtClean="0"/>
              <a:t> (</a:t>
            </a:r>
            <a:r>
              <a:rPr lang="fr-FR" b="1" dirty="0" err="1" smtClean="0"/>
              <a:t>Claventin</a:t>
            </a:r>
            <a:r>
              <a:rPr lang="fr-FR" b="1" dirty="0" smtClean="0"/>
              <a:t>*) : le spectre inclut des bacilles aérobies gram </a:t>
            </a:r>
            <a:r>
              <a:rPr lang="fr-FR" b="1" dirty="0" smtClean="0"/>
              <a:t>-, </a:t>
            </a:r>
            <a:r>
              <a:rPr lang="fr-FR" dirty="0" err="1" smtClean="0"/>
              <a:t>S.aureus</a:t>
            </a:r>
            <a:r>
              <a:rPr lang="fr-FR" dirty="0" smtClean="0"/>
              <a:t> </a:t>
            </a:r>
            <a:r>
              <a:rPr lang="fr-FR" dirty="0" smtClean="0"/>
              <a:t>et des espèces de </a:t>
            </a:r>
            <a:r>
              <a:rPr lang="fr-FR" dirty="0" err="1" smtClean="0"/>
              <a:t>Bactéroides</a:t>
            </a:r>
            <a:r>
              <a:rPr lang="fr-FR" dirty="0" smtClean="0"/>
              <a:t>.</a:t>
            </a:r>
          </a:p>
          <a:p>
            <a:r>
              <a:rPr lang="fr-FR" b="1" dirty="0" smtClean="0"/>
              <a:t>Le </a:t>
            </a:r>
            <a:r>
              <a:rPr lang="fr-FR" b="1" dirty="0" err="1" smtClean="0"/>
              <a:t>Sulbactam</a:t>
            </a:r>
            <a:r>
              <a:rPr lang="fr-FR" b="1" dirty="0" smtClean="0"/>
              <a:t> + Ampicilline : une bonne activité contre les </a:t>
            </a:r>
            <a:r>
              <a:rPr lang="fr-FR" b="1" dirty="0" err="1" smtClean="0"/>
              <a:t>cocci</a:t>
            </a:r>
            <a:r>
              <a:rPr lang="fr-FR" b="1" dirty="0" smtClean="0"/>
              <a:t> gram +, l’aérobie gram –et </a:t>
            </a:r>
            <a:r>
              <a:rPr lang="fr-FR" b="1" dirty="0" smtClean="0"/>
              <a:t>des </a:t>
            </a:r>
            <a:r>
              <a:rPr lang="fr-FR" dirty="0" smtClean="0"/>
              <a:t>anaérobies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Indication thérapeutique :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429684" cy="4572000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 err="1" smtClean="0"/>
              <a:t>Amoxicilline</a:t>
            </a:r>
            <a:r>
              <a:rPr lang="fr-FR" b="1" dirty="0" smtClean="0"/>
              <a:t> </a:t>
            </a:r>
            <a:r>
              <a:rPr lang="fr-FR" b="1" dirty="0" smtClean="0"/>
              <a:t>+ A. </a:t>
            </a:r>
            <a:r>
              <a:rPr lang="fr-FR" b="1" dirty="0" err="1" smtClean="0"/>
              <a:t>Clavulanique</a:t>
            </a:r>
            <a:r>
              <a:rPr lang="fr-FR" b="1" dirty="0" smtClean="0"/>
              <a:t> : ils sont indiqué dans :</a:t>
            </a:r>
          </a:p>
          <a:p>
            <a:pPr>
              <a:buNone/>
            </a:pPr>
            <a:r>
              <a:rPr lang="fr-FR" dirty="0" smtClean="0"/>
              <a:t>-Les </a:t>
            </a:r>
            <a:r>
              <a:rPr lang="fr-FR" dirty="0" smtClean="0"/>
              <a:t>infections du tractus urinaire (haute ou basse) due à des microorganismes résistants </a:t>
            </a:r>
            <a:r>
              <a:rPr lang="fr-FR" dirty="0" smtClean="0"/>
              <a:t>à l’</a:t>
            </a:r>
            <a:r>
              <a:rPr lang="fr-FR" dirty="0" err="1" smtClean="0"/>
              <a:t>amoxicilline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-Les </a:t>
            </a:r>
            <a:r>
              <a:rPr lang="fr-FR" dirty="0" smtClean="0"/>
              <a:t>infections ORL et des voies respiratoires : bronchite chronique ; et bronchopneumonie.</a:t>
            </a:r>
          </a:p>
          <a:p>
            <a:pPr>
              <a:buNone/>
            </a:pPr>
            <a:r>
              <a:rPr lang="fr-FR" dirty="0" smtClean="0"/>
              <a:t>-Infections </a:t>
            </a:r>
            <a:r>
              <a:rPr lang="fr-FR" dirty="0" smtClean="0"/>
              <a:t>gynécologiques hautes.</a:t>
            </a:r>
          </a:p>
          <a:p>
            <a:pPr>
              <a:buNone/>
            </a:pPr>
            <a:r>
              <a:rPr lang="fr-FR" dirty="0" smtClean="0"/>
              <a:t>-Infections </a:t>
            </a:r>
            <a:r>
              <a:rPr lang="fr-FR" dirty="0" smtClean="0"/>
              <a:t>digestives et intra péritonéales (voies biliaire et péritonite).</a:t>
            </a:r>
          </a:p>
          <a:p>
            <a:pPr>
              <a:buNone/>
            </a:pPr>
            <a:r>
              <a:rPr lang="fr-FR" dirty="0" smtClean="0"/>
              <a:t>-Syndrome </a:t>
            </a:r>
            <a:r>
              <a:rPr lang="fr-FR" dirty="0" smtClean="0"/>
              <a:t>septique grave à flore mixte ;</a:t>
            </a:r>
          </a:p>
          <a:p>
            <a:r>
              <a:rPr lang="fr-FR" b="1" dirty="0" err="1" smtClean="0"/>
              <a:t>Ticarcilline</a:t>
            </a:r>
            <a:r>
              <a:rPr lang="fr-FR" b="1" dirty="0" smtClean="0"/>
              <a:t> + A. </a:t>
            </a:r>
            <a:r>
              <a:rPr lang="fr-FR" b="1" dirty="0" err="1" smtClean="0"/>
              <a:t>Clavulanique</a:t>
            </a:r>
            <a:r>
              <a:rPr lang="fr-FR" b="1" dirty="0" smtClean="0"/>
              <a:t> ou </a:t>
            </a:r>
            <a:r>
              <a:rPr lang="fr-FR" b="1" dirty="0" err="1" smtClean="0"/>
              <a:t>tazobactam</a:t>
            </a:r>
            <a:r>
              <a:rPr lang="fr-FR" b="1" dirty="0" smtClean="0"/>
              <a:t> + </a:t>
            </a:r>
            <a:r>
              <a:rPr lang="fr-FR" b="1" dirty="0" err="1" smtClean="0"/>
              <a:t>pipéracilline</a:t>
            </a:r>
            <a:r>
              <a:rPr lang="fr-FR" b="1" dirty="0" smtClean="0"/>
              <a:t> : </a:t>
            </a:r>
            <a:r>
              <a:rPr lang="fr-FR" dirty="0" smtClean="0"/>
              <a:t>Efficaces dans le traitement </a:t>
            </a:r>
            <a:r>
              <a:rPr lang="fr-FR" dirty="0" smtClean="0"/>
              <a:t>d’infections pulmonaires </a:t>
            </a:r>
            <a:r>
              <a:rPr lang="fr-FR" dirty="0" smtClean="0"/>
              <a:t>et urinaires.</a:t>
            </a:r>
          </a:p>
          <a:p>
            <a:r>
              <a:rPr lang="fr-FR" b="1" dirty="0" err="1" smtClean="0"/>
              <a:t>Sulbactam</a:t>
            </a:r>
            <a:r>
              <a:rPr lang="fr-FR" b="1" dirty="0" smtClean="0"/>
              <a:t> + ampicilline : </a:t>
            </a:r>
            <a:r>
              <a:rPr lang="fr-FR" dirty="0" smtClean="0"/>
              <a:t>Infections urinaires.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</a:t>
            </a:r>
            <a:r>
              <a:rPr lang="fr-FR" b="1" dirty="0" err="1" smtClean="0"/>
              <a:t>pénémes</a:t>
            </a:r>
            <a:r>
              <a:rPr lang="fr-FR" b="1" dirty="0" smtClean="0"/>
              <a:t> 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sz="3200" b="1" dirty="0" err="1" smtClean="0"/>
              <a:t>A.Imipenème</a:t>
            </a:r>
            <a:endParaRPr lang="fr-FR" sz="3200" b="1" dirty="0" smtClean="0"/>
          </a:p>
          <a:p>
            <a:pPr marL="514350" indent="-514350">
              <a:buAutoNum type="alphaLcPeriod"/>
            </a:pPr>
            <a:r>
              <a:rPr lang="fr-FR" b="1" dirty="0" smtClean="0"/>
              <a:t>Spectre </a:t>
            </a:r>
            <a:r>
              <a:rPr lang="fr-FR" b="1" dirty="0" smtClean="0"/>
              <a:t>d’activité </a:t>
            </a:r>
            <a:r>
              <a:rPr lang="fr-FR" b="1" dirty="0" smtClean="0"/>
              <a:t>:</a:t>
            </a:r>
          </a:p>
          <a:p>
            <a:pPr marL="514350" indent="-514350"/>
            <a:r>
              <a:rPr lang="fr-FR" dirty="0" smtClean="0"/>
              <a:t>Antibiotique bactéricide</a:t>
            </a:r>
          </a:p>
          <a:p>
            <a:r>
              <a:rPr lang="fr-FR" dirty="0" smtClean="0"/>
              <a:t>Excellente </a:t>
            </a:r>
            <a:r>
              <a:rPr lang="fr-FR" dirty="0" smtClean="0"/>
              <a:t>activité </a:t>
            </a:r>
            <a:r>
              <a:rPr lang="fr-FR" dirty="0" smtClean="0"/>
              <a:t>sur </a:t>
            </a:r>
            <a:r>
              <a:rPr lang="fr-FR" dirty="0" smtClean="0"/>
              <a:t>les </a:t>
            </a:r>
            <a:r>
              <a:rPr lang="fr-FR" dirty="0" smtClean="0"/>
              <a:t>entérobactéries et les streptocoques, actif sur quelques souches de </a:t>
            </a:r>
            <a:r>
              <a:rPr lang="fr-FR" dirty="0" err="1" smtClean="0"/>
              <a:t>pseudomonas</a:t>
            </a:r>
            <a:endParaRPr lang="fr-FR" dirty="0" smtClean="0"/>
          </a:p>
          <a:p>
            <a:r>
              <a:rPr lang="fr-FR" dirty="0" smtClean="0"/>
              <a:t>Résistant au B </a:t>
            </a:r>
            <a:r>
              <a:rPr lang="fr-FR" dirty="0" err="1" smtClean="0"/>
              <a:t>lactamase</a:t>
            </a:r>
            <a:r>
              <a:rPr lang="fr-FR" dirty="0" smtClean="0"/>
              <a:t> </a:t>
            </a:r>
          </a:p>
          <a:p>
            <a:endParaRPr lang="fr-FR" b="1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</a:t>
            </a:r>
            <a:r>
              <a:rPr lang="fr-FR" b="1" dirty="0" err="1" smtClean="0"/>
              <a:t>pénémes</a:t>
            </a:r>
            <a:r>
              <a:rPr lang="fr-FR" b="1" dirty="0" smtClean="0"/>
              <a:t>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b="1" dirty="0" smtClean="0"/>
              <a:t>b. Pharmacocinétique </a:t>
            </a:r>
            <a:r>
              <a:rPr lang="fr-FR" b="1" dirty="0" smtClean="0"/>
              <a:t>:</a:t>
            </a:r>
          </a:p>
          <a:p>
            <a:pPr>
              <a:buNone/>
            </a:pPr>
            <a:r>
              <a:rPr lang="fr-FR" dirty="0" smtClean="0"/>
              <a:t>-Non </a:t>
            </a:r>
            <a:r>
              <a:rPr lang="fr-FR" dirty="0" smtClean="0"/>
              <a:t>absorbé par voie orale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-Rapidement </a:t>
            </a:r>
            <a:r>
              <a:rPr lang="fr-FR" dirty="0" smtClean="0"/>
              <a:t>hydrolysée par une di peptidase présente dans le tube rénal </a:t>
            </a:r>
            <a:r>
              <a:rPr lang="fr-FR" dirty="0" smtClean="0"/>
              <a:t>proximal: association d’un inhibiteur </a:t>
            </a:r>
            <a:r>
              <a:rPr lang="fr-FR" dirty="0" smtClean="0"/>
              <a:t>de la di peptidase </a:t>
            </a:r>
            <a:r>
              <a:rPr lang="fr-FR" dirty="0" smtClean="0"/>
              <a:t>« </a:t>
            </a:r>
            <a:r>
              <a:rPr lang="fr-FR" dirty="0" err="1" smtClean="0"/>
              <a:t>cilastatine</a:t>
            </a:r>
            <a:r>
              <a:rPr lang="fr-FR" dirty="0" smtClean="0"/>
              <a:t> </a:t>
            </a:r>
            <a:r>
              <a:rPr lang="fr-FR" dirty="0" smtClean="0"/>
              <a:t>»</a:t>
            </a:r>
          </a:p>
          <a:p>
            <a:pPr>
              <a:buNone/>
            </a:pPr>
            <a:r>
              <a:rPr lang="fr-FR" sz="2800" b="1" dirty="0" smtClean="0"/>
              <a:t>Imipenème+ </a:t>
            </a:r>
            <a:r>
              <a:rPr lang="fr-FR" sz="2800" dirty="0" err="1" smtClean="0"/>
              <a:t>cilastatine</a:t>
            </a:r>
            <a:r>
              <a:rPr lang="fr-FR" sz="2800" dirty="0" smtClean="0"/>
              <a:t>: TEINAM *</a:t>
            </a:r>
            <a:r>
              <a:rPr lang="fr-FR" sz="2800" dirty="0" err="1" smtClean="0"/>
              <a:t>Inj</a:t>
            </a:r>
            <a:r>
              <a:rPr lang="fr-FR" sz="2800" dirty="0" smtClean="0"/>
              <a:t> </a:t>
            </a:r>
          </a:p>
          <a:p>
            <a:pPr>
              <a:buNone/>
            </a:pPr>
            <a:r>
              <a:rPr lang="fr-FR" sz="2800" b="1" dirty="0" smtClean="0"/>
              <a:t>-</a:t>
            </a:r>
            <a:r>
              <a:rPr lang="fr-FR" sz="2800" dirty="0" smtClean="0"/>
              <a:t> L’excrétion de l’imipenème et la </a:t>
            </a:r>
            <a:r>
              <a:rPr lang="fr-FR" sz="2800" dirty="0" err="1" smtClean="0"/>
              <a:t>cilastatine</a:t>
            </a:r>
            <a:r>
              <a:rPr lang="fr-FR" sz="2800" dirty="0" smtClean="0"/>
              <a:t> est essentiellement rénale</a:t>
            </a:r>
            <a:endParaRPr lang="fr-FR" sz="2800" b="1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3000372"/>
            <a:ext cx="7772400" cy="1143000"/>
          </a:xfrm>
        </p:spPr>
        <p:txBody>
          <a:bodyPr/>
          <a:lstStyle/>
          <a:p>
            <a:r>
              <a:rPr lang="fr-FR" b="1" dirty="0" smtClean="0"/>
              <a:t>D. Effets </a:t>
            </a:r>
            <a:r>
              <a:rPr lang="fr-FR" b="1" dirty="0" smtClean="0"/>
              <a:t>indésirables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00034" y="4143380"/>
            <a:ext cx="8286808" cy="1909762"/>
          </a:xfrm>
        </p:spPr>
        <p:txBody>
          <a:bodyPr/>
          <a:lstStyle/>
          <a:p>
            <a:r>
              <a:rPr lang="fr-FR" dirty="0" smtClean="0"/>
              <a:t>Les patients qui sont allergiques à d’autres antibiotiques de type β-lactame peuvent présenter </a:t>
            </a:r>
            <a:r>
              <a:rPr lang="fr-FR" dirty="0" smtClean="0"/>
              <a:t>des réactions d’hypersensibilité </a:t>
            </a:r>
            <a:r>
              <a:rPr lang="fr-FR" dirty="0" smtClean="0"/>
              <a:t>quand on leur donne de l’imipenème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714348" y="428604"/>
            <a:ext cx="72866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C. Indications thérapeutiques :</a:t>
            </a:r>
          </a:p>
        </p:txBody>
      </p:sp>
      <p:sp>
        <p:nvSpPr>
          <p:cNvPr id="5" name="Rectangle 4"/>
          <p:cNvSpPr/>
          <p:nvPr/>
        </p:nvSpPr>
        <p:spPr>
          <a:xfrm>
            <a:off x="642910" y="1428736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les infections urinaires, des voies respiratoires inférieures ; les infections </a:t>
            </a:r>
            <a:r>
              <a:rPr lang="fr-FR" sz="2400" dirty="0" err="1" smtClean="0"/>
              <a:t>intraabdominales</a:t>
            </a:r>
            <a:r>
              <a:rPr lang="fr-FR" sz="2400" dirty="0" smtClean="0"/>
              <a:t> et </a:t>
            </a:r>
            <a:r>
              <a:rPr lang="fr-FR" sz="2400" dirty="0" smtClean="0"/>
              <a:t>gynécologiques. Ils sont utilisés en association avec d’autres antibiotiques dans </a:t>
            </a:r>
            <a:r>
              <a:rPr lang="fr-FR" sz="2400" dirty="0" smtClean="0"/>
              <a:t>les infections </a:t>
            </a:r>
            <a:r>
              <a:rPr lang="fr-FR" sz="2400" dirty="0" smtClean="0"/>
              <a:t>nosocomiales.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785918" y="1500174"/>
            <a:ext cx="5760640" cy="92211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bIns="91440" anchor="ctr" anchorCtr="0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Classification</a:t>
            </a:r>
            <a:r>
              <a:rPr kumimoji="0" lang="fr-FR" sz="4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71604" y="3357562"/>
            <a:ext cx="4572000" cy="252376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Pénicillines</a:t>
            </a:r>
          </a:p>
          <a:p>
            <a:r>
              <a:rPr lang="fr-FR" sz="2800" dirty="0" smtClean="0"/>
              <a:t>•Céphalosporines</a:t>
            </a:r>
          </a:p>
          <a:p>
            <a:r>
              <a:rPr lang="fr-FR" sz="2800" dirty="0" smtClean="0"/>
              <a:t>• </a:t>
            </a:r>
            <a:r>
              <a:rPr lang="fr-FR" sz="2800" dirty="0" smtClean="0"/>
              <a:t>Les </a:t>
            </a:r>
            <a:r>
              <a:rPr lang="fr-FR" sz="2800" dirty="0" err="1" smtClean="0"/>
              <a:t>pénemes</a:t>
            </a:r>
            <a:r>
              <a:rPr lang="fr-FR" sz="2800" dirty="0" smtClean="0"/>
              <a:t> </a:t>
            </a:r>
            <a:r>
              <a:rPr lang="fr-FR" sz="2800" dirty="0" smtClean="0"/>
              <a:t>(4)</a:t>
            </a:r>
          </a:p>
          <a:p>
            <a:r>
              <a:rPr lang="fr-FR" sz="2800" dirty="0" smtClean="0"/>
              <a:t>•</a:t>
            </a:r>
            <a:r>
              <a:rPr lang="fr-FR" sz="2800" dirty="0" err="1" smtClean="0"/>
              <a:t>Monobactames</a:t>
            </a:r>
            <a:r>
              <a:rPr lang="fr-FR" sz="2800" dirty="0" smtClean="0"/>
              <a:t>: </a:t>
            </a:r>
            <a:r>
              <a:rPr lang="fr-FR" sz="2800" dirty="0" err="1" smtClean="0"/>
              <a:t>aztréonam</a:t>
            </a:r>
            <a:endParaRPr lang="fr-FR" sz="2800" dirty="0" smtClean="0"/>
          </a:p>
          <a:p>
            <a:r>
              <a:rPr lang="fr-FR" sz="2800" dirty="0" smtClean="0"/>
              <a:t>•Inhibiteurs de </a:t>
            </a:r>
            <a:r>
              <a:rPr lang="fr-FR" sz="2800" dirty="0" err="1" smtClean="0"/>
              <a:t>bétalactamases</a:t>
            </a:r>
            <a:endParaRPr lang="fr-FR" sz="2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429000"/>
            <a:ext cx="180975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</a:t>
            </a:r>
            <a:r>
              <a:rPr lang="fr-FR" b="1" dirty="0" err="1" smtClean="0"/>
              <a:t>pénémes</a:t>
            </a:r>
            <a:r>
              <a:rPr lang="fr-FR" b="1" dirty="0" smtClean="0"/>
              <a:t>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B.</a:t>
            </a:r>
            <a:r>
              <a:rPr lang="fr-FR" b="1" dirty="0" smtClean="0"/>
              <a:t> </a:t>
            </a:r>
            <a:r>
              <a:rPr lang="fr-FR" b="1" dirty="0" err="1" smtClean="0"/>
              <a:t>Méropénème</a:t>
            </a:r>
            <a:r>
              <a:rPr lang="fr-FR" b="1" dirty="0" smtClean="0"/>
              <a:t> </a:t>
            </a:r>
            <a:r>
              <a:rPr lang="fr-FR" b="1" dirty="0" smtClean="0"/>
              <a:t>:</a:t>
            </a:r>
          </a:p>
          <a:p>
            <a:pPr>
              <a:buNone/>
            </a:pPr>
            <a:r>
              <a:rPr lang="fr-FR" dirty="0" smtClean="0"/>
              <a:t>Son activité est semblable à celle de l’</a:t>
            </a:r>
            <a:r>
              <a:rPr lang="fr-FR" dirty="0" err="1" smtClean="0"/>
              <a:t>imipénème</a:t>
            </a:r>
            <a:r>
              <a:rPr lang="fr-FR" dirty="0" smtClean="0"/>
              <a:t>, avec une action contre quelques </a:t>
            </a:r>
            <a:r>
              <a:rPr lang="fr-FR" dirty="0" smtClean="0"/>
              <a:t>souches </a:t>
            </a:r>
            <a:r>
              <a:rPr lang="fr-FR" dirty="0" err="1" smtClean="0"/>
              <a:t>P.aeruginosa</a:t>
            </a:r>
            <a:r>
              <a:rPr lang="fr-FR" dirty="0" smtClean="0"/>
              <a:t> </a:t>
            </a:r>
            <a:r>
              <a:rPr lang="fr-FR" dirty="0" smtClean="0"/>
              <a:t>résistant à</a:t>
            </a:r>
          </a:p>
          <a:p>
            <a:pPr>
              <a:buNone/>
            </a:pPr>
            <a:r>
              <a:rPr lang="fr-FR" dirty="0" smtClean="0"/>
              <a:t>l’</a:t>
            </a:r>
            <a:r>
              <a:rPr lang="fr-FR" dirty="0" err="1" smtClean="0"/>
              <a:t>imipénème</a:t>
            </a:r>
            <a:r>
              <a:rPr lang="fr-FR" dirty="0" smtClean="0"/>
              <a:t>, mais une activité moindre sur les </a:t>
            </a:r>
            <a:r>
              <a:rPr lang="fr-FR" dirty="0" err="1" smtClean="0"/>
              <a:t>cocci</a:t>
            </a:r>
            <a:r>
              <a:rPr lang="fr-FR" dirty="0" smtClean="0"/>
              <a:t> gram +.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7772400" cy="1000124"/>
          </a:xfrm>
        </p:spPr>
        <p:txBody>
          <a:bodyPr/>
          <a:lstStyle/>
          <a:p>
            <a:r>
              <a:rPr lang="fr-FR" b="1" dirty="0" err="1" smtClean="0"/>
              <a:t>Aztréonam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71472" y="1785926"/>
            <a:ext cx="7772400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b="1" dirty="0" smtClean="0"/>
              <a:t>1. Spectre d’activité </a:t>
            </a:r>
            <a:r>
              <a:rPr lang="fr-FR" b="1" dirty="0" smtClean="0"/>
              <a:t>:</a:t>
            </a:r>
          </a:p>
          <a:p>
            <a:r>
              <a:rPr lang="fr-FR" dirty="0" smtClean="0"/>
              <a:t>spectre d’activité dirigé exclusivement sur les bactéries gram -.</a:t>
            </a:r>
          </a:p>
          <a:p>
            <a:r>
              <a:rPr lang="fr-FR" dirty="0" smtClean="0"/>
              <a:t>Les bactéries gram + et les microorganismes aérobies sont résistants.</a:t>
            </a:r>
          </a:p>
          <a:p>
            <a:r>
              <a:rPr lang="fr-FR" dirty="0" smtClean="0"/>
              <a:t>L’activité contre les entérobactéries est excellente de même contre </a:t>
            </a:r>
            <a:r>
              <a:rPr lang="fr-FR" dirty="0" err="1" smtClean="0"/>
              <a:t>P.aeruginosa</a:t>
            </a:r>
            <a:r>
              <a:rPr lang="fr-FR" dirty="0" smtClean="0"/>
              <a:t>. et </a:t>
            </a:r>
            <a:r>
              <a:rPr lang="fr-FR" dirty="0" err="1" smtClean="0"/>
              <a:t>H.inflenzae</a:t>
            </a:r>
            <a:r>
              <a:rPr lang="fr-FR" dirty="0" smtClean="0"/>
              <a:t>.</a:t>
            </a:r>
          </a:p>
          <a:p>
            <a:r>
              <a:rPr lang="fr-FR" dirty="0" smtClean="0"/>
              <a:t>L’</a:t>
            </a:r>
            <a:r>
              <a:rPr lang="fr-FR" dirty="0" err="1" smtClean="0"/>
              <a:t>Aztréonam</a:t>
            </a:r>
            <a:r>
              <a:rPr lang="fr-FR" dirty="0" smtClean="0"/>
              <a:t> est résistant à beaucoup de β-</a:t>
            </a:r>
            <a:r>
              <a:rPr lang="fr-FR" dirty="0" err="1" smtClean="0"/>
              <a:t>lactamases</a:t>
            </a:r>
            <a:r>
              <a:rPr lang="fr-FR" dirty="0" smtClean="0"/>
              <a:t> qui sont élaborées par la plupart des </a:t>
            </a:r>
            <a:r>
              <a:rPr lang="fr-FR" dirty="0" smtClean="0"/>
              <a:t>bactéries gram -.</a:t>
            </a:r>
          </a:p>
          <a:p>
            <a:pPr>
              <a:buNone/>
            </a:pPr>
            <a:r>
              <a:rPr lang="fr-FR" b="1" dirty="0" smtClean="0"/>
              <a:t>2.Indication :</a:t>
            </a:r>
          </a:p>
          <a:p>
            <a:pPr>
              <a:buNone/>
            </a:pPr>
            <a:r>
              <a:rPr lang="fr-FR" dirty="0" smtClean="0"/>
              <a:t>Les infections sévères par ces germes particulièrement les infection urinaires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928662" y="0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</a:t>
            </a:r>
            <a:r>
              <a:rPr kumimoji="0" lang="fr-F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Monolactames</a:t>
            </a: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"/>
          <p:cNvSpPr txBox="1">
            <a:spLocks/>
          </p:cNvSpPr>
          <p:nvPr/>
        </p:nvSpPr>
        <p:spPr>
          <a:xfrm>
            <a:off x="1785918" y="428604"/>
            <a:ext cx="5760640" cy="92211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bIns="91440" anchor="ctr" anchorCtr="0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fr-FR" sz="40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Mécanisme d’action</a:t>
            </a: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4282" y="1643050"/>
            <a:ext cx="86439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Liaison aux </a:t>
            </a:r>
            <a:r>
              <a:rPr lang="fr-FR" sz="2800" dirty="0" err="1" smtClean="0"/>
              <a:t>penicillin</a:t>
            </a:r>
            <a:r>
              <a:rPr lang="fr-FR" sz="2800" dirty="0" smtClean="0"/>
              <a:t>-</a:t>
            </a:r>
            <a:r>
              <a:rPr lang="fr-FR" sz="2800" dirty="0" err="1" smtClean="0"/>
              <a:t>binding</a:t>
            </a:r>
            <a:r>
              <a:rPr lang="fr-FR" sz="2800" dirty="0" smtClean="0"/>
              <a:t> </a:t>
            </a:r>
            <a:r>
              <a:rPr lang="fr-FR" sz="2800" dirty="0" err="1" smtClean="0"/>
              <a:t>proteins</a:t>
            </a:r>
            <a:r>
              <a:rPr lang="fr-FR" sz="2800" dirty="0" smtClean="0"/>
              <a:t> (PBP) </a:t>
            </a:r>
            <a:r>
              <a:rPr lang="fr-FR" sz="2800" dirty="0" smtClean="0"/>
              <a:t>insérées </a:t>
            </a:r>
            <a:r>
              <a:rPr lang="fr-FR" sz="2800" dirty="0" smtClean="0"/>
              <a:t>dans la membrane cytoplasmique.</a:t>
            </a:r>
          </a:p>
          <a:p>
            <a:r>
              <a:rPr lang="fr-FR" sz="2800" dirty="0" smtClean="0"/>
              <a:t>Les PBP ont une </a:t>
            </a:r>
            <a:r>
              <a:rPr lang="fr-FR" sz="2800" dirty="0" smtClean="0"/>
              <a:t>activité </a:t>
            </a:r>
            <a:r>
              <a:rPr lang="fr-FR" sz="2800" dirty="0" smtClean="0"/>
              <a:t>transpeptidase qui intervient dans la </a:t>
            </a:r>
            <a:r>
              <a:rPr lang="fr-FR" sz="2800" dirty="0" smtClean="0"/>
              <a:t>synthèse </a:t>
            </a:r>
            <a:r>
              <a:rPr lang="fr-FR" sz="2800" dirty="0" smtClean="0"/>
              <a:t>du </a:t>
            </a:r>
            <a:r>
              <a:rPr lang="fr-FR" sz="2800" dirty="0" smtClean="0"/>
              <a:t>peptidoglycane (élément </a:t>
            </a:r>
            <a:r>
              <a:rPr lang="fr-FR" sz="2800" dirty="0" smtClean="0"/>
              <a:t>de structure des parois </a:t>
            </a:r>
            <a:r>
              <a:rPr lang="fr-FR" sz="2800" dirty="0" smtClean="0"/>
              <a:t>bactériennes).</a:t>
            </a:r>
            <a:endParaRPr lang="fr-FR" sz="2800" dirty="0" smtClean="0"/>
          </a:p>
          <a:p>
            <a:r>
              <a:rPr lang="fr-FR" sz="2800" dirty="0" smtClean="0"/>
              <a:t>– Action sur la paroi </a:t>
            </a:r>
            <a:r>
              <a:rPr lang="fr-FR" sz="2800" dirty="0" smtClean="0"/>
              <a:t>bactérienne </a:t>
            </a:r>
            <a:r>
              <a:rPr lang="fr-FR" sz="2800" dirty="0" smtClean="0"/>
              <a:t>: par analogie de structure avec le substrat dipeptide D-</a:t>
            </a:r>
            <a:r>
              <a:rPr lang="fr-FR" sz="2800" dirty="0" err="1" smtClean="0"/>
              <a:t>Ala</a:t>
            </a:r>
            <a:r>
              <a:rPr lang="fr-FR" sz="2800" dirty="0" smtClean="0"/>
              <a:t> </a:t>
            </a:r>
            <a:r>
              <a:rPr lang="fr-FR" sz="2800" dirty="0" smtClean="0"/>
              <a:t>–D-</a:t>
            </a:r>
            <a:r>
              <a:rPr lang="fr-FR" sz="2800" dirty="0" err="1" smtClean="0"/>
              <a:t>Ala</a:t>
            </a:r>
            <a:r>
              <a:rPr lang="fr-FR" sz="2800" dirty="0" smtClean="0"/>
              <a:t> </a:t>
            </a:r>
            <a:r>
              <a:rPr lang="fr-FR" sz="2800" dirty="0" smtClean="0"/>
              <a:t>ce qui inhibe l'assemblage du </a:t>
            </a:r>
            <a:r>
              <a:rPr lang="fr-FR" sz="2800" dirty="0" smtClean="0"/>
              <a:t>peptidoglycane.</a:t>
            </a:r>
            <a:endParaRPr lang="fr-FR" sz="2800" dirty="0" smtClean="0"/>
          </a:p>
          <a:p>
            <a:r>
              <a:rPr lang="fr-FR" sz="2800" dirty="0" smtClean="0"/>
              <a:t>-Les </a:t>
            </a:r>
            <a:r>
              <a:rPr lang="fr-FR" sz="2800" dirty="0" smtClean="0"/>
              <a:t>beta lactamines inhibent l'action des PBP donc la </a:t>
            </a:r>
            <a:r>
              <a:rPr lang="fr-FR" sz="2800" dirty="0" smtClean="0"/>
              <a:t>synthèse complète </a:t>
            </a:r>
            <a:r>
              <a:rPr lang="fr-FR" sz="2800" dirty="0" smtClean="0"/>
              <a:t>de la paroi ce qui aboutit </a:t>
            </a:r>
            <a:r>
              <a:rPr lang="fr-FR" sz="2800" dirty="0" smtClean="0"/>
              <a:t>à la </a:t>
            </a:r>
            <a:r>
              <a:rPr lang="fr-FR" sz="2800" dirty="0" smtClean="0"/>
              <a:t>mort de la </a:t>
            </a:r>
            <a:r>
              <a:rPr lang="fr-FR" sz="2800" dirty="0" smtClean="0"/>
              <a:t>bactérie.</a:t>
            </a:r>
            <a:endParaRPr lang="fr-FR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66888"/>
            <a:ext cx="9144000" cy="50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ctangle 16"/>
          <p:cNvSpPr/>
          <p:nvPr/>
        </p:nvSpPr>
        <p:spPr>
          <a:xfrm>
            <a:off x="214282" y="2690336"/>
            <a:ext cx="871543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 smtClean="0"/>
              <a:t>Cette </a:t>
            </a:r>
            <a:r>
              <a:rPr lang="fr-FR" sz="2400" dirty="0" smtClean="0"/>
              <a:t>activité </a:t>
            </a:r>
            <a:r>
              <a:rPr lang="fr-FR" sz="2400" dirty="0" smtClean="0"/>
              <a:t>fonctionne chez les GRAM + et – mais chez les GRAM- pour atteindre les PBP, </a:t>
            </a:r>
            <a:r>
              <a:rPr lang="fr-FR" sz="2400" dirty="0" smtClean="0"/>
              <a:t>les betalactamines </a:t>
            </a:r>
            <a:r>
              <a:rPr lang="fr-FR" sz="2400" dirty="0" smtClean="0"/>
              <a:t>doivent traverser la paroi externe par les </a:t>
            </a:r>
            <a:r>
              <a:rPr lang="fr-FR" sz="2400" dirty="0" err="1" smtClean="0"/>
              <a:t>porines</a:t>
            </a:r>
            <a:r>
              <a:rPr lang="fr-FR" sz="2400" dirty="0" smtClean="0"/>
              <a:t>. Ce qui conditionne leur </a:t>
            </a:r>
            <a:r>
              <a:rPr lang="fr-FR" sz="2400" dirty="0" smtClean="0"/>
              <a:t>spectre d'activité.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857364"/>
            <a:ext cx="8643998" cy="44291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q"/>
            </a:pPr>
            <a:r>
              <a:rPr lang="fr-FR" dirty="0" smtClean="0">
                <a:solidFill>
                  <a:schemeClr val="tx1"/>
                </a:solidFill>
              </a:rPr>
              <a:t>Enzymatique 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betalactamases </a:t>
            </a:r>
            <a:r>
              <a:rPr lang="fr-FR" dirty="0" smtClean="0">
                <a:solidFill>
                  <a:schemeClr val="tx1"/>
                </a:solidFill>
              </a:rPr>
              <a:t>(plasmidiques ou chromosomiques)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de + en + </a:t>
            </a:r>
            <a:r>
              <a:rPr lang="fr-FR" dirty="0" smtClean="0">
                <a:solidFill>
                  <a:schemeClr val="tx1"/>
                </a:solidFill>
              </a:rPr>
              <a:t>fréquentes </a:t>
            </a:r>
            <a:r>
              <a:rPr lang="fr-FR" dirty="0" smtClean="0">
                <a:solidFill>
                  <a:schemeClr val="tx1"/>
                </a:solidFill>
              </a:rPr>
              <a:t>chez les Gram</a:t>
            </a:r>
            <a:r>
              <a:rPr lang="fr-FR" dirty="0" smtClean="0">
                <a:solidFill>
                  <a:schemeClr val="tx1"/>
                </a:solidFill>
              </a:rPr>
              <a:t>(-) avec dégradation </a:t>
            </a:r>
            <a:r>
              <a:rPr lang="fr-FR" dirty="0" smtClean="0">
                <a:solidFill>
                  <a:schemeClr val="tx1"/>
                </a:solidFill>
              </a:rPr>
              <a:t>de </a:t>
            </a:r>
            <a:r>
              <a:rPr lang="fr-FR" dirty="0" smtClean="0">
                <a:solidFill>
                  <a:schemeClr val="tx1"/>
                </a:solidFill>
              </a:rPr>
              <a:t>l'antibiotique.</a:t>
            </a:r>
          </a:p>
          <a:p>
            <a:pPr algn="l">
              <a:buFont typeface="Wingdings" pitchFamily="2" charset="2"/>
              <a:buChar char="q"/>
            </a:pPr>
            <a:r>
              <a:rPr lang="fr-FR" dirty="0" smtClean="0">
                <a:solidFill>
                  <a:schemeClr val="tx1"/>
                </a:solidFill>
              </a:rPr>
              <a:t>Non </a:t>
            </a:r>
            <a:r>
              <a:rPr lang="fr-FR" dirty="0" smtClean="0">
                <a:solidFill>
                  <a:schemeClr val="tx1"/>
                </a:solidFill>
              </a:rPr>
              <a:t>enzymatique :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– </a:t>
            </a:r>
            <a:r>
              <a:rPr lang="fr-FR" dirty="0" smtClean="0">
                <a:solidFill>
                  <a:schemeClr val="tx1"/>
                </a:solidFill>
              </a:rPr>
              <a:t>Perméabilité </a:t>
            </a:r>
            <a:r>
              <a:rPr lang="fr-FR" dirty="0" smtClean="0">
                <a:solidFill>
                  <a:schemeClr val="tx1"/>
                </a:solidFill>
              </a:rPr>
              <a:t>membranaire : diminue le passage des beta lactamines a travers </a:t>
            </a:r>
            <a:r>
              <a:rPr lang="fr-FR" dirty="0" smtClean="0">
                <a:solidFill>
                  <a:schemeClr val="tx1"/>
                </a:solidFill>
              </a:rPr>
              <a:t>les </a:t>
            </a:r>
            <a:r>
              <a:rPr lang="fr-FR" dirty="0" err="1" smtClean="0">
                <a:solidFill>
                  <a:schemeClr val="tx1"/>
                </a:solidFill>
              </a:rPr>
              <a:t>porines</a:t>
            </a:r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-Modification </a:t>
            </a:r>
            <a:r>
              <a:rPr lang="fr-FR" dirty="0" smtClean="0">
                <a:solidFill>
                  <a:schemeClr val="tx1"/>
                </a:solidFill>
              </a:rPr>
              <a:t>quantitative ou structurale des </a:t>
            </a:r>
            <a:r>
              <a:rPr lang="fr-FR" dirty="0" smtClean="0">
                <a:solidFill>
                  <a:schemeClr val="tx1"/>
                </a:solidFill>
              </a:rPr>
              <a:t>PBP, principal mécanisme </a:t>
            </a:r>
            <a:r>
              <a:rPr lang="fr-FR" dirty="0" smtClean="0">
                <a:solidFill>
                  <a:schemeClr val="tx1"/>
                </a:solidFill>
              </a:rPr>
              <a:t>chez les </a:t>
            </a:r>
            <a:r>
              <a:rPr lang="fr-FR" dirty="0" smtClean="0">
                <a:solidFill>
                  <a:schemeClr val="tx1"/>
                </a:solidFill>
              </a:rPr>
              <a:t>bactéries </a:t>
            </a:r>
            <a:r>
              <a:rPr lang="fr-FR" dirty="0" smtClean="0">
                <a:solidFill>
                  <a:schemeClr val="tx1"/>
                </a:solidFill>
              </a:rPr>
              <a:t>a gram </a:t>
            </a:r>
            <a:r>
              <a:rPr lang="fr-FR" dirty="0" smtClean="0">
                <a:solidFill>
                  <a:schemeClr val="tx1"/>
                </a:solidFill>
              </a:rPr>
              <a:t>(+) → </a:t>
            </a:r>
            <a:r>
              <a:rPr lang="fr-FR" dirty="0" smtClean="0">
                <a:solidFill>
                  <a:schemeClr val="tx1"/>
                </a:solidFill>
              </a:rPr>
              <a:t>PBP moins </a:t>
            </a:r>
            <a:r>
              <a:rPr lang="fr-FR" dirty="0" smtClean="0">
                <a:solidFill>
                  <a:schemeClr val="tx1"/>
                </a:solidFill>
              </a:rPr>
              <a:t>affines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– </a:t>
            </a:r>
            <a:r>
              <a:rPr lang="fr-FR" dirty="0" smtClean="0">
                <a:solidFill>
                  <a:schemeClr val="tx1"/>
                </a:solidFill>
              </a:rPr>
              <a:t>Efflux</a:t>
            </a:r>
            <a:endParaRPr lang="fr-FR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22493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b="1" dirty="0" smtClean="0"/>
              <a:t>Resistance</a:t>
            </a:r>
            <a:br>
              <a:rPr lang="fr-FR" b="1" dirty="0" smtClean="0"/>
            </a:b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428596" y="2286000"/>
            <a:ext cx="7772400" cy="4572000"/>
          </a:xfrm>
        </p:spPr>
        <p:txBody>
          <a:bodyPr/>
          <a:lstStyle/>
          <a:p>
            <a:r>
              <a:rPr lang="fr-FR" dirty="0" smtClean="0"/>
              <a:t>Le noyau de base de tous les pénicillines est l’acide 6-</a:t>
            </a:r>
            <a:r>
              <a:rPr lang="fr-FR" dirty="0" err="1" smtClean="0"/>
              <a:t>amino</a:t>
            </a:r>
            <a:r>
              <a:rPr lang="fr-FR" dirty="0" smtClean="0"/>
              <a:t> </a:t>
            </a:r>
            <a:r>
              <a:rPr lang="fr-FR" dirty="0" err="1" smtClean="0"/>
              <a:t>pénicillanique</a:t>
            </a:r>
            <a:r>
              <a:rPr lang="fr-FR" dirty="0" smtClean="0"/>
              <a:t> (6 APA</a:t>
            </a:r>
            <a:r>
              <a:rPr lang="fr-FR" dirty="0" smtClean="0"/>
              <a:t>).</a:t>
            </a:r>
          </a:p>
          <a:p>
            <a:r>
              <a:rPr lang="fr-FR" dirty="0" smtClean="0"/>
              <a:t>ils sont classées selon leur spectre d’activité </a:t>
            </a:r>
            <a:r>
              <a:rPr lang="fr-FR" dirty="0" smtClean="0"/>
              <a:t>antibactérienne:</a:t>
            </a:r>
          </a:p>
          <a:p>
            <a:pPr lvl="0">
              <a:buFont typeface="Wingdings" pitchFamily="2" charset="2"/>
              <a:buChar char="v"/>
            </a:pPr>
            <a:r>
              <a:rPr lang="fr-FR" sz="2800" b="1" dirty="0" smtClean="0"/>
              <a:t>Pénicillines à spectre étroit sensible à toute les  pénicillinase:</a:t>
            </a:r>
            <a:r>
              <a:rPr lang="fr-FR" sz="2800" b="1" dirty="0" smtClean="0"/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Pénicillines </a:t>
            </a:r>
            <a:r>
              <a:rPr lang="fr-FR" sz="2800" b="1" dirty="0" smtClean="0">
                <a:solidFill>
                  <a:srgbClr val="FF0000"/>
                </a:solidFill>
              </a:rPr>
              <a:t>G et V </a:t>
            </a:r>
            <a:endParaRPr lang="fr-FR" sz="2800" dirty="0" smtClean="0">
              <a:solidFill>
                <a:srgbClr val="FF000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fr-FR" sz="2800" b="1" dirty="0" smtClean="0"/>
              <a:t>Pénicillines à spectre étroit </a:t>
            </a:r>
            <a:r>
              <a:rPr lang="fr-FR" sz="2800" b="1" dirty="0" smtClean="0"/>
              <a:t> mais résistantes aux pénicillinase du staphylocoque:</a:t>
            </a:r>
            <a:r>
              <a:rPr lang="fr-FR" sz="2800" b="1" dirty="0" smtClean="0"/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Pénicillines M</a:t>
            </a:r>
          </a:p>
          <a:p>
            <a:pPr lvl="0">
              <a:buFont typeface="Wingdings" pitchFamily="2" charset="2"/>
              <a:buChar char="v"/>
            </a:pPr>
            <a:r>
              <a:rPr lang="fr-FR" sz="2800" b="1" dirty="0" smtClean="0"/>
              <a:t>Pénicillines </a:t>
            </a:r>
            <a:r>
              <a:rPr lang="fr-FR" sz="2800" b="1" dirty="0" smtClean="0"/>
              <a:t>à large  spectre:</a:t>
            </a:r>
            <a:r>
              <a:rPr lang="fr-FR" sz="2800" b="1" dirty="0" smtClean="0"/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Pénicillines A</a:t>
            </a:r>
            <a:endParaRPr lang="fr-FR" sz="2800" dirty="0" smtClean="0">
              <a:solidFill>
                <a:srgbClr val="FF0000"/>
              </a:solidFill>
            </a:endParaRPr>
          </a:p>
          <a:p>
            <a:endParaRPr lang="fr-FR" b="1" dirty="0" smtClean="0"/>
          </a:p>
          <a:p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357158" y="1000108"/>
            <a:ext cx="7772400" cy="12249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bIns="91440" anchor="b" anchorCtr="0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fr-FR" sz="4000" b="1" dirty="0" smtClean="0"/>
              <a:t>Les pénicillines</a:t>
            </a: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Pénicilline G : ou </a:t>
            </a:r>
            <a:r>
              <a:rPr lang="fr-FR" b="1" dirty="0" err="1" smtClean="0"/>
              <a:t>benzyl</a:t>
            </a:r>
            <a:r>
              <a:rPr lang="fr-FR" b="1" dirty="0" smtClean="0"/>
              <a:t> pénicilline </a:t>
            </a:r>
            <a:r>
              <a:rPr lang="fr-FR" b="1" dirty="0" smtClean="0"/>
              <a:t>:</a:t>
            </a:r>
            <a:br>
              <a:rPr lang="fr-FR" b="1" dirty="0" smtClean="0"/>
            </a:br>
            <a:r>
              <a:rPr lang="fr-FR" b="1" dirty="0" smtClean="0"/>
              <a:t> a. Spectre d’activité et indication :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1000100" y="1857364"/>
          <a:ext cx="77724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3986186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fr-FR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Spectre d’activité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Indication thérapeutique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Plus de 90% des souches de staphylocoques sont maintenant résistants.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les entérobactéries sont résistantes en raison de l’élaboration de B </a:t>
                      </a:r>
                      <a:r>
                        <a:rPr kumimoji="0" lang="fr-FR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lactamases</a:t>
                      </a:r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Les bactéries sensibles sont :streptocoques, méningocoques, Tréponème, La majorité des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espèces anaérobies (</a:t>
                      </a:r>
                      <a:r>
                        <a:rPr kumimoji="0" lang="fr-FR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Clostridium</a:t>
                      </a:r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Parmi les indications curatives de la </a:t>
                      </a:r>
                      <a:r>
                        <a:rPr kumimoji="0" lang="fr-FR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péni</a:t>
                      </a:r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G: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-Infections ORL (angine à streptocoque)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-Infections des voies respiratoires.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-Infections des tissus mous (furoncle, gangrène….).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-En monothérapie dans les méningites.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Avec un autre antibiotique (aminoside, </a:t>
                      </a:r>
                      <a:r>
                        <a:rPr kumimoji="0" lang="fr-FR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imidazolé</a:t>
                      </a:r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dans les septicémies.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Prophylactiques dans les rechutes du rhumatisme articulaire aigue RAA, la forme retard « </a:t>
                      </a:r>
                      <a:r>
                        <a:rPr kumimoji="0" lang="fr-FR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benzathine</a:t>
                      </a:r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péni</a:t>
                      </a:r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G»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-syphilis</a:t>
                      </a:r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329642" cy="846158"/>
          </a:xfrm>
        </p:spPr>
        <p:txBody>
          <a:bodyPr/>
          <a:lstStyle/>
          <a:p>
            <a:r>
              <a:rPr lang="fr-FR" b="1" dirty="0" smtClean="0"/>
              <a:t>b. Pharmacocinétique :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428595" y="1447800"/>
          <a:ext cx="8258205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7"/>
                <a:gridCol w="2214578"/>
                <a:gridCol w="232885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L’absorption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 distribution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L’élimination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formes parentérales de </a:t>
                      </a:r>
                      <a:r>
                        <a:rPr kumimoji="0" lang="fr-FR" sz="20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péni</a:t>
                      </a:r>
                      <a:r>
                        <a:rPr kumimoji="0" lang="fr-FR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 (détruite par le pH acide de l’estomac), de pharmacocinétique différente:</a:t>
                      </a:r>
                    </a:p>
                    <a:p>
                      <a:r>
                        <a:rPr kumimoji="0" lang="fr-FR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La </a:t>
                      </a:r>
                      <a:r>
                        <a:rPr kumimoji="0" lang="fr-FR" sz="20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péni</a:t>
                      </a:r>
                      <a:r>
                        <a:rPr kumimoji="0" lang="fr-FR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 (sel sodique): administrée par IM, le T1/2 =30min,</a:t>
                      </a:r>
                    </a:p>
                    <a:p>
                      <a:r>
                        <a:rPr kumimoji="0" lang="fr-FR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La procaïne </a:t>
                      </a:r>
                      <a:r>
                        <a:rPr kumimoji="0" lang="fr-FR" sz="20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péni</a:t>
                      </a:r>
                      <a:r>
                        <a:rPr kumimoji="0" lang="fr-FR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G: s/forme de sel, lentement résorbée(IM).</a:t>
                      </a:r>
                    </a:p>
                    <a:p>
                      <a:r>
                        <a:rPr kumimoji="0" lang="fr-FR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La pénicilline G </a:t>
                      </a:r>
                      <a:r>
                        <a:rPr kumimoji="0" lang="fr-FR" sz="20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benzathine</a:t>
                      </a:r>
                      <a:r>
                        <a:rPr kumimoji="0" lang="fr-FR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sel insoluble permettant d’obtenir</a:t>
                      </a:r>
                    </a:p>
                    <a:p>
                      <a:r>
                        <a:rPr kumimoji="0" lang="fr-FR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 taux sériques extrêmement faible mais prolongée pendant 3-4</a:t>
                      </a:r>
                    </a:p>
                    <a:p>
                      <a:r>
                        <a:rPr kumimoji="0" lang="fr-FR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semaines.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kumimoji="0" lang="fr-FR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péni</a:t>
                      </a:r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 est largement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distribué dans l’organisme,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-elle est liée réversiblement à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l’albumine (60%).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-La </a:t>
                      </a:r>
                      <a:r>
                        <a:rPr kumimoji="0" lang="fr-FR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péni</a:t>
                      </a:r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 pénètre facilement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dans le LCR lors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d’inflammation des méninges.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kumimoji="0" lang="fr-FR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péni</a:t>
                      </a:r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 est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principalement par les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reins.</a:t>
                      </a:r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1143000"/>
          </a:xfrm>
        </p:spPr>
        <p:txBody>
          <a:bodyPr>
            <a:normAutofit fontScale="90000"/>
          </a:bodyPr>
          <a:lstStyle/>
          <a:p>
            <a:r>
              <a:rPr lang="fr-FR" sz="4400" b="1" dirty="0" smtClean="0"/>
              <a:t>La pénicilline V : </a:t>
            </a:r>
            <a:r>
              <a:rPr lang="fr-FR" b="1" dirty="0" err="1" smtClean="0"/>
              <a:t>phénoxyméthylpénicilline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b="1" dirty="0" smtClean="0"/>
              <a:t>Spectre d’activité et indications thérapeutiques : sont les mêmes que celles de </a:t>
            </a:r>
            <a:r>
              <a:rPr lang="fr-FR" b="1" dirty="0" err="1" smtClean="0"/>
              <a:t>péni</a:t>
            </a:r>
            <a:r>
              <a:rPr lang="fr-FR" b="1" dirty="0" smtClean="0"/>
              <a:t> </a:t>
            </a:r>
            <a:r>
              <a:rPr lang="fr-FR" b="1" dirty="0" smtClean="0"/>
              <a:t>G</a:t>
            </a:r>
          </a:p>
          <a:p>
            <a:r>
              <a:rPr lang="fr-FR" b="1" dirty="0" smtClean="0"/>
              <a:t>Pharmacocinétique :</a:t>
            </a:r>
            <a:r>
              <a:rPr lang="fr-FR" dirty="0" smtClean="0"/>
              <a:t>Comparativement à la </a:t>
            </a:r>
            <a:r>
              <a:rPr lang="fr-FR" dirty="0" err="1" smtClean="0"/>
              <a:t>péni</a:t>
            </a:r>
            <a:r>
              <a:rPr lang="fr-FR" dirty="0" smtClean="0"/>
              <a:t> G, le seul avantage de la </a:t>
            </a:r>
            <a:r>
              <a:rPr lang="fr-FR" dirty="0" err="1" smtClean="0"/>
              <a:t>péni</a:t>
            </a:r>
            <a:r>
              <a:rPr lang="fr-FR" dirty="0" smtClean="0"/>
              <a:t> V est sa stabilité </a:t>
            </a:r>
            <a:r>
              <a:rPr lang="fr-FR" dirty="0" smtClean="0"/>
              <a:t>en milieu </a:t>
            </a:r>
            <a:r>
              <a:rPr lang="fr-FR" dirty="0" smtClean="0"/>
              <a:t>acide et par conséquent sa meilleure absorption digestive.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8060</TotalTime>
  <Words>1933</Words>
  <Application>Microsoft Office PowerPoint</Application>
  <PresentationFormat>Affichage à l'écran (4:3)</PresentationFormat>
  <Paragraphs>244</Paragraphs>
  <Slides>32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3" baseType="lpstr">
      <vt:lpstr>Capitaux</vt:lpstr>
      <vt:lpstr>            les B lactamines            </vt:lpstr>
      <vt:lpstr>Définition </vt:lpstr>
      <vt:lpstr>Diapositive 3</vt:lpstr>
      <vt:lpstr>Diapositive 4</vt:lpstr>
      <vt:lpstr>Resistance </vt:lpstr>
      <vt:lpstr>Diapositive 6</vt:lpstr>
      <vt:lpstr>Pénicilline G : ou benzyl pénicilline :  a. Spectre d’activité et indication :</vt:lpstr>
      <vt:lpstr>b. Pharmacocinétique :</vt:lpstr>
      <vt:lpstr>La pénicilline V : phénoxyméthylpénicilline</vt:lpstr>
      <vt:lpstr>Les pénicillines du groupe M :</vt:lpstr>
      <vt:lpstr>Les pénicillines du groupe M :</vt:lpstr>
      <vt:lpstr>Les aminopénicillines :</vt:lpstr>
      <vt:lpstr>  b. Indication thérapeutique </vt:lpstr>
      <vt:lpstr>Pharmacocinétiques :</vt:lpstr>
      <vt:lpstr>Les carboxypénicillines :</vt:lpstr>
      <vt:lpstr>Les effets indésirables des pénicillines :</vt:lpstr>
      <vt:lpstr>Interactions médicamenteuses</vt:lpstr>
      <vt:lpstr>Les céphalosporines</vt:lpstr>
      <vt:lpstr>Mécanisme d’action</vt:lpstr>
      <vt:lpstr>Classification des céphalosporines :</vt:lpstr>
      <vt:lpstr>Les céphalosporines de 2éme génération :</vt:lpstr>
      <vt:lpstr>Les céphalosporines de 3 éme génération :</vt:lpstr>
      <vt:lpstr>Les effets indésirables des céphalosporines :</vt:lpstr>
      <vt:lpstr>Les inhibiteurs de β–lactamases :</vt:lpstr>
      <vt:lpstr>Spectre d’activité :</vt:lpstr>
      <vt:lpstr>Indication thérapeutique : </vt:lpstr>
      <vt:lpstr>Les pénémes :</vt:lpstr>
      <vt:lpstr>Les pénémes :</vt:lpstr>
      <vt:lpstr>D. Effets indésirables :</vt:lpstr>
      <vt:lpstr>Les pénémes :</vt:lpstr>
      <vt:lpstr>Aztréonam</vt:lpstr>
      <vt:lpstr>Diapositive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pathologie</dc:title>
  <dc:creator>zaki</dc:creator>
  <cp:lastModifiedBy>Utilisateur Windows</cp:lastModifiedBy>
  <cp:revision>196</cp:revision>
  <dcterms:created xsi:type="dcterms:W3CDTF">2016-05-08T05:37:50Z</dcterms:created>
  <dcterms:modified xsi:type="dcterms:W3CDTF">2019-02-28T11:49:16Z</dcterms:modified>
</cp:coreProperties>
</file>