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4" r:id="rId3"/>
    <p:sldId id="295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2" r:id="rId28"/>
    <p:sldId id="293" r:id="rId29"/>
    <p:sldId id="286" r:id="rId30"/>
    <p:sldId id="287" r:id="rId31"/>
    <p:sldId id="288" r:id="rId32"/>
    <p:sldId id="289" r:id="rId33"/>
    <p:sldId id="290" r:id="rId34"/>
    <p:sldId id="296" r:id="rId35"/>
    <p:sldId id="291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BD40-CEBC-4049-986F-3E41A8CC594B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6A248-F99A-4DF4-8FFE-6DD5AD1606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6A248-F99A-4DF4-8FFE-6DD5AD160604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C63051-B0D0-4955-8BEA-487221ACB8F1}" type="datetimeFigureOut">
              <a:rPr lang="fr-FR" smtClean="0"/>
              <a:pPr/>
              <a:t>02/05/2019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675D73-87BA-47CC-B85E-26C7C14398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Antituberculeux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>
            <a:normAutofit/>
          </a:bodyPr>
          <a:lstStyle/>
          <a:p>
            <a:r>
              <a:rPr lang="fr-FR" sz="4400" b="1" dirty="0"/>
              <a:t>Rifampicine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7772400" cy="4572000"/>
          </a:xfrm>
        </p:spPr>
        <p:txBody>
          <a:bodyPr/>
          <a:lstStyle/>
          <a:p>
            <a:r>
              <a:rPr lang="fr-FR" dirty="0"/>
              <a:t>Spectre large sur de nombreuses bactéries : </a:t>
            </a:r>
            <a:r>
              <a:rPr lang="fr-FR" i="1" dirty="0" err="1"/>
              <a:t>Haemophilus</a:t>
            </a:r>
            <a:r>
              <a:rPr lang="fr-FR" i="1" dirty="0"/>
              <a:t>, Brucella, </a:t>
            </a:r>
            <a:r>
              <a:rPr lang="fr-FR" i="1" dirty="0" smtClean="0"/>
              <a:t>Chlamydia, </a:t>
            </a:r>
            <a:r>
              <a:rPr lang="fr-FR" i="1" dirty="0" err="1" smtClean="0"/>
              <a:t>Mycobacterium</a:t>
            </a:r>
            <a:r>
              <a:rPr lang="fr-FR" i="1" dirty="0" smtClean="0"/>
              <a:t> </a:t>
            </a:r>
            <a:r>
              <a:rPr lang="fr-FR" i="1" dirty="0" err="1"/>
              <a:t>leprae</a:t>
            </a:r>
            <a:r>
              <a:rPr lang="fr-FR" i="1" dirty="0"/>
              <a:t>, </a:t>
            </a:r>
            <a:r>
              <a:rPr lang="fr-FR" i="1" dirty="0" err="1"/>
              <a:t>Neisseria</a:t>
            </a:r>
            <a:r>
              <a:rPr lang="fr-FR" i="1" dirty="0"/>
              <a:t> </a:t>
            </a:r>
            <a:r>
              <a:rPr lang="fr-FR" i="1" dirty="0" err="1"/>
              <a:t>meningitidis</a:t>
            </a:r>
            <a:r>
              <a:rPr lang="fr-FR" i="1" dirty="0"/>
              <a:t>, </a:t>
            </a:r>
            <a:r>
              <a:rPr lang="fr-FR" i="1" dirty="0" err="1"/>
              <a:t>Staphylococcus</a:t>
            </a:r>
            <a:r>
              <a:rPr lang="fr-FR" i="1" dirty="0"/>
              <a:t> </a:t>
            </a:r>
            <a:r>
              <a:rPr lang="fr-FR" i="1" dirty="0" err="1"/>
              <a:t>sp</a:t>
            </a:r>
            <a:r>
              <a:rPr lang="fr-FR" i="1" dirty="0"/>
              <a:t>., </a:t>
            </a:r>
            <a:r>
              <a:rPr lang="fr-FR" i="1" dirty="0" err="1"/>
              <a:t>Streptococcus</a:t>
            </a:r>
            <a:r>
              <a:rPr lang="fr-FR" i="1" dirty="0"/>
              <a:t> </a:t>
            </a:r>
            <a:r>
              <a:rPr lang="fr-FR" i="1" dirty="0" err="1"/>
              <a:t>sp</a:t>
            </a:r>
            <a:r>
              <a:rPr lang="fr-FR" i="1" dirty="0"/>
              <a:t>.</a:t>
            </a:r>
          </a:p>
          <a:p>
            <a:r>
              <a:rPr lang="fr-FR" dirty="0"/>
              <a:t>Elle est active sur </a:t>
            </a: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tuberculosis</a:t>
            </a:r>
            <a:r>
              <a:rPr lang="fr-FR" i="1" dirty="0"/>
              <a:t> et </a:t>
            </a: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bovis</a:t>
            </a:r>
            <a:r>
              <a:rPr lang="fr-FR" i="1" dirty="0"/>
              <a:t> ainsi que </a:t>
            </a:r>
            <a:r>
              <a:rPr lang="fr-FR" i="1" dirty="0" smtClean="0"/>
              <a:t>sur </a:t>
            </a:r>
            <a:r>
              <a:rPr lang="fr-FR" dirty="0" smtClean="0"/>
              <a:t>certaines </a:t>
            </a:r>
            <a:r>
              <a:rPr lang="fr-FR" dirty="0"/>
              <a:t>mycobactéries atypiques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Mécanisme d’</a:t>
            </a:r>
            <a:r>
              <a:rPr lang="fr-FR" dirty="0" err="1" smtClean="0"/>
              <a:t>action:Blocage</a:t>
            </a:r>
            <a:r>
              <a:rPr lang="fr-FR" dirty="0" smtClean="0"/>
              <a:t> de la synthèse d’ARN par fixation sur l’ARN polymérase ADN dépendante.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Rifampicine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Absorption orale bonne mais diminuée par la prise </a:t>
            </a:r>
            <a:r>
              <a:rPr lang="fr-FR" dirty="0" smtClean="0"/>
              <a:t>d’aliments</a:t>
            </a:r>
          </a:p>
          <a:p>
            <a:r>
              <a:rPr lang="fr-FR" dirty="0"/>
              <a:t>Métabolisation : </a:t>
            </a:r>
            <a:r>
              <a:rPr lang="fr-FR" dirty="0" err="1"/>
              <a:t>désacétylation</a:t>
            </a:r>
            <a:r>
              <a:rPr lang="fr-FR" dirty="0"/>
              <a:t> au niveau hépatique sous forme de </a:t>
            </a:r>
            <a:r>
              <a:rPr lang="fr-FR" dirty="0" smtClean="0"/>
              <a:t>métabolite actif</a:t>
            </a:r>
            <a:r>
              <a:rPr lang="fr-FR" dirty="0"/>
              <a:t>. C’est un </a:t>
            </a:r>
            <a:r>
              <a:rPr lang="fr-FR" dirty="0" smtClean="0"/>
              <a:t>inducteur </a:t>
            </a:r>
            <a:r>
              <a:rPr lang="fr-FR" dirty="0"/>
              <a:t>enzymatique puissant à l’origine de nombreuses </a:t>
            </a:r>
            <a:r>
              <a:rPr lang="fr-FR" dirty="0" smtClean="0"/>
              <a:t>interactions médicamenteuses.</a:t>
            </a:r>
          </a:p>
          <a:p>
            <a:r>
              <a:rPr lang="fr-FR" dirty="0"/>
              <a:t>Demi-vie d’élimination : 2 à 5 heures.</a:t>
            </a:r>
          </a:p>
          <a:p>
            <a:r>
              <a:rPr lang="fr-FR" dirty="0" smtClean="0"/>
              <a:t> </a:t>
            </a:r>
            <a:r>
              <a:rPr lang="fr-FR" dirty="0"/>
              <a:t>Élimination : 70 à 80 % par voie biliaire (cycle </a:t>
            </a:r>
            <a:r>
              <a:rPr lang="fr-FR" dirty="0" err="1"/>
              <a:t>entérohépatique</a:t>
            </a:r>
            <a:r>
              <a:rPr lang="fr-FR" dirty="0"/>
              <a:t>) et 10 à 30 % </a:t>
            </a:r>
            <a:r>
              <a:rPr lang="fr-FR" dirty="0" err="1" smtClean="0"/>
              <a:t>parvoie</a:t>
            </a:r>
            <a:r>
              <a:rPr lang="fr-FR" dirty="0" smtClean="0"/>
              <a:t> </a:t>
            </a:r>
            <a:r>
              <a:rPr lang="fr-FR" dirty="0"/>
              <a:t>rénale.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Antituberculeux </a:t>
            </a:r>
            <a:r>
              <a:rPr lang="fr-FR" dirty="0"/>
              <a:t>majeur, son association à l’INH reste la clef de voûte du </a:t>
            </a:r>
            <a:r>
              <a:rPr lang="fr-FR" dirty="0" smtClean="0"/>
              <a:t>traitement actuel </a:t>
            </a:r>
            <a:r>
              <a:rPr lang="fr-FR" dirty="0"/>
              <a:t>de la tuberculose sous toutes ses formes en raison du faible taux </a:t>
            </a:r>
            <a:r>
              <a:rPr lang="fr-FR" dirty="0" smtClean="0"/>
              <a:t>de résistance </a:t>
            </a:r>
            <a:r>
              <a:rPr lang="fr-FR" dirty="0"/>
              <a:t>primaire</a:t>
            </a:r>
            <a:r>
              <a:rPr lang="fr-FR" dirty="0" smtClean="0"/>
              <a:t>.</a:t>
            </a:r>
          </a:p>
          <a:p>
            <a:r>
              <a:rPr lang="fr-FR" dirty="0"/>
              <a:t>Antibiotique à large spectre utilisé en association dans certaines </a:t>
            </a:r>
            <a:r>
              <a:rPr lang="fr-FR" dirty="0" smtClean="0"/>
              <a:t>infections sévères à staphylocoques</a:t>
            </a:r>
            <a:r>
              <a:rPr lang="fr-FR" dirty="0"/>
              <a:t>, légionelloses, brucelloses, lèpre…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Effets indésirables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/>
              <a:t>Digestifs : nausées, vomissements</a:t>
            </a:r>
            <a:r>
              <a:rPr lang="fr-FR" i="1" dirty="0" smtClean="0"/>
              <a:t>.</a:t>
            </a:r>
          </a:p>
          <a:p>
            <a:r>
              <a:rPr lang="fr-FR" i="1" dirty="0" err="1" smtClean="0"/>
              <a:t>Hépatotoxicité</a:t>
            </a:r>
            <a:endParaRPr lang="fr-FR" i="1" dirty="0" smtClean="0"/>
          </a:p>
          <a:p>
            <a:r>
              <a:rPr lang="fr-FR" dirty="0"/>
              <a:t>Manifestations </a:t>
            </a:r>
            <a:r>
              <a:rPr lang="fr-FR" dirty="0" err="1" smtClean="0"/>
              <a:t>immuno</a:t>
            </a:r>
            <a:r>
              <a:rPr lang="fr-FR" dirty="0" smtClean="0"/>
              <a:t>-allergiques</a:t>
            </a:r>
          </a:p>
          <a:p>
            <a:r>
              <a:rPr lang="fr-FR" dirty="0"/>
              <a:t>Coloration rouge des urines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1"/>
                </a:solidFill>
              </a:rPr>
              <a:t>Interactions médicamenteuses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7772400" cy="4572000"/>
          </a:xfrm>
        </p:spPr>
        <p:txBody>
          <a:bodyPr/>
          <a:lstStyle/>
          <a:p>
            <a:r>
              <a:rPr lang="fr-FR" dirty="0"/>
              <a:t>La rifampicine est un des inducteurs les plus puissants des enzymes </a:t>
            </a:r>
            <a:r>
              <a:rPr lang="fr-FR" dirty="0" smtClean="0"/>
              <a:t>hépatiques(CYP </a:t>
            </a:r>
            <a:r>
              <a:rPr lang="fr-FR" dirty="0"/>
              <a:t>3A4, 2C9, 2C19).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8578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fr-FR" sz="2800" b="1" dirty="0" smtClean="0"/>
              <a:t>Contre-indications</a:t>
            </a:r>
            <a:endParaRPr kumimoji="0" lang="fr-F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Porphyrie.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Allergie aux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rifamycines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Éthambutol</a:t>
            </a:r>
            <a:r>
              <a:rPr lang="fr-FR" b="1" dirty="0" smtClean="0"/>
              <a:t> (EMB)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358246" cy="4572000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Tuberculostatique</a:t>
            </a:r>
            <a:r>
              <a:rPr lang="fr-FR" sz="2800" dirty="0" smtClean="0"/>
              <a:t> bien </a:t>
            </a:r>
            <a:r>
              <a:rPr lang="fr-FR" sz="2800" dirty="0" err="1" smtClean="0"/>
              <a:t>moin</a:t>
            </a:r>
            <a:r>
              <a:rPr lang="fr-FR" sz="2800" dirty="0" smtClean="0"/>
              <a:t> actif que les </a:t>
            </a:r>
            <a:r>
              <a:rPr lang="fr-FR" sz="2800" dirty="0" err="1" smtClean="0"/>
              <a:t>précédents,mais</a:t>
            </a:r>
            <a:r>
              <a:rPr lang="fr-FR" sz="2800" dirty="0" smtClean="0"/>
              <a:t> efficace sur des souches qui leur sont résistantes </a:t>
            </a:r>
          </a:p>
          <a:p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85720" y="2643182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sur les bacilles tuberculeux typiques humains et bovins; il n’y a pas de résistance croisée 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fr-FR" sz="2800" dirty="0" smtClean="0"/>
              <a:t>En inhibant la synthèse d’ARN, il interfère avec la synthèse des protéines bactériennes.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l’utilité de l’EMB dans la quadruple association RMP-INH-PZA-EMB.</a:t>
            </a:r>
          </a:p>
          <a:p>
            <a:r>
              <a:rPr lang="fr-FR" dirty="0" smtClean="0"/>
              <a:t>Indiqué dans toutes les formes et stades de la tuberculose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7724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Effets indésirables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fr-FR" dirty="0" smtClean="0"/>
              <a:t>Troubles de la vision avec modification de la perception des couleurs</a:t>
            </a:r>
          </a:p>
          <a:p>
            <a:r>
              <a:rPr lang="fr-FR" dirty="0" smtClean="0"/>
              <a:t>baisse de l’acuité visuelle pouvant aller jusqu’à une névrite optique: Surveillance ophtalmologique </a:t>
            </a:r>
          </a:p>
          <a:p>
            <a:pPr>
              <a:buNone/>
            </a:pPr>
            <a:r>
              <a:rPr lang="fr-FR" sz="3200" b="1" dirty="0" smtClean="0"/>
              <a:t>Contre-indications</a:t>
            </a:r>
            <a:endParaRPr lang="fr-FR" sz="32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85720" y="3357562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Névrite optique.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Hypersensibilité connue au médicament.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Pyrazinamide</a:t>
            </a:r>
            <a:r>
              <a:rPr lang="fr-FR" b="1" dirty="0" smtClean="0"/>
              <a:t> (PZA)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Proche de l’isoniazide, le </a:t>
            </a:r>
            <a:r>
              <a:rPr lang="fr-FR" dirty="0" err="1" smtClean="0"/>
              <a:t>pyrazinamide</a:t>
            </a:r>
            <a:r>
              <a:rPr lang="fr-FR" dirty="0" smtClean="0"/>
              <a:t> (PZA) était connu depuis 1952 mais avait été rapidement abandonné en raison de sa toxicité hépatique : des études longues et nombreuses ont conduit à le réhabiliter dans les années 1980.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Spectre d’activité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7772400" cy="4572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 </a:t>
            </a:r>
            <a:r>
              <a:rPr lang="fr-FR" sz="2800" dirty="0" err="1" smtClean="0"/>
              <a:t>pyrazinamide</a:t>
            </a:r>
            <a:r>
              <a:rPr lang="fr-FR" sz="2800" dirty="0" smtClean="0"/>
              <a:t> est un antituberculeux strict actif sur </a:t>
            </a:r>
            <a:r>
              <a:rPr lang="fr-FR" sz="2800" i="1" dirty="0" err="1" smtClean="0"/>
              <a:t>Mycobacterium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tuberculosis</a:t>
            </a:r>
            <a:r>
              <a:rPr lang="fr-FR" sz="2800" i="1" dirty="0" smtClean="0"/>
              <a:t> </a:t>
            </a:r>
            <a:r>
              <a:rPr lang="fr-FR" sz="2800" dirty="0" smtClean="0"/>
              <a:t>et sur </a:t>
            </a:r>
            <a:r>
              <a:rPr lang="fr-FR" sz="2800" i="1" dirty="0" err="1" smtClean="0"/>
              <a:t>Mycobacterium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africanum</a:t>
            </a:r>
            <a:r>
              <a:rPr lang="fr-FR" sz="2800" i="1" dirty="0" smtClean="0"/>
              <a:t> ; </a:t>
            </a:r>
          </a:p>
          <a:p>
            <a:r>
              <a:rPr lang="fr-FR" sz="2800" i="1" dirty="0" smtClean="0"/>
              <a:t>Actif uniquement à pH </a:t>
            </a:r>
            <a:r>
              <a:rPr lang="fr-FR" sz="2800" dirty="0" smtClean="0"/>
              <a:t>acide sur les bacilles intracellulaires.</a:t>
            </a:r>
          </a:p>
          <a:p>
            <a:r>
              <a:rPr lang="fr-FR" sz="2800" i="1" dirty="0" err="1" smtClean="0"/>
              <a:t>Mycobacterium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bovis</a:t>
            </a:r>
            <a:r>
              <a:rPr lang="fr-FR" sz="2800" i="1" dirty="0" smtClean="0"/>
              <a:t> et les autres mycobactéries sont naturellement résistants.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>
            <a:normAutofit/>
          </a:bodyPr>
          <a:lstStyle/>
          <a:p>
            <a:r>
              <a:rPr lang="fr-FR" sz="2800" b="1" i="1" dirty="0" smtClean="0"/>
              <a:t>La tuberculose humaine est une infection bactérienne chronique contagieuse due essentiellement à </a:t>
            </a:r>
            <a:r>
              <a:rPr lang="fr-FR" sz="2800" b="1" i="1" dirty="0" err="1" smtClean="0"/>
              <a:t>Mycobacterium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tuberculosis</a:t>
            </a:r>
            <a:r>
              <a:rPr lang="fr-FR" sz="2800" b="1" i="1" dirty="0" smtClean="0"/>
              <a:t> ou bacille de Koch (BK). Quelques cas sont dus à </a:t>
            </a:r>
            <a:r>
              <a:rPr lang="fr-FR" sz="2800" b="1" i="1" dirty="0" err="1" smtClean="0"/>
              <a:t>Mycobacterium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bovis</a:t>
            </a:r>
            <a:r>
              <a:rPr lang="fr-FR" sz="2800" b="1" i="1" dirty="0" smtClean="0"/>
              <a:t> ou </a:t>
            </a:r>
            <a:r>
              <a:rPr lang="fr-FR" sz="2800" b="1" i="1" dirty="0" err="1" smtClean="0"/>
              <a:t>Mycobacterium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africanum</a:t>
            </a:r>
            <a:r>
              <a:rPr lang="fr-FR" sz="2800" b="1" i="1" dirty="0" smtClean="0"/>
              <a:t>. Cette maladie présente des manifestations très diverses et une ubiquité remarquable.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Pharmacocinétique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r>
              <a:rPr lang="fr-FR" dirty="0" smtClean="0"/>
              <a:t>Absorption : retardée par la prise concomitante d’aliments,</a:t>
            </a:r>
          </a:p>
          <a:p>
            <a:r>
              <a:rPr lang="fr-FR" dirty="0" smtClean="0"/>
              <a:t>Métabolisme hépatique : le métabolite principal est l’acide </a:t>
            </a:r>
            <a:r>
              <a:rPr lang="fr-FR" dirty="0" err="1" smtClean="0"/>
              <a:t>pyrazinoïque</a:t>
            </a:r>
            <a:r>
              <a:rPr lang="fr-FR" dirty="0" smtClean="0"/>
              <a:t> qui inhibe la sécrétion tubulaire de l’acide urique, provoquant ainsi des </a:t>
            </a:r>
            <a:r>
              <a:rPr lang="fr-FR" dirty="0" err="1" smtClean="0"/>
              <a:t>hyperuricémies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Élimination rénale à 70 %.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Traitement de la tuberculose uniquement : son addition à la trithérapie classique (INH, RMP, EMB) a permis de réduire la durée du traitement à 6 mois.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Effets indésirables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Digestifs .</a:t>
            </a:r>
          </a:p>
          <a:p>
            <a:pPr>
              <a:buNone/>
            </a:pPr>
            <a:r>
              <a:rPr lang="fr-FR" dirty="0" smtClean="0"/>
              <a:t>• Cutanés (1 à 13 %) : quelques rares cas de rash et de photosensibilisation ont été rapportés.</a:t>
            </a:r>
          </a:p>
          <a:p>
            <a:pPr>
              <a:buNone/>
            </a:pPr>
            <a:r>
              <a:rPr lang="fr-FR" dirty="0" smtClean="0"/>
              <a:t>• Hépatiques (2 à 3 %) : l’</a:t>
            </a:r>
            <a:r>
              <a:rPr lang="fr-FR" dirty="0" err="1" smtClean="0"/>
              <a:t>hépatoxicité</a:t>
            </a:r>
            <a:r>
              <a:rPr lang="fr-FR" dirty="0" smtClean="0"/>
              <a:t> est renforcée par l’association rifampicine-INH</a:t>
            </a:r>
          </a:p>
          <a:p>
            <a:r>
              <a:rPr lang="fr-FR" dirty="0" err="1" smtClean="0"/>
              <a:t>Hyperuricémie</a:t>
            </a:r>
            <a:r>
              <a:rPr lang="fr-FR" dirty="0" smtClean="0"/>
              <a:t> fréquente pouvant entraîner des arthralgies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Contre-indications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Porphyrie.</a:t>
            </a:r>
          </a:p>
          <a:p>
            <a:r>
              <a:rPr lang="fr-FR" dirty="0" smtClean="0"/>
              <a:t>Grossesse.</a:t>
            </a:r>
          </a:p>
          <a:p>
            <a:r>
              <a:rPr lang="fr-FR" dirty="0" smtClean="0"/>
              <a:t>Insuffisance hépatique et  rénale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Médicaments antituberculeux de 2e ligne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Toxicité </a:t>
            </a:r>
            <a:r>
              <a:rPr lang="fr-FR" dirty="0" err="1" smtClean="0"/>
              <a:t>neurologique:CI</a:t>
            </a:r>
            <a:r>
              <a:rPr lang="fr-FR" dirty="0" smtClean="0"/>
              <a:t> en cas d’</a:t>
            </a:r>
            <a:r>
              <a:rPr lang="fr-FR" dirty="0" err="1" smtClean="0"/>
              <a:t>antécedent</a:t>
            </a:r>
            <a:r>
              <a:rPr lang="fr-FR" dirty="0" smtClean="0"/>
              <a:t> de maladie neuropsychiatriques</a:t>
            </a:r>
          </a:p>
          <a:p>
            <a:r>
              <a:rPr lang="fr-FR" dirty="0" smtClean="0"/>
              <a:t>L’administration concomitante de pyridoxine (200 à 300 mg/j)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Éthionamide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bactériostatique:C’</a:t>
            </a:r>
            <a:r>
              <a:rPr lang="fr-FR" dirty="0" smtClean="0"/>
              <a:t>est un dérivé de l’acide </a:t>
            </a:r>
            <a:r>
              <a:rPr lang="fr-FR" dirty="0" err="1" smtClean="0"/>
              <a:t>isonicotinique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Les effets secondaires sont : gastro-intestinaux, hépatiques avec élévation des transaminases et neuropsychiatriques.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Rifabutine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Spectre d’activité: </a:t>
            </a:r>
          </a:p>
          <a:p>
            <a:pPr>
              <a:buNone/>
            </a:pPr>
            <a:r>
              <a:rPr lang="fr-FR" dirty="0" smtClean="0"/>
              <a:t>    Active sur le </a:t>
            </a:r>
            <a:r>
              <a:rPr lang="fr-FR" i="1" dirty="0" err="1" smtClean="0"/>
              <a:t>Mycobacterium</a:t>
            </a:r>
            <a:r>
              <a:rPr lang="fr-FR" i="1" dirty="0" smtClean="0"/>
              <a:t> </a:t>
            </a:r>
            <a:r>
              <a:rPr lang="fr-FR" i="1" dirty="0" err="1" smtClean="0"/>
              <a:t>tuberculosis</a:t>
            </a:r>
            <a:r>
              <a:rPr lang="fr-FR" i="1" dirty="0" smtClean="0"/>
              <a:t> résistant ou non à la rifampicine et sur </a:t>
            </a:r>
            <a:r>
              <a:rPr lang="fr-FR" dirty="0" smtClean="0"/>
              <a:t>les mycobactéries atypiques, notamment </a:t>
            </a:r>
            <a:r>
              <a:rPr lang="fr-FR" i="1" dirty="0" err="1" smtClean="0"/>
              <a:t>Mycobacterium</a:t>
            </a:r>
            <a:r>
              <a:rPr lang="fr-FR" i="1" dirty="0" smtClean="0"/>
              <a:t> </a:t>
            </a:r>
            <a:r>
              <a:rPr lang="fr-FR" i="1" dirty="0" err="1" smtClean="0"/>
              <a:t>avium</a:t>
            </a:r>
            <a:r>
              <a:rPr lang="fr-FR" i="1" dirty="0" smtClean="0"/>
              <a:t> </a:t>
            </a:r>
            <a:r>
              <a:rPr lang="fr-FR" i="1" dirty="0" err="1" smtClean="0"/>
              <a:t>complex</a:t>
            </a:r>
            <a:r>
              <a:rPr lang="fr-FR" i="1" dirty="0" smtClean="0"/>
              <a:t>.</a:t>
            </a:r>
          </a:p>
          <a:p>
            <a:pPr>
              <a:buNone/>
            </a:pPr>
            <a:r>
              <a:rPr lang="fr-FR" b="1" dirty="0" smtClean="0"/>
              <a:t>Indications</a:t>
            </a:r>
          </a:p>
          <a:p>
            <a:pPr>
              <a:buNone/>
            </a:pPr>
            <a:r>
              <a:rPr lang="fr-FR" dirty="0" smtClean="0"/>
              <a:t>• Traitement de la tuberculose </a:t>
            </a:r>
            <a:r>
              <a:rPr lang="fr-FR" dirty="0" err="1" smtClean="0"/>
              <a:t>multirésistante</a:t>
            </a:r>
            <a:r>
              <a:rPr lang="fr-FR" dirty="0" smtClean="0"/>
              <a:t> en particulier à la rifampicine ou en cas de contre-indication à la rifampicine.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Aminoside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Streptomycine (SM):</a:t>
            </a:r>
            <a:r>
              <a:rPr lang="fr-FR" dirty="0" smtClean="0"/>
              <a:t> </a:t>
            </a:r>
          </a:p>
          <a:p>
            <a:r>
              <a:rPr lang="fr-FR" dirty="0" smtClean="0"/>
              <a:t>Son </a:t>
            </a:r>
            <a:r>
              <a:rPr lang="fr-FR" dirty="0" smtClean="0"/>
              <a:t>activité sur le BK est dix fois plus faible que celle de l’INH, il est bactéricide en milieu alcalin</a:t>
            </a:r>
            <a:r>
              <a:rPr lang="fr-FR" dirty="0" smtClean="0"/>
              <a:t>.</a:t>
            </a:r>
          </a:p>
          <a:p>
            <a:r>
              <a:rPr lang="fr-FR" sz="2800" b="1" dirty="0" err="1" smtClean="0"/>
              <a:t>Amkacine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Quinolones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lévofloxacine</a:t>
            </a:r>
            <a:r>
              <a:rPr lang="fr-FR" dirty="0" smtClean="0"/>
              <a:t> (</a:t>
            </a:r>
            <a:r>
              <a:rPr lang="fr-FR" dirty="0" err="1" smtClean="0"/>
              <a:t>Tavanic</a:t>
            </a:r>
            <a:r>
              <a:rPr lang="fr-FR" dirty="0" smtClean="0"/>
              <a:t>®) et la </a:t>
            </a:r>
            <a:r>
              <a:rPr lang="fr-FR" dirty="0" err="1" smtClean="0"/>
              <a:t>moxifloxacine</a:t>
            </a:r>
            <a:r>
              <a:rPr lang="fr-FR" dirty="0" smtClean="0"/>
              <a:t> (</a:t>
            </a:r>
            <a:r>
              <a:rPr lang="fr-FR" dirty="0" err="1" smtClean="0"/>
              <a:t>Izilox</a:t>
            </a:r>
            <a:r>
              <a:rPr lang="fr-FR" dirty="0" smtClean="0"/>
              <a:t>®) ont montré une activité </a:t>
            </a:r>
            <a:r>
              <a:rPr lang="it-IT" i="1" dirty="0" smtClean="0"/>
              <a:t>in vitro sur le BK.</a:t>
            </a:r>
          </a:p>
          <a:p>
            <a:r>
              <a:rPr lang="fr-FR" dirty="0" smtClean="0"/>
              <a:t>Elles doivent être prescrites en association avec d’autres antituberculeux et réservées aux cas de tuberculoses </a:t>
            </a:r>
            <a:r>
              <a:rPr lang="fr-FR" dirty="0" err="1" smtClean="0"/>
              <a:t>multirésistantes</a:t>
            </a:r>
            <a:r>
              <a:rPr lang="fr-FR" dirty="0" smtClean="0"/>
              <a:t> notamment à la rifampicine.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chemeClr val="tx1"/>
                </a:solidFill>
              </a:rPr>
              <a:t>Tuberculose latente (traitement préventif)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Une tuberculose latente sera recherchée chez les patients à risque (immunodéprimé, entourage d’un patient </a:t>
            </a:r>
            <a:r>
              <a:rPr lang="fr-FR" sz="2800" dirty="0" err="1" smtClean="0"/>
              <a:t>bacillifère</a:t>
            </a:r>
            <a:r>
              <a:rPr lang="fr-FR" sz="2800" dirty="0" smtClean="0"/>
              <a:t>) et diagnostiquée selon les procédures habituelles (intradermo-réaction, test à l’interféron positifs…).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INH en monothérapie pendant 6 mois (et jusqu’à 12 mois chez les immunodéprimés)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RMP+INH pendant 3 mois, en privilégiant les associations fixes.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4800" dirty="0" smtClean="0"/>
          </a:p>
          <a:p>
            <a:pPr>
              <a:buNone/>
            </a:pPr>
            <a:r>
              <a:rPr lang="fr-FR" sz="4800" dirty="0" smtClean="0"/>
              <a:t>Antituberculeux majeurs 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Tuberculose maladie (traitement curatif)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7772400" cy="457200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Cette durée peut cependant être prolongée à 9 voire à 12 mois en cas de tuberculose grave osseuse ou </a:t>
            </a:r>
            <a:r>
              <a:rPr lang="fr-FR" dirty="0" err="1" smtClean="0"/>
              <a:t>neuroméningée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 smtClean="0"/>
              <a:t>Autres schémas</a:t>
            </a:r>
          </a:p>
          <a:p>
            <a:r>
              <a:rPr lang="fr-FR" dirty="0" smtClean="0"/>
              <a:t>(INH + RMP + PZA) :2 mois </a:t>
            </a:r>
          </a:p>
          <a:p>
            <a:r>
              <a:rPr lang="fr-FR" dirty="0" smtClean="0"/>
              <a:t>(INH + RMP): les 4 mois suivants</a:t>
            </a:r>
          </a:p>
          <a:p>
            <a:r>
              <a:rPr lang="fr-FR" dirty="0" smtClean="0"/>
              <a:t>Traitement adjuvant : la vitamine B6 est associée en prévention des neuropathies induites par l’INH chez les patients à risque.</a:t>
            </a:r>
          </a:p>
          <a:p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494747" cy="236062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1571612"/>
            <a:ext cx="1418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Isoniazide (NH)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4 à 5 mg/kg/j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1472" y="2071678"/>
            <a:ext cx="1471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Rifampicine (RMP)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10 mg/kg/j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00034" y="2643182"/>
            <a:ext cx="15584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Pyrazinamide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(PZA)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 à 30 mg/kg/j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71472" y="3143248"/>
            <a:ext cx="14398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Éthambutol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(EMB)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15 à 20 mg/kg/j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1214422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1 mois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000496" y="1214422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2 mois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000628" y="1214422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3 mois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929322" y="1214422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4 mois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58016" y="1214422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5mois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858148" y="1214422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6mois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b="1" dirty="0" smtClean="0"/>
              <a:t>Traitement combiné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Rifater</a:t>
            </a:r>
            <a:r>
              <a:rPr lang="fr-FR" dirty="0" smtClean="0"/>
              <a:t>®:50 mg d’INH, 120 mg de RMP, 300 mg</a:t>
            </a:r>
          </a:p>
          <a:p>
            <a:r>
              <a:rPr lang="fr-FR" dirty="0" smtClean="0"/>
              <a:t>de PZA</a:t>
            </a:r>
          </a:p>
          <a:p>
            <a:r>
              <a:rPr lang="fr-FR" dirty="0" err="1" smtClean="0"/>
              <a:t>Rifinah</a:t>
            </a:r>
            <a:r>
              <a:rPr lang="fr-FR" dirty="0" smtClean="0"/>
              <a:t>®:150 mg d’INH et 300 mg de RMP.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Tuberculose de l’enfant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 traitement repose sur le même principe que chez l’adulte (durée de 6 mois)mais l’</a:t>
            </a:r>
            <a:r>
              <a:rPr lang="fr-FR" dirty="0" err="1" smtClean="0"/>
              <a:t>éthambutol</a:t>
            </a:r>
            <a:r>
              <a:rPr lang="fr-FR" dirty="0" smtClean="0"/>
              <a:t> est à éviter chez le petit enfant en raison de la difficulté diagnostique des troubles de la vision des couleurs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Grossesse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Le traitement de la tuberculose pendant une grossesse est impératif.</a:t>
            </a:r>
          </a:p>
          <a:p>
            <a:r>
              <a:rPr lang="fr-FR" dirty="0" smtClean="0"/>
              <a:t>Le traitement initial devrait associer RMP, INH, EMB.</a:t>
            </a:r>
          </a:p>
          <a:p>
            <a:r>
              <a:rPr lang="fr-FR" dirty="0" smtClean="0"/>
              <a:t> Le PZA est CI </a:t>
            </a:r>
          </a:p>
          <a:p>
            <a:r>
              <a:rPr lang="fr-FR" dirty="0" smtClean="0"/>
              <a:t>la RMP exposant à des risques d’hémorragies maternelles et néonatales, un traitement par vitamine K1 est proposé, la vitamine B6 est systématiquement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Tuberculoses à bacilles résistants et les rechutes de tuberculose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antituberculeux de 2</a:t>
            </a:r>
            <a:r>
              <a:rPr lang="fr-FR" baseline="30000" dirty="0" smtClean="0"/>
              <a:t>e</a:t>
            </a:r>
            <a:r>
              <a:rPr lang="fr-FR" dirty="0" smtClean="0"/>
              <a:t> ligne sont prescrits et le traitement doit comprendre au moins quatre médicaments dont au moins un principe actif injectable et une fluo-</a:t>
            </a:r>
            <a:r>
              <a:rPr lang="fr-FR" dirty="0" err="1" smtClean="0"/>
              <a:t>roquinolone</a:t>
            </a:r>
            <a:r>
              <a:rPr lang="fr-FR" dirty="0" smtClean="0"/>
              <a:t>. La phase initiale est prolongée (au moins 6 mois) et doit être suivie d’une phase d’entretien de 12 à 18 mois.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Surveillance du traitement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Une surveillance du traitement est indispensable tout au long du traitement</a:t>
            </a:r>
          </a:p>
          <a:p>
            <a:pPr>
              <a:buNone/>
            </a:pPr>
            <a:r>
              <a:rPr lang="fr-FR" i="1" dirty="0" smtClean="0"/>
              <a:t>Elle comporte trois impératifs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• la vérification de l’adhésion du patient durant toute la durée du traitement ;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• le dépistage d’une éventuelle toxicité médicamenteuse ;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• le suivi de l’évolution clinique et bactériologique de la maladie.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Isoniazide (INH)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r>
              <a:rPr lang="fr-FR" sz="3200" dirty="0"/>
              <a:t>Découvert en </a:t>
            </a:r>
            <a:r>
              <a:rPr lang="fr-FR" sz="3200" dirty="0" smtClean="0"/>
              <a:t>1912,c’est un </a:t>
            </a:r>
            <a:r>
              <a:rPr lang="fr-FR" sz="3200" dirty="0" err="1" smtClean="0"/>
              <a:t>anti-tuberculeux</a:t>
            </a:r>
            <a:r>
              <a:rPr lang="fr-FR" sz="3200" dirty="0" smtClean="0"/>
              <a:t> essentiel ,qui doit être obligatoirement prescrit à tout tuberculeux traité sauf résistance prouvée du BK en cause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Isoniazide (INH)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1-Spectre d’activité :</a:t>
            </a:r>
          </a:p>
          <a:p>
            <a:r>
              <a:rPr lang="fr-FR" dirty="0" smtClean="0"/>
              <a:t>L’INH </a:t>
            </a:r>
            <a:r>
              <a:rPr lang="fr-FR" dirty="0"/>
              <a:t>est rapidement bactéricide sur les bacilles à division </a:t>
            </a:r>
            <a:r>
              <a:rPr lang="fr-FR" dirty="0" smtClean="0"/>
              <a:t>rapide extra et intracellulaires, il est  </a:t>
            </a:r>
            <a:r>
              <a:rPr lang="fr-FR" dirty="0"/>
              <a:t>peu ou pas actif sur les </a:t>
            </a:r>
            <a:r>
              <a:rPr lang="fr-FR" dirty="0" smtClean="0"/>
              <a:t>bacilles quiescentes </a:t>
            </a:r>
          </a:p>
          <a:p>
            <a:r>
              <a:rPr lang="fr-FR" dirty="0" smtClean="0"/>
              <a:t>Un pourcentage important de mutants résistants </a:t>
            </a:r>
          </a:p>
          <a:p>
            <a:pPr>
              <a:buNone/>
            </a:pPr>
            <a:r>
              <a:rPr lang="fr-FR" dirty="0" smtClean="0"/>
              <a:t>2- Mécanisme d’action: </a:t>
            </a:r>
          </a:p>
          <a:p>
            <a:pPr>
              <a:buNone/>
            </a:pPr>
            <a:r>
              <a:rPr lang="fr-FR" dirty="0" smtClean="0"/>
              <a:t>Inhibition de la synthèse des acides </a:t>
            </a:r>
            <a:r>
              <a:rPr lang="fr-FR" dirty="0" err="1" smtClean="0"/>
              <a:t>mycoliques</a:t>
            </a:r>
            <a:r>
              <a:rPr lang="fr-FR" dirty="0" smtClean="0"/>
              <a:t>, constituants importants et originaux de la paroi des mycobactéries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3-Pharmacocinétique: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500150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-Absorption </a:t>
            </a:r>
            <a:r>
              <a:rPr lang="fr-FR" sz="2800" dirty="0"/>
              <a:t>orale bonne mais diminuée par la prise </a:t>
            </a:r>
            <a:r>
              <a:rPr lang="fr-FR" sz="2800" dirty="0" smtClean="0"/>
              <a:t>d’aliments</a:t>
            </a:r>
          </a:p>
          <a:p>
            <a:pPr>
              <a:buNone/>
            </a:pPr>
            <a:r>
              <a:rPr lang="fr-FR" sz="2800" dirty="0" smtClean="0"/>
              <a:t>-Diffusion </a:t>
            </a:r>
            <a:r>
              <a:rPr lang="fr-FR" sz="2800" dirty="0"/>
              <a:t>excellente et rapide dans tous les tissus et les </a:t>
            </a:r>
            <a:r>
              <a:rPr lang="fr-FR" sz="2800" dirty="0" smtClean="0"/>
              <a:t>séreuses; y compris le LCR </a:t>
            </a:r>
          </a:p>
          <a:p>
            <a:pPr>
              <a:buFontTx/>
              <a:buChar char="-"/>
            </a:pPr>
            <a:r>
              <a:rPr lang="fr-FR" sz="2800" dirty="0" smtClean="0"/>
              <a:t>Métabolisation hépatique :</a:t>
            </a:r>
            <a:r>
              <a:rPr lang="fr-FR" sz="2800" dirty="0"/>
              <a:t> grâce à une </a:t>
            </a:r>
            <a:r>
              <a:rPr lang="fr-FR" sz="2800" dirty="0" err="1" smtClean="0"/>
              <a:t>acétyltransférase,la</a:t>
            </a:r>
            <a:r>
              <a:rPr lang="fr-FR" sz="2800" dirty="0" smtClean="0"/>
              <a:t> vitesse </a:t>
            </a:r>
            <a:r>
              <a:rPr lang="fr-FR" sz="2800" dirty="0"/>
              <a:t>d’acétylation hépatique est génétiquement déterminée. On parle </a:t>
            </a:r>
            <a:r>
              <a:rPr lang="fr-FR" sz="2800" dirty="0" smtClean="0"/>
              <a:t>d’</a:t>
            </a:r>
            <a:r>
              <a:rPr lang="fr-FR" sz="2800" dirty="0" err="1" smtClean="0"/>
              <a:t>acétyleurs</a:t>
            </a:r>
            <a:r>
              <a:rPr lang="fr-FR" sz="2800" dirty="0" smtClean="0"/>
              <a:t> rapides </a:t>
            </a:r>
            <a:r>
              <a:rPr lang="fr-FR" sz="2800" dirty="0"/>
              <a:t>ou lents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-Demi-vie </a:t>
            </a:r>
            <a:r>
              <a:rPr lang="fr-FR" sz="2800" dirty="0"/>
              <a:t>d’élimination variable selon les </a:t>
            </a:r>
            <a:r>
              <a:rPr lang="fr-FR" sz="2800" dirty="0" smtClean="0"/>
              <a:t>individus: 60 </a:t>
            </a:r>
            <a:r>
              <a:rPr lang="fr-FR" sz="2800" dirty="0"/>
              <a:t>à 90 </a:t>
            </a:r>
            <a:r>
              <a:rPr lang="fr-FR" sz="2800" dirty="0" smtClean="0"/>
              <a:t>mn </a:t>
            </a:r>
            <a:r>
              <a:rPr lang="fr-FR" sz="2800" dirty="0"/>
              <a:t>chez </a:t>
            </a:r>
            <a:r>
              <a:rPr lang="fr-FR" sz="2800" dirty="0" smtClean="0"/>
              <a:t>les </a:t>
            </a:r>
            <a:r>
              <a:rPr lang="fr-FR" sz="2800" dirty="0" err="1" smtClean="0"/>
              <a:t>acétyleurs</a:t>
            </a:r>
            <a:r>
              <a:rPr lang="fr-FR" sz="2800" dirty="0" smtClean="0"/>
              <a:t> </a:t>
            </a:r>
            <a:r>
              <a:rPr lang="fr-FR" sz="2800" dirty="0"/>
              <a:t>rapides, de 120 à 240 minutes chez les </a:t>
            </a:r>
            <a:r>
              <a:rPr lang="fr-FR" sz="2800" dirty="0" err="1"/>
              <a:t>acétyleurs</a:t>
            </a:r>
            <a:r>
              <a:rPr lang="fr-FR" sz="2800" dirty="0"/>
              <a:t> lents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4-Indications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L’INH est un antituberculeux majeur bactéricide exclusivement réservé, en </a:t>
            </a:r>
            <a:r>
              <a:rPr lang="fr-FR" dirty="0" smtClean="0"/>
              <a:t>association, au </a:t>
            </a:r>
            <a:r>
              <a:rPr lang="fr-FR" dirty="0"/>
              <a:t>traitement de la tuberculose sous toutes ses </a:t>
            </a:r>
            <a:r>
              <a:rPr lang="fr-FR" dirty="0" smtClean="0"/>
              <a:t>formes et à tous ces stades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5-Effets </a:t>
            </a:r>
            <a:r>
              <a:rPr lang="fr-FR" b="1" dirty="0"/>
              <a:t>indésirables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/>
              <a:t>Hépatotoxicité</a:t>
            </a:r>
            <a:r>
              <a:rPr lang="fr-FR" dirty="0"/>
              <a:t> renforcée par l’association à la rifampicine et au </a:t>
            </a:r>
            <a:r>
              <a:rPr lang="fr-FR" dirty="0" err="1"/>
              <a:t>pyrazinamide</a:t>
            </a:r>
            <a:r>
              <a:rPr lang="fr-FR" dirty="0"/>
              <a:t> </a:t>
            </a:r>
            <a:r>
              <a:rPr lang="fr-FR" dirty="0" smtClean="0"/>
              <a:t>:élévation </a:t>
            </a:r>
            <a:r>
              <a:rPr lang="fr-FR" dirty="0"/>
              <a:t>des </a:t>
            </a:r>
            <a:r>
              <a:rPr lang="fr-FR" dirty="0" smtClean="0"/>
              <a:t>transaminases.</a:t>
            </a:r>
          </a:p>
          <a:p>
            <a:r>
              <a:rPr lang="fr-FR" dirty="0"/>
              <a:t>Neuropathies </a:t>
            </a:r>
            <a:r>
              <a:rPr lang="fr-FR" dirty="0" smtClean="0"/>
              <a:t>périphériques</a:t>
            </a:r>
          </a:p>
          <a:p>
            <a:r>
              <a:rPr lang="fr-FR" dirty="0"/>
              <a:t>Troubles neuropsychiques surtout chez les personnes âgées.</a:t>
            </a:r>
          </a:p>
          <a:p>
            <a:r>
              <a:rPr lang="fr-FR" dirty="0" smtClean="0"/>
              <a:t>Anémie </a:t>
            </a:r>
            <a:r>
              <a:rPr lang="fr-FR" dirty="0"/>
              <a:t>hémolytique.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Contre-indications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Antécédent d’hépatite due à l’INH.</a:t>
            </a:r>
          </a:p>
          <a:p>
            <a:r>
              <a:rPr lang="fr-FR" dirty="0" smtClean="0"/>
              <a:t>Insuffisance </a:t>
            </a:r>
            <a:r>
              <a:rPr lang="fr-FR" dirty="0"/>
              <a:t>hépatique sévère.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6346</TotalTime>
  <Words>1376</Words>
  <Application>Microsoft Office PowerPoint</Application>
  <PresentationFormat>Affichage à l'écran (4:3)</PresentationFormat>
  <Paragraphs>153</Paragraphs>
  <Slides>35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Capitaux</vt:lpstr>
      <vt:lpstr>Antituberculeux</vt:lpstr>
      <vt:lpstr>INTRODUCTION </vt:lpstr>
      <vt:lpstr>Diapositive 3</vt:lpstr>
      <vt:lpstr>Isoniazide (INH)</vt:lpstr>
      <vt:lpstr>Isoniazide (INH)</vt:lpstr>
      <vt:lpstr> 3-Pharmacocinétique: </vt:lpstr>
      <vt:lpstr>4-Indications</vt:lpstr>
      <vt:lpstr>5-Effets indésirables</vt:lpstr>
      <vt:lpstr>Contre-indications</vt:lpstr>
      <vt:lpstr>Rifampicine</vt:lpstr>
      <vt:lpstr>Rifampicine</vt:lpstr>
      <vt:lpstr>Indications</vt:lpstr>
      <vt:lpstr>Effets indésirables</vt:lpstr>
      <vt:lpstr>Interactions médicamenteuses</vt:lpstr>
      <vt:lpstr>Éthambutol (EMB)</vt:lpstr>
      <vt:lpstr>Indications</vt:lpstr>
      <vt:lpstr>Effets indésirables</vt:lpstr>
      <vt:lpstr>Pyrazinamide (PZA)</vt:lpstr>
      <vt:lpstr>Spectre d’activité</vt:lpstr>
      <vt:lpstr>Pharmacocinétique</vt:lpstr>
      <vt:lpstr>Indications</vt:lpstr>
      <vt:lpstr>Effets indésirables</vt:lpstr>
      <vt:lpstr>Contre-indications</vt:lpstr>
      <vt:lpstr>Médicaments antituberculeux de 2e ligne</vt:lpstr>
      <vt:lpstr>Éthionamide</vt:lpstr>
      <vt:lpstr>Rifabutine</vt:lpstr>
      <vt:lpstr>Aminoside</vt:lpstr>
      <vt:lpstr>Quinolones</vt:lpstr>
      <vt:lpstr>Tuberculose latente (traitement préventif)</vt:lpstr>
      <vt:lpstr>Tuberculose maladie (traitement curatif)</vt:lpstr>
      <vt:lpstr> Traitement combiné</vt:lpstr>
      <vt:lpstr>Tuberculose de l’enfant</vt:lpstr>
      <vt:lpstr>Grossesse</vt:lpstr>
      <vt:lpstr>Tuberculoses à bacilles résistants et les rechutes de tuberculose</vt:lpstr>
      <vt:lpstr>Surveillance du traitement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72</cp:revision>
  <dcterms:created xsi:type="dcterms:W3CDTF">2019-04-30T10:46:39Z</dcterms:created>
  <dcterms:modified xsi:type="dcterms:W3CDTF">2019-05-06T03:55:03Z</dcterms:modified>
</cp:coreProperties>
</file>