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7"/>
  </p:notesMasterIdLst>
  <p:sldIdLst>
    <p:sldId id="291" r:id="rId2"/>
    <p:sldId id="257" r:id="rId3"/>
    <p:sldId id="279" r:id="rId4"/>
    <p:sldId id="267" r:id="rId5"/>
    <p:sldId id="264" r:id="rId6"/>
    <p:sldId id="271" r:id="rId7"/>
    <p:sldId id="280" r:id="rId8"/>
    <p:sldId id="256" r:id="rId9"/>
    <p:sldId id="299" r:id="rId10"/>
    <p:sldId id="300" r:id="rId11"/>
    <p:sldId id="301" r:id="rId12"/>
    <p:sldId id="302" r:id="rId13"/>
    <p:sldId id="303" r:id="rId14"/>
    <p:sldId id="304" r:id="rId15"/>
    <p:sldId id="305" r:id="rId16"/>
    <p:sldId id="268" r:id="rId17"/>
    <p:sldId id="283" r:id="rId18"/>
    <p:sldId id="297" r:id="rId19"/>
    <p:sldId id="306" r:id="rId20"/>
    <p:sldId id="307" r:id="rId21"/>
    <p:sldId id="285" r:id="rId22"/>
    <p:sldId id="308" r:id="rId23"/>
    <p:sldId id="287" r:id="rId24"/>
    <p:sldId id="310" r:id="rId25"/>
    <p:sldId id="311"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BFF"/>
    <a:srgbClr val="652B91"/>
    <a:srgbClr val="F9F8FA"/>
    <a:srgbClr val="F5EFF7"/>
    <a:srgbClr val="E7F3FF"/>
    <a:srgbClr val="D9ECFF"/>
    <a:srgbClr val="99CCFF"/>
    <a:srgbClr val="B7DBFF"/>
    <a:srgbClr val="E9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2531" autoAdjust="0"/>
  </p:normalViewPr>
  <p:slideViewPr>
    <p:cSldViewPr>
      <p:cViewPr varScale="1">
        <p:scale>
          <a:sx n="72" d="100"/>
          <a:sy n="72" d="100"/>
        </p:scale>
        <p:origin x="166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71CDD-D937-4A07-B387-412F7ABBB2B0}" type="datetimeFigureOut">
              <a:rPr lang="fr-FR" smtClean="0"/>
              <a:pPr/>
              <a:t>15/12/2020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086AF-2A76-43E6-8819-F44E2499BACA}" type="slidenum">
              <a:rPr lang="fr-FR" smtClean="0"/>
              <a:pPr/>
              <a:t>‹#›</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DA60C689-A1F7-4F81-917E-36EC0E75E60B}" type="slidenum">
              <a:rPr lang="fr-FR">
                <a:solidFill>
                  <a:prstClr val="black"/>
                </a:solidFill>
              </a:rPr>
              <a:pPr/>
              <a:t>1</a:t>
            </a:fld>
            <a:endParaRPr lang="fr-FR" dirty="0">
              <a:solidFill>
                <a:prstClr val="black"/>
              </a:solidFill>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xfrm>
            <a:off x="685637" y="4343144"/>
            <a:ext cx="5486727" cy="4115019"/>
          </a:xfrm>
          <a:noFill/>
        </p:spPr>
        <p:txBody>
          <a:bodyPr/>
          <a:lstStyle/>
          <a:p>
            <a:pPr algn="just"/>
            <a:r>
              <a:rPr lang="fr-FR" sz="1200" kern="1200" baseline="0" dirty="0">
                <a:solidFill>
                  <a:schemeClr val="tx1"/>
                </a:solidFill>
                <a:latin typeface="Times New Roman" pitchFamily="18" charset="0"/>
                <a:ea typeface="+mn-ea"/>
                <a:cs typeface="Times New Roman" pitchFamily="18" charset="0"/>
              </a:rPr>
              <a:t>Les objectifs de l’enseignement de la pharmacologie en médecine sont de fournir aux futurs praticiens les bases rationnelles pharmacologiques de la thérapeutique par les médicaments.</a:t>
            </a:r>
          </a:p>
          <a:p>
            <a:pPr algn="just"/>
            <a:endParaRPr lang="fr-FR" dirty="0">
              <a:latin typeface="Times New Roman" pitchFamily="18" charset="0"/>
              <a:cs typeface="Times New Roman" pitchFamily="18" charset="0"/>
            </a:endParaRPr>
          </a:p>
          <a:p>
            <a:pPr algn="just"/>
            <a:r>
              <a:rPr lang="fr-FR" sz="1200" kern="1200" baseline="0" dirty="0">
                <a:solidFill>
                  <a:schemeClr val="tx1"/>
                </a:solidFill>
                <a:latin typeface="Times New Roman" pitchFamily="18" charset="0"/>
                <a:ea typeface="+mn-ea"/>
                <a:cs typeface="Times New Roman" pitchFamily="18" charset="0"/>
              </a:rPr>
              <a:t>Les objectifs de l’enseignement de la pharmacologie sont donc centrés sur l’acquisition d’une part des connaissances indispensables au sujet des principales classes de médicament et d’autre part sur l’acquisition du raisonnement pharmacologique autour du médicament (principe de l’évaluation des effets y compris des effets indésirables, des règles de prescription, des précautions à prendre en fonctions de certains risques prévisibles ou populations particulières, etc).</a:t>
            </a:r>
          </a:p>
          <a:p>
            <a:pPr algn="just"/>
            <a:endParaRPr lang="fr-FR" sz="1200" kern="1200" baseline="0" dirty="0">
              <a:solidFill>
                <a:schemeClr val="tx1"/>
              </a:solidFill>
              <a:latin typeface="Times New Roman" pitchFamily="18" charset="0"/>
              <a:ea typeface="+mn-ea"/>
              <a:cs typeface="Times New Roman" pitchFamily="18" charset="0"/>
            </a:endParaRPr>
          </a:p>
          <a:p>
            <a:endParaRPr lang="fr-FR" dirty="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Times New Roman" pitchFamily="18" charset="0"/>
                <a:cs typeface="Times New Roman" pitchFamily="18" charset="0"/>
              </a:rPr>
              <a:t>La </a:t>
            </a:r>
            <a:r>
              <a:rPr lang="fr-FR" sz="1200" b="1" dirty="0">
                <a:solidFill>
                  <a:schemeClr val="bg1"/>
                </a:solidFill>
                <a:latin typeface="Times New Roman" pitchFamily="18" charset="0"/>
                <a:cs typeface="Times New Roman" pitchFamily="18" charset="0"/>
              </a:rPr>
              <a:t>pharmacologie </a:t>
            </a:r>
            <a:r>
              <a:rPr lang="fr-FR" sz="1200" dirty="0">
                <a:solidFill>
                  <a:schemeClr val="bg1"/>
                </a:solidFill>
                <a:latin typeface="Times New Roman" pitchFamily="18" charset="0"/>
                <a:cs typeface="Times New Roman" pitchFamily="18" charset="0"/>
              </a:rPr>
              <a:t>est l'étude des médicaments, de leur action et de leur emploi. </a:t>
            </a:r>
          </a:p>
          <a:p>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6">
                    <a:lumMod val="50000"/>
                  </a:schemeClr>
                </a:solidFill>
                <a:latin typeface="Times New Roman" pitchFamily="18" charset="0"/>
                <a:cs typeface="Times New Roman" pitchFamily="18" charset="0"/>
              </a:rPr>
              <a:t>peut être défini comme toute substance introduite dans un organisme vivant, animal ou homme, ou appliquée sur cet organisme, en vue de prévenir ou de guérir une maladie, ou seulement d'atténuer certaines de ses manifestations, ou encore d'établir un diagnostic.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Times New Roman" pitchFamily="18" charset="0"/>
                <a:cs typeface="Times New Roman" pitchFamily="18" charset="0"/>
              </a:rPr>
              <a:t>Un médicament est une molécule bien définie, dont le devenir dans l'organisme est connu et dont les effets bénéfiques sont apparus suffisamment importants par rapport aux effets indésirables pour qu'il obtienne l'autorisation de mise sur le marché. Cette molécule bien définie, en fonction de sa structure, interagit avec une cible de notre propre organisme ou celle d'un germe et provoque des effets liés à la modification du fonctionnement de cette cible. Ses effets bénéfiques, ses indications et souvent ses effets indésirables en découlent. Le médicament n'est pas un objet mystérieux ou magique. </a:t>
            </a:r>
          </a:p>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BBB7C-A275-447E-8B72-B0A054179A8B}" type="slidenum">
              <a:rPr lang="fr-FR"/>
              <a:pPr/>
              <a:t>17</a:t>
            </a:fld>
            <a:endParaRPr lang="fr-FR"/>
          </a:p>
        </p:txBody>
      </p:sp>
      <p:sp>
        <p:nvSpPr>
          <p:cNvPr id="214018" name="Rectangle 2"/>
          <p:cNvSpPr>
            <a:spLocks noGrp="1" noRot="1" noChangeAspect="1" noChangeArrowheads="1" noTextEdit="1"/>
          </p:cNvSpPr>
          <p:nvPr>
            <p:ph type="sldImg"/>
          </p:nvPr>
        </p:nvSpPr>
        <p:spPr>
          <a:xfrm>
            <a:off x="1143000" y="685800"/>
            <a:ext cx="4572000" cy="3429000"/>
          </a:xfrm>
          <a:ln/>
        </p:spPr>
      </p:sp>
      <p:sp>
        <p:nvSpPr>
          <p:cNvPr id="214019" name="Rectangle 3"/>
          <p:cNvSpPr>
            <a:spLocks noGrp="1" noChangeArrowheads="1"/>
          </p:cNvSpPr>
          <p:nvPr>
            <p:ph type="body" idx="1"/>
          </p:nvPr>
        </p:nvSpPr>
        <p:spPr>
          <a:xfrm>
            <a:off x="-1371600" y="4343400"/>
            <a:ext cx="8229600" cy="4114800"/>
          </a:xfrm>
        </p:spPr>
        <p:txBody>
          <a:bodyPr/>
          <a:lstStyle/>
          <a:p>
            <a:r>
              <a:rPr lang="fr-FR" dirty="0"/>
              <a:t>La morphine est un </a:t>
            </a:r>
            <a:r>
              <a:rPr lang="fr-FR" dirty="0" err="1"/>
              <a:t>alacaloïde</a:t>
            </a:r>
            <a:r>
              <a:rPr lang="fr-FR" dirty="0"/>
              <a:t>,</a:t>
            </a:r>
          </a:p>
          <a:p>
            <a:r>
              <a:rPr lang="fr-FR" dirty="0"/>
              <a:t>Un alcaloïde est une substance </a:t>
            </a:r>
            <a:r>
              <a:rPr lang="fr-FR" dirty="0" err="1"/>
              <a:t>alacaline</a:t>
            </a:r>
            <a:r>
              <a:rPr lang="fr-FR" dirty="0"/>
              <a:t> d’origine naturelle ayant des effets pharmacologiques intenses à très faible dose,</a:t>
            </a:r>
          </a:p>
          <a:p>
            <a:r>
              <a:rPr lang="fr-FR" dirty="0"/>
              <a:t>C’est un alcaloïde du pavot, papaver </a:t>
            </a:r>
            <a:r>
              <a:rPr lang="fr-FR" dirty="0" err="1"/>
              <a:t>somniferum</a:t>
            </a:r>
            <a:r>
              <a:rPr lang="fr-FR" dirty="0"/>
              <a:t>, de la famille du coquelicot mais à fleurs blanches,</a:t>
            </a:r>
          </a:p>
          <a:p>
            <a:r>
              <a:rPr lang="fr-FR" dirty="0"/>
              <a:t>La morphine n’est pas le seul </a:t>
            </a:r>
            <a:r>
              <a:rPr lang="fr-FR" dirty="0" err="1"/>
              <a:t>alcalodie</a:t>
            </a:r>
            <a:r>
              <a:rPr lang="fr-FR" dirty="0"/>
              <a:t> du pavot; le jus qui s’écoule à l’incision des capsules de pavot, latex visqueux qu’on appelle l’opium contient une vingtaine d’alcaloïdes,</a:t>
            </a:r>
          </a:p>
          <a:p>
            <a:r>
              <a:rPr lang="fr-FR" dirty="0"/>
              <a:t>Les substances dérivées de l’opium sont les opiacés,</a:t>
            </a:r>
          </a:p>
          <a:p>
            <a:r>
              <a:rPr lang="fr-FR" dirty="0"/>
              <a:t>Certaines substances analogues chimiques ont des actions antagonistes de la morphine; agonistes et antagonistes sont les substances opioïdes,</a:t>
            </a:r>
          </a:p>
          <a:p>
            <a:r>
              <a:rPr lang="fr-FR" dirty="0"/>
              <a:t>Alors que l’opium, la morphine et ses dérivés sont utilisés depuis des millénaires, ce n’est qu’à la fin du </a:t>
            </a:r>
            <a:r>
              <a:rPr lang="fr-FR" dirty="0" err="1"/>
              <a:t>XX°siècle</a:t>
            </a:r>
            <a:r>
              <a:rPr lang="fr-FR" dirty="0"/>
              <a:t> que l’on a découvert que l’organisme était capable de fabriquer des </a:t>
            </a:r>
            <a:r>
              <a:rPr lang="fr-FR" dirty="0" err="1"/>
              <a:t>subtances</a:t>
            </a:r>
            <a:r>
              <a:rPr lang="fr-FR" dirty="0"/>
              <a:t> ayant la même action que la morphine, ces morphines endogènes « endorphines », n’ont  absolument pas la même structure chimique, ce sont des protéines mais leur conformation dans l’espace leur permet de se lier aux récepteurs spécifiques qui acceptent les morphiniques. </a:t>
            </a:r>
          </a:p>
          <a:p>
            <a:r>
              <a:rPr lang="fr-FR" dirty="0"/>
              <a:t> C’est </a:t>
            </a:r>
            <a:r>
              <a:rPr lang="fr-FR" dirty="0" err="1"/>
              <a:t>Seturner</a:t>
            </a:r>
            <a:r>
              <a:rPr lang="fr-FR" dirty="0"/>
              <a:t> vers 1800qui a isolé le premier la morphine de l’opium.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200" b="1" u="sng" dirty="0">
                <a:solidFill>
                  <a:schemeClr val="accent5">
                    <a:lumMod val="50000"/>
                  </a:schemeClr>
                </a:solidFill>
                <a:latin typeface="Times New Roman" pitchFamily="18" charset="0"/>
                <a:cs typeface="Times New Roman" pitchFamily="18" charset="0"/>
              </a:rPr>
              <a:t>Médicaments d ’origine microbiologique:</a:t>
            </a:r>
          </a:p>
          <a:p>
            <a:endParaRPr lang="fr-FR" sz="1100" b="1" u="sng" dirty="0">
              <a:solidFill>
                <a:schemeClr val="accent5">
                  <a:lumMod val="50000"/>
                </a:schemeClr>
              </a:solidFill>
              <a:latin typeface="Times New Roman" pitchFamily="18" charset="0"/>
              <a:cs typeface="Times New Roman" pitchFamily="18" charset="0"/>
            </a:endParaRPr>
          </a:p>
          <a:p>
            <a:r>
              <a:rPr lang="fr-FR" sz="1200" dirty="0">
                <a:latin typeface="Times New Roman" pitchFamily="18" charset="0"/>
                <a:cs typeface="Times New Roman" pitchFamily="18" charset="0"/>
              </a:rPr>
              <a:t>Il s’agit des vaccins. Obtenus à partir de bactéries ou de virus atténués ou tués, ils confèrent après</a:t>
            </a:r>
            <a:r>
              <a:rPr lang="fr-FR" sz="1200" baseline="0" dirty="0">
                <a:latin typeface="Times New Roman" pitchFamily="18" charset="0"/>
                <a:cs typeface="Times New Roman" pitchFamily="18" charset="0"/>
              </a:rPr>
              <a:t> </a:t>
            </a:r>
            <a:r>
              <a:rPr lang="fr-FR" sz="1200" dirty="0">
                <a:latin typeface="Times New Roman" pitchFamily="18" charset="0"/>
                <a:cs typeface="Times New Roman" pitchFamily="18" charset="0"/>
              </a:rPr>
              <a:t>injection une immunité contre les infections correspondantes</a:t>
            </a:r>
            <a:r>
              <a:rPr lang="fr-FR" sz="1200" dirty="0"/>
              <a:t>.</a:t>
            </a:r>
          </a:p>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200" b="1" u="sng" dirty="0">
                <a:solidFill>
                  <a:schemeClr val="accent5">
                    <a:lumMod val="50000"/>
                  </a:schemeClr>
                </a:solidFill>
                <a:latin typeface="Times New Roman" pitchFamily="18" charset="0"/>
                <a:cs typeface="Times New Roman" pitchFamily="18" charset="0"/>
              </a:rPr>
              <a:t>Médicaments d ’origine microbiologique:</a:t>
            </a:r>
          </a:p>
          <a:p>
            <a:endParaRPr lang="fr-FR" sz="1100" b="1" u="sng" dirty="0">
              <a:solidFill>
                <a:schemeClr val="accent5">
                  <a:lumMod val="50000"/>
                </a:schemeClr>
              </a:solidFill>
              <a:latin typeface="Times New Roman" pitchFamily="18" charset="0"/>
              <a:cs typeface="Times New Roman" pitchFamily="18" charset="0"/>
            </a:endParaRPr>
          </a:p>
          <a:p>
            <a:r>
              <a:rPr lang="fr-FR" sz="1200" dirty="0">
                <a:latin typeface="Times New Roman" pitchFamily="18" charset="0"/>
                <a:cs typeface="Times New Roman" pitchFamily="18" charset="0"/>
              </a:rPr>
              <a:t>Il s’agit des vaccins. Obtenus à partir de bactéries ou de virus atténués ou tués, ils confèrent après</a:t>
            </a:r>
            <a:r>
              <a:rPr lang="fr-FR" sz="1200" baseline="0" dirty="0">
                <a:latin typeface="Times New Roman" pitchFamily="18" charset="0"/>
                <a:cs typeface="Times New Roman" pitchFamily="18" charset="0"/>
              </a:rPr>
              <a:t> </a:t>
            </a:r>
            <a:r>
              <a:rPr lang="fr-FR" sz="1200" dirty="0">
                <a:latin typeface="Times New Roman" pitchFamily="18" charset="0"/>
                <a:cs typeface="Times New Roman" pitchFamily="18" charset="0"/>
              </a:rPr>
              <a:t>injection une immunité contre les infections correspondantes</a:t>
            </a:r>
            <a:r>
              <a:rPr lang="fr-FR" sz="1200" dirty="0"/>
              <a:t>.</a:t>
            </a:r>
          </a:p>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200" b="1" u="sng" dirty="0">
                <a:solidFill>
                  <a:schemeClr val="accent5">
                    <a:lumMod val="50000"/>
                  </a:schemeClr>
                </a:solidFill>
                <a:latin typeface="Times New Roman" pitchFamily="18" charset="0"/>
                <a:cs typeface="Times New Roman" pitchFamily="18" charset="0"/>
              </a:rPr>
              <a:t>Médicaments d ’origine microbiologique:</a:t>
            </a:r>
          </a:p>
          <a:p>
            <a:endParaRPr lang="fr-FR" sz="1100" b="1" u="sng" dirty="0">
              <a:solidFill>
                <a:schemeClr val="accent5">
                  <a:lumMod val="50000"/>
                </a:schemeClr>
              </a:solidFill>
              <a:latin typeface="Times New Roman" pitchFamily="18" charset="0"/>
              <a:cs typeface="Times New Roman" pitchFamily="18" charset="0"/>
            </a:endParaRPr>
          </a:p>
          <a:p>
            <a:r>
              <a:rPr lang="fr-FR" sz="1200" dirty="0">
                <a:latin typeface="Times New Roman" pitchFamily="18" charset="0"/>
                <a:cs typeface="Times New Roman" pitchFamily="18" charset="0"/>
              </a:rPr>
              <a:t>Il s’agit des vaccins. Obtenus à partir de bactéries ou de virus atténués ou tués, ils confèrent après</a:t>
            </a:r>
            <a:r>
              <a:rPr lang="fr-FR" sz="1200" baseline="0" dirty="0">
                <a:latin typeface="Times New Roman" pitchFamily="18" charset="0"/>
                <a:cs typeface="Times New Roman" pitchFamily="18" charset="0"/>
              </a:rPr>
              <a:t> </a:t>
            </a:r>
            <a:r>
              <a:rPr lang="fr-FR" sz="1200" dirty="0">
                <a:latin typeface="Times New Roman" pitchFamily="18" charset="0"/>
                <a:cs typeface="Times New Roman" pitchFamily="18" charset="0"/>
              </a:rPr>
              <a:t>injection une immunité contre les infections correspondantes</a:t>
            </a:r>
            <a:r>
              <a:rPr lang="fr-FR" sz="1200" dirty="0"/>
              <a:t>.</a:t>
            </a:r>
          </a:p>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47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C’est la science des effets et du devenir dans l’organisme des médicaments.</a:t>
            </a:r>
          </a:p>
          <a:p>
            <a:endParaRPr lang="fr-FR" sz="1200"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2274C83-4CD3-47C7-9AEA-D6F5CF61235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70000" lnSpcReduction="20000"/>
          </a:bodyPr>
          <a:lstStyle/>
          <a:p>
            <a:r>
              <a:rPr lang="fr-FR" sz="1200" kern="1200" dirty="0">
                <a:solidFill>
                  <a:schemeClr val="tx1"/>
                </a:solidFill>
                <a:latin typeface="+mn-lt"/>
                <a:ea typeface="+mn-ea"/>
                <a:cs typeface="+mn-cs"/>
              </a:rPr>
              <a:t>L’optimisation  thérapeutique vise  une amélioration du traitement reçu par la malade. Mais  elle peut impliquer le  pharmacien dans le choix d’une thérapie offrant un meilleur rapport entre les avantages et les inconvénients de cette dernière. </a:t>
            </a:r>
          </a:p>
          <a:p>
            <a:r>
              <a:rPr lang="fr-FR" sz="1200" kern="1200" dirty="0">
                <a:solidFill>
                  <a:schemeClr val="tx1"/>
                </a:solidFill>
                <a:latin typeface="+mn-lt"/>
                <a:ea typeface="+mn-ea"/>
                <a:cs typeface="+mn-cs"/>
              </a:rPr>
              <a:t>Ces avantages et ces inconvenants ne doivent pas être regardés sous l’angle unique de l’efficacité clinique mais doivent comprendre aussi une dimension économique.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Le meilleur traitement est celui qui atteint un certain but clinique au moindre cout, d’ou l’importance de considérer le rapport cout / bénéfices. </a:t>
            </a:r>
          </a:p>
          <a:p>
            <a:r>
              <a:rPr lang="fr-FR" sz="1200" kern="1200" dirty="0">
                <a:solidFill>
                  <a:schemeClr val="tx1"/>
                </a:solidFill>
                <a:latin typeface="+mn-lt"/>
                <a:ea typeface="+mn-ea"/>
                <a:cs typeface="+mn-cs"/>
              </a:rPr>
              <a:t>La problématique consiste à déterminer comment peut-on </a:t>
            </a:r>
            <a:r>
              <a:rPr lang="fr-FR" sz="1200" b="1" kern="1200" dirty="0">
                <a:solidFill>
                  <a:schemeClr val="tx1"/>
                </a:solidFill>
                <a:latin typeface="+mn-lt"/>
                <a:ea typeface="+mn-ea"/>
                <a:cs typeface="+mn-cs"/>
              </a:rPr>
              <a:t>atteindre un objectif thérapeutique en fonction des ressources disponibles. </a:t>
            </a:r>
          </a:p>
          <a:p>
            <a:endParaRPr lang="fr-FR" sz="1200" b="1" kern="1200" dirty="0">
              <a:solidFill>
                <a:schemeClr val="tx1"/>
              </a:solidFill>
              <a:latin typeface="+mn-lt"/>
              <a:ea typeface="+mn-ea"/>
              <a:cs typeface="+mn-cs"/>
            </a:endParaRPr>
          </a:p>
          <a:p>
            <a:r>
              <a:rPr lang="fr-FR" sz="1200" kern="1200" baseline="0" dirty="0">
                <a:solidFill>
                  <a:schemeClr val="tx1"/>
                </a:solidFill>
                <a:latin typeface="+mn-lt"/>
                <a:ea typeface="+mn-ea"/>
                <a:cs typeface="+mn-cs"/>
              </a:rPr>
              <a:t>Elle-même se subdivise en spécialités multiples :</a:t>
            </a:r>
          </a:p>
          <a:p>
            <a:r>
              <a:rPr lang="fr-FR" sz="1200" kern="1200" baseline="0" dirty="0">
                <a:solidFill>
                  <a:schemeClr val="tx1"/>
                </a:solidFill>
                <a:latin typeface="+mn-lt"/>
                <a:ea typeface="+mn-ea"/>
                <a:cs typeface="+mn-cs"/>
              </a:rPr>
              <a:t>- pharmacologie moléculaire</a:t>
            </a:r>
          </a:p>
          <a:p>
            <a:r>
              <a:rPr lang="fr-FR" sz="1200" kern="1200" baseline="0" dirty="0">
                <a:solidFill>
                  <a:schemeClr val="tx1"/>
                </a:solidFill>
                <a:latin typeface="+mn-lt"/>
                <a:ea typeface="+mn-ea"/>
                <a:cs typeface="+mn-cs"/>
              </a:rPr>
              <a:t>- pharmacocinétique : devenir des médicaments au sein des organismes vivants</a:t>
            </a:r>
          </a:p>
          <a:p>
            <a:r>
              <a:rPr lang="fr-FR" sz="1200" kern="1200" baseline="0" dirty="0">
                <a:solidFill>
                  <a:schemeClr val="tx1"/>
                </a:solidFill>
                <a:latin typeface="+mn-lt"/>
                <a:ea typeface="+mn-ea"/>
                <a:cs typeface="+mn-cs"/>
              </a:rPr>
              <a:t>- pharmacodynamie : effets des médicaments sur les systèmes biologiques</a:t>
            </a:r>
          </a:p>
          <a:p>
            <a:r>
              <a:rPr lang="fr-FR" sz="1200" kern="1200" baseline="0" dirty="0">
                <a:solidFill>
                  <a:schemeClr val="tx1"/>
                </a:solidFill>
                <a:latin typeface="+mn-lt"/>
                <a:ea typeface="+mn-ea"/>
                <a:cs typeface="+mn-cs"/>
              </a:rPr>
              <a:t>- dosage des médicaments et suivi thérapeutique</a:t>
            </a:r>
          </a:p>
          <a:p>
            <a:r>
              <a:rPr lang="fr-FR" sz="1200" kern="1200" baseline="0" dirty="0">
                <a:solidFill>
                  <a:schemeClr val="tx1"/>
                </a:solidFill>
                <a:latin typeface="+mn-lt"/>
                <a:ea typeface="+mn-ea"/>
                <a:cs typeface="+mn-cs"/>
              </a:rPr>
              <a:t>- usage des médicaments en médecine humaine</a:t>
            </a:r>
          </a:p>
          <a:p>
            <a:r>
              <a:rPr lang="fr-FR" sz="1200" kern="1200" baseline="0" dirty="0">
                <a:solidFill>
                  <a:schemeClr val="tx1"/>
                </a:solidFill>
                <a:latin typeface="+mn-lt"/>
                <a:ea typeface="+mn-ea"/>
                <a:cs typeface="+mn-cs"/>
              </a:rPr>
              <a:t>- chronopharmacologie : médicaments et cycles biologiques</a:t>
            </a:r>
          </a:p>
          <a:p>
            <a:r>
              <a:rPr lang="fr-FR" sz="1200" kern="1200" baseline="0" dirty="0">
                <a:solidFill>
                  <a:schemeClr val="tx1"/>
                </a:solidFill>
                <a:latin typeface="+mn-lt"/>
                <a:ea typeface="+mn-ea"/>
                <a:cs typeface="+mn-cs"/>
              </a:rPr>
              <a:t>- pharmacologie clinique : médicaments et êtres humains</a:t>
            </a:r>
          </a:p>
          <a:p>
            <a:r>
              <a:rPr lang="fr-FR" sz="1200" kern="1200" baseline="0" dirty="0">
                <a:solidFill>
                  <a:schemeClr val="tx1"/>
                </a:solidFill>
                <a:latin typeface="+mn-lt"/>
                <a:ea typeface="+mn-ea"/>
                <a:cs typeface="+mn-cs"/>
              </a:rPr>
              <a:t>- essais thérapeutiques : expérimentation des médicaments chez l’homme</a:t>
            </a:r>
          </a:p>
          <a:p>
            <a:r>
              <a:rPr lang="fr-FR" sz="1200" kern="1200" baseline="0" dirty="0">
                <a:solidFill>
                  <a:schemeClr val="tx1"/>
                </a:solidFill>
                <a:latin typeface="+mn-lt"/>
                <a:ea typeface="+mn-ea"/>
                <a:cs typeface="+mn-cs"/>
              </a:rPr>
              <a:t>- pharmacovigilance : effets indésirables des médicaments</a:t>
            </a:r>
          </a:p>
          <a:p>
            <a:r>
              <a:rPr lang="fr-FR" sz="1200" kern="1200" baseline="0" dirty="0">
                <a:solidFill>
                  <a:schemeClr val="tx1"/>
                </a:solidFill>
                <a:latin typeface="+mn-lt"/>
                <a:ea typeface="+mn-ea"/>
                <a:cs typeface="+mn-cs"/>
              </a:rPr>
              <a:t>- pharmacodépendance : abus ou dépendance à une substance psycho-active</a:t>
            </a:r>
          </a:p>
          <a:p>
            <a:r>
              <a:rPr lang="fr-FR" sz="1200" kern="1200" baseline="0" dirty="0">
                <a:solidFill>
                  <a:schemeClr val="tx1"/>
                </a:solidFill>
                <a:latin typeface="+mn-lt"/>
                <a:ea typeface="+mn-ea"/>
                <a:cs typeface="+mn-cs"/>
              </a:rPr>
              <a:t>- intoxications médicamenteuses : effets des surdosages</a:t>
            </a:r>
          </a:p>
          <a:p>
            <a:r>
              <a:rPr lang="fr-FR" sz="1200" kern="1200" baseline="0" dirty="0">
                <a:solidFill>
                  <a:schemeClr val="tx1"/>
                </a:solidFill>
                <a:latin typeface="+mn-lt"/>
                <a:ea typeface="+mn-ea"/>
                <a:cs typeface="+mn-cs"/>
              </a:rPr>
              <a:t>- pharmaco-épidémiologie : médicaments et populations</a:t>
            </a:r>
          </a:p>
          <a:p>
            <a:r>
              <a:rPr lang="fr-FR" sz="1200" kern="1200" baseline="0" dirty="0">
                <a:solidFill>
                  <a:schemeClr val="tx1"/>
                </a:solidFill>
                <a:latin typeface="+mn-lt"/>
                <a:ea typeface="+mn-ea"/>
                <a:cs typeface="+mn-cs"/>
              </a:rPr>
              <a:t>- pharmaco-économie : économie du médicament</a:t>
            </a:r>
          </a:p>
          <a:p>
            <a:r>
              <a:rPr lang="fr-FR" sz="1200" kern="1200" baseline="0" dirty="0">
                <a:solidFill>
                  <a:schemeClr val="tx1"/>
                </a:solidFill>
                <a:latin typeface="+mn-lt"/>
                <a:ea typeface="+mn-ea"/>
                <a:cs typeface="+mn-cs"/>
              </a:rPr>
              <a:t>- pharmacogénétique : génome et médicament</a:t>
            </a:r>
          </a:p>
          <a:p>
            <a:r>
              <a:rPr lang="fr-FR" sz="1200" kern="1200" baseline="0" dirty="0">
                <a:solidFill>
                  <a:schemeClr val="tx1"/>
                </a:solidFill>
                <a:latin typeface="+mn-lt"/>
                <a:ea typeface="+mn-ea"/>
                <a:cs typeface="+mn-cs"/>
              </a:rPr>
              <a:t>- pharmacologie sociale : société et médicament</a:t>
            </a:r>
          </a:p>
          <a:p>
            <a:r>
              <a:rPr lang="fr-FR" sz="1200" kern="1200" baseline="0" dirty="0">
                <a:solidFill>
                  <a:schemeClr val="tx1"/>
                </a:solidFill>
                <a:latin typeface="+mn-lt"/>
                <a:ea typeface="+mn-ea"/>
                <a:cs typeface="+mn-cs"/>
              </a:rPr>
              <a:t>- sans compter les pharmacologies spécialisées aux classes </a:t>
            </a:r>
            <a:r>
              <a:rPr lang="fr-FR" sz="1200" kern="1200" baseline="0" dirty="0" err="1">
                <a:solidFill>
                  <a:schemeClr val="tx1"/>
                </a:solidFill>
                <a:latin typeface="+mn-lt"/>
                <a:ea typeface="+mn-ea"/>
                <a:cs typeface="+mn-cs"/>
              </a:rPr>
              <a:t>pharmacothérapeutiques</a:t>
            </a:r>
            <a:r>
              <a:rPr lang="fr-FR" sz="1200" kern="1200" baseline="0" dirty="0">
                <a:solidFill>
                  <a:schemeClr val="tx1"/>
                </a:solidFill>
                <a:latin typeface="+mn-lt"/>
                <a:ea typeface="+mn-ea"/>
                <a:cs typeface="+mn-cs"/>
              </a:rPr>
              <a:t> de médicaments</a:t>
            </a:r>
          </a:p>
          <a:p>
            <a:pPr>
              <a:buFontTx/>
              <a:buChar char="-"/>
            </a:pPr>
            <a:r>
              <a:rPr lang="fr-FR" sz="1200" kern="1200" baseline="0" dirty="0">
                <a:solidFill>
                  <a:schemeClr val="tx1"/>
                </a:solidFill>
                <a:latin typeface="+mn-lt"/>
                <a:ea typeface="+mn-ea"/>
                <a:cs typeface="+mn-cs"/>
              </a:rPr>
              <a:t>etc.</a:t>
            </a:r>
          </a:p>
          <a:p>
            <a:pPr>
              <a:buFontTx/>
              <a:buChar char="-"/>
            </a:pPr>
            <a:endParaRPr lang="fr-FR" sz="1200" kern="1200" baseline="0" dirty="0">
              <a:solidFill>
                <a:schemeClr val="tx1"/>
              </a:solidFill>
              <a:latin typeface="+mn-lt"/>
              <a:ea typeface="+mn-ea"/>
              <a:cs typeface="+mn-cs"/>
            </a:endParaRPr>
          </a:p>
          <a:p>
            <a:pPr algn="just" eaLnBrk="0" hangingPunct="0"/>
            <a:r>
              <a:rPr lang="fr-FR" sz="1200" dirty="0">
                <a:solidFill>
                  <a:schemeClr val="accent6">
                    <a:lumMod val="50000"/>
                  </a:schemeClr>
                </a:solidFill>
                <a:latin typeface="Times New Roman" pitchFamily="18" charset="0"/>
                <a:cs typeface="Times New Roman" pitchFamily="18" charset="0"/>
              </a:rPr>
              <a:t>La </a:t>
            </a:r>
            <a:r>
              <a:rPr lang="fr-FR" sz="1200" u="sng" dirty="0">
                <a:solidFill>
                  <a:schemeClr val="accent6">
                    <a:lumMod val="50000"/>
                  </a:schemeClr>
                </a:solidFill>
                <a:latin typeface="Times New Roman" pitchFamily="18" charset="0"/>
                <a:cs typeface="Times New Roman" pitchFamily="18" charset="0"/>
              </a:rPr>
              <a:t>Pharmacocinétique</a:t>
            </a:r>
            <a:r>
              <a:rPr lang="fr-FR" sz="1200" dirty="0">
                <a:solidFill>
                  <a:schemeClr val="accent6">
                    <a:lumMod val="50000"/>
                  </a:schemeClr>
                </a:solidFill>
                <a:latin typeface="Times New Roman" pitchFamily="18" charset="0"/>
                <a:cs typeface="Times New Roman" pitchFamily="18" charset="0"/>
              </a:rPr>
              <a:t> a pour objet l'étude descriptive et quantitative du devenir d'un médicament dans l'organisme auquel il est administré.</a:t>
            </a:r>
          </a:p>
          <a:p>
            <a:pPr algn="just" eaLnBrk="0" hangingPunct="0"/>
            <a:endParaRPr lang="fr-FR" sz="1200" dirty="0">
              <a:solidFill>
                <a:schemeClr val="accent6">
                  <a:lumMod val="50000"/>
                </a:schemeClr>
              </a:solidFill>
              <a:latin typeface="Times New Roman" pitchFamily="18" charset="0"/>
              <a:cs typeface="Times New Roman" pitchFamily="18" charset="0"/>
            </a:endParaRPr>
          </a:p>
          <a:p>
            <a:pPr algn="just" eaLnBrk="0" hangingPunct="0"/>
            <a:r>
              <a:rPr lang="fr-FR" sz="1200" dirty="0">
                <a:solidFill>
                  <a:schemeClr val="accent6">
                    <a:lumMod val="50000"/>
                  </a:schemeClr>
                </a:solidFill>
                <a:latin typeface="Times New Roman" pitchFamily="18" charset="0"/>
                <a:cs typeface="Times New Roman" pitchFamily="18" charset="0"/>
              </a:rPr>
              <a:t>Alors que la </a:t>
            </a:r>
            <a:r>
              <a:rPr lang="fr-FR" sz="1200" u="sng" dirty="0">
                <a:solidFill>
                  <a:schemeClr val="accent6">
                    <a:lumMod val="50000"/>
                  </a:schemeClr>
                </a:solidFill>
                <a:latin typeface="Times New Roman" pitchFamily="18" charset="0"/>
                <a:cs typeface="Times New Roman" pitchFamily="18" charset="0"/>
              </a:rPr>
              <a:t>Pharmacologie</a:t>
            </a:r>
            <a:r>
              <a:rPr lang="fr-FR" sz="1200" dirty="0">
                <a:solidFill>
                  <a:schemeClr val="accent6">
                    <a:lumMod val="50000"/>
                  </a:schemeClr>
                </a:solidFill>
                <a:latin typeface="Times New Roman" pitchFamily="18" charset="0"/>
                <a:cs typeface="Times New Roman" pitchFamily="18" charset="0"/>
              </a:rPr>
              <a:t> s'intéresse à l'action du médicament sur l'organisme, la pharmacocinétique concerne l'action de l'organisme sur le médicament</a:t>
            </a:r>
          </a:p>
          <a:p>
            <a:pPr algn="just" eaLnBrk="0" hangingPunct="0"/>
            <a:endParaRPr lang="fr-FR" sz="1200" dirty="0">
              <a:solidFill>
                <a:schemeClr val="accent6">
                  <a:lumMod val="50000"/>
                </a:schemeClr>
              </a:solidFill>
              <a:latin typeface="Times New Roman" pitchFamily="18" charset="0"/>
              <a:cs typeface="Times New Roman" pitchFamily="18" charset="0"/>
            </a:endParaRPr>
          </a:p>
          <a:p>
            <a:pPr algn="just" eaLnBrk="0" hangingPunct="0"/>
            <a:r>
              <a:rPr lang="fr-FR" sz="1200" dirty="0">
                <a:solidFill>
                  <a:schemeClr val="accent6">
                    <a:lumMod val="50000"/>
                  </a:schemeClr>
                </a:solidFill>
                <a:latin typeface="Times New Roman" pitchFamily="18" charset="0"/>
                <a:cs typeface="Times New Roman" pitchFamily="18" charset="0"/>
              </a:rPr>
              <a:t>La </a:t>
            </a:r>
            <a:r>
              <a:rPr lang="fr-FR" sz="1200" u="sng" dirty="0">
                <a:solidFill>
                  <a:schemeClr val="accent6">
                    <a:lumMod val="50000"/>
                  </a:schemeClr>
                </a:solidFill>
                <a:latin typeface="Times New Roman" pitchFamily="18" charset="0"/>
                <a:cs typeface="Times New Roman" pitchFamily="18" charset="0"/>
              </a:rPr>
              <a:t>pharmacocinétique clinique</a:t>
            </a:r>
            <a:r>
              <a:rPr lang="fr-FR" sz="1200" dirty="0">
                <a:solidFill>
                  <a:schemeClr val="accent6">
                    <a:lumMod val="50000"/>
                  </a:schemeClr>
                </a:solidFill>
                <a:latin typeface="Times New Roman" pitchFamily="18" charset="0"/>
                <a:cs typeface="Times New Roman" pitchFamily="18" charset="0"/>
              </a:rPr>
              <a:t> correspond à l'application des notions théoriques de pharmacocinétique au traitement des maladies par les médicaments. (Ajustement de posologie, ...)</a:t>
            </a:r>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6">
                    <a:lumMod val="50000"/>
                  </a:schemeClr>
                </a:solidFill>
                <a:latin typeface="Times New Roman" pitchFamily="18" charset="0"/>
                <a:cs typeface="Times New Roman" pitchFamily="18" charset="0"/>
              </a:rPr>
              <a:t>La pharmacologie une discipline scientifique capable d'établir des liens logiques entre les faits qu'elle décrit mais le critère final de choix d'un médicament doit être son efficacité et sa bonne tolérance, démontrées chez l'homme par des études rigoureuses.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6">
                  <a:lumMod val="50000"/>
                </a:schemeClr>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6">
                    <a:lumMod val="50000"/>
                  </a:schemeClr>
                </a:solidFill>
                <a:latin typeface="Times New Roman" pitchFamily="18" charset="0"/>
                <a:cs typeface="Times New Roman" pitchFamily="18" charset="0"/>
              </a:rPr>
              <a:t>La principale différence entre la pharmacologie et la thérapeutique est que la première part des propriétés des médicaments et en déduit des indications et des contre-indications, alors que la seconde part du malade et de la maladie à traiter et cherche les meilleurs moyens d'y parvenir : médicaments, chirurgie, psychothérapie, radiothérapie, rééducation fonctionnelle, stimulateurs cardiaques, angioplasties....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6">
                  <a:lumMod val="50000"/>
                </a:schemeClr>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6">
                    <a:lumMod val="50000"/>
                  </a:schemeClr>
                </a:solidFill>
                <a:latin typeface="Times New Roman" pitchFamily="18" charset="0"/>
                <a:cs typeface="Times New Roman" pitchFamily="18" charset="0"/>
              </a:rPr>
              <a:t>Pharmacologie et thérapeutique visent le même but - améliorer le traitement des malades - et chacune d'elles doit apporter sa contribution propre, complémentaire de celle de l'autre. En faire l'amalgame nuit à la structuration de chacune d'elles et ne contribue pas à la formation des esprits à la logique</a:t>
            </a:r>
          </a:p>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200" kern="1200" baseline="0">
                <a:solidFill>
                  <a:schemeClr val="tx1"/>
                </a:solidFill>
                <a:latin typeface="+mn-lt"/>
                <a:ea typeface="+mn-ea"/>
                <a:cs typeface="+mn-cs"/>
              </a:rPr>
              <a:t>L’évaluation du bénéfice et du risque est ainsi au centre de l’évaluation des effets des médicaments et du processus conduisant à sa mise sur le marché et à son utilisation à grande échelle.</a:t>
            </a:r>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Times New Roman" pitchFamily="18" charset="0"/>
                <a:cs typeface="Times New Roman" pitchFamily="18" charset="0"/>
              </a:rPr>
              <a:t>La </a:t>
            </a:r>
            <a:r>
              <a:rPr lang="fr-FR" sz="1200" b="1" dirty="0">
                <a:solidFill>
                  <a:schemeClr val="bg1"/>
                </a:solidFill>
                <a:latin typeface="Times New Roman" pitchFamily="18" charset="0"/>
                <a:cs typeface="Times New Roman" pitchFamily="18" charset="0"/>
              </a:rPr>
              <a:t>pharmacologie </a:t>
            </a:r>
            <a:r>
              <a:rPr lang="fr-FR" sz="1200" dirty="0">
                <a:solidFill>
                  <a:schemeClr val="bg1"/>
                </a:solidFill>
                <a:latin typeface="Times New Roman" pitchFamily="18" charset="0"/>
                <a:cs typeface="Times New Roman" pitchFamily="18" charset="0"/>
              </a:rPr>
              <a:t>est l'étude des médicaments, de leur action et de leur emploi. </a:t>
            </a:r>
          </a:p>
          <a:p>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6">
                    <a:lumMod val="50000"/>
                  </a:schemeClr>
                </a:solidFill>
                <a:latin typeface="Times New Roman" pitchFamily="18" charset="0"/>
                <a:cs typeface="Times New Roman" pitchFamily="18" charset="0"/>
              </a:rPr>
              <a:t>peut être défini comme toute substance introduite dans un organisme vivant, animal ou homme, ou appliquée sur cet organisme, en vue de prévenir ou de guérir une maladie, ou seulement d'atténuer certaines de ses manifestations, ou encore d'établir un diagnostic.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Times New Roman" pitchFamily="18" charset="0"/>
                <a:cs typeface="Times New Roman" pitchFamily="18" charset="0"/>
              </a:rPr>
              <a:t>Un médicament est une molécule bien définie, dont le devenir dans l'organisme est connu et dont les effets bénéfiques sont apparus suffisamment importants par rapport aux effets indésirables pour qu'il obtienne l'autorisation de mise sur le marché. Cette molécule bien définie, en fonction de sa structure, interagit avec une cible de notre propre organisme ou celle d'un germe et provoque des effets liés à la modification du fonctionnement de cette cible. Ses effets bénéfiques, ses indications et souvent ses effets indésirables en découlent. Le médicament n'est pas un objet mystérieux ou magique. </a:t>
            </a:r>
          </a:p>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7086AF-2A76-43E6-8819-F44E2499BACA}"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fr-FR"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4"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3"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3"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4"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grpSp>
      </p:grpSp>
      <p:sp>
        <p:nvSpPr>
          <p:cNvPr id="471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a:t>Cliquez pour modifier le style du titre</a:t>
            </a:r>
          </a:p>
        </p:txBody>
      </p:sp>
      <p:sp>
        <p:nvSpPr>
          <p:cNvPr id="471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1F5EDAD3-C25A-4A8A-AE19-B8E9BFDAA36E}" type="datetime1">
              <a:rPr lang="fr-FR" smtClean="0">
                <a:solidFill>
                  <a:srgbClr val="000000"/>
                </a:solidFill>
              </a:rPr>
              <a:pPr>
                <a:defRPr/>
              </a:pPr>
              <a:t>15/12/2020</a:t>
            </a:fld>
            <a:endParaRPr lang="fr-FR" dirty="0">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fr-FR" dirty="0">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0FD6DD98-C323-4475-B2FD-9B235821C917}" type="slidenum">
              <a:rPr lang="fr-FR">
                <a:solidFill>
                  <a:srgbClr val="000000"/>
                </a:solidFill>
              </a:rPr>
              <a:pPr>
                <a:defRPr/>
              </a:pPr>
              <a:t>‹#›</a:t>
            </a:fld>
            <a:endParaRPr lang="fr-FR"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D7DCD3D-E28D-4BE7-A524-24C1164DC070}" type="slidenum">
              <a:rPr lang="fr-FR">
                <a:solidFill>
                  <a:srgbClr val="000000"/>
                </a:solidFill>
              </a:rPr>
              <a:pPr>
                <a:defRPr/>
              </a:pPr>
              <a:t>‹#›</a:t>
            </a:fld>
            <a:endParaRPr lang="fr-FR"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DF6E57C6-564D-4F99-B052-B218FE5B39D8}"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3" y="457200"/>
            <a:ext cx="6036733"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B1BCB81-C61D-417E-80EE-12515BFE87BB}" type="slidenum">
              <a:rPr lang="fr-FR">
                <a:solidFill>
                  <a:srgbClr val="000000"/>
                </a:solidFill>
              </a:rPr>
              <a:pPr>
                <a:defRPr/>
              </a:pPr>
              <a:t>‹#›</a:t>
            </a:fld>
            <a:endParaRPr lang="fr-FR"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E895E3E5-D8D1-4BBF-AE01-5C7414B44D8B}"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B7E9D21-C332-41E1-B030-02599E1D22E0}" type="slidenum">
              <a:rPr lang="fr-FR">
                <a:solidFill>
                  <a:srgbClr val="000000"/>
                </a:solidFill>
              </a:rPr>
              <a:pPr>
                <a:defRPr/>
              </a:pPr>
              <a:t>‹#›</a:t>
            </a:fld>
            <a:endParaRPr lang="fr-FR"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fld id="{AEFF9166-A27A-4400-848F-1F3E9CAA37D7}"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3BBC99E-8A84-49B0-911D-7E94596581C0}" type="slidenum">
              <a:rPr lang="fr-FR">
                <a:solidFill>
                  <a:srgbClr val="000000"/>
                </a:solidFill>
              </a:rPr>
              <a:pPr>
                <a:defRPr/>
              </a:pPr>
              <a:t>‹#›</a:t>
            </a:fld>
            <a:endParaRPr lang="fr-FR"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14DCFBDD-7899-47F4-83E9-1756B7576B73}"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489" y="440690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B4AA257-0DC3-480E-9869-1C2A0731FF62}" type="slidenum">
              <a:rPr lang="fr-FR">
                <a:solidFill>
                  <a:srgbClr val="000000"/>
                </a:solidFill>
              </a:rPr>
              <a:pPr>
                <a:defRPr/>
              </a:pPr>
              <a:t>‹#›</a:t>
            </a:fld>
            <a:endParaRPr lang="fr-FR"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553540F7-470A-4749-BBDE-301184D5FB70}"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4" y="1981200"/>
            <a:ext cx="404706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39735" y="1981200"/>
            <a:ext cx="404706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2147294-4DD2-4D65-A1CF-9895418A11BA}" type="slidenum">
              <a:rPr lang="fr-FR">
                <a:solidFill>
                  <a:srgbClr val="000000"/>
                </a:solidFill>
              </a:rPr>
              <a:pPr>
                <a:defRPr/>
              </a:pPr>
              <a:t>‹#›</a:t>
            </a:fld>
            <a:endParaRPr lang="fr-FR"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3048347A-C5F1-420A-B681-41E2A6010765}"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01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378" y="1535113"/>
            <a:ext cx="404142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6DFD486B-3508-43ED-98C2-DFF579997B44}" type="slidenum">
              <a:rPr lang="fr-FR">
                <a:solidFill>
                  <a:srgbClr val="000000"/>
                </a:solidFill>
              </a:rPr>
              <a:pPr>
                <a:defRPr/>
              </a:pPr>
              <a:t>‹#›</a:t>
            </a:fld>
            <a:endParaRPr lang="fr-FR"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E2B9CC36-7228-4FC8-9649-33A95F2496A1}"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B488659B-5909-4553-8DBB-B0B7735DAF27}" type="slidenum">
              <a:rPr lang="fr-FR">
                <a:solidFill>
                  <a:srgbClr val="000000"/>
                </a:solidFill>
              </a:rPr>
              <a:pPr>
                <a:defRPr/>
              </a:pPr>
              <a:t>‹#›</a:t>
            </a:fld>
            <a:endParaRPr lang="fr-FR"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fld id="{34F73015-6F07-401B-87F3-5DC81B150A2A}"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3788CA7-0AD7-4809-BFD0-7CD2B5903785}" type="slidenum">
              <a:rPr lang="fr-FR">
                <a:solidFill>
                  <a:srgbClr val="000000"/>
                </a:solidFill>
              </a:rPr>
              <a:pPr>
                <a:defRPr/>
              </a:pPr>
              <a:t>‹#›</a:t>
            </a:fld>
            <a:endParaRPr lang="fr-FR"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fld id="{DCA56063-FCA9-46BB-8A94-C4B20F266633}"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49"/>
            <a:ext cx="3008489" cy="1162051"/>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5"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97C74B2-7470-491C-B8CC-A61C18DDAB7C}" type="slidenum">
              <a:rPr lang="fr-FR">
                <a:solidFill>
                  <a:srgbClr val="000000"/>
                </a:solidFill>
              </a:rPr>
              <a:pPr>
                <a:defRPr/>
              </a:pPr>
              <a:t>‹#›</a:t>
            </a:fld>
            <a:endParaRPr lang="fr-FR"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AD0A25F3-732D-4077-8571-842DBB1023C6}"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111" y="4800600"/>
            <a:ext cx="5486400" cy="566739"/>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111"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408679E-4B26-4FA7-9AB3-6058ED677743}" type="slidenum">
              <a:rPr lang="fr-FR">
                <a:solidFill>
                  <a:srgbClr val="000000"/>
                </a:solidFill>
              </a:rPr>
              <a:pPr>
                <a:defRPr/>
              </a:pPr>
              <a:t>‹#›</a:t>
            </a:fld>
            <a:endParaRPr lang="fr-FR"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43A171B3-CB8D-471E-9DAA-B7C651938D04}" type="datetime1">
              <a:rPr lang="fr-FR" smtClean="0">
                <a:solidFill>
                  <a:srgbClr val="000000"/>
                </a:solidFill>
              </a:rPr>
              <a:pPr>
                <a:defRPr/>
              </a:pPr>
              <a:t>15/12/2020</a:t>
            </a:fld>
            <a:endParaRPr lang="fr-FR"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defRPr/>
            </a:pPr>
            <a:endParaRPr lang="fr-FR" dirty="0">
              <a:solidFill>
                <a:srgbClr val="000000"/>
              </a:solidFill>
            </a:endParaRPr>
          </a:p>
        </p:txBody>
      </p:sp>
      <p:sp>
        <p:nvSpPr>
          <p:cNvPr id="46083"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defRPr/>
            </a:pPr>
            <a:fld id="{4C37D433-2AB0-45C1-82A7-356EF7810007}" type="slidenum">
              <a:rPr lang="fr-FR">
                <a:solidFill>
                  <a:srgbClr val="000000"/>
                </a:solidFill>
              </a:rPr>
              <a:pPr fontAlgn="base">
                <a:spcBef>
                  <a:spcPct val="0"/>
                </a:spcBef>
                <a:spcAft>
                  <a:spcPct val="0"/>
                </a:spcAft>
                <a:defRPr/>
              </a:pPr>
              <a:t>‹#›</a:t>
            </a:fld>
            <a:endParaRPr lang="fr-FR" dirty="0">
              <a:solidFill>
                <a:srgbClr val="000000"/>
              </a:solidFill>
            </a:endParaRPr>
          </a:p>
        </p:txBody>
      </p:sp>
      <p:grpSp>
        <p:nvGrpSpPr>
          <p:cNvPr id="2" name="Group 4"/>
          <p:cNvGrpSpPr>
            <a:grpSpLocks/>
          </p:cNvGrpSpPr>
          <p:nvPr/>
        </p:nvGrpSpPr>
        <p:grpSpPr bwMode="auto">
          <a:xfrm>
            <a:off x="0" y="1"/>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fr-FR" sz="2400" dirty="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dirty="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dirty="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dirty="0">
                <a:solidFill>
                  <a:srgbClr val="9999CC"/>
                </a:solidFill>
              </a:endParaRPr>
            </a:p>
          </p:txBody>
        </p:sp>
        <p:sp>
          <p:nvSpPr>
            <p:cNvPr id="1037" name="Rectangle 10"/>
            <p:cNvSpPr>
              <a:spLocks noChangeArrowheads="1"/>
            </p:cNvSpPr>
            <p:nvPr/>
          </p:nvSpPr>
          <p:spPr bwMode="auto">
            <a:xfrm>
              <a:off x="173" y="173"/>
              <a:ext cx="85"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fr-FR" dirty="0">
                <a:solidFill>
                  <a:srgbClr val="666699"/>
                </a:solidFill>
              </a:endParaRPr>
            </a:p>
          </p:txBody>
        </p:sp>
        <p:sp>
          <p:nvSpPr>
            <p:cNvPr id="1038" name="Rectangle 11"/>
            <p:cNvSpPr>
              <a:spLocks noChangeArrowheads="1"/>
            </p:cNvSpPr>
            <p:nvPr/>
          </p:nvSpPr>
          <p:spPr bwMode="auto">
            <a:xfrm>
              <a:off x="83" y="86"/>
              <a:ext cx="90"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fr-FR" sz="2400" dirty="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dirty="0">
                <a:solidFill>
                  <a:srgbClr val="9999CC"/>
                </a:solidFill>
              </a:endParaRPr>
            </a:p>
          </p:txBody>
        </p:sp>
        <p:sp>
          <p:nvSpPr>
            <p:cNvPr id="1040" name="Rectangle 13"/>
            <p:cNvSpPr>
              <a:spLocks noChangeArrowheads="1"/>
            </p:cNvSpPr>
            <p:nvPr/>
          </p:nvSpPr>
          <p:spPr bwMode="auto">
            <a:xfrm>
              <a:off x="173" y="258"/>
              <a:ext cx="85"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fr-FR" dirty="0">
                <a:solidFill>
                  <a:srgbClr val="9999CC"/>
                </a:solidFill>
              </a:endParaRPr>
            </a:p>
          </p:txBody>
        </p:sp>
      </p:grpSp>
      <p:sp>
        <p:nvSpPr>
          <p:cNvPr id="922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922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6096" name="Rectangle 16"/>
          <p:cNvSpPr>
            <a:spLocks noGrp="1" noChangeArrowheads="1"/>
          </p:cNvSpPr>
          <p:nvPr>
            <p:ph type="dt" sz="half" idx="2"/>
          </p:nvPr>
        </p:nvSpPr>
        <p:spPr bwMode="auto">
          <a:xfrm>
            <a:off x="457200" y="6245225"/>
            <a:ext cx="21336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defRPr/>
            </a:pPr>
            <a:fld id="{A55F39B6-2E00-4643-9016-C9331A6C61F3}" type="datetime1">
              <a:rPr lang="fr-FR" smtClean="0">
                <a:solidFill>
                  <a:srgbClr val="000000"/>
                </a:solidFill>
              </a:rPr>
              <a:pPr fontAlgn="base">
                <a:spcBef>
                  <a:spcPct val="0"/>
                </a:spcBef>
                <a:spcAft>
                  <a:spcPct val="0"/>
                </a:spcAft>
                <a:defRPr/>
              </a:pPr>
              <a:t>15/12/2020</a:t>
            </a:fld>
            <a:endParaRPr lang="fr-FR"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subTitle" idx="1"/>
          </p:nvPr>
        </p:nvSpPr>
        <p:spPr>
          <a:xfrm>
            <a:off x="1944942" y="2000240"/>
            <a:ext cx="6984776" cy="2190765"/>
          </a:xfrm>
          <a:noFill/>
        </p:spPr>
        <p:txBody>
          <a:bodyPr/>
          <a:lstStyle/>
          <a:p>
            <a:pPr algn="ctr" eaLnBrk="1" hangingPunct="1">
              <a:lnSpc>
                <a:spcPct val="80000"/>
              </a:lnSpc>
            </a:pPr>
            <a:r>
              <a:rPr lang="fr-FR" sz="5400" b="1" dirty="0">
                <a:solidFill>
                  <a:schemeClr val="bg1"/>
                </a:solidFill>
                <a:latin typeface="Times New Roman" pitchFamily="18" charset="0"/>
                <a:cs typeface="Times New Roman" pitchFamily="18" charset="0"/>
              </a:rPr>
              <a:t>Introduction à la </a:t>
            </a:r>
          </a:p>
          <a:p>
            <a:pPr algn="ctr" eaLnBrk="1" hangingPunct="1">
              <a:lnSpc>
                <a:spcPct val="80000"/>
              </a:lnSpc>
            </a:pPr>
            <a:r>
              <a:rPr lang="fr-FR" sz="5400" b="1" dirty="0">
                <a:solidFill>
                  <a:schemeClr val="bg1"/>
                </a:solidFill>
                <a:latin typeface="Times New Roman" pitchFamily="18" charset="0"/>
                <a:cs typeface="Times New Roman" pitchFamily="18" charset="0"/>
              </a:rPr>
              <a:t>pharmacologie</a:t>
            </a:r>
          </a:p>
          <a:p>
            <a:pPr eaLnBrk="1" hangingPunct="1">
              <a:lnSpc>
                <a:spcPct val="80000"/>
              </a:lnSpc>
            </a:pPr>
            <a:endParaRPr lang="fr-FR" b="1" dirty="0">
              <a:solidFill>
                <a:schemeClr val="bg1"/>
              </a:solidFill>
            </a:endParaRPr>
          </a:p>
          <a:p>
            <a:pPr eaLnBrk="1" hangingPunct="1">
              <a:lnSpc>
                <a:spcPct val="80000"/>
              </a:lnSpc>
            </a:pPr>
            <a:endParaRPr lang="fr-FR" sz="2100" b="1" dirty="0">
              <a:solidFill>
                <a:schemeClr val="bg1"/>
              </a:solidFill>
            </a:endParaRPr>
          </a:p>
        </p:txBody>
      </p:sp>
      <p:sp>
        <p:nvSpPr>
          <p:cNvPr id="5" name="ZoneTexte 4"/>
          <p:cNvSpPr txBox="1"/>
          <p:nvPr/>
        </p:nvSpPr>
        <p:spPr>
          <a:xfrm>
            <a:off x="3563888" y="5085191"/>
            <a:ext cx="5256584" cy="830997"/>
          </a:xfrm>
          <a:prstGeom prst="rect">
            <a:avLst/>
          </a:prstGeom>
          <a:noFill/>
        </p:spPr>
        <p:txBody>
          <a:bodyPr wrap="square" rtlCol="0">
            <a:spAutoFit/>
          </a:bodyPr>
          <a:lstStyle/>
          <a:p>
            <a:pPr algn="ctr"/>
            <a:r>
              <a:rPr lang="fr-FR" sz="2400" b="1" dirty="0">
                <a:solidFill>
                  <a:schemeClr val="accent6">
                    <a:lumMod val="75000"/>
                  </a:schemeClr>
                </a:solidFill>
                <a:latin typeface="Times New Roman" pitchFamily="18" charset="0"/>
                <a:cs typeface="Times New Roman" pitchFamily="18" charset="0"/>
              </a:rPr>
              <a:t>Dr A . AYADI Maitre de conférences  en pharmacologie</a:t>
            </a:r>
          </a:p>
        </p:txBody>
      </p:sp>
      <p:sp>
        <p:nvSpPr>
          <p:cNvPr id="6" name="Espace réservé de la date 5"/>
          <p:cNvSpPr>
            <a:spLocks noGrp="1"/>
          </p:cNvSpPr>
          <p:nvPr>
            <p:ph type="dt" sz="half" idx="10"/>
          </p:nvPr>
        </p:nvSpPr>
        <p:spPr/>
        <p:txBody>
          <a:bodyPr/>
          <a:lstStyle/>
          <a:p>
            <a:pPr>
              <a:defRPr/>
            </a:pPr>
            <a:fld id="{9FF7B626-D698-443C-884E-3BE05525FCA6}" type="datetime1">
              <a:rPr lang="fr-FR" smtClean="0">
                <a:solidFill>
                  <a:srgbClr val="000000"/>
                </a:solidFill>
              </a:rPr>
              <a:pPr>
                <a:defRPr/>
              </a:pPr>
              <a:t>15/12/2020</a:t>
            </a:fld>
            <a:endParaRPr lang="fr-FR" dirty="0">
              <a:solidFill>
                <a:srgbClr val="000000"/>
              </a:solidFill>
            </a:endParaRPr>
          </a:p>
        </p:txBody>
      </p:sp>
      <p:sp>
        <p:nvSpPr>
          <p:cNvPr id="7" name="Espace réservé du numéro de diapositive 6"/>
          <p:cNvSpPr>
            <a:spLocks noGrp="1"/>
          </p:cNvSpPr>
          <p:nvPr>
            <p:ph type="sldNum" sz="quarter" idx="12"/>
          </p:nvPr>
        </p:nvSpPr>
        <p:spPr/>
        <p:txBody>
          <a:bodyPr/>
          <a:lstStyle/>
          <a:p>
            <a:pPr>
              <a:defRPr/>
            </a:pPr>
            <a:fld id="{0FD6DD98-C323-4475-B2FD-9B235821C917}" type="slidenum">
              <a:rPr lang="fr-FR" smtClean="0">
                <a:solidFill>
                  <a:srgbClr val="000000"/>
                </a:solidFill>
              </a:rPr>
              <a:pPr>
                <a:defRPr/>
              </a:pPr>
              <a:t>1</a:t>
            </a:fld>
            <a:endParaRPr lang="fr-FR" dirty="0">
              <a:solidFill>
                <a:srgbClr val="000000"/>
              </a:solidFill>
            </a:endParaRPr>
          </a:p>
        </p:txBody>
      </p:sp>
      <p:sp>
        <p:nvSpPr>
          <p:cNvPr id="8" name="Rectangle 1"/>
          <p:cNvSpPr>
            <a:spLocks noChangeArrowheads="1"/>
          </p:cNvSpPr>
          <p:nvPr/>
        </p:nvSpPr>
        <p:spPr bwMode="auto">
          <a:xfrm>
            <a:off x="214282" y="214291"/>
            <a:ext cx="87868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2"/>
                </a:solidFill>
                <a:effectLst/>
                <a:latin typeface="Simplified Arabic" pitchFamily="18" charset="-78"/>
                <a:ea typeface="Calibri" pitchFamily="34" charset="0"/>
                <a:cs typeface="Cambria" pitchFamily="18" charset="0"/>
              </a:rPr>
              <a:t>Ministère de l’enseignement supérieur et de la recherche scientifique</a:t>
            </a:r>
            <a:br>
              <a:rPr kumimoji="0" lang="fr-FR" sz="1600" b="1" i="0" u="none" strike="noStrike" cap="none" normalizeH="0" baseline="0" dirty="0">
                <a:ln>
                  <a:noFill/>
                </a:ln>
                <a:solidFill>
                  <a:schemeClr val="tx2"/>
                </a:solidFill>
                <a:effectLst/>
                <a:latin typeface="Simplified Arabic" pitchFamily="18" charset="-78"/>
                <a:ea typeface="Calibri" pitchFamily="34" charset="0"/>
                <a:cs typeface="Cambria" pitchFamily="18" charset="0"/>
              </a:rPr>
            </a:br>
            <a:r>
              <a:rPr kumimoji="0" lang="fr-FR" sz="1600" b="1" i="0" u="none" strike="noStrike" cap="none" normalizeH="0" baseline="0" dirty="0">
                <a:ln>
                  <a:noFill/>
                </a:ln>
                <a:solidFill>
                  <a:schemeClr val="tx2"/>
                </a:solidFill>
                <a:effectLst/>
                <a:latin typeface="Simplified Arabic" pitchFamily="18" charset="-78"/>
                <a:ea typeface="Calibri" pitchFamily="34" charset="0"/>
                <a:cs typeface="Cambria" pitchFamily="18" charset="0"/>
              </a:rPr>
              <a:t>Faculté de médecine de Constantine</a:t>
            </a:r>
            <a:br>
              <a:rPr kumimoji="0" lang="fr-FR" sz="1600" b="1" i="0" u="none" strike="noStrike" cap="none" normalizeH="0" baseline="0" dirty="0">
                <a:ln>
                  <a:noFill/>
                </a:ln>
                <a:solidFill>
                  <a:schemeClr val="tx2"/>
                </a:solidFill>
                <a:effectLst/>
                <a:latin typeface="Simplified Arabic" pitchFamily="18" charset="-78"/>
                <a:ea typeface="Calibri" pitchFamily="34" charset="0"/>
                <a:cs typeface="Cambria" pitchFamily="18" charset="0"/>
              </a:rPr>
            </a:br>
            <a:r>
              <a:rPr kumimoji="0" lang="fr-FR" sz="1600" b="1" i="0" u="none" strike="noStrike" cap="none" normalizeH="0" baseline="0" dirty="0">
                <a:ln>
                  <a:noFill/>
                </a:ln>
                <a:solidFill>
                  <a:schemeClr val="tx2"/>
                </a:solidFill>
                <a:effectLst/>
                <a:latin typeface="Simplified Arabic" pitchFamily="18" charset="-78"/>
                <a:ea typeface="Calibri" pitchFamily="34" charset="0"/>
                <a:cs typeface="Cambria" pitchFamily="18" charset="0"/>
              </a:rPr>
              <a:t>Département de Pharmacie	</a:t>
            </a:r>
            <a:endParaRPr kumimoji="0" lang="fr-FR" sz="1800" b="0" i="0" u="none" strike="noStrike" cap="none" normalizeH="0" baseline="0" dirty="0">
              <a:ln>
                <a:noFill/>
              </a:ln>
              <a:solidFill>
                <a:schemeClr val="tx2"/>
              </a:solidFill>
              <a:effectLst/>
              <a:latin typeface="Arial" pitchFamily="34" charset="0"/>
              <a:cs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10</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 Définition </a:t>
            </a:r>
          </a:p>
        </p:txBody>
      </p:sp>
      <p:sp>
        <p:nvSpPr>
          <p:cNvPr id="8" name="Rectangle 7"/>
          <p:cNvSpPr/>
          <p:nvPr/>
        </p:nvSpPr>
        <p:spPr>
          <a:xfrm>
            <a:off x="323528" y="2060848"/>
            <a:ext cx="8424936" cy="3046988"/>
          </a:xfrm>
          <a:prstGeom prst="rect">
            <a:avLst/>
          </a:prstGeom>
        </p:spPr>
        <p:txBody>
          <a:bodyPr wrap="square">
            <a:spAutoFit/>
          </a:bodyPr>
          <a:lstStyle/>
          <a:p>
            <a:pPr algn="just"/>
            <a:r>
              <a:rPr lang="fr-FR" sz="2400" b="1" u="sng" dirty="0">
                <a:latin typeface="Times New Roman" pitchFamily="18" charset="0"/>
                <a:cs typeface="Times New Roman" pitchFamily="18" charset="0"/>
              </a:rPr>
              <a:t>Sont également assimilés à des médicaments</a:t>
            </a:r>
            <a:r>
              <a:rPr lang="fr-FR" sz="2400" dirty="0">
                <a:latin typeface="Times New Roman" pitchFamily="18" charset="0"/>
                <a:cs typeface="Times New Roman" pitchFamily="18" charset="0"/>
              </a:rPr>
              <a:t> :</a:t>
            </a:r>
          </a:p>
          <a:p>
            <a:pPr algn="just">
              <a:buNone/>
            </a:pPr>
            <a:endParaRPr lang="fr-FR" sz="2400" dirty="0">
              <a:latin typeface="Times New Roman" pitchFamily="18" charset="0"/>
              <a:cs typeface="Times New Roman" pitchFamily="18" charset="0"/>
            </a:endParaRPr>
          </a:p>
          <a:p>
            <a:pPr algn="just">
              <a:lnSpc>
                <a:spcPct val="200000"/>
              </a:lnSpc>
              <a:buNone/>
            </a:pPr>
            <a:r>
              <a:rPr lang="fr-FR" sz="2400" dirty="0">
                <a:latin typeface="Times New Roman" pitchFamily="18" charset="0"/>
                <a:cs typeface="Times New Roman" pitchFamily="18" charset="0"/>
              </a:rPr>
              <a:t>Les produits </a:t>
            </a:r>
            <a:r>
              <a:rPr lang="fr-FR" sz="2400" dirty="0">
                <a:effectLst>
                  <a:outerShdw blurRad="38100" dist="38100" dir="2700000" algn="tl">
                    <a:srgbClr val="000000">
                      <a:alpha val="43137"/>
                    </a:srgbClr>
                  </a:outerShdw>
                </a:effectLst>
                <a:latin typeface="Times New Roman" pitchFamily="18" charset="0"/>
                <a:cs typeface="Times New Roman" pitchFamily="18" charset="0"/>
              </a:rPr>
              <a:t>diététiques</a:t>
            </a:r>
            <a:r>
              <a:rPr lang="fr-FR" sz="2400" dirty="0">
                <a:latin typeface="Times New Roman" pitchFamily="18" charset="0"/>
                <a:cs typeface="Times New Roman" pitchFamily="18" charset="0"/>
              </a:rPr>
              <a:t> et produits </a:t>
            </a:r>
            <a:r>
              <a:rPr lang="fr-FR" sz="2400" dirty="0">
                <a:effectLst>
                  <a:outerShdw blurRad="38100" dist="38100" dir="2700000" algn="tl">
                    <a:srgbClr val="000000">
                      <a:alpha val="43137"/>
                    </a:srgbClr>
                  </a:outerShdw>
                </a:effectLst>
                <a:latin typeface="Times New Roman" pitchFamily="18" charset="0"/>
                <a:cs typeface="Times New Roman" pitchFamily="18" charset="0"/>
              </a:rPr>
              <a:t>cosmétiques </a:t>
            </a:r>
            <a:r>
              <a:rPr lang="fr-FR" sz="2400" dirty="0">
                <a:latin typeface="Times New Roman" pitchFamily="18" charset="0"/>
                <a:cs typeface="Times New Roman" pitchFamily="18" charset="0"/>
              </a:rPr>
              <a:t>contenant des substances vénéneuses lui conférant des propriétés </a:t>
            </a:r>
            <a:r>
              <a:rPr lang="fr-FR" sz="2400" dirty="0">
                <a:effectLst>
                  <a:outerShdw blurRad="38100" dist="38100" dir="2700000" algn="tl">
                    <a:srgbClr val="000000">
                      <a:alpha val="43137"/>
                    </a:srgbClr>
                  </a:outerShdw>
                </a:effectLst>
                <a:latin typeface="Times New Roman" pitchFamily="18" charset="0"/>
                <a:cs typeface="Times New Roman" pitchFamily="18" charset="0"/>
              </a:rPr>
              <a:t>curatives ou préventives</a:t>
            </a:r>
            <a:r>
              <a:rPr lang="fr-FR" sz="2400" dirty="0">
                <a:latin typeface="Times New Roman" pitchFamily="18" charset="0"/>
                <a:cs typeface="Times New Roman" pitchFamily="18" charset="0"/>
              </a:rPr>
              <a:t> à l’égard des maladies».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11</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a:t>
            </a:r>
          </a:p>
        </p:txBody>
      </p:sp>
      <p:sp>
        <p:nvSpPr>
          <p:cNvPr id="7" name="Rectangle 6"/>
          <p:cNvSpPr/>
          <p:nvPr/>
        </p:nvSpPr>
        <p:spPr>
          <a:xfrm>
            <a:off x="285720" y="1214424"/>
            <a:ext cx="8496944" cy="5109091"/>
          </a:xfrm>
          <a:prstGeom prst="rect">
            <a:avLst/>
          </a:prstGeom>
        </p:spPr>
        <p:txBody>
          <a:bodyPr wrap="square">
            <a:spAutoFit/>
          </a:bodyPr>
          <a:lstStyle/>
          <a:p>
            <a:pPr lvl="0">
              <a:buClr>
                <a:srgbClr val="FF0000"/>
              </a:buClr>
            </a:pPr>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différentes catégories de médicaments</a:t>
            </a:r>
            <a:endPar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0">
              <a:buClr>
                <a:srgbClr val="FF0000"/>
              </a:buClr>
            </a:pPr>
            <a:endParaRPr lang="fr-FR" dirty="0">
              <a:latin typeface="Times New Roman" pitchFamily="18" charset="0"/>
              <a:cs typeface="Times New Roman" pitchFamily="18" charset="0"/>
            </a:endParaRPr>
          </a:p>
          <a:p>
            <a:pPr lvl="0" algn="just">
              <a:buClr>
                <a:srgbClr val="FF0000"/>
              </a:buClr>
              <a:buFont typeface="Wingdings" pitchFamily="2" charset="2"/>
              <a:buChar char="ü"/>
            </a:pPr>
            <a:r>
              <a:rPr lang="fr-FR" sz="2400" b="1" u="sng" dirty="0">
                <a:effectLst>
                  <a:outerShdw blurRad="38100" dist="38100" dir="2700000" algn="tl">
                    <a:srgbClr val="000000">
                      <a:alpha val="43137"/>
                    </a:srgbClr>
                  </a:outerShdw>
                </a:effectLst>
                <a:latin typeface="Times New Roman" pitchFamily="18" charset="0"/>
                <a:cs typeface="Times New Roman" pitchFamily="18" charset="0"/>
              </a:rPr>
              <a:t>Préparation magistrale</a:t>
            </a:r>
            <a:r>
              <a:rPr lang="fr-FR" sz="2400" dirty="0">
                <a:latin typeface="Times New Roman" pitchFamily="18" charset="0"/>
                <a:cs typeface="Times New Roman" pitchFamily="18" charset="0"/>
              </a:rPr>
              <a:t>:</a:t>
            </a:r>
            <a:r>
              <a:rPr lang="fr-FR" sz="2400" dirty="0"/>
              <a:t> </a:t>
            </a:r>
            <a:r>
              <a:rPr lang="fr-FR" sz="2400" dirty="0">
                <a:latin typeface="Times New Roman" pitchFamily="18" charset="0"/>
                <a:cs typeface="Times New Roman" pitchFamily="18" charset="0"/>
              </a:rPr>
              <a:t>médicament préparé extemporanément, sous prescription médicale qui en précise la formule détaillée et déstinée à un malade particulier.</a:t>
            </a:r>
            <a:endParaRPr lang="fr-FR" sz="2000" dirty="0">
              <a:latin typeface="Times New Roman" pitchFamily="18" charset="0"/>
              <a:cs typeface="Times New Roman" pitchFamily="18" charset="0"/>
            </a:endParaRPr>
          </a:p>
          <a:p>
            <a:pPr lvl="0" algn="just">
              <a:buClr>
                <a:srgbClr val="FF0000"/>
              </a:buClr>
            </a:pPr>
            <a:endParaRPr lang="fr-FR" sz="2000" dirty="0">
              <a:latin typeface="Times New Roman" pitchFamily="18" charset="0"/>
              <a:cs typeface="Times New Roman" pitchFamily="18" charset="0"/>
            </a:endParaRPr>
          </a:p>
          <a:p>
            <a:pPr lvl="0" algn="just">
              <a:buClr>
                <a:srgbClr val="FF0000"/>
              </a:buClr>
              <a:buFont typeface="Wingdings" pitchFamily="2" charset="2"/>
              <a:buChar char="ü"/>
            </a:pPr>
            <a:r>
              <a:rPr lang="fr-FR" sz="2400" b="1" u="sng" dirty="0">
                <a:effectLst>
                  <a:outerShdw blurRad="38100" dist="38100" dir="2700000" algn="tl">
                    <a:srgbClr val="000000">
                      <a:alpha val="43137"/>
                    </a:srgbClr>
                  </a:outerShdw>
                </a:effectLst>
                <a:latin typeface="Times New Roman" pitchFamily="18" charset="0"/>
                <a:cs typeface="Times New Roman" pitchFamily="18" charset="0"/>
              </a:rPr>
              <a:t>Préparation officinale</a:t>
            </a:r>
            <a:r>
              <a:rPr lang="fr-FR" sz="2400" dirty="0">
                <a:effectLst>
                  <a:outerShdw blurRad="38100" dist="38100" dir="2700000" algn="tl">
                    <a:srgbClr val="000000">
                      <a:alpha val="43137"/>
                    </a:srgbClr>
                  </a:outerShdw>
                </a:effectLst>
                <a:latin typeface="Times New Roman" pitchFamily="18" charset="0"/>
                <a:cs typeface="Times New Roman" pitchFamily="18" charset="0"/>
              </a:rPr>
              <a:t> </a:t>
            </a:r>
            <a:r>
              <a:rPr lang="fr-FR" sz="2000" dirty="0">
                <a:effectLst>
                  <a:outerShdw blurRad="38100" dist="38100" dir="2700000" algn="tl">
                    <a:srgbClr val="000000">
                      <a:alpha val="43137"/>
                    </a:srgbClr>
                  </a:outerShdw>
                </a:effectLst>
                <a:latin typeface="Times New Roman" pitchFamily="18" charset="0"/>
                <a:cs typeface="Times New Roman" pitchFamily="18" charset="0"/>
              </a:rPr>
              <a:t>:</a:t>
            </a:r>
            <a:r>
              <a:rPr lang="fr-FR" sz="2000" dirty="0">
                <a:latin typeface="Times New Roman" pitchFamily="18" charset="0"/>
                <a:cs typeface="Times New Roman" pitchFamily="18" charset="0"/>
              </a:rPr>
              <a:t> </a:t>
            </a:r>
            <a:r>
              <a:rPr lang="fr-FR" sz="2400" dirty="0">
                <a:latin typeface="Times New Roman" pitchFamily="18" charset="0"/>
                <a:cs typeface="Times New Roman" pitchFamily="18" charset="0"/>
              </a:rPr>
              <a:t>tout médicament préparé en pharmacie, inscrit à la Pharmacopée ou au Formulaire National". La préparation </a:t>
            </a:r>
            <a:r>
              <a:rPr lang="fr-FR" sz="2400" b="1" dirty="0">
                <a:latin typeface="Times New Roman" pitchFamily="18" charset="0"/>
                <a:cs typeface="Times New Roman" pitchFamily="18" charset="0"/>
              </a:rPr>
              <a:t>peut être faite à l’avance</a:t>
            </a:r>
            <a:r>
              <a:rPr lang="fr-FR" sz="2400" dirty="0">
                <a:latin typeface="Times New Roman" pitchFamily="18" charset="0"/>
                <a:cs typeface="Times New Roman" pitchFamily="18" charset="0"/>
              </a:rPr>
              <a:t>(ex: soluté de Dakin, vaseline à l’oxyde de zinc,….).</a:t>
            </a:r>
          </a:p>
          <a:p>
            <a:pPr lvl="0" algn="just">
              <a:buClr>
                <a:srgbClr val="FF0000"/>
              </a:buClr>
            </a:pPr>
            <a:endParaRPr lang="fr-FR" sz="2000" dirty="0">
              <a:latin typeface="Times New Roman" pitchFamily="18" charset="0"/>
              <a:cs typeface="Times New Roman" pitchFamily="18" charset="0"/>
            </a:endParaRPr>
          </a:p>
          <a:p>
            <a:pPr lvl="0" algn="just">
              <a:buClr>
                <a:srgbClr val="FF0000"/>
              </a:buClr>
              <a:buFont typeface="Wingdings" pitchFamily="2" charset="2"/>
              <a:buChar char="ü"/>
            </a:pPr>
            <a:r>
              <a:rPr lang="fr-FR" sz="2400" b="1" u="sng" dirty="0">
                <a:effectLst>
                  <a:outerShdw blurRad="38100" dist="38100" dir="2700000" algn="tl">
                    <a:srgbClr val="000000">
                      <a:alpha val="43137"/>
                    </a:srgbClr>
                  </a:outerShdw>
                </a:effectLst>
                <a:latin typeface="Times New Roman" pitchFamily="18" charset="0"/>
                <a:cs typeface="Times New Roman" pitchFamily="18" charset="0"/>
              </a:rPr>
              <a:t>Préparation hospitalière</a:t>
            </a:r>
            <a:r>
              <a:rPr lang="fr-FR" sz="2400" b="1" dirty="0">
                <a:latin typeface="Times New Roman" pitchFamily="18" charset="0"/>
                <a:cs typeface="Times New Roman" pitchFamily="18" charset="0"/>
              </a:rPr>
              <a:t>:</a:t>
            </a:r>
            <a:r>
              <a:rPr lang="fr-FR" sz="2400" dirty="0">
                <a:solidFill>
                  <a:schemeClr val="folHlink"/>
                </a:solidFill>
                <a:latin typeface="Arial" charset="0"/>
              </a:rPr>
              <a:t> </a:t>
            </a:r>
            <a:r>
              <a:rPr lang="fr-FR" sz="2400" dirty="0">
                <a:latin typeface="Times New Roman" pitchFamily="18" charset="0"/>
                <a:cs typeface="Times New Roman" pitchFamily="18" charset="0"/>
              </a:rPr>
              <a:t>préparation réalisée sous prescription hospitalière à l’avance ou extemporanément dans le cas ou il n’existe pas de spécialité pharmaceutique disponible ou adaptée.</a:t>
            </a:r>
            <a:endParaRPr lang="fr-FR"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checkerboard(across)">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checkerboard(across)">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12</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a:t>
            </a:r>
          </a:p>
        </p:txBody>
      </p:sp>
      <p:sp>
        <p:nvSpPr>
          <p:cNvPr id="8" name="Rectangle 7"/>
          <p:cNvSpPr/>
          <p:nvPr/>
        </p:nvSpPr>
        <p:spPr>
          <a:xfrm>
            <a:off x="71406" y="1214422"/>
            <a:ext cx="8964488" cy="4585871"/>
          </a:xfrm>
          <a:prstGeom prst="rect">
            <a:avLst/>
          </a:prstGeom>
        </p:spPr>
        <p:txBody>
          <a:bodyPr wrap="square">
            <a:spAutoFit/>
          </a:bodyPr>
          <a:lstStyle/>
          <a:p>
            <a:pPr lvl="0">
              <a:buClr>
                <a:srgbClr val="FF0000"/>
              </a:buClr>
            </a:pPr>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 différentes catégories de médicaments</a:t>
            </a:r>
          </a:p>
          <a:p>
            <a:pPr lvl="0">
              <a:buClr>
                <a:srgbClr val="FF0000"/>
              </a:buClr>
            </a:pPr>
            <a:endPar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a:buClr>
                <a:srgbClr val="FF0000"/>
              </a:buClr>
              <a:buFont typeface="Wingdings" pitchFamily="2" charset="2"/>
              <a:buChar char="ü"/>
            </a:pPr>
            <a:r>
              <a:rPr lang="fr-FR" sz="2400" b="1" u="sng" dirty="0">
                <a:effectLst>
                  <a:outerShdw blurRad="38100" dist="38100" dir="2700000" algn="tl">
                    <a:srgbClr val="000000">
                      <a:alpha val="43137"/>
                    </a:srgbClr>
                  </a:outerShdw>
                </a:effectLst>
                <a:latin typeface="Times New Roman" pitchFamily="18" charset="0"/>
                <a:cs typeface="Times New Roman" pitchFamily="18" charset="0"/>
              </a:rPr>
              <a:t>Spécialité pharmaceutique</a:t>
            </a:r>
            <a:r>
              <a:rPr lang="fr-FR" sz="2400" dirty="0">
                <a:solidFill>
                  <a:schemeClr val="folHlink"/>
                </a:solidFill>
                <a:latin typeface="Arial" charset="0"/>
              </a:rPr>
              <a:t>: </a:t>
            </a:r>
            <a:r>
              <a:rPr lang="fr-FR" sz="2400" dirty="0">
                <a:latin typeface="Times New Roman" pitchFamily="18" charset="0"/>
                <a:cs typeface="Times New Roman" pitchFamily="18" charset="0"/>
              </a:rPr>
              <a:t>tout médicament préparé à l'avance, présenté sous un conditionnement particulier et caractérisé par une dénomination spéciale (</a:t>
            </a:r>
            <a:r>
              <a:rPr lang="fr-FR" sz="2400" b="1" dirty="0">
                <a:solidFill>
                  <a:schemeClr val="accent4">
                    <a:lumMod val="75000"/>
                  </a:schemeClr>
                </a:solidFill>
                <a:latin typeface="Times New Roman" pitchFamily="18" charset="0"/>
                <a:cs typeface="Times New Roman" pitchFamily="18" charset="0"/>
              </a:rPr>
              <a:t>DCI</a:t>
            </a:r>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 de </a:t>
            </a:r>
            <a:r>
              <a:rPr lang="fr-FR" sz="2400" dirty="0">
                <a:latin typeface="Times New Roman" pitchFamily="18" charset="0"/>
                <a:cs typeface="Times New Roman" pitchFamily="18" charset="0"/>
              </a:rPr>
              <a:t>la </a:t>
            </a:r>
            <a:r>
              <a:rPr lang="fr-FR" sz="2400" b="1" dirty="0">
                <a:latin typeface="Times New Roman" pitchFamily="18" charset="0"/>
                <a:cs typeface="Times New Roman" pitchFamily="18" charset="0"/>
              </a:rPr>
              <a:t>molécule</a:t>
            </a:r>
            <a:r>
              <a:rPr lang="fr-FR" sz="2400" dirty="0">
                <a:latin typeface="Times New Roman" pitchFamily="18" charset="0"/>
                <a:cs typeface="Times New Roman" pitchFamily="18" charset="0"/>
              </a:rPr>
              <a:t> = substance active</a:t>
            </a:r>
            <a:r>
              <a:rPr lang="fr-FR" sz="2400" b="1" dirty="0">
                <a:latin typeface="Times New Roman" pitchFamily="18" charset="0"/>
                <a:cs typeface="Times New Roman" pitchFamily="18" charset="0"/>
              </a:rPr>
              <a:t>.</a:t>
            </a:r>
            <a:r>
              <a:rPr lang="fr-FR" sz="2400" dirty="0">
                <a:effectLst>
                  <a:outerShdw blurRad="38100" dist="38100" dir="2700000" algn="tl">
                    <a:srgbClr val="000000">
                      <a:alpha val="43137"/>
                    </a:srgbClr>
                  </a:outerShdw>
                </a:effectLst>
                <a:latin typeface="Times New Roman" pitchFamily="18" charset="0"/>
                <a:cs typeface="Times New Roman" pitchFamily="18" charset="0"/>
              </a:rPr>
              <a:t> (princeps et générique)</a:t>
            </a:r>
          </a:p>
          <a:p>
            <a:pPr lvl="0">
              <a:buClr>
                <a:srgbClr val="FF0000"/>
              </a:buClr>
            </a:pPr>
            <a:endParaRPr lang="fr-FR" sz="2000" dirty="0">
              <a:latin typeface="Times New Roman" pitchFamily="18" charset="0"/>
              <a:cs typeface="Times New Roman" pitchFamily="18" charset="0"/>
            </a:endParaRPr>
          </a:p>
          <a:p>
            <a:pPr>
              <a:buClr>
                <a:srgbClr val="FF0000"/>
              </a:buClr>
              <a:buFont typeface="Wingdings" pitchFamily="2" charset="2"/>
              <a:buChar char="ü"/>
            </a:pPr>
            <a:r>
              <a:rPr lang="fr-FR" sz="2400" dirty="0">
                <a:latin typeface="Times New Roman" pitchFamily="18" charset="0"/>
                <a:cs typeface="Times New Roman" pitchFamily="18" charset="0"/>
              </a:rPr>
              <a:t>Vaccin et les organismes génétiquement modifiés</a:t>
            </a:r>
          </a:p>
          <a:p>
            <a:pPr lvl="0">
              <a:buClr>
                <a:srgbClr val="FF0000"/>
              </a:buClr>
              <a:buFont typeface="Wingdings" pitchFamily="2" charset="2"/>
              <a:buChar char="ü"/>
            </a:pPr>
            <a:r>
              <a:rPr lang="fr-FR" sz="2400" dirty="0">
                <a:latin typeface="Times New Roman" pitchFamily="18" charset="0"/>
                <a:cs typeface="Times New Roman" pitchFamily="18" charset="0"/>
              </a:rPr>
              <a:t> Produit radio pharmaceutique </a:t>
            </a:r>
          </a:p>
          <a:p>
            <a:pPr lvl="0">
              <a:buClr>
                <a:srgbClr val="FF0000"/>
              </a:buClr>
              <a:buFont typeface="Wingdings" pitchFamily="2" charset="2"/>
              <a:buChar char="ü"/>
            </a:pPr>
            <a:r>
              <a:rPr lang="fr-FR" sz="2400" dirty="0">
                <a:latin typeface="Times New Roman" pitchFamily="18" charset="0"/>
                <a:cs typeface="Times New Roman" pitchFamily="18" charset="0"/>
              </a:rPr>
              <a:t>Produit stable dérivé du sang ;</a:t>
            </a:r>
          </a:p>
          <a:p>
            <a:pPr lvl="0">
              <a:buClr>
                <a:srgbClr val="FF0000"/>
              </a:buClr>
              <a:buFont typeface="Wingdings" pitchFamily="2" charset="2"/>
              <a:buChar char="ü"/>
            </a:pPr>
            <a:r>
              <a:rPr lang="fr-FR" sz="2400" dirty="0">
                <a:latin typeface="Times New Roman" pitchFamily="18" charset="0"/>
                <a:cs typeface="Times New Roman" pitchFamily="18" charset="0"/>
              </a:rPr>
              <a:t>Concentré d’hémodialyse ou solutés de dialyse péritonéale ;</a:t>
            </a:r>
          </a:p>
          <a:p>
            <a:pPr lvl="0">
              <a:buClr>
                <a:srgbClr val="FF0000"/>
              </a:buClr>
              <a:buFont typeface="Wingdings" pitchFamily="2" charset="2"/>
              <a:buChar char="ü"/>
            </a:pPr>
            <a:r>
              <a:rPr lang="fr-FR" sz="2400" dirty="0">
                <a:latin typeface="Times New Roman" pitchFamily="18" charset="0"/>
                <a:cs typeface="Times New Roman" pitchFamily="18" charset="0"/>
              </a:rPr>
              <a:t>Les gaz médicaux.</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13</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a:t>
            </a:r>
          </a:p>
        </p:txBody>
      </p:sp>
      <p:pic>
        <p:nvPicPr>
          <p:cNvPr id="7" name="Picture 2"/>
          <p:cNvPicPr>
            <a:picLocks noChangeAspect="1" noChangeArrowheads="1"/>
          </p:cNvPicPr>
          <p:nvPr/>
        </p:nvPicPr>
        <p:blipFill>
          <a:blip r:embed="rId4"/>
          <a:srcRect/>
          <a:stretch>
            <a:fillRect/>
          </a:stretch>
        </p:blipFill>
        <p:spPr bwMode="auto">
          <a:xfrm>
            <a:off x="0" y="1643049"/>
            <a:ext cx="9144000" cy="1071571"/>
          </a:xfrm>
          <a:prstGeom prst="rect">
            <a:avLst/>
          </a:prstGeom>
          <a:noFill/>
          <a:ln w="9525">
            <a:noFill/>
            <a:miter lim="800000"/>
            <a:headEnd/>
            <a:tailEnd/>
          </a:ln>
          <a:effectLst/>
        </p:spPr>
      </p:pic>
      <p:sp>
        <p:nvSpPr>
          <p:cNvPr id="11" name="Rectangle 10"/>
          <p:cNvSpPr/>
          <p:nvPr/>
        </p:nvSpPr>
        <p:spPr>
          <a:xfrm>
            <a:off x="642910" y="1142985"/>
            <a:ext cx="7858180" cy="461665"/>
          </a:xfrm>
          <a:prstGeom prst="rect">
            <a:avLst/>
          </a:prstGeom>
        </p:spPr>
        <p:txBody>
          <a:bodyPr wrap="square">
            <a:spAutoFit/>
          </a:bodyPr>
          <a:lstStyle/>
          <a:p>
            <a:pPr lvl="0"/>
            <a:r>
              <a:rPr lang="fr-FR" sz="2400" b="1" dirty="0">
                <a:solidFill>
                  <a:srgbClr val="000000">
                    <a:lumMod val="75000"/>
                  </a:srgbClr>
                </a:solidFill>
                <a:latin typeface="Times New Roman" pitchFamily="18" charset="0"/>
                <a:cs typeface="Times New Roman" pitchFamily="18" charset="0"/>
              </a:rPr>
              <a:t>Chaque médicament fait l’objet d’une dénomination :</a:t>
            </a:r>
          </a:p>
        </p:txBody>
      </p:sp>
      <p:sp>
        <p:nvSpPr>
          <p:cNvPr id="13" name="Rectangle 12"/>
          <p:cNvSpPr/>
          <p:nvPr/>
        </p:nvSpPr>
        <p:spPr>
          <a:xfrm>
            <a:off x="1071538" y="2643184"/>
            <a:ext cx="8072462" cy="769441"/>
          </a:xfrm>
          <a:prstGeom prst="rect">
            <a:avLst/>
          </a:prstGeom>
        </p:spPr>
        <p:txBody>
          <a:bodyPr wrap="square">
            <a:spAutoFit/>
          </a:bodyPr>
          <a:lstStyle/>
          <a:p>
            <a:pPr lvl="0"/>
            <a:r>
              <a:rPr lang="fr-FR" sz="2200" dirty="0">
                <a:solidFill>
                  <a:srgbClr val="000000"/>
                </a:solidFill>
                <a:latin typeface="Times New Roman" pitchFamily="18" charset="0"/>
                <a:cs typeface="Times New Roman" pitchFamily="18" charset="0"/>
              </a:rPr>
              <a:t>Répondant à la nomenclature internationale mais souvent trop compliqué pour être utilisée en pratique courante </a:t>
            </a:r>
          </a:p>
        </p:txBody>
      </p:sp>
      <p:pic>
        <p:nvPicPr>
          <p:cNvPr id="5122" name="Picture 2"/>
          <p:cNvPicPr>
            <a:picLocks noChangeAspect="1" noChangeArrowheads="1"/>
          </p:cNvPicPr>
          <p:nvPr/>
        </p:nvPicPr>
        <p:blipFill>
          <a:blip r:embed="rId5"/>
          <a:srcRect/>
          <a:stretch>
            <a:fillRect/>
          </a:stretch>
        </p:blipFill>
        <p:spPr bwMode="auto">
          <a:xfrm>
            <a:off x="0" y="3429000"/>
            <a:ext cx="9144000" cy="1357323"/>
          </a:xfrm>
          <a:prstGeom prst="rect">
            <a:avLst/>
          </a:prstGeom>
          <a:noFill/>
          <a:ln w="9525">
            <a:noFill/>
            <a:miter lim="800000"/>
            <a:headEnd/>
            <a:tailEnd/>
          </a:ln>
          <a:effectLst/>
        </p:spPr>
      </p:pic>
      <p:sp>
        <p:nvSpPr>
          <p:cNvPr id="14" name="Rectangle 13"/>
          <p:cNvSpPr/>
          <p:nvPr/>
        </p:nvSpPr>
        <p:spPr>
          <a:xfrm rot="10800000" flipV="1">
            <a:off x="5715008" y="3643315"/>
            <a:ext cx="1714512" cy="2857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pic>
        <p:nvPicPr>
          <p:cNvPr id="5123" name="Picture 3"/>
          <p:cNvPicPr>
            <a:picLocks noChangeAspect="1" noChangeArrowheads="1"/>
          </p:cNvPicPr>
          <p:nvPr/>
        </p:nvPicPr>
        <p:blipFill>
          <a:blip r:embed="rId6"/>
          <a:srcRect r="1562"/>
          <a:stretch>
            <a:fillRect/>
          </a:stretch>
        </p:blipFill>
        <p:spPr bwMode="auto">
          <a:xfrm>
            <a:off x="0" y="5000637"/>
            <a:ext cx="9144000" cy="128588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checkerboard(across)">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checkerboard(across)">
                                      <p:cBhvr>
                                        <p:cTn id="2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14</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a:t>
            </a:r>
          </a:p>
        </p:txBody>
      </p:sp>
      <p:sp>
        <p:nvSpPr>
          <p:cNvPr id="14" name="Rectangle 13"/>
          <p:cNvSpPr/>
          <p:nvPr/>
        </p:nvSpPr>
        <p:spPr>
          <a:xfrm rot="10800000" flipV="1">
            <a:off x="5715008" y="3643315"/>
            <a:ext cx="1714512" cy="2857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pic>
        <p:nvPicPr>
          <p:cNvPr id="15" name="Picture 3"/>
          <p:cNvPicPr>
            <a:picLocks noChangeAspect="1" noChangeArrowheads="1"/>
          </p:cNvPicPr>
          <p:nvPr/>
        </p:nvPicPr>
        <p:blipFill>
          <a:blip r:embed="rId4" cstate="print"/>
          <a:srcRect l="7818" t="739"/>
          <a:stretch>
            <a:fillRect/>
          </a:stretch>
        </p:blipFill>
        <p:spPr bwMode="auto">
          <a:xfrm>
            <a:off x="4357688" y="1928803"/>
            <a:ext cx="3801889" cy="2325836"/>
          </a:xfrm>
          <a:prstGeom prst="rect">
            <a:avLst/>
          </a:prstGeom>
          <a:noFill/>
          <a:ln w="9525">
            <a:noFill/>
            <a:miter lim="800000"/>
            <a:headEnd/>
            <a:tailEnd/>
          </a:ln>
        </p:spPr>
      </p:pic>
      <p:sp>
        <p:nvSpPr>
          <p:cNvPr id="16" name="Rectangle à coins arrondis 15"/>
          <p:cNvSpPr/>
          <p:nvPr/>
        </p:nvSpPr>
        <p:spPr>
          <a:xfrm>
            <a:off x="785786" y="2071679"/>
            <a:ext cx="3024336" cy="1000132"/>
          </a:xfrm>
          <a:prstGeom prst="roundRect">
            <a:avLst>
              <a:gd name="adj" fmla="val 24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rgbClr val="FF0000"/>
                </a:solidFill>
                <a:latin typeface="Times New Roman" pitchFamily="18" charset="0"/>
                <a:cs typeface="Times New Roman" pitchFamily="18" charset="0"/>
              </a:rPr>
              <a:t>Dénomination Commune internationale (DCI) </a:t>
            </a:r>
          </a:p>
        </p:txBody>
      </p:sp>
      <p:pic>
        <p:nvPicPr>
          <p:cNvPr id="17" name="Picture 4" descr="AG00090_"/>
          <p:cNvPicPr>
            <a:picLocks noChangeAspect="1" noChangeArrowheads="1" noCrop="1"/>
          </p:cNvPicPr>
          <p:nvPr/>
        </p:nvPicPr>
        <p:blipFill>
          <a:blip r:embed="rId5" cstate="print"/>
          <a:srcRect/>
          <a:stretch>
            <a:fillRect/>
          </a:stretch>
        </p:blipFill>
        <p:spPr bwMode="auto">
          <a:xfrm rot="16200000">
            <a:off x="4831442" y="1312171"/>
            <a:ext cx="216024" cy="2592296"/>
          </a:xfrm>
          <a:prstGeom prst="rect">
            <a:avLst/>
          </a:prstGeom>
          <a:noFill/>
          <a:ln w="9525">
            <a:noFill/>
            <a:miter lim="800000"/>
            <a:headEnd/>
            <a:tailEnd/>
          </a:ln>
        </p:spPr>
      </p:pic>
      <p:sp>
        <p:nvSpPr>
          <p:cNvPr id="18" name="Ellipse 17"/>
          <p:cNvSpPr/>
          <p:nvPr/>
        </p:nvSpPr>
        <p:spPr>
          <a:xfrm>
            <a:off x="5929322" y="2428868"/>
            <a:ext cx="936104"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15</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Composition des médicaments</a:t>
            </a:r>
          </a:p>
        </p:txBody>
      </p:sp>
      <p:sp>
        <p:nvSpPr>
          <p:cNvPr id="8" name="Rectangle 7"/>
          <p:cNvSpPr/>
          <p:nvPr/>
        </p:nvSpPr>
        <p:spPr>
          <a:xfrm>
            <a:off x="323528" y="1412777"/>
            <a:ext cx="8568952" cy="2677656"/>
          </a:xfrm>
          <a:prstGeom prst="rect">
            <a:avLst/>
          </a:prstGeom>
        </p:spPr>
        <p:txBody>
          <a:bodyPr wrap="square">
            <a:spAutoFit/>
          </a:bodyPr>
          <a:lstStyle/>
          <a:p>
            <a:pPr algn="just">
              <a:lnSpc>
                <a:spcPct val="150000"/>
              </a:lnSpc>
            </a:pPr>
            <a:r>
              <a:rPr lang="fr-FR" sz="2800" dirty="0">
                <a:latin typeface="Times New Roman" pitchFamily="18" charset="0"/>
                <a:cs typeface="Times New Roman" pitchFamily="18" charset="0"/>
              </a:rPr>
              <a:t>Un médicament comprend une partie responsable de ses effets sur l’organisme humain, </a:t>
            </a:r>
            <a:r>
              <a:rPr lang="fr-FR" sz="2800" b="1" u="sng" dirty="0">
                <a:solidFill>
                  <a:srgbClr val="FF0000"/>
                </a:solidFill>
                <a:latin typeface="Times New Roman" pitchFamily="18" charset="0"/>
                <a:cs typeface="Times New Roman" pitchFamily="18" charset="0"/>
              </a:rPr>
              <a:t>le principe actif</a:t>
            </a:r>
            <a:r>
              <a:rPr lang="fr-FR" sz="2800" b="1" dirty="0">
                <a:solidFill>
                  <a:srgbClr val="FF0000"/>
                </a:solidFill>
                <a:latin typeface="Times New Roman" pitchFamily="18" charset="0"/>
                <a:cs typeface="Times New Roman" pitchFamily="18" charset="0"/>
              </a:rPr>
              <a:t> </a:t>
            </a:r>
            <a:r>
              <a:rPr lang="fr-FR" sz="2800" dirty="0">
                <a:effectLst>
                  <a:outerShdw blurRad="38100" dist="38100" dir="2700000" algn="tl">
                    <a:srgbClr val="000000">
                      <a:alpha val="43137"/>
                    </a:srgbClr>
                  </a:outerShdw>
                </a:effectLst>
                <a:latin typeface="Times New Roman" pitchFamily="18" charset="0"/>
                <a:cs typeface="Times New Roman" pitchFamily="18" charset="0"/>
              </a:rPr>
              <a:t>,</a:t>
            </a:r>
            <a:r>
              <a:rPr lang="fr-FR" sz="2800" dirty="0">
                <a:latin typeface="Times New Roman" pitchFamily="18" charset="0"/>
                <a:cs typeface="Times New Roman" pitchFamily="18" charset="0"/>
              </a:rPr>
              <a:t> et, le plus souvent, une partie inactive faite d’un ou plusieurs </a:t>
            </a:r>
            <a:r>
              <a:rPr lang="fr-FR" sz="2800" b="1" u="sng" dirty="0">
                <a:solidFill>
                  <a:srgbClr val="FF0000"/>
                </a:solidFill>
                <a:latin typeface="Times New Roman" pitchFamily="18" charset="0"/>
                <a:cs typeface="Times New Roman" pitchFamily="18" charset="0"/>
              </a:rPr>
              <a:t>excipients</a:t>
            </a:r>
            <a:r>
              <a:rPr lang="fr-FR" sz="2800" dirty="0">
                <a:latin typeface="Times New Roman" pitchFamily="18" charset="0"/>
                <a:cs typeface="Times New Roman" pitchFamily="18" charset="0"/>
              </a:rPr>
              <a:t>.</a:t>
            </a:r>
          </a:p>
        </p:txBody>
      </p:sp>
      <p:sp>
        <p:nvSpPr>
          <p:cNvPr id="9" name="Text Box 16"/>
          <p:cNvSpPr txBox="1">
            <a:spLocks noChangeArrowheads="1"/>
          </p:cNvSpPr>
          <p:nvPr/>
        </p:nvSpPr>
        <p:spPr bwMode="auto">
          <a:xfrm>
            <a:off x="2000232" y="4786323"/>
            <a:ext cx="5143536" cy="523220"/>
          </a:xfrm>
          <a:prstGeom prst="rect">
            <a:avLst/>
          </a:prstGeom>
          <a:noFill/>
          <a:ln w="9525">
            <a:noFill/>
            <a:miter lim="800000"/>
            <a:headEnd/>
            <a:tailEnd/>
          </a:ln>
          <a:effectLst/>
        </p:spPr>
        <p:txBody>
          <a:bodyPr wrap="square">
            <a:spAutoFit/>
          </a:bodyPr>
          <a:lstStyle/>
          <a:p>
            <a:r>
              <a:rPr lang="fr-FR" sz="2800" b="1" dirty="0">
                <a:effectLst>
                  <a:outerShdw blurRad="38100" dist="38100" dir="2700000" algn="tl">
                    <a:srgbClr val="C0C0C0"/>
                  </a:outerShdw>
                </a:effectLst>
                <a:latin typeface="Garamond" pitchFamily="18" charset="0"/>
              </a:rPr>
              <a:t>Médicament = PA + Excipients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76675"/>
            <a:ext cx="8136904" cy="2308324"/>
          </a:xfrm>
          <a:prstGeom prst="rect">
            <a:avLst/>
          </a:prstGeom>
          <a:noFill/>
        </p:spPr>
        <p:txBody>
          <a:bodyPr wrap="square" rtlCol="0">
            <a:spAutoFit/>
          </a:bodyPr>
          <a:lstStyle/>
          <a:p>
            <a:pPr algn="ctr"/>
            <a:endParaRPr lang="fr-FR" sz="2400" b="1" dirty="0">
              <a:solidFill>
                <a:schemeClr val="accent6">
                  <a:lumMod val="75000"/>
                </a:schemeClr>
              </a:solidFill>
              <a:latin typeface="Times New Roman" pitchFamily="18" charset="0"/>
              <a:cs typeface="Times New Roman" pitchFamily="18" charset="0"/>
            </a:endParaRPr>
          </a:p>
          <a:p>
            <a:pPr algn="ctr"/>
            <a:endParaRPr lang="fr-FR" sz="2400" b="1" dirty="0">
              <a:solidFill>
                <a:schemeClr val="accent6">
                  <a:lumMod val="75000"/>
                </a:schemeClr>
              </a:solidFill>
              <a:latin typeface="Times New Roman" pitchFamily="18" charset="0"/>
              <a:cs typeface="Times New Roman" pitchFamily="18" charset="0"/>
            </a:endParaRPr>
          </a:p>
          <a:p>
            <a:r>
              <a:rPr lang="fr-FR" sz="2400" b="1" dirty="0">
                <a:solidFill>
                  <a:schemeClr val="accent6">
                    <a:lumMod val="75000"/>
                  </a:schemeClr>
                </a:solidFill>
                <a:latin typeface="Times New Roman" pitchFamily="18" charset="0"/>
                <a:cs typeface="Times New Roman" pitchFamily="18" charset="0"/>
              </a:rPr>
              <a:t>                                       1.  </a:t>
            </a:r>
            <a:r>
              <a:rPr lang="fr-FR" sz="2400" b="1" u="sng" dirty="0">
                <a:solidFill>
                  <a:schemeClr val="accent4">
                    <a:lumMod val="75000"/>
                  </a:schemeClr>
                </a:solidFill>
                <a:latin typeface="Times New Roman" pitchFamily="18" charset="0"/>
                <a:cs typeface="Times New Roman" pitchFamily="18" charset="0"/>
              </a:rPr>
              <a:t>Naturelle</a:t>
            </a:r>
          </a:p>
          <a:p>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2</a:t>
            </a:r>
            <a:r>
              <a:rPr lang="fr-FR" sz="2400" dirty="0">
                <a:latin typeface="Times New Roman" pitchFamily="18" charset="0"/>
                <a:cs typeface="Times New Roman" pitchFamily="18" charset="0"/>
              </a:rPr>
              <a:t>.  </a:t>
            </a:r>
            <a:r>
              <a:rPr lang="fr-FR" sz="2400" b="1" u="sng" dirty="0">
                <a:solidFill>
                  <a:schemeClr val="accent4">
                    <a:lumMod val="75000"/>
                  </a:schemeClr>
                </a:solidFill>
                <a:latin typeface="Times New Roman" pitchFamily="18" charset="0"/>
                <a:cs typeface="Times New Roman" pitchFamily="18" charset="0"/>
              </a:rPr>
              <a:t>Semi-synthétique</a:t>
            </a:r>
          </a:p>
          <a:p>
            <a:r>
              <a:rPr lang="fr-FR" sz="2400" dirty="0">
                <a:latin typeface="Times New Roman" pitchFamily="18" charset="0"/>
                <a:cs typeface="Times New Roman" pitchFamily="18" charset="0"/>
              </a:rPr>
              <a:t>                                       </a:t>
            </a:r>
            <a:r>
              <a:rPr lang="fr-FR" sz="2400" b="1" dirty="0">
                <a:solidFill>
                  <a:schemeClr val="accent4">
                    <a:lumMod val="75000"/>
                  </a:schemeClr>
                </a:solidFill>
                <a:latin typeface="Times New Roman" pitchFamily="18" charset="0"/>
                <a:cs typeface="Times New Roman" pitchFamily="18" charset="0"/>
              </a:rPr>
              <a:t>3. </a:t>
            </a:r>
            <a:r>
              <a:rPr lang="fr-FR" sz="2400" b="1" u="sng" dirty="0">
                <a:solidFill>
                  <a:schemeClr val="accent4">
                    <a:lumMod val="75000"/>
                  </a:schemeClr>
                </a:solidFill>
                <a:latin typeface="Times New Roman" pitchFamily="18" charset="0"/>
                <a:cs typeface="Times New Roman" pitchFamily="18" charset="0"/>
              </a:rPr>
              <a:t>Synthétique</a:t>
            </a:r>
          </a:p>
          <a:p>
            <a:endParaRPr lang="fr-FR" sz="2400" b="1" dirty="0">
              <a:latin typeface="Times New Roman" pitchFamily="18" charset="0"/>
              <a:cs typeface="Times New Roman" pitchFamily="18" charset="0"/>
            </a:endParaRPr>
          </a:p>
        </p:txBody>
      </p:sp>
      <p:sp>
        <p:nvSpPr>
          <p:cNvPr id="3" name="Accolade ouvrante 2"/>
          <p:cNvSpPr/>
          <p:nvPr/>
        </p:nvSpPr>
        <p:spPr>
          <a:xfrm>
            <a:off x="3275856" y="1340768"/>
            <a:ext cx="216024" cy="1152128"/>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sp>
        <p:nvSpPr>
          <p:cNvPr id="15" name="Flèche à angle droit 14"/>
          <p:cNvSpPr/>
          <p:nvPr/>
        </p:nvSpPr>
        <p:spPr>
          <a:xfrm rot="5400000">
            <a:off x="2172304" y="1220184"/>
            <a:ext cx="1066416" cy="731520"/>
          </a:xfrm>
          <a:prstGeom prst="bentUpArrow">
            <a:avLst>
              <a:gd name="adj1" fmla="val 25000"/>
              <a:gd name="adj2" fmla="val 25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17" name="Rectangle 16"/>
          <p:cNvSpPr/>
          <p:nvPr/>
        </p:nvSpPr>
        <p:spPr>
          <a:xfrm>
            <a:off x="107504" y="2636912"/>
            <a:ext cx="8748464" cy="1938992"/>
          </a:xfrm>
          <a:prstGeom prst="rect">
            <a:avLst/>
          </a:prstGeom>
        </p:spPr>
        <p:txBody>
          <a:bodyPr wrap="square">
            <a:spAutoFit/>
          </a:bodyPr>
          <a:lstStyle/>
          <a:p>
            <a:r>
              <a:rPr lang="fr-FR" sz="2400" dirty="0">
                <a:latin typeface="Times New Roman" pitchFamily="18" charset="0"/>
                <a:cs typeface="Times New Roman" pitchFamily="18" charset="0"/>
              </a:rPr>
              <a:t>Les premiers médicaments de nos ancêtres ont été la salive, la terre et l'eau.</a:t>
            </a:r>
          </a:p>
          <a:p>
            <a:r>
              <a:rPr lang="fr-FR" sz="2400" dirty="0">
                <a:latin typeface="Times New Roman" pitchFamily="18" charset="0"/>
                <a:cs typeface="Times New Roman" pitchFamily="18" charset="0"/>
              </a:rPr>
              <a:t>Puis durant des siècles, leur origine:   </a:t>
            </a:r>
          </a:p>
          <a:p>
            <a:r>
              <a:rPr lang="fr-FR" sz="2400" dirty="0">
                <a:latin typeface="Times New Roman" pitchFamily="18" charset="0"/>
                <a:cs typeface="Times New Roman" pitchFamily="18" charset="0"/>
              </a:rPr>
              <a:t>                         </a:t>
            </a:r>
          </a:p>
          <a:p>
            <a:r>
              <a:rPr lang="fr-FR" sz="2400" b="1" dirty="0">
                <a:solidFill>
                  <a:srgbClr val="FF3BFF"/>
                </a:solidFill>
                <a:latin typeface="Times New Roman" pitchFamily="18" charset="0"/>
                <a:cs typeface="Times New Roman" pitchFamily="18" charset="0"/>
              </a:rPr>
              <a:t>a. </a:t>
            </a:r>
            <a:r>
              <a:rPr lang="fr-FR" sz="2400" b="1" u="sng" dirty="0">
                <a:solidFill>
                  <a:srgbClr val="FF3BFF"/>
                </a:solidFill>
                <a:latin typeface="Times New Roman" pitchFamily="18" charset="0"/>
                <a:cs typeface="Times New Roman" pitchFamily="18" charset="0"/>
              </a:rPr>
              <a:t>Médicaments d’origine végétale</a:t>
            </a:r>
            <a:r>
              <a:rPr lang="fr-FR" sz="2400" b="1" u="sng" dirty="0">
                <a:latin typeface="Times New Roman" pitchFamily="18" charset="0"/>
                <a:cs typeface="Times New Roman" pitchFamily="18" charset="0"/>
              </a:rPr>
              <a:t> </a:t>
            </a:r>
            <a:r>
              <a:rPr lang="fr-FR" sz="2400" b="1" dirty="0">
                <a:latin typeface="Times New Roman" pitchFamily="18" charset="0"/>
                <a:cs typeface="Times New Roman" pitchFamily="18" charset="0"/>
              </a:rPr>
              <a:t>+++</a:t>
            </a:r>
          </a:p>
        </p:txBody>
      </p:sp>
      <p:sp>
        <p:nvSpPr>
          <p:cNvPr id="16" name="Espace réservé du numéro de diapositive 15"/>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16</a:t>
            </a:fld>
            <a:endParaRPr lang="fr-FR">
              <a:solidFill>
                <a:srgbClr val="000000"/>
              </a:solidFill>
            </a:endParaRPr>
          </a:p>
        </p:txBody>
      </p:sp>
      <p:pic>
        <p:nvPicPr>
          <p:cNvPr id="7170" name="Picture 2"/>
          <p:cNvPicPr>
            <a:picLocks noChangeAspect="1" noChangeArrowheads="1"/>
          </p:cNvPicPr>
          <p:nvPr/>
        </p:nvPicPr>
        <p:blipFill>
          <a:blip r:embed="rId2"/>
          <a:srcRect/>
          <a:stretch>
            <a:fillRect/>
          </a:stretch>
        </p:blipFill>
        <p:spPr bwMode="auto">
          <a:xfrm>
            <a:off x="714348" y="4953011"/>
            <a:ext cx="6215106" cy="1071571"/>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1" name="Rectangle à coins arrondis 10"/>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Les origines des médicaments: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heckerboard(across)">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heckerboard(across)">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heckerboard(across)">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xit" presetSubtype="0" fill="hold" nodeType="clickEffect">
                                  <p:stCondLst>
                                    <p:cond delay="0"/>
                                  </p:stCondLst>
                                  <p:childTnLst>
                                    <p:animEffect transition="out" filter="fade">
                                      <p:cBhvr>
                                        <p:cTn id="29" dur="1000"/>
                                        <p:tgtEl>
                                          <p:spTgt spid="2">
                                            <p:txEl>
                                              <p:pRg st="3" end="3"/>
                                            </p:txEl>
                                          </p:spTgt>
                                        </p:tgtEl>
                                      </p:cBhvr>
                                    </p:animEffect>
                                    <p:anim calcmode="lin" valueType="num">
                                      <p:cBhvr>
                                        <p:cTn id="30"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 decel="100000"/>
                                        <p:tgtEl>
                                          <p:spTgt spid="2">
                                            <p:txEl>
                                              <p:pRg st="3" end="3"/>
                                            </p:txEl>
                                          </p:spTgt>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2">
                                            <p:txEl>
                                              <p:pRg st="3" end="3"/>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2">
                                            <p:txEl>
                                              <p:pRg st="3" end="3"/>
                                            </p:txEl>
                                          </p:spTgt>
                                        </p:tgtEl>
                                        <p:attrNameLst>
                                          <p:attrName>style.visibility</p:attrName>
                                        </p:attrNameLst>
                                      </p:cBhvr>
                                      <p:to>
                                        <p:strVal val="hidden"/>
                                      </p:to>
                                    </p:set>
                                  </p:childTnLst>
                                </p:cTn>
                              </p:par>
                              <p:par>
                                <p:cTn id="34" presetID="37" presetClass="exit" presetSubtype="0" fill="hold" nodeType="withEffect">
                                  <p:stCondLst>
                                    <p:cond delay="0"/>
                                  </p:stCondLst>
                                  <p:childTnLst>
                                    <p:animEffect transition="out" filter="fade">
                                      <p:cBhvr>
                                        <p:cTn id="35" dur="1000"/>
                                        <p:tgtEl>
                                          <p:spTgt spid="2">
                                            <p:txEl>
                                              <p:pRg st="4" end="4"/>
                                            </p:txEl>
                                          </p:spTgt>
                                        </p:tgtEl>
                                      </p:cBhvr>
                                    </p:animEffect>
                                    <p:anim calcmode="lin" valueType="num">
                                      <p:cBhvr>
                                        <p:cTn id="36" dur="1000"/>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 decel="100000"/>
                                        <p:tgtEl>
                                          <p:spTgt spid="2">
                                            <p:txEl>
                                              <p:pRg st="4" end="4"/>
                                            </p:txEl>
                                          </p:spTgt>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2">
                                            <p:txEl>
                                              <p:pRg st="4" end="4"/>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2">
                                            <p:txEl>
                                              <p:pRg st="4" end="4"/>
                                            </p:txEl>
                                          </p:spTgt>
                                        </p:tgtEl>
                                        <p:attrNameLst>
                                          <p:attrName>style.visibility</p:attrName>
                                        </p:attrNameLst>
                                      </p:cBhvr>
                                      <p:to>
                                        <p:strVal val="hidden"/>
                                      </p:to>
                                    </p:set>
                                  </p:childTnLst>
                                </p:cTn>
                              </p:par>
                              <p:par>
                                <p:cTn id="40" presetID="37" presetClass="exit" presetSubtype="0" fill="hold" grpId="1" nodeType="withEffect">
                                  <p:stCondLst>
                                    <p:cond delay="0"/>
                                  </p:stCondLst>
                                  <p:childTnLst>
                                    <p:animEffect transition="out" filter="fade">
                                      <p:cBhvr>
                                        <p:cTn id="41" dur="1000"/>
                                        <p:tgtEl>
                                          <p:spTgt spid="3"/>
                                        </p:tgtEl>
                                      </p:cBhvr>
                                    </p:animEffect>
                                    <p:anim calcmode="lin" valueType="num">
                                      <p:cBhvr>
                                        <p:cTn id="42" dur="1000"/>
                                        <p:tgtEl>
                                          <p:spTgt spid="3"/>
                                        </p:tgtEl>
                                        <p:attrNameLst>
                                          <p:attrName>ppt_x</p:attrName>
                                        </p:attrNameLst>
                                      </p:cBhvr>
                                      <p:tavLst>
                                        <p:tav tm="0">
                                          <p:val>
                                            <p:strVal val="ppt_x"/>
                                          </p:val>
                                        </p:tav>
                                        <p:tav tm="100000">
                                          <p:val>
                                            <p:strVal val="ppt_x"/>
                                          </p:val>
                                        </p:tav>
                                      </p:tavLst>
                                    </p:anim>
                                    <p:anim calcmode="lin" valueType="num">
                                      <p:cBhvr>
                                        <p:cTn id="43" dur="100" decel="100000"/>
                                        <p:tgtEl>
                                          <p:spTgt spid="3"/>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3"/>
                                        </p:tgtEl>
                                        <p:attrNameLst>
                                          <p:attrName>ppt_y</p:attrName>
                                        </p:attrNameLst>
                                      </p:cBhvr>
                                      <p:tavLst>
                                        <p:tav tm="0">
                                          <p:val>
                                            <p:strVal val="ppt_y"/>
                                          </p:val>
                                        </p:tav>
                                        <p:tav tm="100000">
                                          <p:val>
                                            <p:strVal val="ppt_y+1"/>
                                          </p:val>
                                        </p:tav>
                                      </p:tavLst>
                                    </p:anim>
                                    <p:set>
                                      <p:cBhvr>
                                        <p:cTn id="45" dur="1" fill="hold">
                                          <p:stCondLst>
                                            <p:cond delay="999"/>
                                          </p:stCondLst>
                                        </p:cTn>
                                        <p:tgtEl>
                                          <p:spTgt spid="3"/>
                                        </p:tgtEl>
                                        <p:attrNameLst>
                                          <p:attrName>style.visibility</p:attrName>
                                        </p:attrNameLst>
                                      </p:cBhvr>
                                      <p:to>
                                        <p:strVal val="hidden"/>
                                      </p:to>
                                    </p:set>
                                  </p:childTnLst>
                                </p:cTn>
                              </p:par>
                              <p:par>
                                <p:cTn id="46" presetID="37" presetClass="exit" presetSubtype="0" fill="hold" grpId="1" nodeType="withEffect">
                                  <p:stCondLst>
                                    <p:cond delay="0"/>
                                  </p:stCondLst>
                                  <p:childTnLst>
                                    <p:animEffect transition="out" filter="fade">
                                      <p:cBhvr>
                                        <p:cTn id="47" dur="1000"/>
                                        <p:tgtEl>
                                          <p:spTgt spid="15"/>
                                        </p:tgtEl>
                                      </p:cBhvr>
                                    </p:animEffect>
                                    <p:anim calcmode="lin" valueType="num">
                                      <p:cBhvr>
                                        <p:cTn id="48" dur="1000"/>
                                        <p:tgtEl>
                                          <p:spTgt spid="15"/>
                                        </p:tgtEl>
                                        <p:attrNameLst>
                                          <p:attrName>ppt_x</p:attrName>
                                        </p:attrNameLst>
                                      </p:cBhvr>
                                      <p:tavLst>
                                        <p:tav tm="0">
                                          <p:val>
                                            <p:strVal val="ppt_x"/>
                                          </p:val>
                                        </p:tav>
                                        <p:tav tm="100000">
                                          <p:val>
                                            <p:strVal val="ppt_x"/>
                                          </p:val>
                                        </p:tav>
                                      </p:tavLst>
                                    </p:anim>
                                    <p:anim calcmode="lin" valueType="num">
                                      <p:cBhvr>
                                        <p:cTn id="49" dur="100" decel="100000"/>
                                        <p:tgtEl>
                                          <p:spTgt spid="15"/>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15"/>
                                        </p:tgtEl>
                                        <p:attrNameLst>
                                          <p:attrName>ppt_y</p:attrName>
                                        </p:attrNameLst>
                                      </p:cBhvr>
                                      <p:tavLst>
                                        <p:tav tm="0">
                                          <p:val>
                                            <p:strVal val="ppt_y"/>
                                          </p:val>
                                        </p:tav>
                                        <p:tav tm="100000">
                                          <p:val>
                                            <p:strVal val="ppt_y+1"/>
                                          </p:val>
                                        </p:tav>
                                      </p:tavLst>
                                    </p:anim>
                                    <p:set>
                                      <p:cBhvr>
                                        <p:cTn id="51" dur="1" fill="hold">
                                          <p:stCondLst>
                                            <p:cond delay="9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3.88889E-6 3.05273E-6 L -0.30174 -0.00347 " pathEditMode="relative" rAng="0" ptsTypes="AA">
                                      <p:cBhvr>
                                        <p:cTn id="55" dur="2000" fill="hold"/>
                                        <p:tgtEl>
                                          <p:spTgt spid="2">
                                            <p:txEl>
                                              <p:pRg st="2" end="2"/>
                                            </p:txEl>
                                          </p:spTgt>
                                        </p:tgtEl>
                                        <p:attrNameLst>
                                          <p:attrName>ppt_x</p:attrName>
                                          <p:attrName>ppt_y</p:attrName>
                                        </p:attrNameLst>
                                      </p:cBhvr>
                                      <p:rCtr x="-15100" y="-200"/>
                                    </p:animMotion>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heckerboard(across)">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7170"/>
                                        </p:tgtEl>
                                        <p:attrNameLst>
                                          <p:attrName>style.visibility</p:attrName>
                                        </p:attrNameLst>
                                      </p:cBhvr>
                                      <p:to>
                                        <p:strVal val="visible"/>
                                      </p:to>
                                    </p:set>
                                    <p:animEffect transition="in" filter="checkerboard(across)">
                                      <p:cBhvr>
                                        <p:cTn id="6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animBg="1"/>
      <p:bldP spid="15" grpId="1"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3" y="404815"/>
            <a:ext cx="4606925" cy="803275"/>
          </a:xfrm>
          <a:noFill/>
          <a:ln/>
        </p:spPr>
        <p:txBody>
          <a:bodyPr lIns="92075" tIns="46038" rIns="92075" bIns="46038">
            <a:normAutofit/>
          </a:bodyPr>
          <a:lstStyle/>
          <a:p>
            <a:r>
              <a:rPr lang="en-US" sz="2800" dirty="0">
                <a:solidFill>
                  <a:schemeClr val="accent6">
                    <a:lumMod val="75000"/>
                  </a:schemeClr>
                </a:solidFill>
                <a:cs typeface="Arial" charset="0"/>
              </a:rPr>
              <a:t>Morphine</a:t>
            </a:r>
          </a:p>
        </p:txBody>
      </p:sp>
      <p:sp>
        <p:nvSpPr>
          <p:cNvPr id="151555" name="Rectangle 3"/>
          <p:cNvSpPr>
            <a:spLocks noGrp="1" noChangeArrowheads="1"/>
          </p:cNvSpPr>
          <p:nvPr>
            <p:ph type="body" sz="half" idx="4294967295"/>
          </p:nvPr>
        </p:nvSpPr>
        <p:spPr>
          <a:xfrm>
            <a:off x="0" y="981075"/>
            <a:ext cx="5905500" cy="1638300"/>
          </a:xfrm>
          <a:noFill/>
          <a:ln/>
        </p:spPr>
        <p:txBody>
          <a:bodyPr lIns="92075" tIns="46038" rIns="92075" bIns="46038">
            <a:noAutofit/>
          </a:bodyPr>
          <a:lstStyle/>
          <a:p>
            <a:pPr>
              <a:lnSpc>
                <a:spcPct val="90000"/>
              </a:lnSpc>
              <a:buFontTx/>
              <a:buNone/>
            </a:pPr>
            <a:endParaRPr lang="en-US" sz="2400" dirty="0">
              <a:cs typeface="Arial" charset="0"/>
            </a:endParaRPr>
          </a:p>
          <a:p>
            <a:pPr>
              <a:lnSpc>
                <a:spcPct val="90000"/>
              </a:lnSpc>
              <a:buFontTx/>
              <a:buNone/>
            </a:pPr>
            <a:r>
              <a:rPr lang="en-US" sz="2400" i="1" dirty="0" err="1">
                <a:solidFill>
                  <a:schemeClr val="accent2"/>
                </a:solidFill>
                <a:cs typeface="Arial" charset="0"/>
              </a:rPr>
              <a:t>pavot</a:t>
            </a:r>
            <a:r>
              <a:rPr lang="en-US" sz="2400" dirty="0">
                <a:cs typeface="Arial" charset="0"/>
              </a:rPr>
              <a:t> (</a:t>
            </a:r>
            <a:r>
              <a:rPr lang="en-US" sz="2400" dirty="0" err="1">
                <a:cs typeface="Arial" charset="0"/>
              </a:rPr>
              <a:t>papaver</a:t>
            </a:r>
            <a:r>
              <a:rPr lang="en-US" sz="2400" dirty="0">
                <a:cs typeface="Arial" charset="0"/>
              </a:rPr>
              <a:t> </a:t>
            </a:r>
            <a:r>
              <a:rPr lang="en-US" sz="2400" dirty="0" err="1">
                <a:cs typeface="Arial" charset="0"/>
              </a:rPr>
              <a:t>somniférum</a:t>
            </a:r>
            <a:r>
              <a:rPr lang="en-US" sz="2400" dirty="0">
                <a:cs typeface="Arial" charset="0"/>
              </a:rPr>
              <a:t>),</a:t>
            </a:r>
          </a:p>
          <a:p>
            <a:pPr>
              <a:lnSpc>
                <a:spcPct val="90000"/>
              </a:lnSpc>
              <a:buFontTx/>
              <a:buNone/>
            </a:pPr>
            <a:r>
              <a:rPr lang="en-US" sz="2400" i="1" dirty="0">
                <a:solidFill>
                  <a:schemeClr val="accent2"/>
                </a:solidFill>
                <a:cs typeface="Arial" charset="0"/>
              </a:rPr>
              <a:t>Opium</a:t>
            </a:r>
            <a:r>
              <a:rPr lang="en-US" sz="2400" dirty="0">
                <a:cs typeface="Arial" charset="0"/>
              </a:rPr>
              <a:t>: latex de la capsule, </a:t>
            </a:r>
            <a:br>
              <a:rPr lang="en-US" sz="2400" dirty="0">
                <a:cs typeface="Arial" charset="0"/>
              </a:rPr>
            </a:br>
            <a:r>
              <a:rPr lang="en-US" sz="2400" dirty="0">
                <a:cs typeface="Arial" charset="0"/>
              </a:rPr>
              <a:t>“jus” en </a:t>
            </a:r>
            <a:r>
              <a:rPr lang="en-US" sz="2400" dirty="0" err="1">
                <a:cs typeface="Arial" charset="0"/>
              </a:rPr>
              <a:t>grec</a:t>
            </a:r>
            <a:br>
              <a:rPr lang="en-US" sz="2400" dirty="0">
                <a:cs typeface="Arial" charset="0"/>
              </a:rPr>
            </a:br>
            <a:endParaRPr lang="en-US" sz="2400" dirty="0">
              <a:cs typeface="Arial" charset="0"/>
            </a:endParaRPr>
          </a:p>
          <a:p>
            <a:pPr>
              <a:lnSpc>
                <a:spcPct val="90000"/>
              </a:lnSpc>
              <a:buFontTx/>
              <a:buNone/>
            </a:pPr>
            <a:br>
              <a:rPr lang="en-US" sz="2400" dirty="0">
                <a:cs typeface="Arial" charset="0"/>
              </a:rPr>
            </a:br>
            <a:br>
              <a:rPr lang="en-US" sz="2400" dirty="0">
                <a:cs typeface="Arial" charset="0"/>
              </a:rPr>
            </a:br>
            <a:endParaRPr lang="en-US" sz="2400" dirty="0">
              <a:cs typeface="Arial" charset="0"/>
            </a:endParaRPr>
          </a:p>
          <a:p>
            <a:pPr>
              <a:lnSpc>
                <a:spcPct val="90000"/>
              </a:lnSpc>
              <a:buFontTx/>
              <a:buNone/>
            </a:pPr>
            <a:endParaRPr lang="en-US" sz="2400" dirty="0">
              <a:cs typeface="Arial" charset="0"/>
            </a:endParaRPr>
          </a:p>
        </p:txBody>
      </p:sp>
      <p:pic>
        <p:nvPicPr>
          <p:cNvPr id="151560" name="Picture 8" descr="C:\Windows\Bureau\papaver.jpg"/>
          <p:cNvPicPr>
            <a:picLocks noChangeAspect="1" noChangeArrowheads="1"/>
          </p:cNvPicPr>
          <p:nvPr/>
        </p:nvPicPr>
        <p:blipFill>
          <a:blip r:embed="rId3" cstate="print"/>
          <a:srcRect/>
          <a:stretch>
            <a:fillRect/>
          </a:stretch>
        </p:blipFill>
        <p:spPr bwMode="auto">
          <a:xfrm>
            <a:off x="5867405" y="381000"/>
            <a:ext cx="2581275" cy="3886200"/>
          </a:xfrm>
          <a:prstGeom prst="rect">
            <a:avLst/>
          </a:prstGeom>
          <a:noFill/>
        </p:spPr>
      </p:pic>
      <p:pic>
        <p:nvPicPr>
          <p:cNvPr id="151561" name="Picture 9" descr="capspav copie"/>
          <p:cNvPicPr>
            <a:picLocks noChangeAspect="1" noChangeArrowheads="1"/>
          </p:cNvPicPr>
          <p:nvPr/>
        </p:nvPicPr>
        <p:blipFill>
          <a:blip r:embed="rId4" cstate="print"/>
          <a:srcRect/>
          <a:stretch>
            <a:fillRect/>
          </a:stretch>
        </p:blipFill>
        <p:spPr bwMode="auto">
          <a:xfrm>
            <a:off x="323530" y="2564905"/>
            <a:ext cx="4319588" cy="2860675"/>
          </a:xfrm>
          <a:prstGeom prst="rect">
            <a:avLst/>
          </a:prstGeom>
          <a:noFill/>
        </p:spPr>
      </p:pic>
      <p:sp>
        <p:nvSpPr>
          <p:cNvPr id="6" name="Text Box 9"/>
          <p:cNvSpPr txBox="1">
            <a:spLocks noChangeArrowheads="1"/>
          </p:cNvSpPr>
          <p:nvPr/>
        </p:nvSpPr>
        <p:spPr bwMode="auto">
          <a:xfrm>
            <a:off x="2483768" y="5517232"/>
            <a:ext cx="6305600" cy="923330"/>
          </a:xfrm>
          <a:prstGeom prst="rect">
            <a:avLst/>
          </a:prstGeom>
          <a:noFill/>
          <a:ln w="9525">
            <a:noFill/>
            <a:miter lim="800000"/>
            <a:headEnd/>
            <a:tailEnd/>
          </a:ln>
          <a:effectLst/>
        </p:spPr>
        <p:txBody>
          <a:bodyPr wrap="square">
            <a:spAutoFit/>
          </a:bodyPr>
          <a:lstStyle/>
          <a:p>
            <a:r>
              <a:rPr lang="fr-FR" dirty="0"/>
              <a:t>Connue et employée depuis plusieurs millénaires,</a:t>
            </a:r>
          </a:p>
          <a:p>
            <a:endParaRPr lang="fr-FR" dirty="0"/>
          </a:p>
          <a:p>
            <a:r>
              <a:rPr lang="fr-FR" dirty="0"/>
              <a:t>Effet antalgique, Psycho activité</a:t>
            </a:r>
          </a:p>
        </p:txBody>
      </p:sp>
      <p:sp>
        <p:nvSpPr>
          <p:cNvPr id="8" name="Espace réservé du numéro de diapositive 7"/>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17</a:t>
            </a:fld>
            <a:endParaRPr lang="fr-FR">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 calcmode="lin" valueType="num">
                                      <p:cBhvr additive="base">
                                        <p:cTn id="7"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anim calcmode="lin" valueType="num">
                                      <p:cBhvr additive="base">
                                        <p:cTn id="13"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anim calcmode="lin" valueType="num">
                                      <p:cBhvr additive="base">
                                        <p:cTn id="19"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1560"/>
                                        </p:tgtEl>
                                        <p:attrNameLst>
                                          <p:attrName>style.visibility</p:attrName>
                                        </p:attrNameLst>
                                      </p:cBhvr>
                                      <p:to>
                                        <p:strVal val="visible"/>
                                      </p:to>
                                    </p:set>
                                    <p:anim calcmode="lin" valueType="num">
                                      <p:cBhvr additive="base">
                                        <p:cTn id="25" dur="500" fill="hold"/>
                                        <p:tgtEl>
                                          <p:spTgt spid="151560"/>
                                        </p:tgtEl>
                                        <p:attrNameLst>
                                          <p:attrName>ppt_x</p:attrName>
                                        </p:attrNameLst>
                                      </p:cBhvr>
                                      <p:tavLst>
                                        <p:tav tm="0">
                                          <p:val>
                                            <p:strVal val="0-#ppt_w/2"/>
                                          </p:val>
                                        </p:tav>
                                        <p:tav tm="100000">
                                          <p:val>
                                            <p:strVal val="#ppt_x"/>
                                          </p:val>
                                        </p:tav>
                                      </p:tavLst>
                                    </p:anim>
                                    <p:anim calcmode="lin" valueType="num">
                                      <p:cBhvr additive="base">
                                        <p:cTn id="26" dur="500" fill="hold"/>
                                        <p:tgtEl>
                                          <p:spTgt spid="1515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15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18</a:t>
            </a:fld>
            <a:endParaRPr lang="fr-FR">
              <a:solidFill>
                <a:srgbClr val="000000"/>
              </a:solidFill>
            </a:endParaRPr>
          </a:p>
        </p:txBody>
      </p:sp>
      <p:sp>
        <p:nvSpPr>
          <p:cNvPr id="4" name="Rectangle 3"/>
          <p:cNvSpPr/>
          <p:nvPr/>
        </p:nvSpPr>
        <p:spPr>
          <a:xfrm>
            <a:off x="0" y="476672"/>
            <a:ext cx="9144000" cy="4901342"/>
          </a:xfrm>
          <a:prstGeom prst="rect">
            <a:avLst/>
          </a:prstGeom>
        </p:spPr>
        <p:txBody>
          <a:bodyPr wrap="square">
            <a:spAutoFit/>
          </a:bodyPr>
          <a:lstStyle/>
          <a:p>
            <a:pPr algn="ctr"/>
            <a:endParaRPr lang="fr-FR" b="1" dirty="0">
              <a:solidFill>
                <a:schemeClr val="accent6">
                  <a:lumMod val="75000"/>
                </a:schemeClr>
              </a:solidFill>
              <a:latin typeface="Times New Roman" pitchFamily="18" charset="0"/>
              <a:cs typeface="Times New Roman" pitchFamily="18" charset="0"/>
            </a:endParaRPr>
          </a:p>
          <a:p>
            <a:pPr algn="ctr"/>
            <a:endParaRPr lang="fr-FR" b="1" dirty="0">
              <a:solidFill>
                <a:schemeClr val="accent6">
                  <a:lumMod val="75000"/>
                </a:schemeClr>
              </a:solidFill>
              <a:latin typeface="Times New Roman" pitchFamily="18" charset="0"/>
              <a:cs typeface="Times New Roman" pitchFamily="18" charset="0"/>
            </a:endParaRPr>
          </a:p>
          <a:p>
            <a:pPr algn="ctr"/>
            <a:endParaRPr lang="fr-FR" b="1" dirty="0">
              <a:solidFill>
                <a:schemeClr val="accent6">
                  <a:lumMod val="75000"/>
                </a:schemeClr>
              </a:solidFill>
              <a:latin typeface="Times New Roman" pitchFamily="18" charset="0"/>
              <a:cs typeface="Times New Roman" pitchFamily="18" charset="0"/>
            </a:endParaRPr>
          </a:p>
          <a:p>
            <a:pPr marL="457200" indent="-457200">
              <a:buAutoNum type="arabicPeriod"/>
            </a:pPr>
            <a:r>
              <a:rPr lang="fr-FR" sz="2400" b="1" u="sng" dirty="0">
                <a:solidFill>
                  <a:schemeClr val="accent4">
                    <a:lumMod val="75000"/>
                  </a:schemeClr>
                </a:solidFill>
                <a:latin typeface="Times New Roman" pitchFamily="18" charset="0"/>
                <a:cs typeface="Times New Roman" pitchFamily="18" charset="0"/>
              </a:rPr>
              <a:t>Naturelle</a:t>
            </a:r>
          </a:p>
          <a:p>
            <a:pPr marL="457200" indent="-457200"/>
            <a:endParaRPr lang="fr-FR" sz="1050" b="1" u="sng" dirty="0">
              <a:solidFill>
                <a:schemeClr val="accent4">
                  <a:lumMod val="75000"/>
                </a:schemeClr>
              </a:solidFill>
              <a:latin typeface="Times New Roman" pitchFamily="18" charset="0"/>
              <a:cs typeface="Times New Roman" pitchFamily="18" charset="0"/>
            </a:endParaRPr>
          </a:p>
          <a:p>
            <a:pPr marL="457200" indent="-457200"/>
            <a:r>
              <a:rPr lang="fr-FR" sz="2400" b="1" dirty="0">
                <a:solidFill>
                  <a:srgbClr val="FF3BFF"/>
                </a:solidFill>
                <a:latin typeface="Times New Roman" pitchFamily="18" charset="0"/>
                <a:cs typeface="Times New Roman" pitchFamily="18" charset="0"/>
              </a:rPr>
              <a:t>b. </a:t>
            </a:r>
            <a:r>
              <a:rPr lang="fr-FR" sz="2400" b="1" u="sng" dirty="0">
                <a:solidFill>
                  <a:srgbClr val="FF3BFF"/>
                </a:solidFill>
                <a:latin typeface="Times New Roman" pitchFamily="18" charset="0"/>
                <a:cs typeface="Times New Roman" pitchFamily="18" charset="0"/>
              </a:rPr>
              <a:t>Médicaments d’origine Animal</a:t>
            </a:r>
            <a:r>
              <a:rPr lang="fr-FR" sz="2400" b="1" dirty="0">
                <a:solidFill>
                  <a:srgbClr val="FF3BFF"/>
                </a:solidFill>
                <a:latin typeface="Times New Roman" pitchFamily="18" charset="0"/>
                <a:cs typeface="Times New Roman" pitchFamily="18" charset="0"/>
              </a:rPr>
              <a:t> :</a:t>
            </a:r>
          </a:p>
          <a:p>
            <a:pPr marL="457200" indent="-457200"/>
            <a:endParaRPr lang="fr-FR" sz="1200" b="1" dirty="0">
              <a:solidFill>
                <a:srgbClr val="FF3BFF"/>
              </a:solidFill>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Principes actifs obtenus par extraction (hormones et enzymes essentiellement):</a:t>
            </a:r>
          </a:p>
          <a:p>
            <a:pPr algn="just"/>
            <a:r>
              <a:rPr lang="fr-FR" sz="2400" dirty="0">
                <a:latin typeface="Times New Roman" pitchFamily="18" charset="0"/>
                <a:cs typeface="Times New Roman" pitchFamily="18" charset="0"/>
              </a:rPr>
              <a:t>- Insuline (hormone antidiabétique extraite du pancréas)</a:t>
            </a:r>
          </a:p>
          <a:p>
            <a:pPr algn="just">
              <a:buFontTx/>
              <a:buChar char="-"/>
            </a:pPr>
            <a:r>
              <a:rPr lang="fr-FR" sz="2400" dirty="0">
                <a:latin typeface="Times New Roman" pitchFamily="18" charset="0"/>
                <a:cs typeface="Times New Roman" pitchFamily="18" charset="0"/>
              </a:rPr>
              <a:t> Héparine: médicament anticoagulant extrait des poumons</a:t>
            </a:r>
          </a:p>
          <a:p>
            <a:endParaRPr lang="fr-FR" sz="2400" dirty="0">
              <a:latin typeface="Times New Roman" pitchFamily="18" charset="0"/>
              <a:cs typeface="Times New Roman" pitchFamily="18" charset="0"/>
            </a:endParaRPr>
          </a:p>
          <a:p>
            <a:r>
              <a:rPr lang="fr-FR" sz="2400" b="1" dirty="0">
                <a:solidFill>
                  <a:schemeClr val="accent5">
                    <a:lumMod val="50000"/>
                  </a:schemeClr>
                </a:solidFill>
                <a:latin typeface="Times New Roman" pitchFamily="18" charset="0"/>
                <a:cs typeface="Times New Roman" pitchFamily="18" charset="0"/>
              </a:rPr>
              <a:t>           </a:t>
            </a:r>
            <a:r>
              <a:rPr lang="fr-FR" sz="2400" b="1" u="sng" dirty="0">
                <a:solidFill>
                  <a:schemeClr val="accent5">
                    <a:lumMod val="50000"/>
                  </a:schemeClr>
                </a:solidFill>
                <a:latin typeface="Times New Roman" pitchFamily="18" charset="0"/>
                <a:cs typeface="Times New Roman" pitchFamily="18" charset="0"/>
              </a:rPr>
              <a:t>Médicaments d ’origine microbiologique:</a:t>
            </a:r>
          </a:p>
          <a:p>
            <a:endParaRPr lang="fr-FR" sz="2000" b="1" u="sng" dirty="0">
              <a:solidFill>
                <a:schemeClr val="accent5">
                  <a:lumMod val="50000"/>
                </a:schemeClr>
              </a:solidFill>
              <a:latin typeface="Times New Roman" pitchFamily="18" charset="0"/>
              <a:cs typeface="Times New Roman" pitchFamily="18" charset="0"/>
            </a:endParaRPr>
          </a:p>
          <a:p>
            <a:r>
              <a:rPr lang="fr-FR" sz="2400" dirty="0">
                <a:latin typeface="Times New Roman" pitchFamily="18" charset="0"/>
                <a:cs typeface="Times New Roman" pitchFamily="18" charset="0"/>
              </a:rPr>
              <a:t>Vaccins (à partir de bactéries ou de virus atténués ou tués).</a:t>
            </a:r>
            <a:endParaRPr lang="fr-FR" sz="2400" dirty="0"/>
          </a:p>
        </p:txBody>
      </p:sp>
      <p:pic>
        <p:nvPicPr>
          <p:cNvPr id="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6" name="Rectangle à coins arrondis 5"/>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Les origines des médicaments:</a:t>
            </a:r>
          </a:p>
        </p:txBody>
      </p:sp>
      <p:pic>
        <p:nvPicPr>
          <p:cNvPr id="8195" name="Picture 3"/>
          <p:cNvPicPr>
            <a:picLocks noChangeAspect="1" noChangeArrowheads="1"/>
          </p:cNvPicPr>
          <p:nvPr/>
        </p:nvPicPr>
        <p:blipFill>
          <a:blip r:embed="rId4"/>
          <a:srcRect/>
          <a:stretch>
            <a:fillRect/>
          </a:stretch>
        </p:blipFill>
        <p:spPr bwMode="auto">
          <a:xfrm>
            <a:off x="142844" y="4071943"/>
            <a:ext cx="714380" cy="6905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19</a:t>
            </a:fld>
            <a:endParaRPr lang="fr-FR">
              <a:solidFill>
                <a:srgbClr val="000000"/>
              </a:solidFill>
            </a:endParaRPr>
          </a:p>
        </p:txBody>
      </p:sp>
      <p:pic>
        <p:nvPicPr>
          <p:cNvPr id="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6" name="Rectangle à coins arrondis 5"/>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Les origines des médicaments:</a:t>
            </a:r>
          </a:p>
        </p:txBody>
      </p:sp>
      <p:sp>
        <p:nvSpPr>
          <p:cNvPr id="8" name="Rectangle 7"/>
          <p:cNvSpPr/>
          <p:nvPr/>
        </p:nvSpPr>
        <p:spPr>
          <a:xfrm>
            <a:off x="1" y="1268761"/>
            <a:ext cx="9144000" cy="1877437"/>
          </a:xfrm>
          <a:prstGeom prst="rect">
            <a:avLst/>
          </a:prstGeom>
        </p:spPr>
        <p:txBody>
          <a:bodyPr wrap="square">
            <a:spAutoFit/>
          </a:bodyPr>
          <a:lstStyle/>
          <a:p>
            <a:pPr marL="457200" indent="-457200"/>
            <a:r>
              <a:rPr lang="fr-FR" sz="2400" b="1" dirty="0">
                <a:solidFill>
                  <a:srgbClr val="FF3BFF"/>
                </a:solidFill>
                <a:latin typeface="Times New Roman" pitchFamily="18" charset="0"/>
                <a:cs typeface="Times New Roman" pitchFamily="18" charset="0"/>
              </a:rPr>
              <a:t>c. </a:t>
            </a:r>
            <a:r>
              <a:rPr lang="fr-FR" sz="2400" b="1" u="sng" dirty="0">
                <a:solidFill>
                  <a:srgbClr val="FF3BFF"/>
                </a:solidFill>
                <a:latin typeface="Times New Roman" pitchFamily="18" charset="0"/>
                <a:cs typeface="Times New Roman" pitchFamily="18" charset="0"/>
              </a:rPr>
              <a:t>Médicaments d’origine minéral </a:t>
            </a:r>
            <a:r>
              <a:rPr lang="fr-FR" sz="2400" b="1" dirty="0">
                <a:solidFill>
                  <a:srgbClr val="FF3BFF"/>
                </a:solidFill>
                <a:latin typeface="Times New Roman" pitchFamily="18" charset="0"/>
                <a:cs typeface="Times New Roman" pitchFamily="18" charset="0"/>
              </a:rPr>
              <a:t>:</a:t>
            </a:r>
          </a:p>
          <a:p>
            <a:pPr marL="457200" indent="-457200"/>
            <a:endParaRPr lang="fr-FR" sz="2000" b="1" dirty="0">
              <a:solidFill>
                <a:srgbClr val="FF3BFF"/>
              </a:solidFill>
              <a:latin typeface="Times New Roman" pitchFamily="18" charset="0"/>
              <a:cs typeface="Times New Roman" pitchFamily="18" charset="0"/>
            </a:endParaRPr>
          </a:p>
          <a:p>
            <a:pPr marL="457200" indent="-457200"/>
            <a:r>
              <a:rPr lang="fr-FR" sz="2400" dirty="0">
                <a:latin typeface="Times New Roman" pitchFamily="18" charset="0"/>
                <a:cs typeface="Times New Roman" pitchFamily="18" charset="0"/>
              </a:rPr>
              <a:t>Utilisés comme principes actifs ou excipients: argiles, bicarbonate de Ca, </a:t>
            </a:r>
          </a:p>
          <a:p>
            <a:pPr marL="457200" indent="-457200"/>
            <a:r>
              <a:rPr lang="fr-FR" sz="2400" dirty="0">
                <a:latin typeface="Times New Roman" pitchFamily="18" charset="0"/>
                <a:cs typeface="Times New Roman" pitchFamily="18" charset="0"/>
              </a:rPr>
              <a:t>chlorure de Na….</a:t>
            </a:r>
          </a:p>
          <a:p>
            <a:pPr marL="457200" indent="-457200"/>
            <a:endParaRPr lang="fr-FR" sz="2400" b="1" dirty="0">
              <a:solidFill>
                <a:srgbClr val="FF3BFF"/>
              </a:solidFill>
              <a:latin typeface="Times New Roman" pitchFamily="18" charset="0"/>
              <a:cs typeface="Times New Roman" pitchFamily="18" charset="0"/>
            </a:endParaRPr>
          </a:p>
        </p:txBody>
      </p:sp>
      <p:sp>
        <p:nvSpPr>
          <p:cNvPr id="9" name="Rectangle 8"/>
          <p:cNvSpPr/>
          <p:nvPr/>
        </p:nvSpPr>
        <p:spPr>
          <a:xfrm>
            <a:off x="251520" y="3068961"/>
            <a:ext cx="2767104" cy="461665"/>
          </a:xfrm>
          <a:prstGeom prst="rect">
            <a:avLst/>
          </a:prstGeom>
        </p:spPr>
        <p:txBody>
          <a:bodyPr wrap="none">
            <a:spAutoFit/>
          </a:bodyPr>
          <a:lstStyle/>
          <a:p>
            <a:r>
              <a:rPr lang="fr-FR" sz="2400" b="1" dirty="0">
                <a:solidFill>
                  <a:schemeClr val="accent4">
                    <a:lumMod val="75000"/>
                  </a:schemeClr>
                </a:solidFill>
                <a:latin typeface="Times New Roman" pitchFamily="18" charset="0"/>
                <a:cs typeface="Times New Roman" pitchFamily="18" charset="0"/>
              </a:rPr>
              <a:t>2. </a:t>
            </a:r>
            <a:r>
              <a:rPr lang="fr-FR" sz="2400" b="1" u="sng" dirty="0">
                <a:solidFill>
                  <a:schemeClr val="accent4">
                    <a:lumMod val="75000"/>
                  </a:schemeClr>
                </a:solidFill>
                <a:latin typeface="Times New Roman" pitchFamily="18" charset="0"/>
                <a:cs typeface="Times New Roman" pitchFamily="18" charset="0"/>
              </a:rPr>
              <a:t>Semi-synthétique</a:t>
            </a:r>
            <a:endParaRPr lang="fr-FR" sz="2400" u="sng" dirty="0"/>
          </a:p>
        </p:txBody>
      </p:sp>
      <p:sp>
        <p:nvSpPr>
          <p:cNvPr id="10" name="ZoneTexte 9"/>
          <p:cNvSpPr txBox="1"/>
          <p:nvPr/>
        </p:nvSpPr>
        <p:spPr>
          <a:xfrm>
            <a:off x="179514" y="3789041"/>
            <a:ext cx="8545929" cy="461665"/>
          </a:xfrm>
          <a:prstGeom prst="rect">
            <a:avLst/>
          </a:prstGeom>
          <a:noFill/>
        </p:spPr>
        <p:txBody>
          <a:bodyPr wrap="none" rtlCol="0">
            <a:spAutoFit/>
          </a:bodyPr>
          <a:lstStyle/>
          <a:p>
            <a:r>
              <a:rPr lang="fr-FR" sz="2400" dirty="0">
                <a:latin typeface="Times New Roman" pitchFamily="18" charset="0"/>
                <a:cs typeface="Times New Roman" pitchFamily="18" charset="0"/>
              </a:rPr>
              <a:t>Adjonction de groupements chimiques sur des substances naturelles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1604" y="2143117"/>
            <a:ext cx="6500826" cy="2554545"/>
          </a:xfrm>
          <a:prstGeom prst="rect">
            <a:avLst/>
          </a:prstGeom>
        </p:spPr>
        <p:txBody>
          <a:bodyPr wrap="square">
            <a:spAutoFit/>
          </a:bodyPr>
          <a:lstStyle/>
          <a:p>
            <a:pPr algn="ctr"/>
            <a:r>
              <a:rPr lang="fr-FR" sz="3200" b="1" dirty="0">
                <a:solidFill>
                  <a:srgbClr val="FF0000"/>
                </a:solidFill>
                <a:latin typeface="Times New Roman" pitchFamily="18" charset="0"/>
                <a:cs typeface="Times New Roman" pitchFamily="18" charset="0"/>
              </a:rPr>
              <a:t>Pharmaco         = </a:t>
            </a:r>
          </a:p>
          <a:p>
            <a:pPr algn="ctr"/>
            <a:endParaRPr lang="fr-FR" sz="3200" b="1" dirty="0">
              <a:solidFill>
                <a:srgbClr val="FF0000"/>
              </a:solidFill>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mot grec </a:t>
            </a:r>
            <a:r>
              <a:rPr lang="fr-FR" sz="2400" i="1" dirty="0">
                <a:latin typeface="Times New Roman" pitchFamily="18" charset="0"/>
                <a:cs typeface="Times New Roman" pitchFamily="18" charset="0"/>
              </a:rPr>
              <a:t>“ </a:t>
            </a:r>
            <a:r>
              <a:rPr lang="fr-FR" sz="2800" b="1" i="1" dirty="0">
                <a:solidFill>
                  <a:schemeClr val="accent6">
                    <a:lumMod val="50000"/>
                  </a:schemeClr>
                </a:solidFill>
                <a:latin typeface="Times New Roman" pitchFamily="18" charset="0"/>
                <a:cs typeface="Times New Roman" pitchFamily="18" charset="0"/>
              </a:rPr>
              <a:t>Pharmakon</a:t>
            </a:r>
            <a:r>
              <a:rPr lang="fr-FR" sz="2400" i="1" dirty="0">
                <a:latin typeface="Times New Roman" pitchFamily="18" charset="0"/>
                <a:cs typeface="Times New Roman" pitchFamily="18" charset="0"/>
              </a:rPr>
              <a:t> ” </a:t>
            </a:r>
            <a:r>
              <a:rPr lang="fr-FR" sz="2400" dirty="0">
                <a:latin typeface="Times New Roman" pitchFamily="18" charset="0"/>
                <a:cs typeface="Times New Roman" pitchFamily="18" charset="0"/>
              </a:rPr>
              <a:t>qui veut dire remède mais aussi  drogue</a:t>
            </a:r>
          </a:p>
          <a:p>
            <a:pPr algn="ctr"/>
            <a:endParaRPr lang="fr-FR" sz="2400" dirty="0">
              <a:latin typeface="Times New Roman" pitchFamily="18" charset="0"/>
              <a:cs typeface="Times New Roman" pitchFamily="18" charset="0"/>
            </a:endParaRPr>
          </a:p>
          <a:p>
            <a:r>
              <a:rPr lang="fr-FR" sz="2000" dirty="0"/>
              <a:t>     </a:t>
            </a:r>
          </a:p>
        </p:txBody>
      </p:sp>
      <p:sp>
        <p:nvSpPr>
          <p:cNvPr id="3" name="Rectangle 2"/>
          <p:cNvSpPr/>
          <p:nvPr/>
        </p:nvSpPr>
        <p:spPr>
          <a:xfrm>
            <a:off x="4995359" y="2129846"/>
            <a:ext cx="1005403" cy="584775"/>
          </a:xfrm>
          <a:prstGeom prst="rect">
            <a:avLst/>
          </a:prstGeom>
        </p:spPr>
        <p:txBody>
          <a:bodyPr wrap="none">
            <a:spAutoFit/>
          </a:bodyPr>
          <a:lstStyle/>
          <a:p>
            <a:r>
              <a:rPr lang="fr-FR" sz="3200" b="1" dirty="0">
                <a:solidFill>
                  <a:srgbClr val="FF0000"/>
                </a:solidFill>
                <a:latin typeface="Times New Roman" pitchFamily="18" charset="0"/>
                <a:cs typeface="Times New Roman" pitchFamily="18" charset="0"/>
              </a:rPr>
              <a:t>logie</a:t>
            </a:r>
            <a:endParaRPr lang="fr-FR" dirty="0"/>
          </a:p>
        </p:txBody>
      </p:sp>
      <p:sp>
        <p:nvSpPr>
          <p:cNvPr id="4" name="Rectangle 3"/>
          <p:cNvSpPr/>
          <p:nvPr/>
        </p:nvSpPr>
        <p:spPr>
          <a:xfrm>
            <a:off x="3224874" y="2143118"/>
            <a:ext cx="3347391" cy="584775"/>
          </a:xfrm>
          <a:prstGeom prst="rect">
            <a:avLst/>
          </a:prstGeom>
        </p:spPr>
        <p:txBody>
          <a:bodyPr wrap="none">
            <a:spAutoFit/>
          </a:bodyPr>
          <a:lstStyle/>
          <a:p>
            <a:r>
              <a:rPr lang="fr-FR" sz="3200" b="1" dirty="0">
                <a:solidFill>
                  <a:srgbClr val="FFE5E5"/>
                </a:solidFill>
                <a:latin typeface="Times New Roman" pitchFamily="18" charset="0"/>
                <a:cs typeface="Times New Roman" pitchFamily="18" charset="0"/>
              </a:rPr>
              <a:t>Pharmaco </a:t>
            </a:r>
            <a:r>
              <a:rPr lang="fr-FR" sz="3200" b="1" dirty="0">
                <a:solidFill>
                  <a:srgbClr val="FF0000"/>
                </a:solidFill>
                <a:latin typeface="Times New Roman" pitchFamily="18" charset="0"/>
                <a:cs typeface="Times New Roman" pitchFamily="18" charset="0"/>
              </a:rPr>
              <a:t>          =</a:t>
            </a:r>
            <a:endParaRPr lang="fr-FR" sz="3200" dirty="0"/>
          </a:p>
        </p:txBody>
      </p:sp>
      <p:sp>
        <p:nvSpPr>
          <p:cNvPr id="6" name="ZoneTexte 5"/>
          <p:cNvSpPr txBox="1"/>
          <p:nvPr/>
        </p:nvSpPr>
        <p:spPr>
          <a:xfrm>
            <a:off x="3635896" y="2780935"/>
            <a:ext cx="1462260" cy="584775"/>
          </a:xfrm>
          <a:prstGeom prst="rect">
            <a:avLst/>
          </a:prstGeom>
          <a:noFill/>
        </p:spPr>
        <p:txBody>
          <a:bodyPr wrap="none" rtlCol="0">
            <a:spAutoFit/>
          </a:bodyPr>
          <a:lstStyle/>
          <a:p>
            <a:r>
              <a:rPr lang="fr-FR" sz="3200" dirty="0">
                <a:latin typeface="Times New Roman" pitchFamily="18" charset="0"/>
                <a:cs typeface="Times New Roman" pitchFamily="18" charset="0"/>
              </a:rPr>
              <a:t>Science</a:t>
            </a:r>
          </a:p>
        </p:txBody>
      </p:sp>
      <p:sp>
        <p:nvSpPr>
          <p:cNvPr id="9" name="ZoneTexte 8"/>
          <p:cNvSpPr txBox="1"/>
          <p:nvPr/>
        </p:nvSpPr>
        <p:spPr>
          <a:xfrm>
            <a:off x="2786050" y="500043"/>
            <a:ext cx="3312368" cy="646331"/>
          </a:xfrm>
          <a:prstGeom prst="rect">
            <a:avLst/>
          </a:prstGeom>
          <a:noFill/>
        </p:spPr>
        <p:txBody>
          <a:bodyPr wrap="square" rtlCol="0">
            <a:spAutoFit/>
          </a:bodyPr>
          <a:lstStyle/>
          <a:p>
            <a:pPr algn="ctr"/>
            <a:r>
              <a:rPr lang="fr-FR" sz="3600" b="1" dirty="0">
                <a:solidFill>
                  <a:srgbClr val="D60093"/>
                </a:solidFill>
                <a:latin typeface="Times New Roman" pitchFamily="18" charset="0"/>
                <a:cs typeface="Times New Roman" pitchFamily="18" charset="0"/>
              </a:rPr>
              <a:t>Définition</a:t>
            </a:r>
          </a:p>
        </p:txBody>
      </p:sp>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a:t>
            </a:fld>
            <a:endParaRPr lang="fr-FR" dirty="0">
              <a:solidFill>
                <a:srgbClr val="000000"/>
              </a:solidFill>
            </a:endParaRPr>
          </a:p>
        </p:txBody>
      </p:sp>
      <p:sp>
        <p:nvSpPr>
          <p:cNvPr id="17" name="Rectangle 16"/>
          <p:cNvSpPr/>
          <p:nvPr/>
        </p:nvSpPr>
        <p:spPr>
          <a:xfrm>
            <a:off x="3287182" y="2129846"/>
            <a:ext cx="3142207" cy="584775"/>
          </a:xfrm>
          <a:prstGeom prst="rect">
            <a:avLst/>
          </a:prstGeom>
        </p:spPr>
        <p:txBody>
          <a:bodyPr wrap="none">
            <a:spAutoFit/>
          </a:bodyPr>
          <a:lstStyle/>
          <a:p>
            <a:r>
              <a:rPr lang="fr-FR" sz="3200" b="1" dirty="0">
                <a:solidFill>
                  <a:srgbClr val="FF0000"/>
                </a:solidFill>
                <a:latin typeface="Times New Roman" pitchFamily="18" charset="0"/>
                <a:cs typeface="Times New Roman" pitchFamily="18" charset="0"/>
              </a:rPr>
              <a:t>Pharmacologie =</a:t>
            </a:r>
            <a:endParaRPr lang="fr-FR" sz="3200" dirty="0"/>
          </a:p>
        </p:txBody>
      </p:sp>
      <p:pic>
        <p:nvPicPr>
          <p:cNvPr id="2050" name="Picture 2"/>
          <p:cNvPicPr>
            <a:picLocks noChangeAspect="1" noChangeArrowheads="1"/>
          </p:cNvPicPr>
          <p:nvPr/>
        </p:nvPicPr>
        <p:blipFill>
          <a:blip r:embed="rId3"/>
          <a:srcRect/>
          <a:stretch>
            <a:fillRect/>
          </a:stretch>
        </p:blipFill>
        <p:spPr bwMode="auto">
          <a:xfrm>
            <a:off x="1" y="1571612"/>
            <a:ext cx="1785918" cy="3743325"/>
          </a:xfrm>
          <a:prstGeom prst="rect">
            <a:avLst/>
          </a:prstGeom>
          <a:noFill/>
          <a:ln w="9525">
            <a:noFill/>
            <a:miter lim="800000"/>
            <a:headEnd/>
            <a:tailEnd/>
          </a:ln>
          <a:effectLst/>
        </p:spPr>
      </p:pic>
      <p:sp>
        <p:nvSpPr>
          <p:cNvPr id="18" name="Rectangle 17"/>
          <p:cNvSpPr/>
          <p:nvPr/>
        </p:nvSpPr>
        <p:spPr>
          <a:xfrm>
            <a:off x="214282" y="4857761"/>
            <a:ext cx="8429684" cy="1200329"/>
          </a:xfrm>
          <a:prstGeom prst="rect">
            <a:avLst/>
          </a:prstGeom>
        </p:spPr>
        <p:txBody>
          <a:bodyPr wrap="square">
            <a:spAutoFit/>
          </a:bodyPr>
          <a:lstStyle/>
          <a:p>
            <a:pPr algn="just"/>
            <a:r>
              <a:rPr lang="fr-FR" sz="2400" dirty="0">
                <a:latin typeface="Times New Roman" pitchFamily="18" charset="0"/>
                <a:cs typeface="Times New Roman" pitchFamily="18" charset="0"/>
              </a:rPr>
              <a:t>«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 pharmacologie </a:t>
            </a:r>
            <a:r>
              <a:rPr lang="fr-FR" sz="2400" dirty="0">
                <a:latin typeface="Times New Roman" pitchFamily="18" charset="0"/>
                <a:cs typeface="Times New Roman" pitchFamily="18" charset="0"/>
              </a:rPr>
              <a:t>est la science des « </a:t>
            </a:r>
            <a:r>
              <a:rPr lang="fr-FR" sz="2400" b="1" dirty="0">
                <a:effectLst>
                  <a:outerShdw blurRad="38100" dist="38100" dir="2700000" algn="tl">
                    <a:srgbClr val="000000">
                      <a:alpha val="43137"/>
                    </a:srgbClr>
                  </a:outerShdw>
                </a:effectLst>
                <a:latin typeface="Times New Roman" pitchFamily="18" charset="0"/>
                <a:cs typeface="Times New Roman" pitchFamily="18" charset="0"/>
              </a:rPr>
              <a:t>drogues</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 (le mot </a:t>
            </a:r>
            <a:r>
              <a:rPr lang="fr-FR" sz="2400" b="1" u="sng" dirty="0">
                <a:latin typeface="Times New Roman" pitchFamily="18" charset="0"/>
                <a:cs typeface="Times New Roman" pitchFamily="18" charset="0"/>
              </a:rPr>
              <a:t>drogue</a:t>
            </a:r>
            <a:r>
              <a:rPr lang="fr-FR" sz="2400" dirty="0">
                <a:latin typeface="Times New Roman" pitchFamily="18" charset="0"/>
                <a:cs typeface="Times New Roman" pitchFamily="18" charset="0"/>
              </a:rPr>
              <a:t> étant pris dans le sens large de « </a:t>
            </a:r>
            <a:r>
              <a:rPr lang="fr-FR" sz="2400" b="1" dirty="0">
                <a:solidFill>
                  <a:srgbClr val="00B050"/>
                </a:solidFill>
                <a:latin typeface="Times New Roman" pitchFamily="18" charset="0"/>
                <a:cs typeface="Times New Roman" pitchFamily="18" charset="0"/>
              </a:rPr>
              <a:t>toute substance chimique biologiquement active</a:t>
            </a:r>
            <a:r>
              <a:rPr lang="fr-FR" sz="2400" b="1" dirty="0">
                <a:latin typeface="Times New Roman" pitchFamily="18" charset="0"/>
                <a:cs typeface="Times New Roman" pitchFamily="18" charset="0"/>
              </a:rPr>
              <a:t>»</a:t>
            </a:r>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 </a:t>
            </a:r>
            <a:endParaRPr lang="fr-F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heckerboard(across)">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5">
                                            <p:txEl>
                                              <p:pRg st="2" end="2"/>
                                            </p:txEl>
                                          </p:spTgt>
                                        </p:tgtEl>
                                      </p:cBhvr>
                                    </p:animEffect>
                                    <p:set>
                                      <p:cBhvr>
                                        <p:cTn id="27" dur="1" fill="hold">
                                          <p:stCondLst>
                                            <p:cond delay="499"/>
                                          </p:stCondLst>
                                        </p:cTn>
                                        <p:tgtEl>
                                          <p:spTgt spid="5">
                                            <p:txEl>
                                              <p:pRg st="2" end="2"/>
                                            </p:txEl>
                                          </p:spTgt>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5">
                                            <p:txEl>
                                              <p:pRg st="0" end="0"/>
                                            </p:txEl>
                                          </p:spTgt>
                                        </p:tgtEl>
                                      </p:cBhvr>
                                    </p:animEffect>
                                    <p:set>
                                      <p:cBhvr>
                                        <p:cTn id="30" dur="1" fill="hold">
                                          <p:stCondLst>
                                            <p:cond delay="499"/>
                                          </p:stCondLst>
                                        </p:cTn>
                                        <p:tgtEl>
                                          <p:spTgt spid="5">
                                            <p:txEl>
                                              <p:pRg st="0" end="0"/>
                                            </p:txEl>
                                          </p:spTgt>
                                        </p:tgtEl>
                                        <p:attrNameLst>
                                          <p:attrName>style.visibility</p:attrName>
                                        </p:attrNameLst>
                                      </p:cBhvr>
                                      <p:to>
                                        <p:strVal val="hidden"/>
                                      </p:to>
                                    </p:set>
                                  </p:childTnLst>
                                </p:cTn>
                              </p:par>
                              <p:par>
                                <p:cTn id="31" presetID="5" presetClass="entr" presetSubtype="5"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down)">
                                      <p:cBhvr>
                                        <p:cTn id="33" dur="500"/>
                                        <p:tgtEl>
                                          <p:spTgt spid="4"/>
                                        </p:tgtEl>
                                      </p:cBhvr>
                                    </p:animEffect>
                                  </p:childTnLst>
                                </p:cTn>
                              </p:par>
                              <p:par>
                                <p:cTn id="34" presetID="5" presetClass="entr" presetSubtype="5"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down)">
                                      <p:cBhvr>
                                        <p:cTn id="36" dur="500"/>
                                        <p:tgtEl>
                                          <p:spTgt spid="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strVal val="#ppt_w*0.70"/>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7" grpId="0"/>
      <p:bldP spid="17" grpId="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20</a:t>
            </a:fld>
            <a:endParaRPr lang="fr-FR">
              <a:solidFill>
                <a:srgbClr val="000000"/>
              </a:solidFill>
            </a:endParaRPr>
          </a:p>
        </p:txBody>
      </p:sp>
      <p:pic>
        <p:nvPicPr>
          <p:cNvPr id="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6" name="Rectangle à coins arrondis 5"/>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Les origines des médicaments:</a:t>
            </a:r>
          </a:p>
        </p:txBody>
      </p:sp>
      <p:sp>
        <p:nvSpPr>
          <p:cNvPr id="11" name="Rectangle 10"/>
          <p:cNvSpPr/>
          <p:nvPr/>
        </p:nvSpPr>
        <p:spPr>
          <a:xfrm>
            <a:off x="251522" y="1124745"/>
            <a:ext cx="2066591" cy="461665"/>
          </a:xfrm>
          <a:prstGeom prst="rect">
            <a:avLst/>
          </a:prstGeom>
        </p:spPr>
        <p:txBody>
          <a:bodyPr wrap="none">
            <a:spAutoFit/>
          </a:bodyPr>
          <a:lstStyle/>
          <a:p>
            <a:r>
              <a:rPr lang="fr-FR" sz="2400" b="1" dirty="0">
                <a:solidFill>
                  <a:schemeClr val="accent4">
                    <a:lumMod val="75000"/>
                  </a:schemeClr>
                </a:solidFill>
                <a:latin typeface="Times New Roman" pitchFamily="18" charset="0"/>
                <a:cs typeface="Times New Roman" pitchFamily="18" charset="0"/>
              </a:rPr>
              <a:t>3. </a:t>
            </a:r>
            <a:r>
              <a:rPr lang="fr-FR" sz="2400" b="1" u="sng" dirty="0">
                <a:solidFill>
                  <a:schemeClr val="accent4">
                    <a:lumMod val="75000"/>
                  </a:schemeClr>
                </a:solidFill>
                <a:latin typeface="Times New Roman" pitchFamily="18" charset="0"/>
                <a:cs typeface="Times New Roman" pitchFamily="18" charset="0"/>
              </a:rPr>
              <a:t>Synthétique</a:t>
            </a:r>
            <a:endParaRPr lang="fr-FR" sz="2400" dirty="0"/>
          </a:p>
        </p:txBody>
      </p:sp>
      <p:sp>
        <p:nvSpPr>
          <p:cNvPr id="12" name="Rectangle 11"/>
          <p:cNvSpPr/>
          <p:nvPr/>
        </p:nvSpPr>
        <p:spPr>
          <a:xfrm>
            <a:off x="395536" y="1772818"/>
            <a:ext cx="5400600" cy="590931"/>
          </a:xfrm>
          <a:prstGeom prst="rect">
            <a:avLst/>
          </a:prstGeom>
        </p:spPr>
        <p:txBody>
          <a:bodyPr wrap="square">
            <a:spAutoFit/>
          </a:bodyPr>
          <a:lstStyle/>
          <a:p>
            <a:pPr>
              <a:lnSpc>
                <a:spcPct val="90000"/>
              </a:lnSpc>
              <a:buNone/>
            </a:pPr>
            <a:r>
              <a:rPr lang="fr-FR" i="1" dirty="0">
                <a:latin typeface="Comic Sans MS" pitchFamily="66" charset="0"/>
              </a:rPr>
              <a:t>copies</a:t>
            </a:r>
            <a:r>
              <a:rPr lang="fr-FR" dirty="0">
                <a:latin typeface="Comic Sans MS" pitchFamily="66" charset="0"/>
              </a:rPr>
              <a:t> de la nature,</a:t>
            </a:r>
          </a:p>
          <a:p>
            <a:pPr>
              <a:lnSpc>
                <a:spcPct val="90000"/>
              </a:lnSpc>
              <a:buNone/>
            </a:pPr>
            <a:r>
              <a:rPr lang="fr-FR" i="1" dirty="0">
                <a:latin typeface="Comic Sans MS" pitchFamily="66" charset="0"/>
              </a:rPr>
              <a:t>synthèses originales </a:t>
            </a:r>
            <a:r>
              <a:rPr lang="fr-FR" dirty="0">
                <a:latin typeface="Comic Sans MS" pitchFamily="66" charset="0"/>
              </a:rPr>
              <a:t>: inexistant dans la nature</a:t>
            </a:r>
            <a:endParaRPr lang="fr-FR" dirty="0"/>
          </a:p>
        </p:txBody>
      </p:sp>
      <p:sp>
        <p:nvSpPr>
          <p:cNvPr id="13" name="Rectangle 3"/>
          <p:cNvSpPr txBox="1">
            <a:spLocks noChangeArrowheads="1"/>
          </p:cNvSpPr>
          <p:nvPr/>
        </p:nvSpPr>
        <p:spPr bwMode="auto">
          <a:xfrm>
            <a:off x="0" y="2492897"/>
            <a:ext cx="8820150"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fr-FR" sz="2400" b="1"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fr-FR" sz="2400" b="1" i="0" u="sng" strike="noStrike" kern="0" cap="none" spc="0" normalizeH="0" baseline="0" noProof="0">
                <a:ln>
                  <a:noFill/>
                </a:ln>
                <a:solidFill>
                  <a:srgbClr val="FF0000"/>
                </a:solidFill>
                <a:effectLst/>
                <a:uLnTx/>
                <a:uFillTx/>
                <a:latin typeface="Times New Roman" pitchFamily="18" charset="0"/>
                <a:ea typeface="+mn-ea"/>
                <a:cs typeface="Times New Roman" pitchFamily="18" charset="0"/>
              </a:rPr>
              <a:t>1890</a:t>
            </a:r>
            <a:r>
              <a:rPr kumimoji="0" lang="fr-FR" sz="2400" b="0"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fr-FR" sz="2400" b="0" i="0" u="none" strike="noStrike" kern="0" cap="none" spc="0" normalizeH="0" baseline="0" noProof="0">
                <a:ln>
                  <a:noFill/>
                </a:ln>
                <a:solidFill>
                  <a:schemeClr val="tx1"/>
                </a:solidFill>
                <a:effectLst/>
                <a:uLnTx/>
                <a:uFillTx/>
                <a:latin typeface="Times New Roman" pitchFamily="18" charset="0"/>
                <a:ea typeface="+mn-ea"/>
                <a:cs typeface="Times New Roman" pitchFamily="18" charset="0"/>
              </a:rPr>
              <a:t> les 1ères </a:t>
            </a:r>
            <a:r>
              <a:rPr kumimoji="0" lang="fr-FR" sz="2400" b="1" i="0" u="none" strike="noStrike" kern="0" cap="none" spc="0" normalizeH="0" baseline="0" noProof="0">
                <a:ln>
                  <a:noFill/>
                </a:ln>
                <a:solidFill>
                  <a:schemeClr val="tx1"/>
                </a:solidFill>
                <a:effectLst/>
                <a:uLnTx/>
                <a:uFillTx/>
                <a:latin typeface="Times New Roman" pitchFamily="18" charset="0"/>
                <a:ea typeface="+mn-ea"/>
                <a:cs typeface="Times New Roman" pitchFamily="18" charset="0"/>
              </a:rPr>
              <a:t>synthèses chimiques</a:t>
            </a:r>
            <a:r>
              <a:rPr kumimoji="0" lang="fr-FR" sz="2400" b="0" i="0" u="none" strike="noStrike" kern="0" cap="none" spc="0" normalizeH="0" baseline="0" noProof="0">
                <a:ln>
                  <a:noFill/>
                </a:ln>
                <a:solidFill>
                  <a:schemeClr val="tx1"/>
                </a:solidFill>
                <a:effectLst/>
                <a:uLnTx/>
                <a:uFillTx/>
                <a:latin typeface="Times New Roman" pitchFamily="18" charset="0"/>
                <a:ea typeface="+mn-ea"/>
                <a:cs typeface="Times New Roman" pitchFamily="18" charset="0"/>
              </a:rPr>
              <a:t> ont été réalisées</a:t>
            </a:r>
            <a:endParaRPr kumimoji="0" lang="fr-FR"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Rectangle 4"/>
          <p:cNvSpPr>
            <a:spLocks noChangeArrowheads="1"/>
          </p:cNvSpPr>
          <p:nvPr/>
        </p:nvSpPr>
        <p:spPr bwMode="auto">
          <a:xfrm>
            <a:off x="107506" y="3068960"/>
            <a:ext cx="8281987" cy="1200329"/>
          </a:xfrm>
          <a:prstGeom prst="rect">
            <a:avLst/>
          </a:prstGeom>
          <a:noFill/>
          <a:ln w="9525">
            <a:noFill/>
            <a:miter lim="800000"/>
            <a:headEnd/>
            <a:tailEnd/>
          </a:ln>
        </p:spPr>
        <p:txBody>
          <a:bodyPr>
            <a:spAutoFit/>
          </a:bodyPr>
          <a:lstStyle/>
          <a:p>
            <a:pPr algn="just"/>
            <a:r>
              <a:rPr lang="fr-FR" sz="2400" dirty="0">
                <a:solidFill>
                  <a:schemeClr val="folHlink"/>
                </a:solidFill>
                <a:latin typeface="Arial" charset="0"/>
              </a:rPr>
              <a:t>  </a:t>
            </a:r>
            <a:r>
              <a:rPr lang="fr-FR" sz="2400" b="1" u="sng" dirty="0">
                <a:solidFill>
                  <a:srgbClr val="FF0000"/>
                </a:solidFill>
                <a:latin typeface="Times New Roman" pitchFamily="18" charset="0"/>
                <a:cs typeface="Times New Roman" pitchFamily="18" charset="0"/>
              </a:rPr>
              <a:t>1980</a:t>
            </a:r>
            <a:r>
              <a:rPr lang="fr-FR" sz="2400"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 début des </a:t>
            </a:r>
            <a:r>
              <a:rPr lang="fr-FR" sz="2400" b="1" dirty="0">
                <a:latin typeface="Times New Roman" pitchFamily="18" charset="0"/>
                <a:cs typeface="Times New Roman" pitchFamily="18" charset="0"/>
              </a:rPr>
              <a:t>biotechnologies</a:t>
            </a:r>
            <a:r>
              <a:rPr lang="fr-FR" sz="2400" dirty="0">
                <a:latin typeface="Times New Roman" pitchFamily="18" charset="0"/>
                <a:cs typeface="Times New Roman" pitchFamily="18" charset="0"/>
              </a:rPr>
              <a:t> : le principe actif vient d’une cellule humaine et ce sont des micro-organismes qui vont le fabriquer.</a:t>
            </a:r>
          </a:p>
        </p:txBody>
      </p:sp>
      <p:sp>
        <p:nvSpPr>
          <p:cNvPr id="15" name="Text Box 5"/>
          <p:cNvSpPr txBox="1">
            <a:spLocks noChangeArrowheads="1"/>
          </p:cNvSpPr>
          <p:nvPr/>
        </p:nvSpPr>
        <p:spPr bwMode="auto">
          <a:xfrm>
            <a:off x="324299" y="4351977"/>
            <a:ext cx="8208143" cy="1237262"/>
          </a:xfrm>
          <a:prstGeom prst="rect">
            <a:avLst/>
          </a:prstGeom>
          <a:noFill/>
          <a:ln w="9525">
            <a:noFill/>
            <a:miter lim="800000"/>
            <a:headEnd/>
            <a:tailEnd/>
          </a:ln>
        </p:spPr>
        <p:txBody>
          <a:bodyPr wrap="square">
            <a:spAutoFit/>
          </a:bodyPr>
          <a:lstStyle/>
          <a:p>
            <a:pPr algn="just">
              <a:spcBef>
                <a:spcPct val="50000"/>
              </a:spcBef>
            </a:pPr>
            <a:r>
              <a:rPr lang="fr-FR" sz="2400" b="1" u="sng" dirty="0">
                <a:solidFill>
                  <a:srgbClr val="FF0000"/>
                </a:solidFill>
                <a:latin typeface="Times New Roman" pitchFamily="18" charset="0"/>
                <a:cs typeface="Times New Roman" pitchFamily="18" charset="0"/>
              </a:rPr>
              <a:t>1990</a:t>
            </a:r>
            <a:r>
              <a:rPr lang="fr-FR" sz="2400" b="1" dirty="0">
                <a:solidFill>
                  <a:srgbClr val="FF0000"/>
                </a:solidFill>
                <a:latin typeface="Times New Roman" pitchFamily="18" charset="0"/>
                <a:cs typeface="Times New Roman" pitchFamily="18" charset="0"/>
              </a:rPr>
              <a:t>  :</a:t>
            </a:r>
            <a:r>
              <a:rPr lang="fr-FR" sz="2400"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thérapie </a:t>
            </a:r>
            <a:r>
              <a:rPr lang="fr-FR" sz="2400" b="1" dirty="0">
                <a:latin typeface="Times New Roman" pitchFamily="18" charset="0"/>
                <a:cs typeface="Times New Roman" pitchFamily="18" charset="0"/>
              </a:rPr>
              <a:t>génique</a:t>
            </a:r>
            <a:r>
              <a:rPr lang="fr-FR" sz="2400" dirty="0">
                <a:latin typeface="Times New Roman" pitchFamily="18" charset="0"/>
                <a:cs typeface="Times New Roman" pitchFamily="18" charset="0"/>
              </a:rPr>
              <a:t>: correction du gène défaillant  </a:t>
            </a:r>
          </a:p>
          <a:p>
            <a:pPr algn="just">
              <a:lnSpc>
                <a:spcPct val="80000"/>
              </a:lnSpc>
              <a:spcBef>
                <a:spcPct val="50000"/>
              </a:spcBef>
            </a:pPr>
            <a:r>
              <a:rPr lang="fr-FR" sz="2400" b="1" dirty="0">
                <a:latin typeface="Times New Roman" pitchFamily="18" charset="0"/>
                <a:cs typeface="Times New Roman" pitchFamily="18" charset="0"/>
              </a:rPr>
              <a:t>	: </a:t>
            </a:r>
            <a:r>
              <a:rPr lang="fr-FR" sz="2400" dirty="0">
                <a:latin typeface="Times New Roman" pitchFamily="18" charset="0"/>
                <a:cs typeface="Times New Roman" pitchFamily="18" charset="0"/>
              </a:rPr>
              <a:t>thérapie </a:t>
            </a:r>
            <a:r>
              <a:rPr lang="fr-FR" sz="2400" b="1" dirty="0">
                <a:latin typeface="Times New Roman" pitchFamily="18" charset="0"/>
                <a:cs typeface="Times New Roman" pitchFamily="18" charset="0"/>
              </a:rPr>
              <a:t>cellulaire</a:t>
            </a:r>
            <a:r>
              <a:rPr lang="fr-FR" sz="2400" dirty="0">
                <a:latin typeface="Times New Roman" pitchFamily="18" charset="0"/>
                <a:cs typeface="Times New Roman" pitchFamily="18" charset="0"/>
              </a:rPr>
              <a:t>: apport des cellules produisant la molécule manquante (ex. insuline)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21</a:t>
            </a:fld>
            <a:endParaRPr lang="fr-FR">
              <a:solidFill>
                <a:srgbClr val="000000"/>
              </a:solidFill>
            </a:endParaRPr>
          </a:p>
        </p:txBody>
      </p:sp>
      <p:pic>
        <p:nvPicPr>
          <p:cNvPr id="16" name="Picture 2"/>
          <p:cNvPicPr>
            <a:picLocks noChangeAspect="1" noChangeArrowheads="1"/>
          </p:cNvPicPr>
          <p:nvPr/>
        </p:nvPicPr>
        <p:blipFill>
          <a:blip r:embed="rId2"/>
          <a:srcRect/>
          <a:stretch>
            <a:fillRect/>
          </a:stretch>
        </p:blipFill>
        <p:spPr bwMode="auto">
          <a:xfrm>
            <a:off x="71438" y="2285993"/>
            <a:ext cx="8929718" cy="2928959"/>
          </a:xfrm>
          <a:prstGeom prst="rect">
            <a:avLst/>
          </a:prstGeom>
          <a:noFill/>
          <a:ln w="9525">
            <a:noFill/>
            <a:miter lim="800000"/>
            <a:headEnd/>
            <a:tailEnd/>
          </a:ln>
          <a:effectLst/>
        </p:spPr>
      </p:pic>
      <p:pic>
        <p:nvPicPr>
          <p:cNvPr id="17"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8" name="Rectangle à coins arrondis 17"/>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Formes galéniques des médicaments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22</a:t>
            </a:fld>
            <a:endParaRPr lang="fr-FR">
              <a:solidFill>
                <a:srgbClr val="000000"/>
              </a:solidFill>
            </a:endParaRPr>
          </a:p>
        </p:txBody>
      </p:sp>
      <p:pic>
        <p:nvPicPr>
          <p:cNvPr id="17" name="Picture 3"/>
          <p:cNvPicPr>
            <a:picLocks noChangeAspect="1" noChangeArrowheads="1"/>
          </p:cNvPicPr>
          <p:nvPr/>
        </p:nvPicPr>
        <p:blipFill>
          <a:blip r:embed="rId2"/>
          <a:srcRect r="87705"/>
          <a:stretch>
            <a:fillRect/>
          </a:stretch>
        </p:blipFill>
        <p:spPr bwMode="auto">
          <a:xfrm>
            <a:off x="0" y="0"/>
            <a:ext cx="1071538" cy="1152525"/>
          </a:xfrm>
          <a:prstGeom prst="rect">
            <a:avLst/>
          </a:prstGeom>
          <a:noFill/>
          <a:ln w="9525">
            <a:noFill/>
            <a:miter lim="800000"/>
            <a:headEnd/>
            <a:tailEnd/>
          </a:ln>
          <a:effectLst/>
        </p:spPr>
      </p:pic>
      <p:sp>
        <p:nvSpPr>
          <p:cNvPr id="18" name="Rectangle à coins arrondis 17"/>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Formes galéniques des médicaments</a:t>
            </a:r>
          </a:p>
        </p:txBody>
      </p:sp>
      <p:sp>
        <p:nvSpPr>
          <p:cNvPr id="8" name="Ellipse 7"/>
          <p:cNvSpPr/>
          <p:nvPr/>
        </p:nvSpPr>
        <p:spPr>
          <a:xfrm>
            <a:off x="0" y="2000242"/>
            <a:ext cx="1774448" cy="735747"/>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20000"/>
              </a:spcBef>
              <a:spcAft>
                <a:spcPct val="0"/>
              </a:spcAft>
            </a:pPr>
            <a:r>
              <a:rPr lang="fr-FR" sz="2800" b="1" dirty="0">
                <a:solidFill>
                  <a:srgbClr val="FF0000"/>
                </a:solidFill>
                <a:latin typeface="Times New Roman" pitchFamily="18" charset="0"/>
                <a:cs typeface="Times New Roman" pitchFamily="18" charset="0"/>
              </a:rPr>
              <a:t>Solides</a:t>
            </a:r>
          </a:p>
        </p:txBody>
      </p:sp>
      <p:sp>
        <p:nvSpPr>
          <p:cNvPr id="9" name="Rectangle à coins arrondis 8"/>
          <p:cNvSpPr/>
          <p:nvPr/>
        </p:nvSpPr>
        <p:spPr>
          <a:xfrm>
            <a:off x="1785918" y="1857365"/>
            <a:ext cx="7143800" cy="919401"/>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base">
              <a:spcAft>
                <a:spcPct val="0"/>
              </a:spcAft>
            </a:pPr>
            <a:r>
              <a:rPr lang="fr-FR" sz="2400" dirty="0">
                <a:solidFill>
                  <a:srgbClr val="000000"/>
                </a:solidFill>
                <a:latin typeface="Times New Roman" pitchFamily="18" charset="0"/>
                <a:cs typeface="Times New Roman" pitchFamily="18" charset="0"/>
              </a:rPr>
              <a:t>Comprimé, </a:t>
            </a:r>
            <a:r>
              <a:rPr lang="fr-FR" sz="2400" dirty="0">
                <a:latin typeface="Times New Roman" pitchFamily="18" charset="0"/>
                <a:cs typeface="Times New Roman" pitchFamily="18" charset="0"/>
              </a:rPr>
              <a:t>Gélule, Cachet, Capsule à enveloppe molle, Pilule, Poudre, Granulé, ….</a:t>
            </a:r>
          </a:p>
        </p:txBody>
      </p:sp>
      <p:sp>
        <p:nvSpPr>
          <p:cNvPr id="10" name="Rectangle 4"/>
          <p:cNvSpPr>
            <a:spLocks noChangeArrowheads="1"/>
          </p:cNvSpPr>
          <p:nvPr/>
        </p:nvSpPr>
        <p:spPr bwMode="auto">
          <a:xfrm>
            <a:off x="285720" y="1071547"/>
            <a:ext cx="8642350" cy="576064"/>
          </a:xfrm>
          <a:prstGeom prst="rect">
            <a:avLst/>
          </a:prstGeom>
          <a:noFill/>
          <a:ln w="9525">
            <a:noFill/>
            <a:miter lim="800000"/>
            <a:headEnd/>
            <a:tailEnd/>
          </a:ln>
          <a:effectLst/>
        </p:spPr>
        <p:txBody>
          <a:bodyPr anchor="ctr"/>
          <a:lstStyle/>
          <a:p>
            <a:pPr marL="1117600" indent="-1117600" algn="ctr">
              <a:spcBef>
                <a:spcPts val="400"/>
              </a:spcBef>
            </a:pPr>
            <a:r>
              <a:rPr lang="fr-FR" sz="3200" b="1" dirty="0">
                <a:solidFill>
                  <a:schemeClr val="accent5">
                    <a:lumMod val="10000"/>
                  </a:schemeClr>
                </a:solidFill>
                <a:latin typeface="Times New Roman" pitchFamily="18" charset="0"/>
                <a:cs typeface="Times New Roman" pitchFamily="18" charset="0"/>
              </a:rPr>
              <a:t>Formes destinées à la voie orale:</a:t>
            </a:r>
            <a:endParaRPr lang="fr-FR" sz="3200" b="1" dirty="0">
              <a:solidFill>
                <a:schemeClr val="folHlink"/>
              </a:solidFill>
              <a:latin typeface="Times New Roman" pitchFamily="18" charset="0"/>
              <a:cs typeface="Times New Roman" pitchFamily="18" charset="0"/>
            </a:endParaRPr>
          </a:p>
        </p:txBody>
      </p:sp>
      <p:sp>
        <p:nvSpPr>
          <p:cNvPr id="11" name="Ellipse 10"/>
          <p:cNvSpPr/>
          <p:nvPr/>
        </p:nvSpPr>
        <p:spPr>
          <a:xfrm>
            <a:off x="0" y="4143382"/>
            <a:ext cx="2000264" cy="735747"/>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20000"/>
              </a:spcBef>
              <a:spcAft>
                <a:spcPct val="0"/>
              </a:spcAft>
            </a:pPr>
            <a:r>
              <a:rPr lang="fr-FR" sz="2800" b="1" dirty="0">
                <a:solidFill>
                  <a:srgbClr val="FF0000"/>
                </a:solidFill>
                <a:latin typeface="Times New Roman" pitchFamily="18" charset="0"/>
                <a:cs typeface="Times New Roman" pitchFamily="18" charset="0"/>
              </a:rPr>
              <a:t>Liquide </a:t>
            </a:r>
          </a:p>
        </p:txBody>
      </p:sp>
      <p:sp>
        <p:nvSpPr>
          <p:cNvPr id="12" name="Rectangle à coins arrondis 11"/>
          <p:cNvSpPr/>
          <p:nvPr/>
        </p:nvSpPr>
        <p:spPr>
          <a:xfrm>
            <a:off x="2000200" y="4214818"/>
            <a:ext cx="7143800" cy="510778"/>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fontAlgn="base">
              <a:spcAft>
                <a:spcPct val="0"/>
              </a:spcAft>
            </a:pPr>
            <a:r>
              <a:rPr lang="fr-FR" sz="2400" dirty="0">
                <a:latin typeface="Times New Roman" pitchFamily="18" charset="0"/>
                <a:cs typeface="Times New Roman" pitchFamily="18" charset="0"/>
              </a:rPr>
              <a:t>Soluté buvable, Émulsion, Gouttes buvables</a:t>
            </a:r>
          </a:p>
        </p:txBody>
      </p:sp>
      <p:pic>
        <p:nvPicPr>
          <p:cNvPr id="9218" name="Picture 2"/>
          <p:cNvPicPr>
            <a:picLocks noChangeAspect="1" noChangeArrowheads="1"/>
          </p:cNvPicPr>
          <p:nvPr/>
        </p:nvPicPr>
        <p:blipFill>
          <a:blip r:embed="rId3"/>
          <a:srcRect/>
          <a:stretch>
            <a:fillRect/>
          </a:stretch>
        </p:blipFill>
        <p:spPr bwMode="auto">
          <a:xfrm>
            <a:off x="5214942" y="2928935"/>
            <a:ext cx="1695450" cy="13049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1000100" y="2714620"/>
            <a:ext cx="2643206" cy="16430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4929192" y="4857761"/>
            <a:ext cx="2314575" cy="1785951"/>
          </a:xfrm>
          <a:prstGeom prst="rect">
            <a:avLst/>
          </a:prstGeom>
          <a:noFill/>
          <a:ln w="9525">
            <a:noFill/>
            <a:miter lim="800000"/>
            <a:headEnd/>
            <a:tailEnd/>
          </a:ln>
          <a:effectLst/>
        </p:spPr>
      </p:pic>
      <p:pic>
        <p:nvPicPr>
          <p:cNvPr id="9222" name="Picture 6"/>
          <p:cNvPicPr>
            <a:picLocks noChangeAspect="1" noChangeArrowheads="1"/>
          </p:cNvPicPr>
          <p:nvPr/>
        </p:nvPicPr>
        <p:blipFill>
          <a:blip r:embed="rId6"/>
          <a:srcRect/>
          <a:stretch>
            <a:fillRect/>
          </a:stretch>
        </p:blipFill>
        <p:spPr bwMode="auto">
          <a:xfrm>
            <a:off x="1142976" y="4929199"/>
            <a:ext cx="2714644" cy="17145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checkerboard(across)">
                                      <p:cBhvr>
                                        <p:cTn id="15" dur="500"/>
                                        <p:tgtEl>
                                          <p:spTgt spid="9220"/>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checkerboard(across)">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9218"/>
                                        </p:tgtEl>
                                      </p:cBhvr>
                                    </p:animEffect>
                                    <p:set>
                                      <p:cBhvr>
                                        <p:cTn id="27" dur="1" fill="hold">
                                          <p:stCondLst>
                                            <p:cond delay="499"/>
                                          </p:stCondLst>
                                        </p:cTn>
                                        <p:tgtEl>
                                          <p:spTgt spid="92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par>
                          <p:cTn id="37" fill="hold">
                            <p:stCondLst>
                              <p:cond delay="1000"/>
                            </p:stCondLst>
                            <p:childTnLst>
                              <p:par>
                                <p:cTn id="38" presetID="5" presetClass="entr" presetSubtype="10" fill="hold" nodeType="afterEffect">
                                  <p:stCondLst>
                                    <p:cond delay="0"/>
                                  </p:stCondLst>
                                  <p:childTnLst>
                                    <p:set>
                                      <p:cBhvr>
                                        <p:cTn id="39" dur="1" fill="hold">
                                          <p:stCondLst>
                                            <p:cond delay="0"/>
                                          </p:stCondLst>
                                        </p:cTn>
                                        <p:tgtEl>
                                          <p:spTgt spid="9222"/>
                                        </p:tgtEl>
                                        <p:attrNameLst>
                                          <p:attrName>style.visibility</p:attrName>
                                        </p:attrNameLst>
                                      </p:cBhvr>
                                      <p:to>
                                        <p:strVal val="visible"/>
                                      </p:to>
                                    </p:set>
                                    <p:animEffect transition="in" filter="checkerboard(across)">
                                      <p:cBhvr>
                                        <p:cTn id="40" dur="500"/>
                                        <p:tgtEl>
                                          <p:spTgt spid="9222"/>
                                        </p:tgtEl>
                                      </p:cBhvr>
                                    </p:animEffect>
                                  </p:childTnLst>
                                </p:cTn>
                              </p:par>
                            </p:childTnLst>
                          </p:cTn>
                        </p:par>
                        <p:par>
                          <p:cTn id="41" fill="hold">
                            <p:stCondLst>
                              <p:cond delay="1500"/>
                            </p:stCondLst>
                            <p:childTnLst>
                              <p:par>
                                <p:cTn id="42" presetID="5" presetClass="entr" presetSubtype="10" fill="hold" nodeType="afterEffect">
                                  <p:stCondLst>
                                    <p:cond delay="0"/>
                                  </p:stCondLst>
                                  <p:childTnLst>
                                    <p:set>
                                      <p:cBhvr>
                                        <p:cTn id="43" dur="1" fill="hold">
                                          <p:stCondLst>
                                            <p:cond delay="0"/>
                                          </p:stCondLst>
                                        </p:cTn>
                                        <p:tgtEl>
                                          <p:spTgt spid="9221"/>
                                        </p:tgtEl>
                                        <p:attrNameLst>
                                          <p:attrName>style.visibility</p:attrName>
                                        </p:attrNameLst>
                                      </p:cBhvr>
                                      <p:to>
                                        <p:strVal val="visible"/>
                                      </p:to>
                                    </p:set>
                                    <p:animEffect transition="in" filter="checkerboard(across)">
                                      <p:cBhvr>
                                        <p:cTn id="44"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85720" y="1214423"/>
            <a:ext cx="8642350" cy="576064"/>
          </a:xfrm>
          <a:prstGeom prst="rect">
            <a:avLst/>
          </a:prstGeom>
          <a:noFill/>
          <a:ln w="9525">
            <a:noFill/>
            <a:miter lim="800000"/>
            <a:headEnd/>
            <a:tailEnd/>
          </a:ln>
          <a:effectLst/>
        </p:spPr>
        <p:txBody>
          <a:bodyPr anchor="ctr"/>
          <a:lstStyle/>
          <a:p>
            <a:pPr marL="1117600" indent="-1117600" algn="ctr">
              <a:spcBef>
                <a:spcPts val="400"/>
              </a:spcBef>
            </a:pPr>
            <a:r>
              <a:rPr lang="fr-FR" sz="3200" b="1" dirty="0">
                <a:solidFill>
                  <a:schemeClr val="accent5">
                    <a:lumMod val="10000"/>
                  </a:schemeClr>
                </a:solidFill>
                <a:latin typeface="Times New Roman" pitchFamily="18" charset="0"/>
                <a:cs typeface="Times New Roman" pitchFamily="18" charset="0"/>
              </a:rPr>
              <a:t>Formes destinées à la voie parentérale</a:t>
            </a:r>
            <a:endParaRPr lang="fr-FR" sz="3200" b="1" dirty="0">
              <a:solidFill>
                <a:schemeClr val="folHlink"/>
              </a:solidFill>
              <a:latin typeface="Times New Roman" pitchFamily="18" charset="0"/>
              <a:cs typeface="Times New Roman" pitchFamily="18" charset="0"/>
            </a:endParaRPr>
          </a:p>
        </p:txBody>
      </p:sp>
      <p:sp>
        <p:nvSpPr>
          <p:cNvPr id="5" name="Espace réservé du numéro de diapositive 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23</a:t>
            </a:fld>
            <a:endParaRPr lang="fr-FR" dirty="0">
              <a:solidFill>
                <a:srgbClr val="000000"/>
              </a:solidFill>
            </a:endParaRPr>
          </a:p>
        </p:txBody>
      </p:sp>
      <p:pic>
        <p:nvPicPr>
          <p:cNvPr id="7" name="Picture 3"/>
          <p:cNvPicPr>
            <a:picLocks noChangeAspect="1" noChangeArrowheads="1"/>
          </p:cNvPicPr>
          <p:nvPr/>
        </p:nvPicPr>
        <p:blipFill>
          <a:blip r:embed="rId2"/>
          <a:srcRect r="87705"/>
          <a:stretch>
            <a:fillRect/>
          </a:stretch>
        </p:blipFill>
        <p:spPr bwMode="auto">
          <a:xfrm>
            <a:off x="0" y="0"/>
            <a:ext cx="1071538" cy="1152525"/>
          </a:xfrm>
          <a:prstGeom prst="rect">
            <a:avLst/>
          </a:prstGeom>
          <a:noFill/>
          <a:ln w="9525">
            <a:noFill/>
            <a:miter lim="800000"/>
            <a:headEnd/>
            <a:tailEnd/>
          </a:ln>
          <a:effectLst/>
        </p:spPr>
      </p:pic>
      <p:sp>
        <p:nvSpPr>
          <p:cNvPr id="8" name="Rectangle à coins arrondis 7"/>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Formes galéniques des médicaments</a:t>
            </a:r>
          </a:p>
        </p:txBody>
      </p:sp>
      <p:pic>
        <p:nvPicPr>
          <p:cNvPr id="10243" name="Picture 3"/>
          <p:cNvPicPr>
            <a:picLocks noChangeAspect="1" noChangeArrowheads="1"/>
          </p:cNvPicPr>
          <p:nvPr/>
        </p:nvPicPr>
        <p:blipFill>
          <a:blip r:embed="rId3"/>
          <a:srcRect/>
          <a:stretch>
            <a:fillRect/>
          </a:stretch>
        </p:blipFill>
        <p:spPr bwMode="auto">
          <a:xfrm>
            <a:off x="285720" y="1785926"/>
            <a:ext cx="8429684" cy="1500199"/>
          </a:xfrm>
          <a:prstGeom prst="rect">
            <a:avLst/>
          </a:prstGeom>
          <a:noFill/>
          <a:ln w="9525">
            <a:noFill/>
            <a:miter lim="800000"/>
            <a:headEnd/>
            <a:tailEnd/>
          </a:ln>
          <a:effectLst/>
        </p:spPr>
      </p:pic>
      <p:sp>
        <p:nvSpPr>
          <p:cNvPr id="10" name="Rectangle 9"/>
          <p:cNvSpPr/>
          <p:nvPr/>
        </p:nvSpPr>
        <p:spPr>
          <a:xfrm>
            <a:off x="-32" y="3357561"/>
            <a:ext cx="4572000" cy="1569660"/>
          </a:xfrm>
          <a:prstGeom prst="rect">
            <a:avLst/>
          </a:prstGeom>
        </p:spPr>
        <p:txBody>
          <a:bodyPr>
            <a:spAutoFit/>
          </a:bodyPr>
          <a:lstStyle/>
          <a:p>
            <a:pPr lvl="0" fontAlgn="base">
              <a:spcAft>
                <a:spcPct val="0"/>
              </a:spcAft>
              <a:buFontTx/>
              <a:buChar char="•"/>
            </a:pPr>
            <a:r>
              <a:rPr lang="fr-FR" dirty="0">
                <a:latin typeface="Times New Roman" pitchFamily="18" charset="0"/>
                <a:cs typeface="Times New Roman" pitchFamily="18" charset="0"/>
              </a:rPr>
              <a:t> </a:t>
            </a:r>
            <a:r>
              <a:rPr lang="fr-FR" sz="2400" b="1" dirty="0">
                <a:latin typeface="Times New Roman" pitchFamily="18" charset="0"/>
                <a:cs typeface="Times New Roman" pitchFamily="18" charset="0"/>
              </a:rPr>
              <a:t>Ampoules</a:t>
            </a:r>
          </a:p>
          <a:p>
            <a:pPr lvl="0" fontAlgn="base">
              <a:spcAft>
                <a:spcPct val="0"/>
              </a:spcAft>
              <a:buFontTx/>
              <a:buChar char="•"/>
            </a:pPr>
            <a:r>
              <a:rPr lang="fr-FR" sz="2400" b="1" dirty="0">
                <a:latin typeface="Times New Roman" pitchFamily="18" charset="0"/>
                <a:cs typeface="Times New Roman" pitchFamily="18" charset="0"/>
              </a:rPr>
              <a:t> Flacon en verre </a:t>
            </a:r>
          </a:p>
          <a:p>
            <a:pPr lvl="0" fontAlgn="base">
              <a:spcAft>
                <a:spcPct val="0"/>
              </a:spcAft>
              <a:buFontTx/>
              <a:buChar char="•"/>
            </a:pPr>
            <a:r>
              <a:rPr lang="fr-FR" sz="2400" b="1" dirty="0">
                <a:latin typeface="Times New Roman" pitchFamily="18" charset="0"/>
                <a:cs typeface="Times New Roman" pitchFamily="18" charset="0"/>
              </a:rPr>
              <a:t> Flacon en verre + solvant</a:t>
            </a:r>
          </a:p>
          <a:p>
            <a:pPr lvl="0" fontAlgn="base">
              <a:spcAft>
                <a:spcPct val="0"/>
              </a:spcAft>
              <a:buFontTx/>
              <a:buChar char="•"/>
            </a:pPr>
            <a:r>
              <a:rPr lang="fr-FR" sz="2400" b="1" dirty="0">
                <a:latin typeface="Times New Roman" pitchFamily="18" charset="0"/>
                <a:cs typeface="Times New Roman" pitchFamily="18" charset="0"/>
              </a:rPr>
              <a:t> Seringue pré remplie</a:t>
            </a:r>
          </a:p>
        </p:txBody>
      </p:sp>
      <p:pic>
        <p:nvPicPr>
          <p:cNvPr id="11" name="Picture 2"/>
          <p:cNvPicPr>
            <a:picLocks noChangeAspect="1" noChangeArrowheads="1"/>
          </p:cNvPicPr>
          <p:nvPr/>
        </p:nvPicPr>
        <p:blipFill>
          <a:blip r:embed="rId4"/>
          <a:srcRect l="1267" r="-127"/>
          <a:stretch>
            <a:fillRect/>
          </a:stretch>
        </p:blipFill>
        <p:spPr bwMode="auto">
          <a:xfrm>
            <a:off x="3571868" y="3143248"/>
            <a:ext cx="5572164" cy="3071835"/>
          </a:xfrm>
          <a:prstGeom prst="rect">
            <a:avLst/>
          </a:prstGeom>
          <a:noFill/>
          <a:ln w="9525">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24</a:t>
            </a:fld>
            <a:endParaRPr lang="fr-FR">
              <a:solidFill>
                <a:srgbClr val="000000"/>
              </a:solidFill>
            </a:endParaRPr>
          </a:p>
        </p:txBody>
      </p:sp>
      <p:pic>
        <p:nvPicPr>
          <p:cNvPr id="17" name="Picture 3"/>
          <p:cNvPicPr>
            <a:picLocks noChangeAspect="1" noChangeArrowheads="1"/>
          </p:cNvPicPr>
          <p:nvPr/>
        </p:nvPicPr>
        <p:blipFill>
          <a:blip r:embed="rId2"/>
          <a:srcRect r="87705"/>
          <a:stretch>
            <a:fillRect/>
          </a:stretch>
        </p:blipFill>
        <p:spPr bwMode="auto">
          <a:xfrm>
            <a:off x="0" y="0"/>
            <a:ext cx="1071538" cy="1152525"/>
          </a:xfrm>
          <a:prstGeom prst="rect">
            <a:avLst/>
          </a:prstGeom>
          <a:noFill/>
          <a:ln w="9525">
            <a:noFill/>
            <a:miter lim="800000"/>
            <a:headEnd/>
            <a:tailEnd/>
          </a:ln>
          <a:effectLst/>
        </p:spPr>
      </p:pic>
      <p:sp>
        <p:nvSpPr>
          <p:cNvPr id="18" name="Rectangle à coins arrondis 17"/>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Formes galéniques des médicaments</a:t>
            </a:r>
          </a:p>
        </p:txBody>
      </p:sp>
      <p:sp>
        <p:nvSpPr>
          <p:cNvPr id="8" name="Ellipse 7"/>
          <p:cNvSpPr/>
          <p:nvPr/>
        </p:nvSpPr>
        <p:spPr>
          <a:xfrm>
            <a:off x="0" y="1714490"/>
            <a:ext cx="2928926" cy="735747"/>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20000"/>
              </a:spcBef>
              <a:spcAft>
                <a:spcPct val="0"/>
              </a:spcAft>
            </a:pPr>
            <a:r>
              <a:rPr lang="fr-FR" sz="2800" b="1" dirty="0">
                <a:solidFill>
                  <a:schemeClr val="tx1"/>
                </a:solidFill>
                <a:latin typeface="Times New Roman" pitchFamily="18" charset="0"/>
                <a:cs typeface="Times New Roman" pitchFamily="18" charset="0"/>
              </a:rPr>
              <a:t>Sublinguale</a:t>
            </a:r>
          </a:p>
        </p:txBody>
      </p:sp>
      <p:sp>
        <p:nvSpPr>
          <p:cNvPr id="9" name="Rectangle à coins arrondis 8"/>
          <p:cNvSpPr/>
          <p:nvPr/>
        </p:nvSpPr>
        <p:spPr>
          <a:xfrm>
            <a:off x="2857488" y="1785926"/>
            <a:ext cx="2857520" cy="510778"/>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base">
              <a:spcAft>
                <a:spcPct val="0"/>
              </a:spcAft>
            </a:pPr>
            <a:r>
              <a:rPr lang="fr-FR" sz="2400" dirty="0">
                <a:solidFill>
                  <a:srgbClr val="000000"/>
                </a:solidFill>
                <a:latin typeface="Times New Roman" pitchFamily="18" charset="0"/>
                <a:cs typeface="Times New Roman" pitchFamily="18" charset="0"/>
              </a:rPr>
              <a:t>Comprimé</a:t>
            </a:r>
            <a:endParaRPr lang="fr-FR" sz="2400" dirty="0">
              <a:latin typeface="Times New Roman" pitchFamily="18" charset="0"/>
              <a:cs typeface="Times New Roman" pitchFamily="18" charset="0"/>
            </a:endParaRPr>
          </a:p>
        </p:txBody>
      </p:sp>
      <p:sp>
        <p:nvSpPr>
          <p:cNvPr id="11" name="Ellipse 10"/>
          <p:cNvSpPr/>
          <p:nvPr/>
        </p:nvSpPr>
        <p:spPr>
          <a:xfrm>
            <a:off x="0" y="2714622"/>
            <a:ext cx="2000264" cy="735747"/>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20000"/>
              </a:spcBef>
              <a:spcAft>
                <a:spcPct val="0"/>
              </a:spcAft>
            </a:pPr>
            <a:r>
              <a:rPr lang="fr-FR" sz="2800" b="1" dirty="0">
                <a:solidFill>
                  <a:schemeClr val="tx1"/>
                </a:solidFill>
                <a:latin typeface="Times New Roman" pitchFamily="18" charset="0"/>
                <a:cs typeface="Times New Roman" pitchFamily="18" charset="0"/>
              </a:rPr>
              <a:t>Rectale</a:t>
            </a:r>
            <a:r>
              <a:rPr lang="fr-FR" sz="2800" b="1" dirty="0">
                <a:solidFill>
                  <a:srgbClr val="FF0000"/>
                </a:solidFill>
                <a:latin typeface="Times New Roman" pitchFamily="18" charset="0"/>
                <a:cs typeface="Times New Roman" pitchFamily="18" charset="0"/>
              </a:rPr>
              <a:t> </a:t>
            </a:r>
          </a:p>
        </p:txBody>
      </p:sp>
      <p:sp>
        <p:nvSpPr>
          <p:cNvPr id="12" name="Rectangle à coins arrondis 11"/>
          <p:cNvSpPr/>
          <p:nvPr/>
        </p:nvSpPr>
        <p:spPr>
          <a:xfrm>
            <a:off x="1928794" y="2643183"/>
            <a:ext cx="7000924" cy="919401"/>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fontAlgn="base">
              <a:spcBef>
                <a:spcPct val="20000"/>
              </a:spcBef>
              <a:spcAft>
                <a:spcPct val="0"/>
              </a:spcAft>
            </a:pPr>
            <a:r>
              <a:rPr lang="fr-FR" sz="2400" dirty="0">
                <a:solidFill>
                  <a:schemeClr val="tx1"/>
                </a:solidFill>
                <a:latin typeface="Times New Roman" pitchFamily="18" charset="0"/>
                <a:cs typeface="Times New Roman" pitchFamily="18" charset="0"/>
              </a:rPr>
              <a:t>Capsule rectale, Pommade rectale, Solution à usage rectal, Suppositoire</a:t>
            </a:r>
          </a:p>
        </p:txBody>
      </p:sp>
      <p:sp>
        <p:nvSpPr>
          <p:cNvPr id="16" name="Rectangle 5"/>
          <p:cNvSpPr>
            <a:spLocks noChangeArrowheads="1"/>
          </p:cNvSpPr>
          <p:nvPr/>
        </p:nvSpPr>
        <p:spPr bwMode="auto">
          <a:xfrm>
            <a:off x="179388" y="857233"/>
            <a:ext cx="8964612" cy="928695"/>
          </a:xfrm>
          <a:prstGeom prst="rect">
            <a:avLst/>
          </a:prstGeom>
          <a:noFill/>
          <a:ln w="9525">
            <a:noFill/>
            <a:miter lim="800000"/>
            <a:headEnd/>
            <a:tailEnd/>
          </a:ln>
          <a:effectLst/>
        </p:spPr>
        <p:txBody>
          <a:bodyPr anchor="ctr"/>
          <a:lstStyle/>
          <a:p>
            <a:pPr marL="1117600" indent="-1117600" algn="ctr"/>
            <a:r>
              <a:rPr lang="fr-FR" sz="2800" b="1" dirty="0">
                <a:solidFill>
                  <a:schemeClr val="accent5">
                    <a:lumMod val="10000"/>
                  </a:schemeClr>
                </a:solidFill>
                <a:latin typeface="Times New Roman" pitchFamily="18" charset="0"/>
                <a:cs typeface="Times New Roman" pitchFamily="18" charset="0"/>
              </a:rPr>
              <a:t>Formes destinées à la voie transmuqueuse</a:t>
            </a:r>
            <a:endParaRPr lang="fr-FR" sz="2800" b="1" dirty="0">
              <a:solidFill>
                <a:schemeClr val="folHlink"/>
              </a:solidFill>
              <a:latin typeface="Times New Roman" pitchFamily="18" charset="0"/>
              <a:cs typeface="Times New Roman" pitchFamily="18" charset="0"/>
            </a:endParaRPr>
          </a:p>
        </p:txBody>
      </p:sp>
      <p:sp>
        <p:nvSpPr>
          <p:cNvPr id="20" name="Ellipse 19"/>
          <p:cNvSpPr/>
          <p:nvPr/>
        </p:nvSpPr>
        <p:spPr>
          <a:xfrm>
            <a:off x="0" y="3836262"/>
            <a:ext cx="2071670" cy="735747"/>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20000"/>
              </a:spcBef>
              <a:spcAft>
                <a:spcPct val="0"/>
              </a:spcAft>
            </a:pPr>
            <a:r>
              <a:rPr lang="fr-FR" sz="2800" b="1" dirty="0">
                <a:solidFill>
                  <a:schemeClr val="tx1"/>
                </a:solidFill>
                <a:latin typeface="Times New Roman" pitchFamily="18" charset="0"/>
                <a:cs typeface="Times New Roman" pitchFamily="18" charset="0"/>
              </a:rPr>
              <a:t>vaginale</a:t>
            </a:r>
            <a:r>
              <a:rPr lang="fr-FR" sz="2800" b="1" dirty="0">
                <a:solidFill>
                  <a:srgbClr val="FF0000"/>
                </a:solidFill>
                <a:latin typeface="Times New Roman" pitchFamily="18" charset="0"/>
                <a:cs typeface="Times New Roman" pitchFamily="18" charset="0"/>
              </a:rPr>
              <a:t> </a:t>
            </a:r>
          </a:p>
        </p:txBody>
      </p:sp>
      <p:sp>
        <p:nvSpPr>
          <p:cNvPr id="21" name="Rectangle à coins arrondis 20"/>
          <p:cNvSpPr/>
          <p:nvPr/>
        </p:nvSpPr>
        <p:spPr>
          <a:xfrm>
            <a:off x="2071670" y="3929066"/>
            <a:ext cx="6929486" cy="510778"/>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fontAlgn="base">
              <a:spcBef>
                <a:spcPct val="20000"/>
              </a:spcBef>
              <a:spcAft>
                <a:spcPct val="0"/>
              </a:spcAft>
            </a:pPr>
            <a:r>
              <a:rPr lang="fr-FR" sz="2400" dirty="0">
                <a:solidFill>
                  <a:schemeClr val="tx1"/>
                </a:solidFill>
                <a:latin typeface="Times New Roman" pitchFamily="18" charset="0"/>
                <a:cs typeface="Times New Roman" pitchFamily="18" charset="0"/>
              </a:rPr>
              <a:t>Capsule vaginale, Comprimé vaginal, Ovule </a:t>
            </a:r>
          </a:p>
        </p:txBody>
      </p:sp>
      <p:pic>
        <p:nvPicPr>
          <p:cNvPr id="11266" name="Picture 2"/>
          <p:cNvPicPr>
            <a:picLocks noChangeAspect="1" noChangeArrowheads="1"/>
          </p:cNvPicPr>
          <p:nvPr/>
        </p:nvPicPr>
        <p:blipFill>
          <a:blip r:embed="rId3"/>
          <a:srcRect/>
          <a:stretch>
            <a:fillRect/>
          </a:stretch>
        </p:blipFill>
        <p:spPr bwMode="auto">
          <a:xfrm>
            <a:off x="2928928" y="3643316"/>
            <a:ext cx="3533775" cy="1800225"/>
          </a:xfrm>
          <a:prstGeom prst="rect">
            <a:avLst/>
          </a:prstGeom>
          <a:noFill/>
          <a:ln w="9525">
            <a:noFill/>
            <a:miter lim="800000"/>
            <a:headEnd/>
            <a:tailEnd/>
          </a:ln>
          <a:effectLst/>
        </p:spPr>
      </p:pic>
      <p:sp>
        <p:nvSpPr>
          <p:cNvPr id="22" name="Ellipse 21"/>
          <p:cNvSpPr/>
          <p:nvPr/>
        </p:nvSpPr>
        <p:spPr>
          <a:xfrm>
            <a:off x="0" y="4714884"/>
            <a:ext cx="3357554" cy="995422"/>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20000"/>
              </a:spcBef>
              <a:spcAft>
                <a:spcPct val="0"/>
              </a:spcAft>
            </a:pPr>
            <a:r>
              <a:rPr lang="fr-FR" sz="2000" b="1" dirty="0">
                <a:solidFill>
                  <a:schemeClr val="tx1"/>
                </a:solidFill>
                <a:latin typeface="Times New Roman" pitchFamily="18" charset="0"/>
                <a:cs typeface="Times New Roman" pitchFamily="18" charset="0"/>
              </a:rPr>
              <a:t>Aériennes supérieures et ORL</a:t>
            </a:r>
          </a:p>
        </p:txBody>
      </p:sp>
      <p:sp>
        <p:nvSpPr>
          <p:cNvPr id="23" name="Rectangle à coins arrondis 22"/>
          <p:cNvSpPr/>
          <p:nvPr/>
        </p:nvSpPr>
        <p:spPr>
          <a:xfrm>
            <a:off x="3071802" y="4714885"/>
            <a:ext cx="5929354" cy="919401"/>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fontAlgn="base">
              <a:spcBef>
                <a:spcPct val="20000"/>
              </a:spcBef>
              <a:spcAft>
                <a:spcPct val="0"/>
              </a:spcAft>
            </a:pPr>
            <a:r>
              <a:rPr lang="fr-FR" sz="2400" dirty="0">
                <a:solidFill>
                  <a:schemeClr val="tx1"/>
                </a:solidFill>
                <a:latin typeface="Times New Roman" pitchFamily="18" charset="0"/>
                <a:cs typeface="Times New Roman" pitchFamily="18" charset="0"/>
              </a:rPr>
              <a:t>Bain de bouche, Collutoire, Gouttes auriculaires, Gouttes nasales</a:t>
            </a:r>
          </a:p>
        </p:txBody>
      </p:sp>
      <p:sp>
        <p:nvSpPr>
          <p:cNvPr id="24" name="Ellipse 23"/>
          <p:cNvSpPr/>
          <p:nvPr/>
        </p:nvSpPr>
        <p:spPr>
          <a:xfrm>
            <a:off x="0" y="6000768"/>
            <a:ext cx="2714612" cy="562630"/>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20000"/>
              </a:spcBef>
              <a:spcAft>
                <a:spcPct val="0"/>
              </a:spcAft>
            </a:pPr>
            <a:r>
              <a:rPr lang="fr-FR" sz="2000" b="1" dirty="0">
                <a:solidFill>
                  <a:schemeClr val="tx1"/>
                </a:solidFill>
                <a:latin typeface="Times New Roman" pitchFamily="18" charset="0"/>
                <a:cs typeface="Times New Roman" pitchFamily="18" charset="0"/>
              </a:rPr>
              <a:t>Oculaire </a:t>
            </a:r>
          </a:p>
        </p:txBody>
      </p:sp>
      <p:sp>
        <p:nvSpPr>
          <p:cNvPr id="25" name="Rectangle à coins arrondis 24"/>
          <p:cNvSpPr/>
          <p:nvPr/>
        </p:nvSpPr>
        <p:spPr>
          <a:xfrm>
            <a:off x="2714612" y="5867186"/>
            <a:ext cx="6286544" cy="919401"/>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fontAlgn="base">
              <a:spcBef>
                <a:spcPct val="20000"/>
              </a:spcBef>
              <a:spcAft>
                <a:spcPct val="0"/>
              </a:spcAft>
            </a:pPr>
            <a:r>
              <a:rPr lang="fr-FR" sz="2400" dirty="0">
                <a:solidFill>
                  <a:schemeClr val="tx1"/>
                </a:solidFill>
                <a:latin typeface="Times New Roman" pitchFamily="18" charset="0"/>
                <a:cs typeface="Times New Roman" pitchFamily="18" charset="0"/>
              </a:rPr>
              <a:t>Capsule ophtalmique, Collyre, Pommade ophtalmique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1266"/>
                                        </p:tgtEl>
                                        <p:attrNameLst>
                                          <p:attrName>style.visibility</p:attrName>
                                        </p:attrNameLst>
                                      </p:cBhvr>
                                      <p:to>
                                        <p:strVal val="visible"/>
                                      </p:to>
                                    </p:set>
                                    <p:animEffect transition="in" filter="checkerboard(across)">
                                      <p:cBhvr>
                                        <p:cTn id="24" dur="500"/>
                                        <p:tgtEl>
                                          <p:spTgt spid="1126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11266"/>
                                        </p:tgtEl>
                                      </p:cBhvr>
                                    </p:animEffect>
                                    <p:set>
                                      <p:cBhvr>
                                        <p:cTn id="29" dur="1" fill="hold">
                                          <p:stCondLst>
                                            <p:cond delay="499"/>
                                          </p:stCondLst>
                                        </p:cTn>
                                        <p:tgtEl>
                                          <p:spTgt spid="1126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childTnLst>
                          </p:cTn>
                        </p:par>
                        <p:par>
                          <p:cTn id="35" fill="hold">
                            <p:stCondLst>
                              <p:cond delay="500"/>
                            </p:stCondLst>
                            <p:childTnLst>
                              <p:par>
                                <p:cTn id="36" presetID="5" presetClass="entr" presetSubtype="1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heckerboard(across)">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heckerboard(across)">
                                      <p:cBhvr>
                                        <p:cTn id="43" dur="500"/>
                                        <p:tgtEl>
                                          <p:spTgt spid="22"/>
                                        </p:tgtEl>
                                      </p:cBhvr>
                                    </p:animEffect>
                                  </p:childTnLst>
                                </p:cTn>
                              </p:par>
                            </p:childTnLst>
                          </p:cTn>
                        </p:par>
                        <p:par>
                          <p:cTn id="44" fill="hold">
                            <p:stCondLst>
                              <p:cond delay="500"/>
                            </p:stCondLst>
                            <p:childTnLst>
                              <p:par>
                                <p:cTn id="45" presetID="5" presetClass="entr" presetSubtype="1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heckerboard(across)">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20" grpId="0" animBg="1"/>
      <p:bldP spid="21" grpId="0" animBg="1"/>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1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25</a:t>
            </a:fld>
            <a:endParaRPr lang="fr-FR">
              <a:solidFill>
                <a:srgbClr val="000000"/>
              </a:solidFill>
            </a:endParaRPr>
          </a:p>
        </p:txBody>
      </p:sp>
      <p:pic>
        <p:nvPicPr>
          <p:cNvPr id="17" name="Picture 3"/>
          <p:cNvPicPr>
            <a:picLocks noChangeAspect="1" noChangeArrowheads="1"/>
          </p:cNvPicPr>
          <p:nvPr/>
        </p:nvPicPr>
        <p:blipFill>
          <a:blip r:embed="rId2"/>
          <a:srcRect r="87705"/>
          <a:stretch>
            <a:fillRect/>
          </a:stretch>
        </p:blipFill>
        <p:spPr bwMode="auto">
          <a:xfrm>
            <a:off x="0" y="0"/>
            <a:ext cx="1071538" cy="1152525"/>
          </a:xfrm>
          <a:prstGeom prst="rect">
            <a:avLst/>
          </a:prstGeom>
          <a:noFill/>
          <a:ln w="9525">
            <a:noFill/>
            <a:miter lim="800000"/>
            <a:headEnd/>
            <a:tailEnd/>
          </a:ln>
          <a:effectLst/>
        </p:spPr>
      </p:pic>
      <p:sp>
        <p:nvSpPr>
          <p:cNvPr id="18" name="Rectangle à coins arrondis 17"/>
          <p:cNvSpPr/>
          <p:nvPr/>
        </p:nvSpPr>
        <p:spPr>
          <a:xfrm>
            <a:off x="1071538"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Formes galéniques des médicaments</a:t>
            </a:r>
          </a:p>
        </p:txBody>
      </p:sp>
      <p:graphicFrame>
        <p:nvGraphicFramePr>
          <p:cNvPr id="19" name="Group 25"/>
          <p:cNvGraphicFramePr>
            <a:graphicFrameLocks/>
          </p:cNvGraphicFramePr>
          <p:nvPr/>
        </p:nvGraphicFramePr>
        <p:xfrm>
          <a:off x="428596" y="2714621"/>
          <a:ext cx="8352928" cy="2637617"/>
        </p:xfrm>
        <a:graphic>
          <a:graphicData uri="http://schemas.openxmlformats.org/drawingml/2006/table">
            <a:tbl>
              <a:tblPr/>
              <a:tblGrid>
                <a:gridCol w="302433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70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cs typeface="Times New Roman" pitchFamily="18" charset="0"/>
                        </a:rPr>
                        <a:t>Solides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F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cs typeface="Times New Roman" pitchFamily="18" charset="0"/>
                        </a:rPr>
                        <a:t>Liquides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F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cs typeface="Times New Roman" pitchFamily="18" charset="0"/>
                        </a:rPr>
                        <a:t>Pansements ou adhésifs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8FA"/>
                    </a:solidFill>
                  </a:tcPr>
                </a:tc>
                <a:extLst>
                  <a:ext uri="{0D108BD9-81ED-4DB2-BD59-A6C34878D82A}">
                    <a16:rowId xmlns:a16="http://schemas.microsoft.com/office/drawing/2014/main" val="10000"/>
                  </a:ext>
                </a:extLst>
              </a:tr>
              <a:tr h="1936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Crème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Pâte dermique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Pommade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Poudre à usage externe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F8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Lotion à usage externe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Solution à usage externe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F8F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Dispositif transdermique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cs typeface="Times New Roman" pitchFamily="18" charset="0"/>
                        </a:rPr>
                        <a:t>Emplâtre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F8FA"/>
                    </a:solidFill>
                  </a:tcPr>
                </a:tc>
                <a:extLst>
                  <a:ext uri="{0D108BD9-81ED-4DB2-BD59-A6C34878D82A}">
                    <a16:rowId xmlns:a16="http://schemas.microsoft.com/office/drawing/2014/main" val="10001"/>
                  </a:ext>
                </a:extLst>
              </a:tr>
            </a:tbl>
          </a:graphicData>
        </a:graphic>
      </p:graphicFrame>
      <p:sp>
        <p:nvSpPr>
          <p:cNvPr id="26" name="Rectangle 5"/>
          <p:cNvSpPr>
            <a:spLocks noChangeArrowheads="1"/>
          </p:cNvSpPr>
          <p:nvPr/>
        </p:nvSpPr>
        <p:spPr bwMode="auto">
          <a:xfrm>
            <a:off x="0" y="857232"/>
            <a:ext cx="8964612" cy="1143000"/>
          </a:xfrm>
          <a:prstGeom prst="rect">
            <a:avLst/>
          </a:prstGeom>
          <a:noFill/>
          <a:ln w="9525">
            <a:noFill/>
            <a:miter lim="800000"/>
            <a:headEnd/>
            <a:tailEnd/>
          </a:ln>
          <a:effectLst/>
        </p:spPr>
        <p:txBody>
          <a:bodyPr anchor="ctr"/>
          <a:lstStyle/>
          <a:p>
            <a:pPr marL="1117600" indent="-1117600" algn="ctr"/>
            <a:r>
              <a:rPr lang="fr-FR" sz="3200" b="1" dirty="0">
                <a:solidFill>
                  <a:schemeClr val="accent5">
                    <a:lumMod val="10000"/>
                  </a:schemeClr>
                </a:solidFill>
                <a:latin typeface="Times New Roman" pitchFamily="18" charset="0"/>
                <a:cs typeface="Times New Roman" pitchFamily="18" charset="0"/>
              </a:rPr>
              <a:t>Formes destinées à la voie cutanée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 y="3047998"/>
            <a:ext cx="8892477" cy="1754185"/>
          </a:xfrm>
        </p:spPr>
        <p:txBody>
          <a:bodyPr/>
          <a:lstStyle/>
          <a:p>
            <a:pPr algn="just">
              <a:buNone/>
            </a:pPr>
            <a:r>
              <a:rPr lang="fr-FR" sz="2400" dirty="0">
                <a:latin typeface="Times New Roman" pitchFamily="18" charset="0"/>
                <a:cs typeface="Times New Roman" pitchFamily="18" charset="0"/>
              </a:rPr>
              <a:t>     La pharmacologie</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étudie les effets des produits biologiquement actifs sur l’organisme et comment ce dernier réagit à ces </a:t>
            </a:r>
            <a:r>
              <a:rPr lang="fr-FR" sz="2400" b="1" dirty="0">
                <a:latin typeface="Times New Roman" pitchFamily="18" charset="0"/>
                <a:cs typeface="Times New Roman" pitchFamily="18" charset="0"/>
              </a:rPr>
              <a:t>drogues »</a:t>
            </a:r>
            <a:r>
              <a:rPr lang="fr-FR" sz="2400" dirty="0">
                <a:latin typeface="Times New Roman" pitchFamily="18" charset="0"/>
                <a:cs typeface="Times New Roman" pitchFamily="18" charset="0"/>
              </a:rPr>
              <a:t>.</a:t>
            </a:r>
          </a:p>
        </p:txBody>
      </p:sp>
      <p:sp>
        <p:nvSpPr>
          <p:cNvPr id="5" name="Espace réservé du numéro de diapositive 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3</a:t>
            </a:fld>
            <a:endParaRPr lang="fr-FR">
              <a:solidFill>
                <a:srgbClr val="000000"/>
              </a:solidFill>
            </a:endParaRPr>
          </a:p>
        </p:txBody>
      </p:sp>
      <p:grpSp>
        <p:nvGrpSpPr>
          <p:cNvPr id="7" name="Groupe 6"/>
          <p:cNvGrpSpPr/>
          <p:nvPr/>
        </p:nvGrpSpPr>
        <p:grpSpPr>
          <a:xfrm>
            <a:off x="357158" y="4572009"/>
            <a:ext cx="8426646" cy="1381135"/>
            <a:chOff x="0" y="2752077"/>
            <a:chExt cx="6096000" cy="1269999"/>
          </a:xfrm>
          <a:scene3d>
            <a:camera prst="orthographicFront"/>
            <a:lightRig rig="chilly" dir="t"/>
          </a:scene3d>
        </p:grpSpPr>
        <p:sp>
          <p:nvSpPr>
            <p:cNvPr id="8" name="Rectangle à coins arrondis 7"/>
            <p:cNvSpPr/>
            <p:nvPr/>
          </p:nvSpPr>
          <p:spPr>
            <a:xfrm>
              <a:off x="0" y="2752077"/>
              <a:ext cx="6096000" cy="1269999"/>
            </a:xfrm>
            <a:prstGeom prst="roundRect">
              <a:avLst>
                <a:gd name="adj" fmla="val 10000"/>
              </a:avLst>
            </a:prstGeom>
            <a:sp3d prstMaterial="translucentPowder">
              <a:bevelT w="127000" h="25400" prst="softRound"/>
            </a:sp3d>
          </p:spPr>
          <p:style>
            <a:lnRef idx="0">
              <a:schemeClr val="lt1">
                <a:hueOff val="0"/>
                <a:satOff val="0"/>
                <a:lumOff val="0"/>
                <a:alphaOff val="0"/>
              </a:schemeClr>
            </a:lnRef>
            <a:fillRef idx="1">
              <a:schemeClr val="accent1">
                <a:shade val="80000"/>
                <a:hueOff val="0"/>
                <a:satOff val="33949"/>
                <a:lumOff val="15106"/>
                <a:alphaOff val="0"/>
              </a:schemeClr>
            </a:fillRef>
            <a:effectRef idx="0">
              <a:schemeClr val="accent1">
                <a:shade val="80000"/>
                <a:hueOff val="0"/>
                <a:satOff val="33949"/>
                <a:lumOff val="15106"/>
                <a:alphaOff val="0"/>
              </a:schemeClr>
            </a:effectRef>
            <a:fontRef idx="minor">
              <a:schemeClr val="lt1"/>
            </a:fontRef>
          </p:style>
        </p:sp>
        <p:sp>
          <p:nvSpPr>
            <p:cNvPr id="9" name="Rectangle 8"/>
            <p:cNvSpPr/>
            <p:nvPr/>
          </p:nvSpPr>
          <p:spPr>
            <a:xfrm>
              <a:off x="1346200" y="2752077"/>
              <a:ext cx="4749800"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endParaRPr lang="fr-FR" sz="2000" kern="1200"/>
            </a:p>
          </p:txBody>
        </p:sp>
      </p:grpSp>
      <p:sp>
        <p:nvSpPr>
          <p:cNvPr id="10" name="Rectangle 9"/>
          <p:cNvSpPr/>
          <p:nvPr/>
        </p:nvSpPr>
        <p:spPr>
          <a:xfrm>
            <a:off x="571472" y="4667259"/>
            <a:ext cx="8001056" cy="830997"/>
          </a:xfrm>
          <a:prstGeom prst="rect">
            <a:avLst/>
          </a:prstGeom>
        </p:spPr>
        <p:txBody>
          <a:bodyPr wrap="square">
            <a:spAutoFit/>
          </a:bodyPr>
          <a:lstStyle/>
          <a:p>
            <a:pPr algn="ctr">
              <a:buNone/>
            </a:pPr>
            <a:r>
              <a:rPr lang="fr-FR" sz="2400" b="1" dirty="0">
                <a:latin typeface="Times New Roman" pitchFamily="18" charset="0"/>
                <a:cs typeface="Times New Roman" pitchFamily="18" charset="0"/>
              </a:rPr>
              <a:t>"</a:t>
            </a:r>
            <a:r>
              <a:rPr lang="fr-FR" sz="2400" b="1" i="1" dirty="0">
                <a:latin typeface="Times New Roman" pitchFamily="18" charset="0"/>
                <a:cs typeface="Times New Roman" pitchFamily="18" charset="0"/>
              </a:rPr>
              <a:t>La science des effets et du devenir dans l'organisme des médicaments. </a:t>
            </a:r>
            <a:endParaRPr lang="fr-FR" sz="2400" b="1" dirty="0">
              <a:latin typeface="Times New Roman" pitchFamily="18" charset="0"/>
              <a:cs typeface="Times New Roman" pitchFamily="18" charset="0"/>
            </a:endParaRPr>
          </a:p>
        </p:txBody>
      </p:sp>
      <p:sp>
        <p:nvSpPr>
          <p:cNvPr id="11" name="ZoneTexte 10"/>
          <p:cNvSpPr txBox="1"/>
          <p:nvPr/>
        </p:nvSpPr>
        <p:spPr>
          <a:xfrm>
            <a:off x="2786050" y="500043"/>
            <a:ext cx="3312368" cy="646331"/>
          </a:xfrm>
          <a:prstGeom prst="rect">
            <a:avLst/>
          </a:prstGeom>
          <a:noFill/>
        </p:spPr>
        <p:txBody>
          <a:bodyPr wrap="square" rtlCol="0">
            <a:spAutoFit/>
          </a:bodyPr>
          <a:lstStyle/>
          <a:p>
            <a:pPr algn="ctr"/>
            <a:r>
              <a:rPr lang="fr-FR" sz="3600" b="1" dirty="0">
                <a:solidFill>
                  <a:srgbClr val="D60093"/>
                </a:solidFill>
                <a:latin typeface="Times New Roman" pitchFamily="18" charset="0"/>
                <a:cs typeface="Times New Roman" pitchFamily="18" charset="0"/>
              </a:rPr>
              <a:t>Définition</a:t>
            </a:r>
          </a:p>
        </p:txBody>
      </p:sp>
      <p:grpSp>
        <p:nvGrpSpPr>
          <p:cNvPr id="13" name="Groupe 12"/>
          <p:cNvGrpSpPr/>
          <p:nvPr/>
        </p:nvGrpSpPr>
        <p:grpSpPr>
          <a:xfrm>
            <a:off x="431634" y="1523987"/>
            <a:ext cx="8640960" cy="934395"/>
            <a:chOff x="0" y="2752077"/>
            <a:chExt cx="6096000" cy="1269999"/>
          </a:xfrm>
          <a:scene3d>
            <a:camera prst="orthographicFront"/>
            <a:lightRig rig="chilly" dir="t"/>
          </a:scene3d>
        </p:grpSpPr>
        <p:sp>
          <p:nvSpPr>
            <p:cNvPr id="14" name="Rectangle à coins arrondis 13"/>
            <p:cNvSpPr/>
            <p:nvPr/>
          </p:nvSpPr>
          <p:spPr>
            <a:xfrm>
              <a:off x="0" y="2752077"/>
              <a:ext cx="6096000" cy="1269999"/>
            </a:xfrm>
            <a:prstGeom prst="roundRect">
              <a:avLst>
                <a:gd name="adj" fmla="val 10000"/>
              </a:avLst>
            </a:prstGeom>
            <a:sp3d prstMaterial="translucentPowder">
              <a:bevelT w="127000" h="25400" prst="softRound"/>
            </a:sp3d>
          </p:spPr>
          <p:style>
            <a:lnRef idx="0">
              <a:schemeClr val="lt1">
                <a:hueOff val="0"/>
                <a:satOff val="0"/>
                <a:lumOff val="0"/>
                <a:alphaOff val="0"/>
              </a:schemeClr>
            </a:lnRef>
            <a:fillRef idx="1">
              <a:schemeClr val="accent1">
                <a:shade val="80000"/>
                <a:hueOff val="0"/>
                <a:satOff val="33949"/>
                <a:lumOff val="15106"/>
                <a:alphaOff val="0"/>
              </a:schemeClr>
            </a:fillRef>
            <a:effectRef idx="0">
              <a:schemeClr val="accent1">
                <a:shade val="80000"/>
                <a:hueOff val="0"/>
                <a:satOff val="33949"/>
                <a:lumOff val="15106"/>
                <a:alphaOff val="0"/>
              </a:schemeClr>
            </a:effectRef>
            <a:fontRef idx="minor">
              <a:schemeClr val="lt1"/>
            </a:fontRef>
          </p:style>
        </p:sp>
        <p:sp>
          <p:nvSpPr>
            <p:cNvPr id="15" name="Rectangle 14"/>
            <p:cNvSpPr/>
            <p:nvPr/>
          </p:nvSpPr>
          <p:spPr>
            <a:xfrm>
              <a:off x="1346200" y="2752077"/>
              <a:ext cx="4749800" cy="12699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fr-FR" sz="2600" kern="1200" dirty="0"/>
            </a:p>
            <a:p>
              <a:pPr marL="228600" lvl="1" indent="-228600" algn="l" defTabSz="889000">
                <a:lnSpc>
                  <a:spcPct val="90000"/>
                </a:lnSpc>
                <a:spcBef>
                  <a:spcPct val="0"/>
                </a:spcBef>
                <a:spcAft>
                  <a:spcPct val="15000"/>
                </a:spcAft>
                <a:buChar char="••"/>
              </a:pPr>
              <a:endParaRPr lang="fr-FR" sz="2000" kern="1200" dirty="0"/>
            </a:p>
            <a:p>
              <a:pPr marL="228600" lvl="1" indent="-228600" algn="l" defTabSz="889000">
                <a:lnSpc>
                  <a:spcPct val="90000"/>
                </a:lnSpc>
                <a:spcBef>
                  <a:spcPct val="0"/>
                </a:spcBef>
                <a:spcAft>
                  <a:spcPct val="15000"/>
                </a:spcAft>
                <a:buChar char="••"/>
              </a:pPr>
              <a:endParaRPr lang="fr-FR" sz="2000" kern="1200" dirty="0"/>
            </a:p>
          </p:txBody>
        </p:sp>
      </p:grpSp>
      <p:sp>
        <p:nvSpPr>
          <p:cNvPr id="16" name="Rectangle 15"/>
          <p:cNvSpPr/>
          <p:nvPr/>
        </p:nvSpPr>
        <p:spPr>
          <a:xfrm>
            <a:off x="467544" y="1523987"/>
            <a:ext cx="8676456" cy="584775"/>
          </a:xfrm>
          <a:prstGeom prst="rect">
            <a:avLst/>
          </a:prstGeom>
        </p:spPr>
        <p:txBody>
          <a:bodyPr wrap="square">
            <a:spAutoFit/>
          </a:bodyPr>
          <a:lstStyle/>
          <a:p>
            <a:pPr algn="ctr"/>
            <a:r>
              <a:rPr lang="fr-FR" sz="3200" b="1" dirty="0">
                <a:solidFill>
                  <a:srgbClr val="FF0000"/>
                </a:solidFill>
                <a:latin typeface="Times New Roman" pitchFamily="18" charset="0"/>
                <a:cs typeface="Times New Roman" pitchFamily="18" charset="0"/>
              </a:rPr>
              <a:t>La pharmacologie est la science du médicament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982177"/>
            <a:ext cx="8784976" cy="4893647"/>
          </a:xfrm>
          <a:prstGeom prst="rect">
            <a:avLst/>
          </a:prstGeom>
        </p:spPr>
        <p:txBody>
          <a:bodyPr wrap="square">
            <a:spAutoFit/>
          </a:bodyPr>
          <a:lstStyle/>
          <a:p>
            <a:pPr algn="ctr"/>
            <a:r>
              <a:rPr lang="fr-FR" sz="3200" b="1" dirty="0">
                <a:solidFill>
                  <a:srgbClr val="FF0000"/>
                </a:solidFill>
                <a:latin typeface="Times New Roman" pitchFamily="18" charset="0"/>
                <a:cs typeface="Times New Roman" pitchFamily="18" charset="0"/>
              </a:rPr>
              <a:t>La pharmacologie est la science du médicament</a:t>
            </a:r>
          </a:p>
          <a:p>
            <a:pPr algn="ctr"/>
            <a:endParaRPr lang="fr-FR" sz="2800" b="1" dirty="0">
              <a:solidFill>
                <a:schemeClr val="accent4">
                  <a:lumMod val="50000"/>
                </a:schemeClr>
              </a:solidFill>
              <a:latin typeface="Times New Roman" pitchFamily="18" charset="0"/>
              <a:cs typeface="Times New Roman" pitchFamily="18" charset="0"/>
            </a:endParaRPr>
          </a:p>
          <a:p>
            <a:pPr marL="514350" indent="-514350">
              <a:lnSpc>
                <a:spcPct val="150000"/>
              </a:lnSpc>
              <a:buClr>
                <a:schemeClr val="accent6">
                  <a:lumMod val="75000"/>
                </a:schemeClr>
              </a:buClr>
              <a:buFont typeface="Wingdings" pitchFamily="2" charset="2"/>
              <a:buChar char="ü"/>
            </a:pPr>
            <a:r>
              <a:rPr lang="fr-FR" sz="2800" b="1" dirty="0">
                <a:solidFill>
                  <a:schemeClr val="accent4">
                    <a:lumMod val="50000"/>
                  </a:schemeClr>
                </a:solidFill>
                <a:latin typeface="Times New Roman" pitchFamily="18" charset="0"/>
                <a:cs typeface="Times New Roman" pitchFamily="18" charset="0"/>
                <a:sym typeface="Wingdings" pitchFamily="2" charset="2"/>
              </a:rPr>
              <a:t>Devenir des médicaments dans l’organisme</a:t>
            </a:r>
          </a:p>
          <a:p>
            <a:pPr marL="514350" indent="-514350">
              <a:lnSpc>
                <a:spcPct val="150000"/>
              </a:lnSpc>
              <a:buClr>
                <a:schemeClr val="accent6">
                  <a:lumMod val="75000"/>
                </a:schemeClr>
              </a:buClr>
              <a:buFont typeface="Wingdings" pitchFamily="2" charset="2"/>
              <a:buChar char="ü"/>
            </a:pPr>
            <a:r>
              <a:rPr lang="fr-FR" sz="2800" b="1" dirty="0">
                <a:solidFill>
                  <a:schemeClr val="accent4">
                    <a:lumMod val="50000"/>
                  </a:schemeClr>
                </a:solidFill>
                <a:latin typeface="Times New Roman" pitchFamily="18" charset="0"/>
                <a:cs typeface="Times New Roman" pitchFamily="18" charset="0"/>
              </a:rPr>
              <a:t>Identifier des cibles potentielles</a:t>
            </a:r>
          </a:p>
          <a:p>
            <a:pPr marL="514350" indent="-514350">
              <a:lnSpc>
                <a:spcPct val="150000"/>
              </a:lnSpc>
              <a:buClr>
                <a:schemeClr val="accent6">
                  <a:lumMod val="75000"/>
                </a:schemeClr>
              </a:buClr>
              <a:buFont typeface="Wingdings" pitchFamily="2" charset="2"/>
              <a:buChar char="ü"/>
            </a:pPr>
            <a:r>
              <a:rPr lang="fr-FR" sz="2800" b="1" dirty="0">
                <a:solidFill>
                  <a:schemeClr val="accent4">
                    <a:lumMod val="50000"/>
                  </a:schemeClr>
                </a:solidFill>
                <a:latin typeface="Times New Roman" pitchFamily="18" charset="0"/>
                <a:cs typeface="Times New Roman" pitchFamily="18" charset="0"/>
              </a:rPr>
              <a:t>Identifier le mécanisme d’action</a:t>
            </a:r>
          </a:p>
          <a:p>
            <a:pPr marL="514350" indent="-514350">
              <a:lnSpc>
                <a:spcPct val="150000"/>
              </a:lnSpc>
              <a:buClr>
                <a:schemeClr val="accent6">
                  <a:lumMod val="75000"/>
                </a:schemeClr>
              </a:buClr>
              <a:buFont typeface="Wingdings" pitchFamily="2" charset="2"/>
              <a:buChar char="ü"/>
            </a:pPr>
            <a:r>
              <a:rPr lang="fr-FR" sz="2800" b="1" dirty="0">
                <a:solidFill>
                  <a:schemeClr val="accent4">
                    <a:lumMod val="50000"/>
                  </a:schemeClr>
                </a:solidFill>
                <a:latin typeface="Times New Roman" pitchFamily="18" charset="0"/>
                <a:cs typeface="Times New Roman" pitchFamily="18" charset="0"/>
              </a:rPr>
              <a:t>Définir les conditions d’utilisation</a:t>
            </a:r>
          </a:p>
          <a:p>
            <a:pPr marL="514350" indent="-514350">
              <a:lnSpc>
                <a:spcPct val="150000"/>
              </a:lnSpc>
              <a:buClr>
                <a:schemeClr val="accent6">
                  <a:lumMod val="75000"/>
                </a:schemeClr>
              </a:buClr>
              <a:buFont typeface="Wingdings" pitchFamily="2" charset="2"/>
              <a:buChar char="ü"/>
            </a:pPr>
            <a:r>
              <a:rPr lang="fr-FR" sz="2800" b="1" dirty="0">
                <a:solidFill>
                  <a:schemeClr val="accent4">
                    <a:lumMod val="50000"/>
                  </a:schemeClr>
                </a:solidFill>
                <a:latin typeface="Times New Roman" pitchFamily="18" charset="0"/>
                <a:cs typeface="Times New Roman" pitchFamily="18" charset="0"/>
              </a:rPr>
              <a:t>Evaluer l’efficacité (essais cliniques)</a:t>
            </a:r>
          </a:p>
          <a:p>
            <a:pPr marL="514350" indent="-514350">
              <a:lnSpc>
                <a:spcPct val="150000"/>
              </a:lnSpc>
              <a:buClr>
                <a:schemeClr val="accent6">
                  <a:lumMod val="75000"/>
                </a:schemeClr>
              </a:buClr>
              <a:buFont typeface="Wingdings" pitchFamily="2" charset="2"/>
              <a:buChar char="ü"/>
            </a:pPr>
            <a:r>
              <a:rPr lang="fr-FR" sz="2800" b="1" dirty="0">
                <a:solidFill>
                  <a:schemeClr val="accent4">
                    <a:lumMod val="50000"/>
                  </a:schemeClr>
                </a:solidFill>
                <a:latin typeface="Times New Roman" pitchFamily="18" charset="0"/>
                <a:cs typeface="Times New Roman" pitchFamily="18" charset="0"/>
              </a:rPr>
              <a:t>Evaluer leur sécurité (pharmacovigilance)</a:t>
            </a:r>
            <a:endParaRPr lang="fr-FR" sz="2400" b="1" dirty="0">
              <a:solidFill>
                <a:schemeClr val="accent4">
                  <a:lumMod val="50000"/>
                </a:schemeClr>
              </a:solidFill>
              <a:latin typeface="Times New Roman" pitchFamily="18" charset="0"/>
              <a:cs typeface="Times New Roman" pitchFamily="18" charset="0"/>
            </a:endParaRPr>
          </a:p>
        </p:txBody>
      </p:sp>
      <p:sp>
        <p:nvSpPr>
          <p:cNvPr id="6" name="Espace réservé du numéro de diapositive 5"/>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4</a:t>
            </a:fld>
            <a:endParaRPr lang="fr-FR">
              <a:solidFill>
                <a:srgbClr val="00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857232"/>
            <a:ext cx="896448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Blip>
                <a:blip r:embed="rId3"/>
              </a:buBlip>
              <a:tabLst/>
            </a:pPr>
            <a:r>
              <a:rPr kumimoji="0" lang="fr-FR" sz="2800" b="1" i="1" u="sng" strike="noStrike" cap="none" normalizeH="0" baseline="0" dirty="0">
                <a:ln>
                  <a:noFill/>
                </a:ln>
                <a:solidFill>
                  <a:srgbClr val="D60093"/>
                </a:solidFill>
                <a:effectLst/>
                <a:latin typeface="Times New Roman" pitchFamily="18" charset="0"/>
                <a:cs typeface="Times New Roman" pitchFamily="18" charset="0"/>
                <a:sym typeface="Wingdings" pitchFamily="2" charset="2"/>
              </a:rPr>
              <a:t>Pharmacocinétique </a:t>
            </a:r>
            <a:r>
              <a:rPr kumimoji="0" lang="fr-FR" sz="2800" b="1" i="1" strike="noStrike" cap="none" normalizeH="0" baseline="0" dirty="0">
                <a:ln>
                  <a:noFill/>
                </a:ln>
                <a:solidFill>
                  <a:srgbClr val="D60093"/>
                </a:solidFill>
                <a:effectLst/>
                <a:latin typeface="Times New Roman" pitchFamily="18" charset="0"/>
                <a:cs typeface="Times New Roman" pitchFamily="18" charset="0"/>
                <a:sym typeface="Wingdings" pitchFamily="2" charset="2"/>
              </a:rPr>
              <a:t>: </a:t>
            </a:r>
            <a:r>
              <a:rPr kumimoji="0" lang="fr-FR" sz="2800" b="0" i="0" u="none" strike="noStrike" cap="none" normalizeH="0" baseline="0" dirty="0">
                <a:ln>
                  <a:noFill/>
                </a:ln>
                <a:effectLst/>
                <a:latin typeface="Times New Roman" pitchFamily="18" charset="0"/>
                <a:cs typeface="Times New Roman" pitchFamily="18" charset="0"/>
                <a:sym typeface="Wingdings" pitchFamily="2" charset="2"/>
              </a:rPr>
              <a:t>étude de l’absorption, distribution, transformation et élimination des médicaments de l’organisme</a:t>
            </a:r>
          </a:p>
          <a:p>
            <a:pPr marL="0" marR="0" lvl="0" indent="0" algn="just" defTabSz="914400" rtl="0" eaLnBrk="0" fontAlgn="base" latinLnBrk="0" hangingPunct="0">
              <a:lnSpc>
                <a:spcPct val="100000"/>
              </a:lnSpc>
              <a:spcBef>
                <a:spcPct val="0"/>
              </a:spcBef>
              <a:spcAft>
                <a:spcPct val="0"/>
              </a:spcAft>
              <a:buClrTx/>
              <a:buSzTx/>
              <a:tabLst/>
            </a:pPr>
            <a:endParaRPr kumimoji="0" lang="fr-FR" sz="1200" b="0" i="0" u="none" strike="noStrike" cap="none" normalizeH="0" baseline="0" dirty="0">
              <a:ln>
                <a:noFill/>
              </a:ln>
              <a:effectLst/>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buBlip>
                <a:blip r:embed="rId3"/>
              </a:buBlip>
            </a:pPr>
            <a:r>
              <a:rPr lang="fr-FR" sz="2800" b="1" i="1" u="sng" dirty="0">
                <a:solidFill>
                  <a:srgbClr val="D60093"/>
                </a:solidFill>
                <a:latin typeface="Times New Roman" pitchFamily="18" charset="0"/>
                <a:cs typeface="Times New Roman" pitchFamily="18" charset="0"/>
                <a:sym typeface="Wingdings" pitchFamily="2" charset="2"/>
              </a:rPr>
              <a:t>Pharmacodynamie </a:t>
            </a:r>
            <a:r>
              <a:rPr lang="fr-FR" sz="2800" dirty="0">
                <a:solidFill>
                  <a:schemeClr val="accent6">
                    <a:lumMod val="50000"/>
                  </a:schemeClr>
                </a:solidFill>
                <a:latin typeface="Times New Roman" pitchFamily="18" charset="0"/>
                <a:cs typeface="Times New Roman" pitchFamily="18" charset="0"/>
                <a:sym typeface="Wingdings" pitchFamily="2" charset="2"/>
              </a:rPr>
              <a:t>: </a:t>
            </a:r>
            <a:r>
              <a:rPr lang="fr-FR" sz="2800" dirty="0">
                <a:latin typeface="Times New Roman" pitchFamily="18" charset="0"/>
                <a:cs typeface="Times New Roman" pitchFamily="18" charset="0"/>
                <a:sym typeface="Wingdings" pitchFamily="2" charset="2"/>
              </a:rPr>
              <a:t>étude des effets des médicaments sur les êtres vivants.</a:t>
            </a:r>
          </a:p>
          <a:p>
            <a:pPr lvl="0" algn="just" eaLnBrk="0" fontAlgn="base" hangingPunct="0">
              <a:spcBef>
                <a:spcPct val="0"/>
              </a:spcBef>
              <a:spcAft>
                <a:spcPct val="0"/>
              </a:spcAft>
            </a:pPr>
            <a:endParaRPr lang="fr-FR" sz="1200" dirty="0">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buBlip>
                <a:blip r:embed="rId3"/>
              </a:buBlip>
            </a:pPr>
            <a:r>
              <a:rPr lang="fr-FR" sz="2800" b="1" i="1" u="sng" dirty="0">
                <a:solidFill>
                  <a:srgbClr val="D60093"/>
                </a:solidFill>
                <a:latin typeface="Times New Roman" pitchFamily="18" charset="0"/>
                <a:cs typeface="Times New Roman" pitchFamily="18" charset="0"/>
                <a:sym typeface="Wingdings" pitchFamily="2" charset="2"/>
              </a:rPr>
              <a:t>Pharmacologie moléculaire</a:t>
            </a:r>
            <a:r>
              <a:rPr lang="fr-FR" sz="2800" b="1" i="1" dirty="0">
                <a:solidFill>
                  <a:srgbClr val="D60093"/>
                </a:solidFill>
                <a:latin typeface="Times New Roman" pitchFamily="18" charset="0"/>
                <a:cs typeface="Times New Roman" pitchFamily="18" charset="0"/>
                <a:sym typeface="Wingdings" pitchFamily="2" charset="2"/>
              </a:rPr>
              <a:t> </a:t>
            </a:r>
            <a:r>
              <a:rPr lang="fr-FR" sz="2800" dirty="0">
                <a:solidFill>
                  <a:schemeClr val="accent6">
                    <a:lumMod val="50000"/>
                  </a:schemeClr>
                </a:solidFill>
                <a:latin typeface="Times New Roman" pitchFamily="18" charset="0"/>
                <a:cs typeface="Times New Roman" pitchFamily="18" charset="0"/>
                <a:sym typeface="Wingdings" pitchFamily="2" charset="2"/>
              </a:rPr>
              <a:t>: </a:t>
            </a:r>
            <a:r>
              <a:rPr lang="fr-FR" sz="2800" dirty="0">
                <a:latin typeface="Times New Roman" pitchFamily="18" charset="0"/>
                <a:cs typeface="Times New Roman" pitchFamily="18" charset="0"/>
                <a:sym typeface="Wingdings" pitchFamily="2" charset="2"/>
              </a:rPr>
              <a:t>étude de l’interaction avec les biomolécules de l’organisme.</a:t>
            </a:r>
          </a:p>
          <a:p>
            <a:pPr lvl="0" algn="just" eaLnBrk="0" fontAlgn="base" hangingPunct="0">
              <a:spcBef>
                <a:spcPct val="0"/>
              </a:spcBef>
              <a:spcAft>
                <a:spcPct val="0"/>
              </a:spcAft>
            </a:pPr>
            <a:endParaRPr lang="fr-FR" sz="1200" dirty="0">
              <a:latin typeface="Times New Roman" pitchFamily="18" charset="0"/>
              <a:cs typeface="Times New Roman" pitchFamily="18" charset="0"/>
              <a:sym typeface="Wingdings" pitchFamily="2" charset="2"/>
            </a:endParaRPr>
          </a:p>
          <a:p>
            <a:pPr algn="just">
              <a:buBlip>
                <a:blip r:embed="rId3"/>
              </a:buBlip>
            </a:pPr>
            <a:r>
              <a:rPr lang="fr-FR" sz="2800" u="sng" dirty="0">
                <a:solidFill>
                  <a:srgbClr val="FF0000"/>
                </a:solidFill>
                <a:latin typeface="Times New Roman" pitchFamily="18" charset="0"/>
                <a:cs typeface="Times New Roman" pitchFamily="18" charset="0"/>
              </a:rPr>
              <a:t> </a:t>
            </a:r>
            <a:r>
              <a:rPr lang="fr-FR" sz="2800" b="1" u="sng" dirty="0">
                <a:solidFill>
                  <a:srgbClr val="D60093"/>
                </a:solidFill>
                <a:latin typeface="Times New Roman" pitchFamily="18" charset="0"/>
                <a:cs typeface="Times New Roman" pitchFamily="18" charset="0"/>
              </a:rPr>
              <a:t>Pharmacologie clinique </a:t>
            </a:r>
            <a:r>
              <a:rPr lang="fr-FR" sz="2800" dirty="0">
                <a:solidFill>
                  <a:srgbClr val="D60093"/>
                </a:solidFill>
                <a:latin typeface="Times New Roman" pitchFamily="18" charset="0"/>
                <a:cs typeface="Times New Roman" pitchFamily="18" charset="0"/>
              </a:rPr>
              <a:t>: </a:t>
            </a:r>
            <a:r>
              <a:rPr lang="fr-FR" sz="2800" dirty="0">
                <a:latin typeface="Times New Roman" pitchFamily="18" charset="0"/>
                <a:cs typeface="Times New Roman" pitchFamily="18" charset="0"/>
              </a:rPr>
              <a:t>médicaments et êtres humains</a:t>
            </a:r>
          </a:p>
          <a:p>
            <a:pPr algn="just">
              <a:buBlip>
                <a:blip r:embed="rId3"/>
              </a:buBlip>
            </a:pPr>
            <a:r>
              <a:rPr lang="fr-FR" sz="2800" dirty="0">
                <a:latin typeface="Times New Roman" pitchFamily="18" charset="0"/>
                <a:cs typeface="Times New Roman" pitchFamily="18" charset="0"/>
              </a:rPr>
              <a:t> </a:t>
            </a:r>
            <a:r>
              <a:rPr lang="fr-FR" sz="2800" b="1" u="sng" dirty="0">
                <a:solidFill>
                  <a:srgbClr val="D60093"/>
                </a:solidFill>
                <a:latin typeface="Times New Roman" pitchFamily="18" charset="0"/>
                <a:cs typeface="Times New Roman" pitchFamily="18" charset="0"/>
              </a:rPr>
              <a:t>Pharmacologie expérimentale:</a:t>
            </a:r>
            <a:r>
              <a:rPr lang="fr-FR" sz="2800" dirty="0">
                <a:solidFill>
                  <a:srgbClr val="D60093"/>
                </a:solidFill>
                <a:latin typeface="Times New Roman" pitchFamily="18" charset="0"/>
                <a:cs typeface="Times New Roman" pitchFamily="18" charset="0"/>
              </a:rPr>
              <a:t> </a:t>
            </a:r>
            <a:r>
              <a:rPr lang="fr-FR" sz="2800" dirty="0">
                <a:latin typeface="Times New Roman" pitchFamily="18" charset="0"/>
                <a:cs typeface="Times New Roman" pitchFamily="18" charset="0"/>
              </a:rPr>
              <a:t>expérimentation des médicaments sur les animaux </a:t>
            </a:r>
          </a:p>
          <a:p>
            <a:pPr algn="just">
              <a:buBlip>
                <a:blip r:embed="rId3"/>
              </a:buBlip>
            </a:pPr>
            <a:r>
              <a:rPr lang="fr-FR" sz="2800" dirty="0">
                <a:latin typeface="Times New Roman" pitchFamily="18" charset="0"/>
                <a:cs typeface="Times New Roman" pitchFamily="18" charset="0"/>
              </a:rPr>
              <a:t> </a:t>
            </a:r>
            <a:r>
              <a:rPr lang="fr-FR" sz="2800" b="1" u="sng" dirty="0">
                <a:solidFill>
                  <a:srgbClr val="D60093"/>
                </a:solidFill>
                <a:latin typeface="Times New Roman" pitchFamily="18" charset="0"/>
                <a:cs typeface="Times New Roman" pitchFamily="18" charset="0"/>
              </a:rPr>
              <a:t>Pharmacodépendance</a:t>
            </a:r>
            <a:r>
              <a:rPr lang="fr-FR" sz="2800" b="1" dirty="0">
                <a:solidFill>
                  <a:srgbClr val="D60093"/>
                </a:solidFill>
                <a:latin typeface="Times New Roman" pitchFamily="18" charset="0"/>
                <a:cs typeface="Times New Roman" pitchFamily="18" charset="0"/>
              </a:rPr>
              <a:t> :</a:t>
            </a:r>
            <a:r>
              <a:rPr lang="fr-FR" sz="2800" dirty="0">
                <a:latin typeface="Times New Roman" pitchFamily="18" charset="0"/>
                <a:cs typeface="Times New Roman" pitchFamily="18" charset="0"/>
              </a:rPr>
              <a:t> dépendance à une substance psycho-active</a:t>
            </a:r>
          </a:p>
        </p:txBody>
      </p:sp>
      <p:sp>
        <p:nvSpPr>
          <p:cNvPr id="5" name="Espace réservé du numéro de diapositive 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5</a:t>
            </a:fld>
            <a:endParaRPr lang="fr-FR">
              <a:solidFill>
                <a:srgbClr val="000000"/>
              </a:solidFill>
            </a:endParaRPr>
          </a:p>
        </p:txBody>
      </p:sp>
      <p:sp>
        <p:nvSpPr>
          <p:cNvPr id="6" name="Rectangle 5"/>
          <p:cNvSpPr/>
          <p:nvPr/>
        </p:nvSpPr>
        <p:spPr>
          <a:xfrm>
            <a:off x="285720" y="285729"/>
            <a:ext cx="8429684" cy="461665"/>
          </a:xfrm>
          <a:prstGeom prst="rect">
            <a:avLst/>
          </a:prstGeom>
        </p:spPr>
        <p:txBody>
          <a:bodyPr wrap="square">
            <a:spAutoFit/>
          </a:bodyPr>
          <a:lstStyle/>
          <a:p>
            <a:pPr lvl="0" algn="ctr" eaLnBrk="0" fontAlgn="base" hangingPunct="0">
              <a:spcBef>
                <a:spcPct val="0"/>
              </a:spcBef>
              <a:spcAft>
                <a:spcPct val="0"/>
              </a:spcAft>
            </a:pPr>
            <a:r>
              <a:rPr lang="fr-FR" sz="2400" b="1" u="sng" dirty="0">
                <a:solidFill>
                  <a:srgbClr val="FF0000"/>
                </a:solidFill>
                <a:latin typeface="Times New Roman" pitchFamily="18" charset="0"/>
                <a:cs typeface="Times New Roman" pitchFamily="18" charset="0"/>
                <a:sym typeface="Wingdings" pitchFamily="2" charset="2"/>
              </a:rPr>
              <a:t>Pharmacologie</a:t>
            </a:r>
            <a:r>
              <a:rPr lang="fr-FR" sz="2400" b="1" dirty="0">
                <a:solidFill>
                  <a:srgbClr val="FF0000"/>
                </a:solidFill>
                <a:latin typeface="Times New Roman" pitchFamily="18" charset="0"/>
                <a:cs typeface="Times New Roman" pitchFamily="18" charset="0"/>
                <a:sym typeface="Wingdings" pitchFamily="2" charset="2"/>
              </a:rPr>
              <a:t> = </a:t>
            </a:r>
            <a:r>
              <a:rPr lang="fr-FR" sz="2400" b="1" u="sng" dirty="0">
                <a:solidFill>
                  <a:srgbClr val="FF0000"/>
                </a:solidFill>
                <a:latin typeface="Times New Roman" pitchFamily="18" charset="0"/>
                <a:cs typeface="Times New Roman" pitchFamily="18" charset="0"/>
                <a:sym typeface="Wingdings" pitchFamily="2" charset="2"/>
              </a:rPr>
              <a:t>«Science des médicaments» sans limitation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7649">
                                            <p:txEl>
                                              <p:pRg st="2" end="2"/>
                                            </p:txEl>
                                          </p:spTgt>
                                        </p:tgtEl>
                                        <p:attrNameLst>
                                          <p:attrName>style.visibility</p:attrName>
                                        </p:attrNameLst>
                                      </p:cBhvr>
                                      <p:to>
                                        <p:strVal val="visible"/>
                                      </p:to>
                                    </p:set>
                                    <p:anim calcmode="lin" valueType="num">
                                      <p:cBhvr>
                                        <p:cTn id="7" dur="1000" fill="hold"/>
                                        <p:tgtEl>
                                          <p:spTgt spid="27649">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764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764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7649">
                                            <p:txEl>
                                              <p:pRg st="4" end="4"/>
                                            </p:txEl>
                                          </p:spTgt>
                                        </p:tgtEl>
                                        <p:attrNameLst>
                                          <p:attrName>style.visibility</p:attrName>
                                        </p:attrNameLst>
                                      </p:cBhvr>
                                      <p:to>
                                        <p:strVal val="visible"/>
                                      </p:to>
                                    </p:set>
                                    <p:anim calcmode="lin" valueType="num">
                                      <p:cBhvr>
                                        <p:cTn id="14" dur="1000" fill="hold"/>
                                        <p:tgtEl>
                                          <p:spTgt spid="27649">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27649">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2764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7649">
                                            <p:txEl>
                                              <p:pRg st="6" end="6"/>
                                            </p:txEl>
                                          </p:spTgt>
                                        </p:tgtEl>
                                        <p:attrNameLst>
                                          <p:attrName>style.visibility</p:attrName>
                                        </p:attrNameLst>
                                      </p:cBhvr>
                                      <p:to>
                                        <p:strVal val="visible"/>
                                      </p:to>
                                    </p:set>
                                    <p:anim calcmode="lin" valueType="num">
                                      <p:cBhvr>
                                        <p:cTn id="21" dur="1000" fill="hold"/>
                                        <p:tgtEl>
                                          <p:spTgt spid="27649">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27649">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27649">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7649">
                                            <p:txEl>
                                              <p:pRg st="7" end="7"/>
                                            </p:txEl>
                                          </p:spTgt>
                                        </p:tgtEl>
                                        <p:attrNameLst>
                                          <p:attrName>style.visibility</p:attrName>
                                        </p:attrNameLst>
                                      </p:cBhvr>
                                      <p:to>
                                        <p:strVal val="visible"/>
                                      </p:to>
                                    </p:set>
                                    <p:anim calcmode="lin" valueType="num">
                                      <p:cBhvr>
                                        <p:cTn id="28" dur="1000" fill="hold"/>
                                        <p:tgtEl>
                                          <p:spTgt spid="27649">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27649">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2764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7649">
                                            <p:txEl>
                                              <p:pRg st="8" end="8"/>
                                            </p:txEl>
                                          </p:spTgt>
                                        </p:tgtEl>
                                        <p:attrNameLst>
                                          <p:attrName>style.visibility</p:attrName>
                                        </p:attrNameLst>
                                      </p:cBhvr>
                                      <p:to>
                                        <p:strVal val="visible"/>
                                      </p:to>
                                    </p:set>
                                    <p:anim calcmode="lin" valueType="num">
                                      <p:cBhvr>
                                        <p:cTn id="35" dur="1000" fill="hold"/>
                                        <p:tgtEl>
                                          <p:spTgt spid="27649">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27649">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76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79512" y="980729"/>
            <a:ext cx="8496944" cy="4462760"/>
          </a:xfrm>
          <a:prstGeom prst="rect">
            <a:avLst/>
          </a:prstGeom>
        </p:spPr>
        <p:txBody>
          <a:bodyPr wrap="square">
            <a:spAutoFit/>
          </a:bodyPr>
          <a:lstStyle/>
          <a:p>
            <a:pPr algn="just"/>
            <a:r>
              <a:rPr lang="fr-FR" sz="2800" dirty="0">
                <a:latin typeface="Times New Roman" pitchFamily="18" charset="0"/>
                <a:cs typeface="Times New Roman" pitchFamily="18" charset="0"/>
              </a:rPr>
              <a:t>La pharmacologie doit être distinguée de la thérapeutique </a:t>
            </a:r>
          </a:p>
          <a:p>
            <a:pPr algn="just"/>
            <a:endParaRPr lang="fr-FR" sz="1600" dirty="0">
              <a:latin typeface="Times New Roman" pitchFamily="18" charset="0"/>
              <a:cs typeface="Times New Roman" pitchFamily="18" charset="0"/>
            </a:endParaRPr>
          </a:p>
          <a:p>
            <a:pPr algn="just">
              <a:buFont typeface="Wingdings" pitchFamily="2" charset="2"/>
              <a:buChar char="§"/>
            </a:pPr>
            <a:r>
              <a:rPr lang="fr-FR" sz="2800" b="1" dirty="0">
                <a:solidFill>
                  <a:srgbClr val="FF0000"/>
                </a:solidFill>
                <a:latin typeface="Times New Roman" pitchFamily="18" charset="0"/>
                <a:cs typeface="Times New Roman" pitchFamily="18" charset="0"/>
              </a:rPr>
              <a:t> </a:t>
            </a:r>
            <a:r>
              <a:rPr lang="fr-FR" sz="2800" b="1" u="sng" dirty="0">
                <a:solidFill>
                  <a:srgbClr val="FF0000"/>
                </a:solidFill>
                <a:latin typeface="Times New Roman" pitchFamily="18" charset="0"/>
                <a:cs typeface="Times New Roman" pitchFamily="18" charset="0"/>
              </a:rPr>
              <a:t>La pharmacologie</a:t>
            </a:r>
            <a:r>
              <a:rPr lang="fr-FR" sz="2800" b="1" dirty="0">
                <a:solidFill>
                  <a:srgbClr val="FF0000"/>
                </a:solidFill>
                <a:latin typeface="Times New Roman" pitchFamily="18" charset="0"/>
                <a:cs typeface="Times New Roman" pitchFamily="18" charset="0"/>
              </a:rPr>
              <a:t>:</a:t>
            </a:r>
            <a:r>
              <a:rPr lang="fr-FR" sz="2800" dirty="0">
                <a:latin typeface="Times New Roman" pitchFamily="18" charset="0"/>
                <a:cs typeface="Times New Roman" pitchFamily="18" charset="0"/>
              </a:rPr>
              <a:t> </a:t>
            </a:r>
            <a:r>
              <a:rPr lang="fr-FR" sz="2800" dirty="0">
                <a:solidFill>
                  <a:schemeClr val="accent6">
                    <a:lumMod val="50000"/>
                  </a:schemeClr>
                </a:solidFill>
                <a:latin typeface="Times New Roman" pitchFamily="18" charset="0"/>
                <a:cs typeface="Times New Roman" pitchFamily="18" charset="0"/>
              </a:rPr>
              <a:t>part des propriétés des médicaments et en déduit des indications et des contre-indications </a:t>
            </a:r>
          </a:p>
          <a:p>
            <a:pPr algn="just"/>
            <a:endParaRPr lang="fr-FR" sz="1600" dirty="0">
              <a:solidFill>
                <a:schemeClr val="accent6">
                  <a:lumMod val="50000"/>
                </a:schemeClr>
              </a:solidFill>
              <a:latin typeface="Times New Roman" pitchFamily="18" charset="0"/>
              <a:cs typeface="Times New Roman" pitchFamily="18" charset="0"/>
            </a:endParaRPr>
          </a:p>
          <a:p>
            <a:pPr algn="just">
              <a:buFont typeface="Wingdings" pitchFamily="2" charset="2"/>
              <a:buChar char="§"/>
            </a:pPr>
            <a:r>
              <a:rPr lang="fr-FR" sz="2800" b="1" dirty="0">
                <a:solidFill>
                  <a:schemeClr val="accent6">
                    <a:lumMod val="75000"/>
                  </a:schemeClr>
                </a:solidFill>
                <a:latin typeface="Times New Roman" pitchFamily="18" charset="0"/>
                <a:cs typeface="Times New Roman" pitchFamily="18" charset="0"/>
              </a:rPr>
              <a:t> </a:t>
            </a:r>
            <a:r>
              <a:rPr lang="fr-FR" sz="2800" b="1" u="sng" dirty="0">
                <a:solidFill>
                  <a:schemeClr val="accent6">
                    <a:lumMod val="75000"/>
                  </a:schemeClr>
                </a:solidFill>
                <a:latin typeface="Times New Roman" pitchFamily="18" charset="0"/>
                <a:cs typeface="Times New Roman" pitchFamily="18" charset="0"/>
              </a:rPr>
              <a:t>La thérapeutique</a:t>
            </a:r>
            <a:r>
              <a:rPr lang="fr-FR" sz="2800" b="1" dirty="0">
                <a:solidFill>
                  <a:schemeClr val="accent6">
                    <a:lumMod val="75000"/>
                  </a:schemeClr>
                </a:solidFill>
                <a:latin typeface="Times New Roman" pitchFamily="18" charset="0"/>
                <a:cs typeface="Times New Roman" pitchFamily="18" charset="0"/>
              </a:rPr>
              <a:t>:</a:t>
            </a:r>
            <a:r>
              <a:rPr lang="fr-FR" sz="2800" dirty="0">
                <a:latin typeface="Times New Roman" pitchFamily="18" charset="0"/>
                <a:cs typeface="Times New Roman" pitchFamily="18" charset="0"/>
              </a:rPr>
              <a:t> concerne les choix stratégiques pour traiter un malade en fonction de son individualité et des armes disponibles (diététique, chirurgie, radiothérapie, kinésithérapie, homéopathie, thermalisme, phytothérapie, psychanalyse, psychothérapie….).</a:t>
            </a:r>
          </a:p>
        </p:txBody>
      </p:sp>
      <p:sp>
        <p:nvSpPr>
          <p:cNvPr id="5" name="Espace réservé du numéro de diapositive 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6</a:t>
            </a:fld>
            <a:endParaRPr lang="fr-FR">
              <a:solidFill>
                <a:srgbClr val="00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4252"/>
            <a:ext cx="8784976" cy="5232202"/>
          </a:xfrm>
          <a:prstGeom prst="rect">
            <a:avLst/>
          </a:prstGeom>
        </p:spPr>
        <p:txBody>
          <a:bodyPr wrap="square">
            <a:spAutoFit/>
          </a:bodyPr>
          <a:lstStyle/>
          <a:p>
            <a:pPr algn="just" eaLnBrk="0" fontAlgn="base" hangingPunct="0">
              <a:spcBef>
                <a:spcPct val="0"/>
              </a:spcBef>
              <a:spcAft>
                <a:spcPct val="0"/>
              </a:spcAft>
            </a:pPr>
            <a:endParaRPr lang="fr-FR" dirty="0">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buBlip>
                <a:blip r:embed="rId3"/>
              </a:buBlip>
            </a:pPr>
            <a:r>
              <a:rPr lang="fr-FR" sz="2800" b="1" i="1" u="sng" dirty="0">
                <a:solidFill>
                  <a:srgbClr val="D60093"/>
                </a:solidFill>
                <a:latin typeface="Times New Roman" pitchFamily="18" charset="0"/>
                <a:cs typeface="Times New Roman" pitchFamily="18" charset="0"/>
                <a:sym typeface="Wingdings" pitchFamily="2" charset="2"/>
              </a:rPr>
              <a:t>Pharmacogénétique</a:t>
            </a:r>
            <a:r>
              <a:rPr lang="fr-FR" sz="2800" b="1" i="1" dirty="0">
                <a:solidFill>
                  <a:srgbClr val="D60093"/>
                </a:solidFill>
                <a:latin typeface="Times New Roman" pitchFamily="18" charset="0"/>
                <a:cs typeface="Times New Roman" pitchFamily="18" charset="0"/>
                <a:sym typeface="Wingdings" pitchFamily="2" charset="2"/>
              </a:rPr>
              <a:t> </a:t>
            </a:r>
            <a:r>
              <a:rPr lang="fr-FR" sz="2800" dirty="0">
                <a:solidFill>
                  <a:schemeClr val="accent6">
                    <a:lumMod val="50000"/>
                  </a:schemeClr>
                </a:solidFill>
                <a:latin typeface="Times New Roman" pitchFamily="18" charset="0"/>
                <a:cs typeface="Times New Roman" pitchFamily="18" charset="0"/>
                <a:sym typeface="Wingdings" pitchFamily="2" charset="2"/>
              </a:rPr>
              <a:t>: </a:t>
            </a:r>
            <a:r>
              <a:rPr lang="fr-FR" sz="2800" dirty="0">
                <a:latin typeface="Times New Roman" pitchFamily="18" charset="0"/>
                <a:cs typeface="Times New Roman" pitchFamily="18" charset="0"/>
                <a:sym typeface="Wingdings" pitchFamily="2" charset="2"/>
              </a:rPr>
              <a:t>étude des médicaments qui peuvent avoir des cibles au niveau génique.</a:t>
            </a:r>
          </a:p>
          <a:p>
            <a:pPr lvl="0" algn="just" eaLnBrk="0" fontAlgn="base" hangingPunct="0">
              <a:spcBef>
                <a:spcPct val="0"/>
              </a:spcBef>
              <a:spcAft>
                <a:spcPct val="0"/>
              </a:spcAft>
            </a:pPr>
            <a:endParaRPr lang="fr-FR" dirty="0">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buBlip>
                <a:blip r:embed="rId3"/>
              </a:buBlip>
            </a:pPr>
            <a:r>
              <a:rPr lang="fr-FR" sz="2800" b="1" i="1" u="sng" dirty="0">
                <a:solidFill>
                  <a:srgbClr val="D60093"/>
                </a:solidFill>
                <a:latin typeface="Times New Roman" pitchFamily="18" charset="0"/>
                <a:cs typeface="Times New Roman" pitchFamily="18" charset="0"/>
                <a:sym typeface="Wingdings" pitchFamily="2" charset="2"/>
              </a:rPr>
              <a:t>Pharmacovigilance</a:t>
            </a:r>
            <a:r>
              <a:rPr lang="fr-FR" sz="2800" dirty="0">
                <a:solidFill>
                  <a:schemeClr val="accent6">
                    <a:lumMod val="50000"/>
                  </a:schemeClr>
                </a:solidFill>
                <a:latin typeface="Times New Roman" pitchFamily="18" charset="0"/>
                <a:cs typeface="Times New Roman" pitchFamily="18" charset="0"/>
                <a:sym typeface="Wingdings" pitchFamily="2" charset="2"/>
              </a:rPr>
              <a:t> : </a:t>
            </a:r>
            <a:r>
              <a:rPr lang="fr-FR" sz="2800" dirty="0">
                <a:latin typeface="Times New Roman" pitchFamily="18" charset="0"/>
                <a:cs typeface="Times New Roman" pitchFamily="18" charset="0"/>
                <a:sym typeface="Wingdings" pitchFamily="2" charset="2"/>
              </a:rPr>
              <a:t>centralisation, contrôle et diffusion des informations sur les effets indésirables résultant de l'utilisation de médicaments.</a:t>
            </a:r>
          </a:p>
          <a:p>
            <a:pPr lvl="0" algn="just" eaLnBrk="0" fontAlgn="base" hangingPunct="0">
              <a:spcBef>
                <a:spcPct val="0"/>
              </a:spcBef>
              <a:spcAft>
                <a:spcPct val="0"/>
              </a:spcAft>
            </a:pPr>
            <a:endParaRPr lang="fr-FR" dirty="0">
              <a:latin typeface="Times New Roman" pitchFamily="18" charset="0"/>
              <a:cs typeface="Times New Roman" pitchFamily="18" charset="0"/>
              <a:sym typeface="Wingdings" pitchFamily="2" charset="2"/>
            </a:endParaRPr>
          </a:p>
          <a:p>
            <a:pPr lvl="0" algn="just" eaLnBrk="0" fontAlgn="base" hangingPunct="0">
              <a:spcBef>
                <a:spcPct val="0"/>
              </a:spcBef>
              <a:spcAft>
                <a:spcPct val="0"/>
              </a:spcAft>
              <a:buBlip>
                <a:blip r:embed="rId3"/>
              </a:buBlip>
            </a:pPr>
            <a:r>
              <a:rPr lang="fr-FR" sz="2800" b="1" i="1" u="sng" dirty="0">
                <a:solidFill>
                  <a:srgbClr val="D60093"/>
                </a:solidFill>
                <a:latin typeface="Times New Roman" pitchFamily="18" charset="0"/>
                <a:cs typeface="Times New Roman" pitchFamily="18" charset="0"/>
                <a:sym typeface="Wingdings" pitchFamily="2" charset="2"/>
              </a:rPr>
              <a:t>Pharmaco-économie</a:t>
            </a:r>
            <a:r>
              <a:rPr lang="fr-FR" sz="2800" dirty="0">
                <a:solidFill>
                  <a:schemeClr val="accent6">
                    <a:lumMod val="50000"/>
                  </a:schemeClr>
                </a:solidFill>
                <a:latin typeface="Times New Roman" pitchFamily="18" charset="0"/>
                <a:cs typeface="Times New Roman" pitchFamily="18" charset="0"/>
                <a:sym typeface="Wingdings" pitchFamily="2" charset="2"/>
              </a:rPr>
              <a:t> : </a:t>
            </a:r>
            <a:r>
              <a:rPr lang="fr-FR" sz="2800" dirty="0">
                <a:latin typeface="Times New Roman" pitchFamily="18" charset="0"/>
                <a:cs typeface="Times New Roman" pitchFamily="18" charset="0"/>
                <a:sym typeface="Wingdings" pitchFamily="2" charset="2"/>
              </a:rPr>
              <a:t>analyse des coûts et conséquences des stratégies et des modalités de prise en charge des pathologies applicables au diagnostic, au traitement médicamenteux.</a:t>
            </a:r>
          </a:p>
          <a:p>
            <a:pPr lvl="0" algn="just" eaLnBrk="0" fontAlgn="base" hangingPunct="0">
              <a:spcBef>
                <a:spcPct val="0"/>
              </a:spcBef>
              <a:spcAft>
                <a:spcPct val="0"/>
              </a:spcAft>
              <a:buBlip>
                <a:blip r:embed="rId3"/>
              </a:buBlip>
            </a:pPr>
            <a:r>
              <a:rPr lang="fr-FR" sz="2800" dirty="0">
                <a:latin typeface="Times New Roman" pitchFamily="18" charset="0"/>
                <a:cs typeface="Times New Roman" pitchFamily="18" charset="0"/>
                <a:sym typeface="Wingdings" pitchFamily="2" charset="2"/>
              </a:rPr>
              <a:t> </a:t>
            </a:r>
            <a:r>
              <a:rPr lang="fr-FR" sz="2800" b="1" u="sng" dirty="0">
                <a:solidFill>
                  <a:srgbClr val="D60093"/>
                </a:solidFill>
                <a:latin typeface="Times New Roman" pitchFamily="18" charset="0"/>
                <a:cs typeface="Times New Roman" pitchFamily="18" charset="0"/>
              </a:rPr>
              <a:t>Pharmaco-épidémiologie </a:t>
            </a:r>
            <a:r>
              <a:rPr lang="fr-FR" sz="2800" dirty="0">
                <a:solidFill>
                  <a:srgbClr val="D60093"/>
                </a:solidFill>
                <a:latin typeface="Times New Roman" pitchFamily="18" charset="0"/>
                <a:cs typeface="Times New Roman" pitchFamily="18" charset="0"/>
              </a:rPr>
              <a:t>: </a:t>
            </a:r>
            <a:r>
              <a:rPr lang="fr-FR" sz="2800" dirty="0">
                <a:latin typeface="Times New Roman" pitchFamily="18" charset="0"/>
                <a:cs typeface="Times New Roman" pitchFamily="18" charset="0"/>
              </a:rPr>
              <a:t>médicaments et populations</a:t>
            </a:r>
            <a:r>
              <a:rPr lang="fr-FR" sz="2800" dirty="0">
                <a:latin typeface="Times New Roman" pitchFamily="18" charset="0"/>
                <a:cs typeface="Times New Roman" pitchFamily="18" charset="0"/>
                <a:sym typeface="Wingdings" pitchFamily="2" charset="2"/>
              </a:rPr>
              <a:t> </a:t>
            </a:r>
          </a:p>
        </p:txBody>
      </p:sp>
      <p:sp>
        <p:nvSpPr>
          <p:cNvPr id="5" name="Espace réservé du numéro de diapositive 4"/>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7</a:t>
            </a:fld>
            <a:endParaRPr lang="fr-FR">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checkerboard(across)">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heckerboard(across)">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8</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 Définition </a:t>
            </a:r>
          </a:p>
        </p:txBody>
      </p:sp>
      <p:pic>
        <p:nvPicPr>
          <p:cNvPr id="3076" name="Picture 4"/>
          <p:cNvPicPr>
            <a:picLocks noChangeAspect="1" noChangeArrowheads="1"/>
          </p:cNvPicPr>
          <p:nvPr/>
        </p:nvPicPr>
        <p:blipFill>
          <a:blip r:embed="rId4"/>
          <a:srcRect l="9678" t="5556" r="12902" b="5555"/>
          <a:stretch>
            <a:fillRect/>
          </a:stretch>
        </p:blipFill>
        <p:spPr bwMode="auto">
          <a:xfrm>
            <a:off x="0" y="3071811"/>
            <a:ext cx="1643042" cy="1285884"/>
          </a:xfrm>
          <a:prstGeom prst="ellipse">
            <a:avLst/>
          </a:prstGeom>
          <a:noFill/>
          <a:ln w="9525">
            <a:solidFill>
              <a:schemeClr val="accent1">
                <a:lumMod val="50000"/>
              </a:schemeClr>
            </a:solidFill>
            <a:miter lim="800000"/>
            <a:headEnd/>
            <a:tailEnd/>
          </a:ln>
          <a:effectLst/>
        </p:spPr>
      </p:pic>
      <p:sp>
        <p:nvSpPr>
          <p:cNvPr id="15" name="Rectangle à coins arrondis 14"/>
          <p:cNvSpPr/>
          <p:nvPr/>
        </p:nvSpPr>
        <p:spPr>
          <a:xfrm>
            <a:off x="1571604" y="1498240"/>
            <a:ext cx="7358114" cy="4431090"/>
          </a:xfrm>
          <a:prstGeom prst="roundRect">
            <a:avLst>
              <a:gd name="adj" fmla="val 17910"/>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sz="2400" dirty="0">
                <a:latin typeface="Times New Roman" pitchFamily="18" charset="0"/>
                <a:cs typeface="Times New Roman" pitchFamily="18" charset="0"/>
              </a:rPr>
              <a:t>Toute substance ou composition présentée comme possédant des propriétés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curatives</a:t>
            </a:r>
            <a:r>
              <a:rPr lang="fr-FR" sz="2400" dirty="0">
                <a:latin typeface="Times New Roman" pitchFamily="18" charset="0"/>
                <a:cs typeface="Times New Roman" pitchFamily="18" charset="0"/>
              </a:rPr>
              <a:t> ou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préventives</a:t>
            </a:r>
            <a:r>
              <a:rPr lang="fr-FR" sz="2400" dirty="0">
                <a:latin typeface="Times New Roman" pitchFamily="18" charset="0"/>
                <a:cs typeface="Times New Roman" pitchFamily="18" charset="0"/>
              </a:rPr>
              <a:t> à l’égard des maladies humaines ou animales, et tous produits pouvant être administrés à l’homme ou à l’animal en vue d’établir un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diagnostic </a:t>
            </a:r>
            <a:r>
              <a:rPr lang="fr-FR" sz="2400" dirty="0">
                <a:latin typeface="Times New Roman" pitchFamily="18" charset="0"/>
                <a:cs typeface="Times New Roman" pitchFamily="18" charset="0"/>
              </a:rPr>
              <a:t>médical ou de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restaurer</a:t>
            </a:r>
            <a:r>
              <a:rPr lang="fr-FR" sz="2400" dirty="0">
                <a:effectLst>
                  <a:outerShdw blurRad="38100" dist="38100" dir="2700000" algn="tl">
                    <a:srgbClr val="000000">
                      <a:alpha val="43137"/>
                    </a:srgbClr>
                  </a:outerShdw>
                </a:effectLst>
                <a:latin typeface="Times New Roman" pitchFamily="18" charset="0"/>
                <a:cs typeface="Times New Roman" pitchFamily="18" charset="0"/>
              </a:rPr>
              <a:t>,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corriger </a:t>
            </a:r>
            <a:r>
              <a:rPr lang="fr-FR" sz="2400" dirty="0">
                <a:latin typeface="Times New Roman" pitchFamily="18" charset="0"/>
                <a:cs typeface="Times New Roman" pitchFamily="18" charset="0"/>
              </a:rPr>
              <a:t>et </a:t>
            </a:r>
            <a:r>
              <a:rPr lang="fr-F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modifier</a:t>
            </a:r>
            <a:r>
              <a:rPr lang="fr-FR" sz="2400" dirty="0">
                <a:latin typeface="Times New Roman" pitchFamily="18" charset="0"/>
                <a:cs typeface="Times New Roman" pitchFamily="18" charset="0"/>
              </a:rPr>
              <a:t> ses fonctions physiologiques ;</a:t>
            </a:r>
            <a:endParaRPr lang="fr-FR"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pPr>
              <a:defRPr/>
            </a:pPr>
            <a:fld id="{E3788CA7-0AD7-4809-BFD0-7CD2B5903785}" type="slidenum">
              <a:rPr lang="fr-FR" smtClean="0">
                <a:solidFill>
                  <a:srgbClr val="000000"/>
                </a:solidFill>
              </a:rPr>
              <a:pPr>
                <a:defRPr/>
              </a:pPr>
              <a:t>9</a:t>
            </a:fld>
            <a:endParaRPr lang="fr-FR">
              <a:solidFill>
                <a:srgbClr val="000000"/>
              </a:solidFill>
            </a:endParaRPr>
          </a:p>
        </p:txBody>
      </p:sp>
      <p:pic>
        <p:nvPicPr>
          <p:cNvPr id="3075" name="Picture 3"/>
          <p:cNvPicPr>
            <a:picLocks noChangeAspect="1" noChangeArrowheads="1"/>
          </p:cNvPicPr>
          <p:nvPr/>
        </p:nvPicPr>
        <p:blipFill>
          <a:blip r:embed="rId3"/>
          <a:srcRect r="87705"/>
          <a:stretch>
            <a:fillRect/>
          </a:stretch>
        </p:blipFill>
        <p:spPr bwMode="auto">
          <a:xfrm>
            <a:off x="0" y="0"/>
            <a:ext cx="1071538" cy="1152525"/>
          </a:xfrm>
          <a:prstGeom prst="rect">
            <a:avLst/>
          </a:prstGeom>
          <a:noFill/>
          <a:ln w="9525">
            <a:noFill/>
            <a:miter lim="800000"/>
            <a:headEnd/>
            <a:tailEnd/>
          </a:ln>
          <a:effectLst/>
        </p:spPr>
      </p:pic>
      <p:sp>
        <p:nvSpPr>
          <p:cNvPr id="12" name="Rectangle à coins arrondis 11"/>
          <p:cNvSpPr/>
          <p:nvPr/>
        </p:nvSpPr>
        <p:spPr>
          <a:xfrm>
            <a:off x="1000100" y="142852"/>
            <a:ext cx="7572428" cy="857256"/>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b="1" dirty="0">
                <a:solidFill>
                  <a:srgbClr val="FFFF00"/>
                </a:solidFill>
                <a:latin typeface="Times New Roman" pitchFamily="18" charset="0"/>
                <a:cs typeface="Times New Roman" pitchFamily="18" charset="0"/>
              </a:rPr>
              <a:t>Le médicament : Définition </a:t>
            </a:r>
          </a:p>
        </p:txBody>
      </p:sp>
      <p:sp>
        <p:nvSpPr>
          <p:cNvPr id="7" name="Rectangle 6"/>
          <p:cNvSpPr/>
          <p:nvPr/>
        </p:nvSpPr>
        <p:spPr>
          <a:xfrm>
            <a:off x="428596" y="1428738"/>
            <a:ext cx="8460432" cy="4370427"/>
          </a:xfrm>
          <a:prstGeom prst="rect">
            <a:avLst/>
          </a:prstGeom>
        </p:spPr>
        <p:txBody>
          <a:bodyPr wrap="square">
            <a:spAutoFit/>
          </a:bodyPr>
          <a:lstStyle/>
          <a:p>
            <a:r>
              <a:rPr lang="fr-FR" sz="2400" b="1" i="1" dirty="0">
                <a:latin typeface="Times New Roman" pitchFamily="18" charset="0"/>
                <a:cs typeface="Times New Roman" pitchFamily="18" charset="0"/>
              </a:rPr>
              <a:t> OMS:</a:t>
            </a:r>
            <a:endParaRPr lang="fr-FR" sz="2400" b="1" u="sng" dirty="0">
              <a:latin typeface="Times New Roman" pitchFamily="18" charset="0"/>
              <a:cs typeface="Times New Roman" pitchFamily="18" charset="0"/>
            </a:endParaRPr>
          </a:p>
          <a:p>
            <a:endParaRPr lang="fr-FR" sz="1400" b="1" u="sng" dirty="0">
              <a:latin typeface="Times New Roman" pitchFamily="18" charset="0"/>
              <a:cs typeface="Times New Roman" pitchFamily="18" charset="0"/>
            </a:endParaRPr>
          </a:p>
          <a:p>
            <a:pPr algn="just">
              <a:lnSpc>
                <a:spcPct val="200000"/>
              </a:lnSpc>
            </a:pPr>
            <a:r>
              <a:rPr lang="fr-FR" sz="2400" dirty="0">
                <a:latin typeface="Times New Roman" pitchFamily="18" charset="0"/>
                <a:cs typeface="Times New Roman" pitchFamily="18" charset="0"/>
              </a:rPr>
              <a:t>On entend par </a:t>
            </a:r>
            <a:r>
              <a:rPr lang="fr-FR" sz="2400" b="1" dirty="0">
                <a:latin typeface="Times New Roman" pitchFamily="18" charset="0"/>
                <a:cs typeface="Times New Roman" pitchFamily="18" charset="0"/>
              </a:rPr>
              <a:t>médicament à usage humain </a:t>
            </a:r>
            <a:r>
              <a:rPr lang="fr-FR" sz="2400" dirty="0">
                <a:latin typeface="Times New Roman" pitchFamily="18" charset="0"/>
                <a:cs typeface="Times New Roman" pitchFamily="18" charset="0"/>
              </a:rPr>
              <a:t>toute substance ou association de substances à but </a:t>
            </a:r>
            <a:r>
              <a:rPr lang="fr-FR" sz="2400" b="1" dirty="0">
                <a:solidFill>
                  <a:srgbClr val="FF3BFF"/>
                </a:solidFill>
                <a:latin typeface="Times New Roman" pitchFamily="18" charset="0"/>
                <a:cs typeface="Times New Roman" pitchFamily="18" charset="0"/>
              </a:rPr>
              <a:t>thérapeutique, prophylactique ou diagnostic, </a:t>
            </a:r>
            <a:r>
              <a:rPr lang="fr-FR" sz="2400" dirty="0">
                <a:latin typeface="Times New Roman" pitchFamily="18" charset="0"/>
                <a:cs typeface="Times New Roman" pitchFamily="18" charset="0"/>
              </a:rPr>
              <a:t>ou destinée à modifier les fonctions physiologiques et présentée sous une forme pharmaceutique permettant son administration. </a:t>
            </a:r>
          </a:p>
        </p:txBody>
      </p:sp>
    </p:spTree>
  </p:cSld>
  <p:clrMapOvr>
    <a:masterClrMapping/>
  </p:clrMapOvr>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4696</TotalTime>
  <Words>2412</Words>
  <Application>Microsoft Office PowerPoint</Application>
  <PresentationFormat>On-screen Show (4:3)</PresentationFormat>
  <Paragraphs>287</Paragraphs>
  <Slides>25</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Comic Sans MS</vt:lpstr>
      <vt:lpstr>Garamond</vt:lpstr>
      <vt:lpstr>Simplified Arabic</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Morphine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Pharmaco</dc:creator>
  <cp:lastModifiedBy>lenovo</cp:lastModifiedBy>
  <cp:revision>217</cp:revision>
  <dcterms:modified xsi:type="dcterms:W3CDTF">2020-12-15T20:36:04Z</dcterms:modified>
</cp:coreProperties>
</file>