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56" r:id="rId3"/>
    <p:sldId id="284" r:id="rId4"/>
    <p:sldId id="285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87" r:id="rId14"/>
    <p:sldId id="265" r:id="rId15"/>
    <p:sldId id="266" r:id="rId16"/>
    <p:sldId id="267" r:id="rId17"/>
    <p:sldId id="268" r:id="rId18"/>
    <p:sldId id="269" r:id="rId19"/>
    <p:sldId id="270" r:id="rId20"/>
    <p:sldId id="288" r:id="rId21"/>
    <p:sldId id="272" r:id="rId22"/>
    <p:sldId id="273" r:id="rId23"/>
    <p:sldId id="274" r:id="rId24"/>
    <p:sldId id="275" r:id="rId25"/>
    <p:sldId id="276" r:id="rId26"/>
    <p:sldId id="289" r:id="rId27"/>
    <p:sldId id="27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DISTRIBUTION DES MEDICAMENTS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fr-FR" dirty="0" smtClean="0"/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Dr A.AYADI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III.1 Fixation aux protéines plasmatiques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III-1-3- Facteurs influençant la fixation protéique</a:t>
            </a:r>
            <a:endParaRPr lang="fr-FR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III-1-3-1 pH sanguin </a:t>
            </a:r>
            <a:endParaRPr lang="fr-FR" dirty="0" smtClean="0"/>
          </a:p>
          <a:p>
            <a:r>
              <a:rPr lang="fr-FR" dirty="0" smtClean="0"/>
              <a:t>La majeure partie des médicaments sont  ionisés au pH physiologique.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Seule la fraction non ionisée diffuse à travers la membrane </a:t>
            </a:r>
          </a:p>
          <a:p>
            <a:pPr>
              <a:buNone/>
            </a:pPr>
            <a:r>
              <a:rPr lang="fr-FR" dirty="0" smtClean="0"/>
              <a:t>vers le milieu intracellulaire.</a:t>
            </a:r>
          </a:p>
          <a:p>
            <a:pPr>
              <a:buNone/>
            </a:pPr>
            <a:endParaRPr lang="fr-FR" dirty="0" smtClean="0"/>
          </a:p>
          <a:p>
            <a:pPr lvl="0">
              <a:buNone/>
            </a:pPr>
            <a:r>
              <a:rPr lang="fr-FR" b="1" dirty="0" smtClean="0"/>
              <a:t>III-1-3-2 Concentration en protéines plasmatiques </a:t>
            </a:r>
            <a:endParaRPr lang="fr-FR" dirty="0" smtClean="0"/>
          </a:p>
          <a:p>
            <a:r>
              <a:rPr lang="fr-FR" dirty="0" smtClean="0"/>
              <a:t>C’est l’influence des états pathologiques et physiopathologiques sur la quantité et la qualité des protéines plasmatiques.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III. 1 Fixation aux protéines plasmatiques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56792"/>
            <a:ext cx="8229600" cy="5501208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fr-FR" sz="2800" b="1" dirty="0" smtClean="0"/>
              <a:t>III-1-3- Facteurs influençant la fixation protéique</a:t>
            </a:r>
            <a:endParaRPr lang="fr-FR" sz="2800" dirty="0" smtClean="0"/>
          </a:p>
          <a:p>
            <a:pPr lvl="1">
              <a:buNone/>
            </a:pPr>
            <a:endParaRPr lang="fr-FR" b="1" dirty="0" smtClean="0"/>
          </a:p>
          <a:p>
            <a:pPr lvl="1">
              <a:buNone/>
            </a:pPr>
            <a:r>
              <a:rPr lang="fr-FR" sz="2000" b="1" dirty="0" smtClean="0"/>
              <a:t>III-1-3-2 Concentration en protéines plasmatiques </a:t>
            </a:r>
            <a:endParaRPr lang="fr-FR" sz="2000" dirty="0" smtClean="0"/>
          </a:p>
          <a:p>
            <a:pPr lvl="1">
              <a:buNone/>
            </a:pPr>
            <a:endParaRPr lang="fr-FR" sz="2200" b="1" dirty="0" smtClean="0"/>
          </a:p>
          <a:p>
            <a:pPr lvl="1">
              <a:buNone/>
            </a:pPr>
            <a:r>
              <a:rPr lang="fr-FR" sz="2100" b="1" dirty="0" smtClean="0"/>
              <a:t>=&gt; Facteurs physiologiques</a:t>
            </a:r>
            <a:endParaRPr lang="fr-FR" sz="2100" dirty="0" smtClean="0"/>
          </a:p>
          <a:p>
            <a:pPr lvl="1"/>
            <a:r>
              <a:rPr lang="fr-FR" sz="2200" b="1" dirty="0" smtClean="0"/>
              <a:t>L’âge </a:t>
            </a:r>
            <a:endParaRPr lang="fr-FR" sz="2200" dirty="0" smtClean="0"/>
          </a:p>
          <a:p>
            <a:pPr lvl="1">
              <a:buNone/>
            </a:pPr>
            <a:r>
              <a:rPr lang="fr-FR" sz="2200" dirty="0" smtClean="0"/>
              <a:t>Nouveau né =&gt; Modification structurale de l’albumine + ↑ bilirubine et acides gras                    </a:t>
            </a:r>
          </a:p>
          <a:p>
            <a:pPr lvl="1">
              <a:buNone/>
            </a:pPr>
            <a:r>
              <a:rPr lang="fr-FR" sz="2200" dirty="0" smtClean="0"/>
              <a:t>Personne âgé =&gt; </a:t>
            </a:r>
            <a:r>
              <a:rPr lang="fr-FR" sz="2200" dirty="0" err="1" smtClean="0"/>
              <a:t>Hypoalbuminémie</a:t>
            </a:r>
            <a:r>
              <a:rPr lang="fr-FR" sz="2200" dirty="0" smtClean="0"/>
              <a:t>.</a:t>
            </a:r>
          </a:p>
          <a:p>
            <a:pPr lvl="1"/>
            <a:r>
              <a:rPr lang="fr-FR" sz="2200" b="1" dirty="0" smtClean="0"/>
              <a:t>Femme enceinte </a:t>
            </a:r>
            <a:r>
              <a:rPr lang="fr-FR" sz="2200" dirty="0" smtClean="0"/>
              <a:t>=&gt; </a:t>
            </a:r>
            <a:r>
              <a:rPr lang="fr-FR" sz="2200" dirty="0" err="1" smtClean="0"/>
              <a:t>Hypoprotéinémie</a:t>
            </a:r>
            <a:r>
              <a:rPr lang="fr-FR" sz="2200" dirty="0" smtClean="0"/>
              <a:t> (de dilution).</a:t>
            </a:r>
          </a:p>
          <a:p>
            <a:pPr lvl="1">
              <a:buNone/>
            </a:pPr>
            <a:endParaRPr lang="fr-FR" sz="2200" dirty="0" smtClean="0"/>
          </a:p>
          <a:p>
            <a:pPr lvl="1">
              <a:buNone/>
            </a:pPr>
            <a:r>
              <a:rPr lang="fr-FR" sz="2100" b="1" dirty="0" smtClean="0"/>
              <a:t>=&gt; Facteurs pathologiques</a:t>
            </a:r>
            <a:endParaRPr lang="fr-FR" sz="2100" dirty="0" smtClean="0"/>
          </a:p>
          <a:p>
            <a:pPr lvl="1"/>
            <a:r>
              <a:rPr lang="fr-FR" sz="2200" dirty="0" smtClean="0"/>
              <a:t>Insuffisance hépatique,  Insuffisance rénale, brûlures : hypo albuminémie</a:t>
            </a:r>
          </a:p>
          <a:p>
            <a:pPr lvl="1"/>
            <a:r>
              <a:rPr lang="fr-FR" sz="2200" dirty="0" smtClean="0"/>
              <a:t>Névrose, psychose, schizophrénie : Hyper albuminémie</a:t>
            </a:r>
          </a:p>
          <a:p>
            <a:pPr lvl="1"/>
            <a:r>
              <a:rPr lang="fr-FR" sz="2200" dirty="0" smtClean="0"/>
              <a:t>Infarctus du myocarde, maladie de </a:t>
            </a:r>
            <a:r>
              <a:rPr lang="fr-FR" sz="2200" dirty="0" err="1" smtClean="0"/>
              <a:t>Crohn</a:t>
            </a:r>
            <a:r>
              <a:rPr lang="fr-FR" sz="2200" dirty="0" smtClean="0"/>
              <a:t> : ↑ </a:t>
            </a:r>
            <a:r>
              <a:rPr lang="fr-FR" sz="2200" dirty="0" smtClean="0">
                <a:sym typeface="Symbol"/>
              </a:rPr>
              <a:t></a:t>
            </a:r>
            <a:r>
              <a:rPr lang="fr-FR" sz="2200" baseline="-25000" dirty="0" smtClean="0"/>
              <a:t>1-</a:t>
            </a:r>
            <a:r>
              <a:rPr lang="fr-FR" sz="2200" dirty="0" smtClean="0"/>
              <a:t>glycoprotéine acide.</a:t>
            </a:r>
          </a:p>
          <a:p>
            <a:pPr lvl="1"/>
            <a:r>
              <a:rPr lang="fr-FR" sz="2200" dirty="0" smtClean="0"/>
              <a:t>Infections chroniques : ↑ </a:t>
            </a:r>
            <a:r>
              <a:rPr lang="fr-FR" sz="2200" dirty="0" smtClean="0">
                <a:sym typeface="Symbol"/>
              </a:rPr>
              <a:t></a:t>
            </a:r>
            <a:r>
              <a:rPr lang="fr-FR" sz="2200" dirty="0" smtClean="0"/>
              <a:t>-globuline</a:t>
            </a:r>
          </a:p>
          <a:p>
            <a:pPr lvl="1"/>
            <a:r>
              <a:rPr lang="fr-FR" sz="2200" dirty="0" smtClean="0"/>
              <a:t>Hyperthyroïdisme : ↑ lipoprotéines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/>
              </a:rPr>
              <a:t>III-1 Fixation aux protéines plasmatiques</a:t>
            </a:r>
            <a:endParaRPr lang="fr-FR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25352"/>
            <a:ext cx="8892480" cy="5832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FR" sz="6200" b="1" dirty="0" smtClean="0"/>
          </a:p>
          <a:p>
            <a:pPr>
              <a:buNone/>
            </a:pPr>
            <a:endParaRPr lang="fr-FR" sz="6200" b="1" dirty="0" smtClean="0"/>
          </a:p>
          <a:p>
            <a:pPr>
              <a:buNone/>
            </a:pPr>
            <a:r>
              <a:rPr lang="fr-FR" sz="7200" b="1" dirty="0" smtClean="0"/>
              <a:t>1-3- Facteurs influençant la fixation protéique</a:t>
            </a:r>
            <a:endParaRPr lang="fr-FR" sz="7200" dirty="0" smtClean="0"/>
          </a:p>
          <a:p>
            <a:pPr lvl="0">
              <a:buNone/>
            </a:pPr>
            <a:endParaRPr lang="fr-FR" sz="6400" b="1" dirty="0" smtClean="0"/>
          </a:p>
          <a:p>
            <a:pPr lvl="0">
              <a:buNone/>
            </a:pPr>
            <a:r>
              <a:rPr lang="fr-FR" sz="6400" b="1" dirty="0" smtClean="0"/>
              <a:t>III-1-3-3: Concentration du médicament et Saturation des sites de fixation</a:t>
            </a:r>
            <a:r>
              <a:rPr lang="fr-FR" sz="4800" b="1" dirty="0" smtClean="0"/>
              <a:t> </a:t>
            </a:r>
          </a:p>
          <a:p>
            <a:pPr lvl="0">
              <a:buNone/>
            </a:pPr>
            <a:endParaRPr lang="fr-FR" sz="4800" dirty="0" smtClean="0"/>
          </a:p>
          <a:p>
            <a:pPr lvl="0">
              <a:buNone/>
            </a:pPr>
            <a:r>
              <a:rPr lang="fr-FR" sz="7200" dirty="0" smtClean="0"/>
              <a:t>observé lorsque le nombre de site est restreint et la concentration molaire  de la protéine liante est  égale à celle du médicament.</a:t>
            </a:r>
          </a:p>
          <a:p>
            <a:pPr>
              <a:buNone/>
            </a:pPr>
            <a:r>
              <a:rPr lang="fr-FR" sz="7200" dirty="0" smtClean="0"/>
              <a:t>   -  non linéarité de la courbe dose – effet</a:t>
            </a:r>
          </a:p>
          <a:p>
            <a:pPr>
              <a:buNone/>
            </a:pPr>
            <a:r>
              <a:rPr lang="fr-FR" sz="7200" dirty="0" smtClean="0"/>
              <a:t>   -  effets toxiques</a:t>
            </a:r>
          </a:p>
          <a:p>
            <a:pPr>
              <a:buNone/>
            </a:pPr>
            <a:endParaRPr lang="fr-FR" sz="7200" dirty="0" smtClean="0"/>
          </a:p>
          <a:p>
            <a:pPr lvl="0">
              <a:buNone/>
            </a:pPr>
            <a:endParaRPr lang="fr-FR" sz="6400" b="1" dirty="0" smtClean="0"/>
          </a:p>
          <a:p>
            <a:pPr lvl="0">
              <a:buNone/>
            </a:pPr>
            <a:r>
              <a:rPr lang="fr-FR" sz="6400" b="1" dirty="0" smtClean="0"/>
              <a:t>III-1-3-4:  Nature du médicament </a:t>
            </a:r>
            <a:endParaRPr lang="fr-FR" sz="6400" dirty="0" smtClean="0"/>
          </a:p>
          <a:p>
            <a:pPr>
              <a:buNone/>
            </a:pPr>
            <a:endParaRPr lang="fr-FR" sz="4800" dirty="0" smtClean="0"/>
          </a:p>
          <a:p>
            <a:pPr>
              <a:buNone/>
            </a:pPr>
            <a:r>
              <a:rPr lang="fr-FR" sz="7200" dirty="0" smtClean="0"/>
              <a:t>La fixation protéique dépend :</a:t>
            </a:r>
          </a:p>
          <a:p>
            <a:pPr>
              <a:buNone/>
            </a:pPr>
            <a:endParaRPr lang="fr-FR" sz="7200" dirty="0" smtClean="0"/>
          </a:p>
          <a:p>
            <a:pPr lvl="0">
              <a:buFont typeface="Wingdings" pitchFamily="2" charset="2"/>
              <a:buChar char="Ø"/>
            </a:pPr>
            <a:r>
              <a:rPr lang="fr-FR" sz="7200" dirty="0" smtClean="0"/>
              <a:t>De la </a:t>
            </a:r>
            <a:r>
              <a:rPr lang="fr-FR" sz="7200" dirty="0" err="1" smtClean="0"/>
              <a:t>liposolubilité</a:t>
            </a:r>
            <a:r>
              <a:rPr lang="fr-FR" sz="7200" dirty="0" smtClean="0"/>
              <a:t> : plus un médicament est liposoluble et plus il est fixé.</a:t>
            </a:r>
          </a:p>
          <a:p>
            <a:pPr lvl="0">
              <a:buNone/>
            </a:pPr>
            <a:endParaRPr lang="fr-FR" sz="7200" dirty="0" smtClean="0"/>
          </a:p>
          <a:p>
            <a:pPr lvl="0">
              <a:buFont typeface="Wingdings" pitchFamily="2" charset="2"/>
              <a:buChar char="Ø"/>
            </a:pPr>
            <a:r>
              <a:rPr lang="fr-FR" sz="7200" dirty="0" smtClean="0"/>
              <a:t>Des caractéristiques acido-basiques des médicaments :</a:t>
            </a:r>
          </a:p>
          <a:p>
            <a:pPr lvl="0">
              <a:buFont typeface="Wingdings" pitchFamily="2" charset="2"/>
              <a:buChar char="Ø"/>
            </a:pPr>
            <a:endParaRPr lang="fr-FR" sz="7200" dirty="0" smtClean="0"/>
          </a:p>
          <a:p>
            <a:endParaRPr lang="fr-FR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rgbClr val="FF0000"/>
                </a:solidFill>
                <a:effectLst/>
              </a:rPr>
              <a:t>III-1 Fixation aux protéines plasmatiques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1-3- Facteurs influençant la fixation protéique</a:t>
            </a:r>
            <a:endParaRPr lang="fr-FR" sz="3200" dirty="0" smtClean="0"/>
          </a:p>
          <a:p>
            <a:pPr>
              <a:buNone/>
            </a:pPr>
            <a:endParaRPr lang="fr-FR" sz="3200" b="1" dirty="0" smtClean="0"/>
          </a:p>
          <a:p>
            <a:pPr lvl="0">
              <a:buNone/>
            </a:pPr>
            <a:r>
              <a:rPr lang="fr-FR" sz="3200" b="1" dirty="0" smtClean="0"/>
              <a:t>III-1-3-4:  Nature du médicament </a:t>
            </a:r>
            <a:endParaRPr lang="fr-FR" sz="32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3200" b="1" dirty="0" smtClean="0"/>
          </a:p>
          <a:p>
            <a:pPr>
              <a:buNone/>
            </a:pPr>
            <a:r>
              <a:rPr lang="fr-FR" sz="3200" b="1" dirty="0" smtClean="0"/>
              <a:t>a) Fixation des médicaments acides faibles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L’albumine est presque  la seule protéine porteuse. </a:t>
            </a:r>
          </a:p>
          <a:p>
            <a:pPr>
              <a:buNone/>
            </a:pPr>
            <a:r>
              <a:rPr lang="fr-FR" sz="3200" dirty="0" smtClean="0"/>
              <a:t>L’</a:t>
            </a:r>
            <a:r>
              <a:rPr lang="fr-FR" sz="3200" b="1" dirty="0" smtClean="0"/>
              <a:t>affinité</a:t>
            </a:r>
            <a:r>
              <a:rPr lang="fr-FR" sz="3200" dirty="0" smtClean="0"/>
              <a:t> est </a:t>
            </a:r>
            <a:r>
              <a:rPr lang="fr-FR" sz="3200" b="1" dirty="0" smtClean="0"/>
              <a:t>élevée</a:t>
            </a:r>
            <a:r>
              <a:rPr lang="fr-FR" sz="3200" dirty="0" smtClean="0"/>
              <a:t>,  le </a:t>
            </a:r>
            <a:r>
              <a:rPr lang="fr-FR" sz="3200" b="1" dirty="0" smtClean="0"/>
              <a:t>nombre de sites</a:t>
            </a:r>
            <a:r>
              <a:rPr lang="fr-FR" sz="3200" dirty="0" smtClean="0"/>
              <a:t> est </a:t>
            </a:r>
            <a:r>
              <a:rPr lang="fr-FR" sz="3200" b="1" dirty="0" smtClean="0"/>
              <a:t>faible</a:t>
            </a:r>
            <a:r>
              <a:rPr lang="fr-FR" sz="3200" dirty="0" smtClean="0"/>
              <a:t> =&gt; </a:t>
            </a:r>
            <a:r>
              <a:rPr lang="fr-FR" sz="3200" b="1" dirty="0" smtClean="0"/>
              <a:t>risque d’interactions</a:t>
            </a:r>
            <a:r>
              <a:rPr lang="fr-FR" sz="3200" dirty="0" smtClean="0"/>
              <a:t> et phénomène de </a:t>
            </a:r>
            <a:r>
              <a:rPr lang="fr-FR" sz="3200" b="1" dirty="0" smtClean="0"/>
              <a:t>saturation</a:t>
            </a:r>
            <a:r>
              <a:rPr lang="fr-FR" sz="3200" dirty="0" smtClean="0"/>
              <a:t> 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b="1" dirty="0" smtClean="0"/>
              <a:t>b) Fixation des médicaments bases faibles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Ils se fixent à toutes les protéines circulantes (essentiellement la </a:t>
            </a:r>
            <a:r>
              <a:rPr lang="fr-FR" sz="3200" b="1" dirty="0" smtClean="0">
                <a:sym typeface="Symbol"/>
              </a:rPr>
              <a:t></a:t>
            </a:r>
            <a:r>
              <a:rPr lang="fr-FR" sz="3200" b="1" baseline="-25000" dirty="0" smtClean="0"/>
              <a:t>1</a:t>
            </a:r>
            <a:r>
              <a:rPr lang="fr-FR" sz="3200" b="1" dirty="0" smtClean="0"/>
              <a:t>–glycoprotéine acide</a:t>
            </a:r>
            <a:r>
              <a:rPr lang="fr-FR" sz="3200" dirty="0" smtClean="0"/>
              <a:t>) , vis à-vis de l’</a:t>
            </a:r>
            <a:r>
              <a:rPr lang="fr-FR" sz="3200" b="1" dirty="0" smtClean="0"/>
              <a:t>albumine</a:t>
            </a:r>
            <a:r>
              <a:rPr lang="fr-FR" sz="3200" dirty="0" smtClean="0"/>
              <a:t> l’</a:t>
            </a:r>
            <a:r>
              <a:rPr lang="fr-FR" sz="3200" b="1" dirty="0" smtClean="0"/>
              <a:t>affinité </a:t>
            </a:r>
            <a:r>
              <a:rPr lang="fr-FR" sz="3200" dirty="0" smtClean="0"/>
              <a:t>est </a:t>
            </a:r>
            <a:r>
              <a:rPr lang="fr-FR" sz="3200" b="1" dirty="0" smtClean="0"/>
              <a:t>faible</a:t>
            </a:r>
            <a:r>
              <a:rPr lang="fr-FR" sz="3200" dirty="0" smtClean="0"/>
              <a:t> et le </a:t>
            </a:r>
            <a:r>
              <a:rPr lang="fr-FR" sz="3200" b="1" dirty="0" smtClean="0"/>
              <a:t>nombre de sites</a:t>
            </a:r>
            <a:r>
              <a:rPr lang="fr-FR" sz="3200" dirty="0" smtClean="0"/>
              <a:t> est </a:t>
            </a:r>
            <a:r>
              <a:rPr lang="fr-FR" sz="3200" b="1" dirty="0" smtClean="0"/>
              <a:t>élevé</a:t>
            </a:r>
            <a:r>
              <a:rPr lang="fr-FR" sz="3200" dirty="0" smtClean="0"/>
              <a:t> =&gt; le phénomène de </a:t>
            </a:r>
            <a:r>
              <a:rPr lang="fr-FR" sz="3200" b="1" dirty="0" smtClean="0"/>
              <a:t>saturation</a:t>
            </a:r>
            <a:r>
              <a:rPr lang="fr-FR" sz="3200" dirty="0" smtClean="0"/>
              <a:t> est peu probable et les </a:t>
            </a:r>
            <a:r>
              <a:rPr lang="fr-FR" sz="3200" b="1" dirty="0" smtClean="0"/>
              <a:t>interactions</a:t>
            </a:r>
            <a:r>
              <a:rPr lang="fr-FR" sz="3200" dirty="0" smtClean="0"/>
              <a:t> sont </a:t>
            </a:r>
            <a:r>
              <a:rPr lang="fr-FR" sz="3200" b="1" dirty="0" smtClean="0"/>
              <a:t>rares.</a:t>
            </a:r>
          </a:p>
          <a:p>
            <a:pPr>
              <a:buNone/>
            </a:pPr>
            <a:r>
              <a:rPr lang="fr-FR" sz="3200" dirty="0" smtClean="0"/>
              <a:t> </a:t>
            </a:r>
          </a:p>
          <a:p>
            <a:pPr>
              <a:buNone/>
            </a:pPr>
            <a:r>
              <a:rPr lang="fr-FR" sz="3200" b="1" dirty="0" smtClean="0"/>
              <a:t>c) Fixation des médicaments à caractère amphotères :</a:t>
            </a:r>
            <a:r>
              <a:rPr lang="fr-FR" sz="3200" dirty="0" smtClean="0"/>
              <a:t> à pH physiologique, ils sont non ionisés et se fixent sur l’albumine avec une cinétique non saturable et une faible affinité.</a:t>
            </a:r>
          </a:p>
          <a:p>
            <a:pPr>
              <a:buNone/>
            </a:pPr>
            <a:r>
              <a:rPr lang="fr-FR" sz="3200" b="1" dirty="0" smtClean="0"/>
              <a:t> 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III-1 Fixation aux protéines plasmatiques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III-1-3- Facteurs influençant la fixation protéique</a:t>
            </a:r>
            <a:endParaRPr lang="fr-FR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III-1-3-5: Interactions médicamenteuses: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Surviennent lors de l’administration simultanée de deux médicaments fortement liés, dont l'un est en mesure de modifier la fixation de l'autre de manière :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Compétitive : compétition entre les deux médicaments pour un même site, l'un peut déplacer l'autre.</a:t>
            </a:r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Non compétitive : la fixation de l’un entraine un changement de conformation de la protéine liante empêchant la fixation de l’autre médicament.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risque d’interaction entre des médicaments est d’autant plus élevé que :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Le pourcentage de fixation &gt; 90 % ;</a:t>
            </a:r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Le volume de distribution faible (&lt; 0,14 l/kg) ;</a:t>
            </a:r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L’index thérapeutique étroit ;</a:t>
            </a:r>
          </a:p>
          <a:p>
            <a:pPr lvl="0">
              <a:buFont typeface="Wingdings" pitchFamily="2" charset="2"/>
              <a:buChar char="Ø"/>
            </a:pPr>
            <a:r>
              <a:rPr lang="fr-FR" sz="2600" dirty="0" smtClean="0"/>
              <a:t>L’affinité des tissus d'action est grande par rapport à ceux d'élimination.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III-1. Fixation aux protéines plasmatiques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III-1-4- Conséquences pharmacologique et thérapeutique 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III-1-4-1-  Sur le  plan pharmacocinétique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modification des paramètres pharmacocinétiques suivants :</a:t>
            </a:r>
          </a:p>
          <a:p>
            <a:pPr lvl="0"/>
            <a:r>
              <a:rPr lang="fr-FR" dirty="0" smtClean="0"/>
              <a:t>volume de distribution (</a:t>
            </a:r>
            <a:r>
              <a:rPr lang="fr-FR" dirty="0" err="1" smtClean="0"/>
              <a:t>Vd</a:t>
            </a:r>
            <a:r>
              <a:rPr lang="fr-FR" dirty="0" smtClean="0"/>
              <a:t>),</a:t>
            </a:r>
          </a:p>
          <a:p>
            <a:pPr lvl="0"/>
            <a:r>
              <a:rPr lang="fr-FR" dirty="0" smtClean="0"/>
              <a:t>temps de demi-vie d’élimination (t</a:t>
            </a:r>
            <a:r>
              <a:rPr lang="fr-FR" baseline="-25000" dirty="0" smtClean="0"/>
              <a:t>1/2</a:t>
            </a:r>
            <a:r>
              <a:rPr lang="fr-FR" dirty="0" smtClean="0"/>
              <a:t>),</a:t>
            </a:r>
          </a:p>
          <a:p>
            <a:pPr lvl="0"/>
            <a:r>
              <a:rPr lang="fr-FR" dirty="0" smtClean="0"/>
              <a:t>clairance totale. </a:t>
            </a:r>
          </a:p>
          <a:p>
            <a:pPr lvl="0"/>
            <a:endParaRPr lang="fr-FR" dirty="0" smtClean="0"/>
          </a:p>
          <a:p>
            <a:pPr>
              <a:buNone/>
            </a:pPr>
            <a:r>
              <a:rPr lang="fr-FR" b="1" dirty="0" smtClean="0"/>
              <a:t>III-1-4-2-  Sur le  plan thérapeutique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Les variations de la fixation protéique peuvent modifier l’effet thérapeutique des médicaments caractérisés par :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une forte liaison aux protéines plasmatiques,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un volume de distribution faible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un index thérapeutique étroit.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 smtClean="0">
                <a:solidFill>
                  <a:srgbClr val="FF0000"/>
                </a:solidFill>
                <a:effectLst/>
              </a:rPr>
              <a:t>III-2- Fixation aux éléments figurés du sang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moins importante que la fixation protéique.</a:t>
            </a:r>
          </a:p>
          <a:p>
            <a:pPr>
              <a:buNone/>
            </a:pPr>
            <a:r>
              <a:rPr lang="fr-FR" dirty="0" smtClean="0"/>
              <a:t>L’interaction entre les hématies et le médicament se produit aussi bien au niveau des membranes cellulaires qu’au niveau des constituants intra cellulaire : hémoglobine et </a:t>
            </a:r>
            <a:r>
              <a:rPr lang="fr-FR" dirty="0" err="1" smtClean="0"/>
              <a:t>anhydrase</a:t>
            </a:r>
            <a:r>
              <a:rPr lang="fr-FR" dirty="0" smtClean="0"/>
              <a:t> carbonique.  </a:t>
            </a:r>
            <a:r>
              <a:rPr lang="fr-FR" dirty="0" err="1" smtClean="0"/>
              <a:t>Exp</a:t>
            </a:r>
            <a:r>
              <a:rPr lang="fr-FR" dirty="0" smtClean="0"/>
              <a:t> : </a:t>
            </a:r>
            <a:r>
              <a:rPr lang="fr-FR" dirty="0" err="1" smtClean="0"/>
              <a:t>Promazine</a:t>
            </a:r>
            <a:r>
              <a:rPr lang="fr-FR" dirty="0" smtClean="0"/>
              <a:t>, Salicylate, </a:t>
            </a:r>
            <a:r>
              <a:rPr lang="fr-FR" dirty="0" err="1" smtClean="0"/>
              <a:t>Phénytoïne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IV diffusion tissulaire 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processus de répartition (distribution) d’un médicament dans l’ensemble des tissus et compartiments liquidiens.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médicament interagit avec les récepteurs spécifiques pour donner une réponse pharmacologique, subit des réactions de biotransformations et peut être stocké.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Il existe un état d’équilibre entre les deux formes tissulaires libre et liée. La forme libre tissulaire est en équilibre avec la forme libre plasmatique.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IV diffusion tissulaire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IV-1- Mécanismes de passage </a:t>
            </a:r>
            <a:endParaRPr lang="fr-FR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Transfert passif 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Par diffusion passive, diffusion facilitée ou filtration.</a:t>
            </a:r>
          </a:p>
          <a:p>
            <a:pPr lvl="0">
              <a:buNone/>
            </a:pPr>
            <a:r>
              <a:rPr lang="fr-FR" b="1" dirty="0" smtClean="0"/>
              <a:t>Transfert actif 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Dans le cas d’une fixation </a:t>
            </a:r>
            <a:r>
              <a:rPr lang="fr-FR" b="1" i="1" dirty="0" smtClean="0"/>
              <a:t>préférentielle</a:t>
            </a:r>
            <a:r>
              <a:rPr lang="fr-FR" dirty="0" smtClean="0"/>
              <a:t> des tissus pour certains médicaments. </a:t>
            </a:r>
          </a:p>
          <a:p>
            <a:pPr>
              <a:buNone/>
            </a:pPr>
            <a:r>
              <a:rPr lang="fr-FR" u="sng" dirty="0" smtClean="0"/>
              <a:t>Ex</a:t>
            </a:r>
            <a:r>
              <a:rPr lang="fr-FR" dirty="0" smtClean="0"/>
              <a:t> : thyroïde et iodures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fr-FR" i="1" dirty="0" smtClean="0"/>
              <a:t>IV diffusion tissulaire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1360" y="1212776"/>
            <a:ext cx="9155360" cy="5645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800" b="1" dirty="0" smtClean="0"/>
              <a:t>IV- 2- Facteurs influençant la diffusion tissulaire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2-1-  Caractéristiques physicochimiques du médicament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Seule la fraction liposoluble et non ionisée traverse la membrane cellulaire de nature </a:t>
            </a:r>
            <a:r>
              <a:rPr lang="fr-FR" dirty="0" err="1" smtClean="0"/>
              <a:t>lipido</a:t>
            </a:r>
            <a:r>
              <a:rPr lang="fr-FR" dirty="0" smtClean="0"/>
              <a:t>-protidique. 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2-2-  Fixation aux protéines plasmatiques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L’intensité de la liaison constitue un facteur modulant la distribution tissulaire.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2-3-  Fixation aux protéines tissulaires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 capacité de fixation est  plus importante pour les tissus que pour le plasma en raison de :   </a:t>
            </a:r>
          </a:p>
          <a:p>
            <a:pPr>
              <a:buNone/>
            </a:pPr>
            <a:r>
              <a:rPr lang="fr-FR" dirty="0" smtClean="0"/>
              <a:t>          - haute affinité pour les protéines tissulaires</a:t>
            </a:r>
          </a:p>
          <a:p>
            <a:pPr>
              <a:buNone/>
            </a:pPr>
            <a:r>
              <a:rPr lang="fr-FR" dirty="0" smtClean="0"/>
              <a:t>          - affinité pour les acides nucléiques</a:t>
            </a:r>
          </a:p>
          <a:p>
            <a:pPr>
              <a:buNone/>
            </a:pPr>
            <a:r>
              <a:rPr lang="fr-FR" dirty="0" smtClean="0"/>
              <a:t>          - affinité pour les graisses (médicament très liposoluble)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I. Introduction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Une fois la circulation sanguine atteinte au niveau de l’espace vasculaire les médicaments se fixent: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Aux protéines plasmatiques </a:t>
            </a:r>
          </a:p>
          <a:p>
            <a:r>
              <a:rPr lang="fr-FR" dirty="0" smtClean="0"/>
              <a:t>Sur les éléments figurés du sang.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fraction libre de ce </a:t>
            </a:r>
            <a:r>
              <a:rPr lang="fr-FR" dirty="0" err="1" smtClean="0"/>
              <a:t>medicament</a:t>
            </a:r>
            <a:r>
              <a:rPr lang="fr-FR" dirty="0" smtClean="0"/>
              <a:t> va quitter la circulation sanguine pour diffuser dans les tissus et les compartiments liquidiens.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On distingue deux étapes de la phase de distribution: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Vasculaire (Transport sanguin)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 Tissulaire (Diffusion tissulaire)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 Diffusion tissulaire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200" b="1" dirty="0" smtClean="0"/>
              <a:t>IV- 2- Facteurs influençant la diffusion tissulaire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2-4-  Affinité tissulaire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quantité fixée diffère d’un organe à l’autre. On peut expliquer ceci par :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 tropisme vers le site d’action ;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l’activité métabolique et excrétrice ;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les réactions chimiques entre médicaments et constituants de l’organisme.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concept d’affinité tissulaire exprime l'importance de la fraction liée et l'intensité de cette liaison.</a:t>
            </a:r>
          </a:p>
          <a:p>
            <a:pPr lvl="0">
              <a:buFont typeface="Wingdings" pitchFamily="2" charset="2"/>
              <a:buChar char="Ø"/>
            </a:pPr>
            <a:r>
              <a:rPr lang="fr-FR" b="1" dirty="0" smtClean="0"/>
              <a:t>Irrigation des organes</a:t>
            </a:r>
            <a:r>
              <a:rPr lang="fr-FR" dirty="0" smtClean="0"/>
              <a:t> et débit sanguin locale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IV diffusion tissulaire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*** </a:t>
            </a:r>
            <a:r>
              <a:rPr lang="fr-FR" u="sng" dirty="0" smtClean="0"/>
              <a:t>En résumé</a:t>
            </a:r>
            <a:r>
              <a:rPr lang="fr-FR" dirty="0" smtClean="0"/>
              <a:t> les substances médicamenteuses sont d’autant mieux distribuées qu’elles présentent :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Une faible liaison aux protéines plasmatiques ;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Une forte affinité pour les protéines tissulaires ;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Une </a:t>
            </a:r>
            <a:r>
              <a:rPr lang="fr-FR" dirty="0" err="1" smtClean="0"/>
              <a:t>liposolubilité</a:t>
            </a:r>
            <a:r>
              <a:rPr lang="fr-FR" dirty="0" smtClean="0"/>
              <a:t> importante ;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La distribution est plus rapide pour les tissus et organes bien perfusés.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IV diffusion tissulaire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IV- 3-Diffusion dans le tissu adipeux : Phénomène de redistribution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deux tissus, l’un de forte vascularisation et de faible affinité, l’autre de faible vascularisation et de forte affinité. Le premier est favorisé au début, le second ensuite. </a:t>
            </a:r>
          </a:p>
          <a:p>
            <a:pPr>
              <a:buNone/>
            </a:pPr>
            <a:r>
              <a:rPr lang="fr-FR" u="sng" dirty="0" smtClean="0"/>
              <a:t>Ex</a:t>
            </a:r>
            <a:r>
              <a:rPr lang="fr-FR" dirty="0" smtClean="0"/>
              <a:t> : thiopental utilisé comme anesthésique général a une durée d’action rapide. 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IV-4- Stockage des médicaments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Certains tissus sont capables de fixer et de stocker de manière prolongée certaines substances.</a:t>
            </a:r>
          </a:p>
          <a:p>
            <a:pPr>
              <a:buNone/>
            </a:pPr>
            <a:endParaRPr lang="fr-FR" sz="2500" dirty="0" smtClean="0"/>
          </a:p>
          <a:p>
            <a:pPr lvl="1">
              <a:buNone/>
            </a:pPr>
            <a:r>
              <a:rPr lang="fr-FR" sz="2500" dirty="0" smtClean="0"/>
              <a:t>Ex : Les tétracyclines </a:t>
            </a:r>
            <a:r>
              <a:rPr lang="fr-FR" sz="2500" dirty="0" err="1" smtClean="0"/>
              <a:t>chélatent</a:t>
            </a:r>
            <a:r>
              <a:rPr lang="fr-FR" sz="2500" dirty="0" smtClean="0"/>
              <a:t> les ions Ca2+ des dents et des os. Ceci peut altérer la formation des dents chez l’enfant car ces médicaments restent plusieurs semaines dans </a:t>
            </a:r>
            <a:endParaRPr lang="fr-F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 diffusion tissulaire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600" b="1" dirty="0" smtClean="0"/>
              <a:t>Passage particulier des médicaments</a:t>
            </a:r>
            <a:endParaRPr lang="fr-FR" sz="36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On utilise le terme de </a:t>
            </a:r>
            <a:r>
              <a:rPr lang="fr-FR" i="1" dirty="0" smtClean="0"/>
              <a:t>“ barrière ” </a:t>
            </a:r>
            <a:r>
              <a:rPr lang="fr-FR" dirty="0" smtClean="0"/>
              <a:t>tissulaire pour décrire ces structures.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la barrière </a:t>
            </a:r>
            <a:r>
              <a:rPr lang="fr-FR" dirty="0" err="1" smtClean="0"/>
              <a:t>hémo</a:t>
            </a:r>
            <a:r>
              <a:rPr lang="fr-FR" dirty="0" smtClean="0"/>
              <a:t>-encéphalique,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la barrière </a:t>
            </a:r>
            <a:r>
              <a:rPr lang="fr-FR" dirty="0" err="1" smtClean="0"/>
              <a:t>fœto</a:t>
            </a:r>
            <a:r>
              <a:rPr lang="fr-FR" dirty="0" smtClean="0"/>
              <a:t>-placentaire.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au niveau du SNC (BHE) </a:t>
            </a:r>
          </a:p>
          <a:p>
            <a:pPr>
              <a:buNone/>
            </a:pPr>
            <a:r>
              <a:rPr lang="fr-FR" dirty="0" smtClean="0"/>
              <a:t>La diffusion à travers le S.N.C est régie par les mécanismes déjà cités.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L’inflammation de cette barrière entraîne le passage des médicaments même polaires. 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Diffusion tissulaire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5000" b="1" dirty="0" smtClean="0"/>
              <a:t> AU niveau </a:t>
            </a:r>
            <a:r>
              <a:rPr lang="fr-FR" sz="5000" b="1" dirty="0" err="1" smtClean="0"/>
              <a:t>fœto</a:t>
            </a:r>
            <a:r>
              <a:rPr lang="fr-FR" sz="5000" b="1" dirty="0" smtClean="0"/>
              <a:t> placentaire </a:t>
            </a:r>
            <a:endParaRPr lang="fr-FR" sz="50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placenta joue le rôle d'un (mauvais) filtre à médicament : Passent, en règle, tous les produits d'un poids moléculaire compris entre 500 et 1000</a:t>
            </a:r>
          </a:p>
          <a:p>
            <a:pPr>
              <a:buNone/>
            </a:pPr>
            <a:r>
              <a:rPr lang="fr-FR" dirty="0" smtClean="0"/>
              <a:t> A l'inverse, les grosses molécules (héparine, insuline, curares) ne passent pas.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</a:t>
            </a:r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1063" t="59847" r="31643" b="21080"/>
          <a:stretch>
            <a:fillRect/>
          </a:stretch>
        </p:blipFill>
        <p:spPr bwMode="auto">
          <a:xfrm>
            <a:off x="1331640" y="4725144"/>
            <a:ext cx="6503459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Diffusion tissulaire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21288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fr-FR" b="1" dirty="0" smtClean="0"/>
              <a:t>Quantification de la distribution :</a:t>
            </a:r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 Notion du volume de distribution </a:t>
            </a:r>
            <a:endParaRPr lang="fr-FR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Définition </a:t>
            </a:r>
            <a:endParaRPr lang="fr-FR" dirty="0" smtClean="0"/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fr-FR" i="1" dirty="0" smtClean="0"/>
              <a:t>Volume fictif (ou “ apparent ”) dans lequel devrait se distribuer une quantité de médicament pour être en équilibre avec la concentration plasmatique. </a:t>
            </a:r>
            <a:endParaRPr lang="fr-FR" dirty="0" smtClean="0"/>
          </a:p>
          <a:p>
            <a:pPr lvl="0">
              <a:buNone/>
            </a:pPr>
            <a:endParaRPr lang="fr-FR" b="1" dirty="0" smtClean="0"/>
          </a:p>
          <a:p>
            <a:pPr lvl="0">
              <a:buNone/>
            </a:pPr>
            <a:r>
              <a:rPr lang="fr-FR" b="1" dirty="0" smtClean="0"/>
              <a:t>Mesure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Se calcule comme le rapport de la quantité de médicament administré et de la concentration plasmatique une fois l’équilibre atteint.	</a:t>
            </a:r>
          </a:p>
          <a:p>
            <a:pPr>
              <a:buNone/>
            </a:pPr>
            <a:r>
              <a:rPr lang="fr-FR" b="1" dirty="0" smtClean="0"/>
              <a:t>                                                 </a:t>
            </a:r>
            <a:r>
              <a:rPr lang="fr-FR" b="1" dirty="0" err="1" smtClean="0"/>
              <a:t>Vd</a:t>
            </a:r>
            <a:r>
              <a:rPr lang="fr-FR" b="1" dirty="0" smtClean="0"/>
              <a:t>= Q / Cp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Q </a:t>
            </a:r>
            <a:r>
              <a:rPr lang="fr-FR" dirty="0" smtClean="0"/>
              <a:t>= quantité totale de médicament dans l’organisme à T </a:t>
            </a:r>
          </a:p>
          <a:p>
            <a:pPr>
              <a:buNone/>
            </a:pPr>
            <a:r>
              <a:rPr lang="fr-FR" b="1" dirty="0" smtClean="0"/>
              <a:t>Cp </a:t>
            </a:r>
            <a:r>
              <a:rPr lang="fr-FR" dirty="0" smtClean="0"/>
              <a:t>= concentration plasmatique du médicament à T 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IV-Diffusion tissulaire</a:t>
            </a:r>
            <a:endParaRPr lang="fr-F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0712" y="2187575"/>
            <a:ext cx="5362575" cy="39624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IV. Diffusion tissulaire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86667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fr-FR" b="1" dirty="0" smtClean="0"/>
              <a:t>Intérêt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Indication sur l’étendue de la distribution du médicament dans l’organisme.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 lvl="0">
              <a:buNone/>
            </a:pPr>
            <a:r>
              <a:rPr lang="fr-FR" b="1" dirty="0" smtClean="0"/>
              <a:t>Interprétation</a:t>
            </a:r>
            <a:endParaRPr lang="fr-FR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3-5 litres  (volume de plasma)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Le médicament peut rester largement à l'intérieur du système vasculaire.</a:t>
            </a:r>
          </a:p>
          <a:p>
            <a:pPr>
              <a:buNone/>
            </a:pPr>
            <a:r>
              <a:rPr lang="fr-FR" dirty="0" smtClean="0"/>
              <a:t>Exemple : </a:t>
            </a:r>
            <a:r>
              <a:rPr lang="fr-FR" dirty="0" err="1" smtClean="0"/>
              <a:t>dextran</a:t>
            </a:r>
            <a:r>
              <a:rPr lang="fr-FR" dirty="0" smtClean="0"/>
              <a:t> (substitut du plasma), médicament à PM élevé (ex: héparine),  certains médicaments fortement liés aux protéines plasmatiques (ex: </a:t>
            </a:r>
            <a:r>
              <a:rPr lang="fr-FR" dirty="0" err="1" smtClean="0"/>
              <a:t>warfarine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30 à 50 litres = eau totale du corps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Certains composés de faible poids moléculaire solubles (eau) comme l'éthanol et </a:t>
            </a:r>
            <a:r>
              <a:rPr lang="fr-FR" dirty="0" err="1" smtClean="0"/>
              <a:t>qlques</a:t>
            </a:r>
            <a:r>
              <a:rPr lang="fr-FR" dirty="0" smtClean="0"/>
              <a:t> sulfamides deviennent uniformément répartie dans l'eau du corps.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Supérieur à 50 litres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Quelques médicaments sont concentrés spécifiquement sur un ou plusieurs tissus qui peuvent être ou non leur site d'action. </a:t>
            </a:r>
          </a:p>
          <a:p>
            <a:pPr>
              <a:buNone/>
            </a:pPr>
            <a:r>
              <a:rPr lang="fr-FR" dirty="0" smtClean="0"/>
              <a:t>Exemple : L'iode et la glande thyroïde. 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plupart des médicaments présentent une distribution non uniforme dans le corps.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 I. Introduction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794164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II. Définition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processus de transfert (réversible) du PA, à partir de la circulation vers les organes et tissus.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effectLst/>
              </a:rPr>
              <a:t>III.  Diffusion sanguine</a:t>
            </a:r>
            <a:endParaRPr lang="fr-F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Certaines protéines plasmatiques possèdent la propriété de fixer des substances endogènes mais également des produits exogènes comme les médicaments.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Il en résulte la formation d’un complexe [protéine – médicament]</a:t>
            </a:r>
          </a:p>
          <a:p>
            <a:r>
              <a:rPr lang="fr-FR" dirty="0" smtClean="0"/>
              <a:t> distinction du médicament sous une forme libre et sous forme liée.</a:t>
            </a:r>
            <a:endParaRPr lang="fr-FR" sz="2600" dirty="0" smtClean="0"/>
          </a:p>
          <a:p>
            <a:pPr lvl="2">
              <a:buFont typeface="Wingdings" pitchFamily="2" charset="2"/>
              <a:buChar char="Ø"/>
            </a:pPr>
            <a:r>
              <a:rPr lang="fr-FR" sz="2600" dirty="0" smtClean="0"/>
              <a:t> forme libre: Diffusible, active </a:t>
            </a:r>
            <a:r>
              <a:rPr lang="fr-FR" sz="2600" dirty="0" err="1" smtClean="0"/>
              <a:t>pharmacologiquement</a:t>
            </a:r>
            <a:r>
              <a:rPr lang="fr-FR" sz="2600" dirty="0" smtClean="0"/>
              <a:t>  et éliminable.</a:t>
            </a:r>
          </a:p>
          <a:p>
            <a:pPr lvl="2">
              <a:buFont typeface="Wingdings" pitchFamily="2" charset="2"/>
              <a:buChar char="Ø"/>
            </a:pPr>
            <a:r>
              <a:rPr lang="fr-FR" sz="2600" dirty="0" smtClean="0"/>
              <a:t>forme liée:  forme de transport et de réserve transitoire, inactive </a:t>
            </a:r>
            <a:r>
              <a:rPr lang="fr-FR" sz="2600" dirty="0" err="1" smtClean="0"/>
              <a:t>pharmacologiquement</a:t>
            </a:r>
            <a:r>
              <a:rPr lang="fr-FR" sz="2600" dirty="0" smtClean="0"/>
              <a:t>.</a:t>
            </a:r>
          </a:p>
          <a:p>
            <a:pPr lvl="2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200" dirty="0" smtClean="0">
                <a:solidFill>
                  <a:srgbClr val="FF0000"/>
                </a:solidFill>
                <a:effectLst/>
              </a:rPr>
              <a:t>III. 1 Fixation aux protéines plasmatiques :</a:t>
            </a:r>
            <a:br>
              <a:rPr lang="fr-FR" sz="3200" dirty="0" smtClean="0">
                <a:solidFill>
                  <a:srgbClr val="FF0000"/>
                </a:solidFill>
                <a:effectLst/>
              </a:rPr>
            </a:br>
            <a:endParaRPr lang="fr-FR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b="1" dirty="0" smtClean="0"/>
              <a:t>III-1-1- Principales protéines circulantes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L’albumine, la plus abondante des protéines, fixe surtout les médicaments acides ;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L’</a:t>
            </a:r>
            <a:r>
              <a:rPr lang="fr-FR" dirty="0" err="1" smtClean="0"/>
              <a:t>orosomucoïde</a:t>
            </a:r>
            <a:r>
              <a:rPr lang="fr-FR" dirty="0" smtClean="0"/>
              <a:t> ou </a:t>
            </a:r>
            <a:r>
              <a:rPr lang="fr-FR" dirty="0" smtClean="0">
                <a:sym typeface="Symbol"/>
              </a:rPr>
              <a:t></a:t>
            </a:r>
            <a:r>
              <a:rPr lang="fr-FR" baseline="-25000" dirty="0" smtClean="0"/>
              <a:t>1</a:t>
            </a:r>
            <a:r>
              <a:rPr lang="fr-FR" dirty="0" smtClean="0"/>
              <a:t>–glycoprotéine acide. Elle fixe surtout les molécules basiques ;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Les globulines (</a:t>
            </a:r>
            <a:r>
              <a:rPr lang="fr-FR" dirty="0" smtClean="0">
                <a:sym typeface="Symbol"/>
              </a:rPr>
              <a:t></a:t>
            </a:r>
            <a:r>
              <a:rPr lang="fr-FR" dirty="0" smtClean="0"/>
              <a:t>, </a:t>
            </a:r>
            <a:r>
              <a:rPr lang="fr-FR" dirty="0" smtClean="0">
                <a:sym typeface="Symbol"/>
              </a:rPr>
              <a:t></a:t>
            </a:r>
            <a:r>
              <a:rPr lang="fr-FR" dirty="0" smtClean="0"/>
              <a:t>, </a:t>
            </a:r>
            <a:r>
              <a:rPr lang="fr-FR" dirty="0" smtClean="0">
                <a:sym typeface="Symbol"/>
              </a:rPr>
              <a:t></a:t>
            </a:r>
            <a:r>
              <a:rPr lang="fr-FR" dirty="0" smtClean="0"/>
              <a:t>) ; </a:t>
            </a:r>
          </a:p>
          <a:p>
            <a:pPr lvl="0">
              <a:buFont typeface="Wingdings" pitchFamily="2" charset="2"/>
              <a:buChar char="Ø"/>
            </a:pPr>
            <a:r>
              <a:rPr lang="fr-FR" dirty="0" smtClean="0"/>
              <a:t>Les lipoprotéines (HDL, LDL, VLDL).</a:t>
            </a:r>
          </a:p>
          <a:p>
            <a:pPr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III-1-2- Liaison aux protéines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III-1-2-1- Nature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Tous les médicaments se fixent aux protéines plasmatiques, d’une manière réversible, par l’intermédiaire de liaisons de type covalentes, ioniques, hydrogènes, hydrophobes et de Van der </a:t>
            </a:r>
            <a:r>
              <a:rPr lang="fr-FR" dirty="0" err="1" smtClean="0"/>
              <a:t>Waals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III. </a:t>
            </a:r>
            <a:r>
              <a:rPr lang="fr-FR" sz="3600" dirty="0" smtClean="0">
                <a:solidFill>
                  <a:srgbClr val="FF0000"/>
                </a:solidFill>
                <a:effectLst/>
              </a:rPr>
              <a:t>1 Fixation aux protéines plasmatiques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fixation des médicaments </a:t>
            </a:r>
            <a:r>
              <a:rPr lang="nl-NL" b="1" dirty="0" smtClean="0"/>
              <a:t>[ M ] </a:t>
            </a:r>
            <a:r>
              <a:rPr lang="fr-FR" dirty="0" smtClean="0"/>
              <a:t>sur les protéines plasmatiques </a:t>
            </a:r>
            <a:r>
              <a:rPr lang="nl-NL" b="1" dirty="0" smtClean="0"/>
              <a:t>[ P ] </a:t>
            </a:r>
            <a:r>
              <a:rPr lang="fr-FR" dirty="0" smtClean="0"/>
              <a:t>est un phénomène </a:t>
            </a:r>
            <a:r>
              <a:rPr lang="fr-FR" b="1" dirty="0" smtClean="0"/>
              <a:t>réversible</a:t>
            </a:r>
            <a:r>
              <a:rPr lang="fr-FR" dirty="0" smtClean="0"/>
              <a:t> qui répond à la </a:t>
            </a:r>
            <a:r>
              <a:rPr lang="fr-FR" b="1" dirty="0" smtClean="0"/>
              <a:t>loi d’action de masse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r>
              <a:rPr lang="fr-FR" u="sng" dirty="0" smtClean="0"/>
              <a:t>Loi d’action de masse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b="1" dirty="0" smtClean="0"/>
              <a:t>                                                                </a:t>
            </a:r>
            <a:r>
              <a:rPr lang="nl-NL" b="1" dirty="0" smtClean="0"/>
              <a:t>K</a:t>
            </a:r>
            <a:r>
              <a:rPr lang="nl-NL" b="1" baseline="-25000" dirty="0" smtClean="0"/>
              <a:t>a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                         </a:t>
            </a:r>
            <a:r>
              <a:rPr lang="nl-NL" b="1" dirty="0" smtClean="0"/>
              <a:t>[ M ] + [ P ]                                  [ M </a:t>
            </a:r>
            <a:r>
              <a:rPr lang="nl-NL" dirty="0" smtClean="0"/>
              <a:t>– </a:t>
            </a:r>
            <a:r>
              <a:rPr lang="nl-NL" b="1" dirty="0" smtClean="0"/>
              <a:t>P ]</a:t>
            </a:r>
            <a:endParaRPr lang="fr-FR" dirty="0" smtClean="0"/>
          </a:p>
          <a:p>
            <a:pPr>
              <a:buNone/>
            </a:pPr>
            <a:r>
              <a:rPr lang="nl-NL" b="1" dirty="0" smtClean="0"/>
              <a:t>                                                                 </a:t>
            </a:r>
            <a:r>
              <a:rPr lang="fr-FR" b="1" dirty="0" err="1" smtClean="0"/>
              <a:t>K</a:t>
            </a:r>
            <a:r>
              <a:rPr lang="fr-FR" b="1" baseline="-25000" dirty="0" err="1" smtClean="0"/>
              <a:t>d</a:t>
            </a:r>
            <a:r>
              <a:rPr lang="fr-FR" b="1" baseline="-25000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                         </a:t>
            </a:r>
            <a:endParaRPr lang="fr-FR" dirty="0" smtClean="0"/>
          </a:p>
          <a:p>
            <a:pPr>
              <a:buNone/>
            </a:pPr>
            <a:r>
              <a:rPr lang="fr-FR" b="1" i="1" dirty="0" smtClean="0"/>
              <a:t>         Ka  =  [M-P] / ( [M]  +  [ P ])            </a:t>
            </a:r>
            <a:r>
              <a:rPr lang="fr-FR" dirty="0" smtClean="0"/>
              <a:t>Ka : constante d’association</a:t>
            </a:r>
          </a:p>
          <a:p>
            <a:pPr>
              <a:buNone/>
            </a:pPr>
            <a:r>
              <a:rPr lang="fr-FR" dirty="0" smtClean="0"/>
              <a:t>         </a:t>
            </a:r>
            <a:r>
              <a:rPr lang="fr-FR" b="1" i="1" dirty="0" err="1" smtClean="0"/>
              <a:t>Kd</a:t>
            </a:r>
            <a:r>
              <a:rPr lang="fr-FR" b="1" i="1" dirty="0" smtClean="0"/>
              <a:t> = 1 / Ka   </a:t>
            </a:r>
            <a:r>
              <a:rPr lang="fr-FR" dirty="0" smtClean="0"/>
              <a:t>                                     </a:t>
            </a:r>
            <a:r>
              <a:rPr lang="fr-FR" dirty="0" err="1" smtClean="0"/>
              <a:t>Kd</a:t>
            </a:r>
            <a:r>
              <a:rPr lang="fr-FR" dirty="0" smtClean="0"/>
              <a:t> constante de dissociation</a:t>
            </a: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004048" y="400506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5076056" y="422108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effectLst/>
              </a:rPr>
              <a:t>III. 1 Fixation aux protéines plasmatiques</a:t>
            </a:r>
            <a:endParaRPr lang="fr-FR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3800" b="1" dirty="0" smtClean="0"/>
              <a:t>III-1-2-2- Caractéristiques:</a:t>
            </a:r>
          </a:p>
          <a:p>
            <a:pPr>
              <a:buNone/>
            </a:pPr>
            <a:endParaRPr lang="fr-FR" sz="3800" dirty="0" smtClean="0"/>
          </a:p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Affinité : </a:t>
            </a:r>
            <a:endParaRPr lang="fr-FR" sz="3800" dirty="0" smtClean="0"/>
          </a:p>
          <a:p>
            <a:pPr>
              <a:buNone/>
            </a:pPr>
            <a:r>
              <a:rPr lang="fr-FR" sz="3800" dirty="0" smtClean="0"/>
              <a:t>Exprimé par la Constante d’affinité ou d’association</a:t>
            </a:r>
            <a:r>
              <a:rPr lang="fr-FR" sz="3800" b="1" i="1" dirty="0" smtClean="0"/>
              <a:t> Ka.</a:t>
            </a:r>
            <a:endParaRPr lang="fr-FR" sz="3800" dirty="0" smtClean="0"/>
          </a:p>
          <a:p>
            <a:pPr>
              <a:buNone/>
            </a:pPr>
            <a:r>
              <a:rPr lang="fr-FR" sz="3800" b="1" i="1" dirty="0" smtClean="0"/>
              <a:t>Plus Ka est élevé plus la liaison est stable. </a:t>
            </a:r>
          </a:p>
          <a:p>
            <a:pPr>
              <a:buNone/>
            </a:pPr>
            <a:endParaRPr lang="fr-FR" sz="3800" dirty="0" smtClean="0"/>
          </a:p>
          <a:p>
            <a:pPr lvl="0">
              <a:buFont typeface="Wingdings" pitchFamily="2" charset="2"/>
              <a:buChar char="Ø"/>
            </a:pPr>
            <a:r>
              <a:rPr lang="fr-FR" sz="3800" b="1" dirty="0" smtClean="0"/>
              <a:t>Nombre de site de fixation</a:t>
            </a:r>
            <a:endParaRPr lang="fr-FR" sz="3800" dirty="0" smtClean="0"/>
          </a:p>
          <a:p>
            <a:pPr lvl="0">
              <a:buNone/>
            </a:pPr>
            <a:endParaRPr lang="fr-FR" sz="3800" b="1" dirty="0" smtClean="0"/>
          </a:p>
          <a:p>
            <a:pPr lvl="0">
              <a:buFont typeface="Wingdings" pitchFamily="2" charset="2"/>
              <a:buChar char="Ø"/>
            </a:pPr>
            <a:r>
              <a:rPr lang="fr-FR" sz="3800" b="1" dirty="0" smtClean="0"/>
              <a:t>Spécificité</a:t>
            </a:r>
          </a:p>
          <a:p>
            <a:pPr lvl="0">
              <a:buFont typeface="Wingdings" pitchFamily="2" charset="2"/>
              <a:buChar char="Ø"/>
            </a:pPr>
            <a:endParaRPr lang="fr-FR" sz="3800" dirty="0" smtClean="0"/>
          </a:p>
          <a:p>
            <a:pPr lvl="0">
              <a:buNone/>
            </a:pPr>
            <a:r>
              <a:rPr lang="fr-FR" sz="3800" dirty="0" smtClean="0"/>
              <a:t>sites spécifiques de fixation pour les substances anioniques et pour les substances cationiques </a:t>
            </a:r>
          </a:p>
          <a:p>
            <a:pPr lvl="0">
              <a:buNone/>
            </a:pPr>
            <a:r>
              <a:rPr lang="fr-FR" sz="3800" dirty="0" smtClean="0"/>
              <a:t>sites de fixation spécifique pour certains médicaments.</a:t>
            </a:r>
          </a:p>
          <a:p>
            <a:pPr>
              <a:buNone/>
            </a:pPr>
            <a:r>
              <a:rPr lang="fr-FR" sz="3800" dirty="0" smtClean="0"/>
              <a:t>Ex : sur l’albumine =&gt; site pour diazépam, site pour </a:t>
            </a:r>
            <a:r>
              <a:rPr lang="fr-FR" sz="3800" dirty="0" err="1" smtClean="0"/>
              <a:t>warfarine</a:t>
            </a:r>
            <a:r>
              <a:rPr lang="fr-FR" sz="3800" dirty="0" smtClean="0"/>
              <a:t>, site pour digitoxine.</a:t>
            </a:r>
          </a:p>
          <a:p>
            <a:pPr lvl="0">
              <a:buNone/>
            </a:pPr>
            <a:endParaRPr lang="fr-FR" sz="38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effectLst/>
              </a:rPr>
              <a:t>III. 1 Fixation aux protéines plasmatiques</a:t>
            </a:r>
            <a:endParaRPr lang="fr-FR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fr-FR" sz="2000" b="1" dirty="0" smtClean="0"/>
              <a:t>III-1-2-2 Caractéristiques</a:t>
            </a:r>
          </a:p>
          <a:p>
            <a:pPr lvl="0">
              <a:buNone/>
            </a:pPr>
            <a:endParaRPr lang="fr-FR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fr-FR" sz="2000" b="1" dirty="0" smtClean="0"/>
              <a:t>Pourcentage  de fixation 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Permet de classer les médicaments en : fortement fixés, moyennement fixés et faiblement fixés.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Classification des médicaments en fonction de leur liaison protéique :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552" y="3429000"/>
          <a:ext cx="8280921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938286">
                <a:tc>
                  <a:txBody>
                    <a:bodyPr/>
                    <a:lstStyle/>
                    <a:p>
                      <a:r>
                        <a:rPr lang="fr-FR" dirty="0" smtClean="0"/>
                        <a:t>Pourcentage de liaison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Classification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pourcentage</a:t>
                      </a:r>
                      <a:endParaRPr lang="fr-FR" dirty="0"/>
                    </a:p>
                  </a:txBody>
                  <a:tcPr/>
                </a:tc>
              </a:tr>
              <a:tr h="616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/>
                        <a:t>Supérieur à 75%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/>
                        <a:t>Les médicaments fortement fixés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 err="1"/>
                        <a:t>Warfarine</a:t>
                      </a:r>
                      <a:r>
                        <a:rPr lang="fr-FR" sz="1200" b="1" dirty="0"/>
                        <a:t> (99%)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/>
                        <a:t>Rifampicine (89%)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16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/>
                        <a:t>Compris entre 45-75%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/>
                        <a:t>Les médicaments moyennement fixés</a:t>
                      </a:r>
                      <a:endParaRPr lang="fr-FR" sz="1200" b="1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/>
                        <a:t>Pénicilline G (52%)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 err="1"/>
                        <a:t>Quinidine</a:t>
                      </a:r>
                      <a:r>
                        <a:rPr lang="fr-FR" sz="1200" b="1" dirty="0"/>
                        <a:t> (75%)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924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/>
                        <a:t>Inférieur à 45%</a:t>
                      </a:r>
                      <a:endParaRPr lang="fr-FR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/>
                        <a:t>Les médicaments faiblement fixés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/>
                        <a:t>Isoniazide (0%)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/>
                        <a:t>Paracétamol (4%)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fr-FR" sz="1200" b="1" dirty="0"/>
                        <a:t>Morphine (35%)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232</TotalTime>
  <Words>903</Words>
  <Application>Microsoft Office PowerPoint</Application>
  <PresentationFormat>Affichage à l'écran (4:3)</PresentationFormat>
  <Paragraphs>309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Verve</vt:lpstr>
      <vt:lpstr>DISTRIBUTION DES MEDICAMENTS</vt:lpstr>
      <vt:lpstr>I. Introduction</vt:lpstr>
      <vt:lpstr> I. Introduction</vt:lpstr>
      <vt:lpstr>II. Définition</vt:lpstr>
      <vt:lpstr>III.  Diffusion sanguine</vt:lpstr>
      <vt:lpstr>III. 1 Fixation aux protéines plasmatiques : </vt:lpstr>
      <vt:lpstr>  III. 1 Fixation aux protéines plasmatiques  </vt:lpstr>
      <vt:lpstr>III. 1 Fixation aux protéines plasmatiques</vt:lpstr>
      <vt:lpstr>III. 1 Fixation aux protéines plasmatiques</vt:lpstr>
      <vt:lpstr>III.1 Fixation aux protéines plasmatiques</vt:lpstr>
      <vt:lpstr>III. 1 Fixation aux protéines plasmatiques</vt:lpstr>
      <vt:lpstr>III-1 Fixation aux protéines plasmatiques</vt:lpstr>
      <vt:lpstr>III-1 Fixation aux protéines plasmatiques</vt:lpstr>
      <vt:lpstr>III-1 Fixation aux protéines plasmatiques</vt:lpstr>
      <vt:lpstr>III-1. Fixation aux protéines plasmatiques</vt:lpstr>
      <vt:lpstr>III-2- Fixation aux éléments figurés du sang </vt:lpstr>
      <vt:lpstr>IV diffusion tissulaire </vt:lpstr>
      <vt:lpstr>IV diffusion tissulaire </vt:lpstr>
      <vt:lpstr>IV diffusion tissulaire </vt:lpstr>
      <vt:lpstr>IV Diffusion tissulaire</vt:lpstr>
      <vt:lpstr>IV diffusion tissulaire </vt:lpstr>
      <vt:lpstr>IV diffusion tissulaire </vt:lpstr>
      <vt:lpstr>IV diffusion tissulaire</vt:lpstr>
      <vt:lpstr>IV. Diffusion tissulaire</vt:lpstr>
      <vt:lpstr>IV. Diffusion tissulaire</vt:lpstr>
      <vt:lpstr>IV-Diffusion tissulaire</vt:lpstr>
      <vt:lpstr>IV. Diffusion tissulaire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DES MEDICAMENTS</dc:title>
  <dc:creator>AMIR</dc:creator>
  <cp:lastModifiedBy>user</cp:lastModifiedBy>
  <cp:revision>13</cp:revision>
  <dcterms:created xsi:type="dcterms:W3CDTF">2016-09-28T19:55:31Z</dcterms:created>
  <dcterms:modified xsi:type="dcterms:W3CDTF">2016-10-12T11:16:44Z</dcterms:modified>
</cp:coreProperties>
</file>