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notesSlides/notesSlide16.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1"/>
  </p:notesMasterIdLst>
  <p:sldIdLst>
    <p:sldId id="256" r:id="rId2"/>
    <p:sldId id="444" r:id="rId3"/>
    <p:sldId id="445" r:id="rId4"/>
    <p:sldId id="446" r:id="rId5"/>
    <p:sldId id="447" r:id="rId6"/>
    <p:sldId id="375" r:id="rId7"/>
    <p:sldId id="397" r:id="rId8"/>
    <p:sldId id="430" r:id="rId9"/>
    <p:sldId id="405" r:id="rId10"/>
    <p:sldId id="362" r:id="rId11"/>
    <p:sldId id="426" r:id="rId12"/>
    <p:sldId id="427" r:id="rId13"/>
    <p:sldId id="364" r:id="rId14"/>
    <p:sldId id="406" r:id="rId15"/>
    <p:sldId id="408" r:id="rId16"/>
    <p:sldId id="407" r:id="rId17"/>
    <p:sldId id="290" r:id="rId18"/>
    <p:sldId id="379" r:id="rId19"/>
    <p:sldId id="377" r:id="rId20"/>
    <p:sldId id="301" r:id="rId21"/>
    <p:sldId id="302" r:id="rId22"/>
    <p:sldId id="380" r:id="rId23"/>
    <p:sldId id="304" r:id="rId24"/>
    <p:sldId id="382" r:id="rId25"/>
    <p:sldId id="399" r:id="rId26"/>
    <p:sldId id="384" r:id="rId27"/>
    <p:sldId id="385" r:id="rId28"/>
    <p:sldId id="386" r:id="rId29"/>
    <p:sldId id="433" r:id="rId30"/>
    <p:sldId id="392" r:id="rId31"/>
    <p:sldId id="434" r:id="rId32"/>
    <p:sldId id="394" r:id="rId33"/>
    <p:sldId id="395" r:id="rId34"/>
    <p:sldId id="410" r:id="rId35"/>
    <p:sldId id="411" r:id="rId36"/>
    <p:sldId id="331" r:id="rId37"/>
    <p:sldId id="335" r:id="rId38"/>
    <p:sldId id="412" r:id="rId39"/>
    <p:sldId id="414" r:id="rId40"/>
    <p:sldId id="415" r:id="rId41"/>
    <p:sldId id="340" r:id="rId42"/>
    <p:sldId id="341" r:id="rId43"/>
    <p:sldId id="431" r:id="rId44"/>
    <p:sldId id="424" r:id="rId45"/>
    <p:sldId id="425" r:id="rId46"/>
    <p:sldId id="418" r:id="rId47"/>
    <p:sldId id="419" r:id="rId48"/>
    <p:sldId id="435" r:id="rId49"/>
    <p:sldId id="436" r:id="rId50"/>
    <p:sldId id="437" r:id="rId51"/>
    <p:sldId id="439" r:id="rId52"/>
    <p:sldId id="440" r:id="rId53"/>
    <p:sldId id="441" r:id="rId54"/>
    <p:sldId id="442" r:id="rId55"/>
    <p:sldId id="443" r:id="rId56"/>
    <p:sldId id="420" r:id="rId57"/>
    <p:sldId id="421" r:id="rId58"/>
    <p:sldId id="422" r:id="rId59"/>
    <p:sldId id="356"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33"/>
    <a:srgbClr val="FF33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32" autoAdjust="0"/>
    <p:restoredTop sz="94660"/>
  </p:normalViewPr>
  <p:slideViewPr>
    <p:cSldViewPr>
      <p:cViewPr>
        <p:scale>
          <a:sx n="63" d="100"/>
          <a:sy n="63" d="100"/>
        </p:scale>
        <p:origin x="-1602"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86D4C-2EE3-4E92-8B28-BDF7FD39CA88}" type="doc">
      <dgm:prSet loTypeId="urn:microsoft.com/office/officeart/2005/8/layout/vList5" loCatId="list" qsTypeId="urn:microsoft.com/office/officeart/2005/8/quickstyle/3d1" qsCatId="3D" csTypeId="urn:microsoft.com/office/officeart/2005/8/colors/accent2_1" csCatId="accent2" phldr="1"/>
      <dgm:spPr/>
      <dgm:t>
        <a:bodyPr/>
        <a:lstStyle/>
        <a:p>
          <a:endParaRPr lang="fr-FR"/>
        </a:p>
      </dgm:t>
    </dgm:pt>
    <dgm:pt modelId="{322D18DC-4592-4ED9-82F6-3F0F8D8FC36D}">
      <dgm:prSet phldrT="[Texte]" custT="1"/>
      <dgm:spPr/>
      <dgm:t>
        <a:bodyPr/>
        <a:lstStyle/>
        <a:p>
          <a:r>
            <a:rPr lang="fr-FR" sz="2000" b="1" dirty="0" smtClean="0"/>
            <a:t>Pharmacodynamie</a:t>
          </a:r>
          <a:endParaRPr lang="fr-FR" sz="2000" b="1" dirty="0"/>
        </a:p>
      </dgm:t>
    </dgm:pt>
    <dgm:pt modelId="{53325475-970C-4318-A75A-0C386958C826}" type="parTrans" cxnId="{5F852DF7-23EE-4B37-8611-A92C0624B9E8}">
      <dgm:prSet/>
      <dgm:spPr/>
      <dgm:t>
        <a:bodyPr/>
        <a:lstStyle/>
        <a:p>
          <a:endParaRPr lang="fr-FR"/>
        </a:p>
      </dgm:t>
    </dgm:pt>
    <dgm:pt modelId="{D5A2F6D5-F838-4959-A632-F325C14BFAE7}" type="sibTrans" cxnId="{5F852DF7-23EE-4B37-8611-A92C0624B9E8}">
      <dgm:prSet/>
      <dgm:spPr/>
      <dgm:t>
        <a:bodyPr/>
        <a:lstStyle/>
        <a:p>
          <a:endParaRPr lang="fr-FR"/>
        </a:p>
      </dgm:t>
    </dgm:pt>
    <dgm:pt modelId="{4A8DA1A6-73ED-43B6-A1F3-44DE9DC5789C}">
      <dgm:prSet phldrT="[Texte]" custT="1"/>
      <dgm:spPr/>
      <dgm:t>
        <a:bodyPr/>
        <a:lstStyle/>
        <a:p>
          <a:r>
            <a:rPr lang="fr-FR" sz="1800" b="1" u="sng" dirty="0" smtClean="0">
              <a:solidFill>
                <a:srgbClr val="C00000"/>
              </a:solidFill>
            </a:rPr>
            <a:t>Effets  des médicaments </a:t>
          </a:r>
          <a:r>
            <a:rPr lang="fr-FR" sz="1800" b="1" u="none" dirty="0" smtClean="0">
              <a:solidFill>
                <a:schemeClr val="tx1"/>
              </a:solidFill>
            </a:rPr>
            <a:t>sur l’organisme</a:t>
          </a:r>
          <a:endParaRPr lang="fr-FR" sz="1800" b="1" u="none" dirty="0">
            <a:solidFill>
              <a:schemeClr val="tx1"/>
            </a:solidFill>
          </a:endParaRPr>
        </a:p>
      </dgm:t>
    </dgm:pt>
    <dgm:pt modelId="{139F693B-7B15-4906-8AA2-480B5F75A9FF}" type="parTrans" cxnId="{F44D792A-B860-4611-B267-792DA64293E7}">
      <dgm:prSet/>
      <dgm:spPr/>
      <dgm:t>
        <a:bodyPr/>
        <a:lstStyle/>
        <a:p>
          <a:endParaRPr lang="fr-FR"/>
        </a:p>
      </dgm:t>
    </dgm:pt>
    <dgm:pt modelId="{A3D05E2F-FCC0-4BAA-A2B8-9998B9B9E86F}" type="sibTrans" cxnId="{F44D792A-B860-4611-B267-792DA64293E7}">
      <dgm:prSet/>
      <dgm:spPr/>
      <dgm:t>
        <a:bodyPr/>
        <a:lstStyle/>
        <a:p>
          <a:endParaRPr lang="fr-FR"/>
        </a:p>
      </dgm:t>
    </dgm:pt>
    <dgm:pt modelId="{7518A2A1-A509-4A9C-B97C-CC8F99F21929}">
      <dgm:prSet phldrT="[Texte]"/>
      <dgm:spPr/>
      <dgm:t>
        <a:bodyPr/>
        <a:lstStyle/>
        <a:p>
          <a:endParaRPr lang="fr-FR" sz="3000" dirty="0"/>
        </a:p>
      </dgm:t>
    </dgm:pt>
    <dgm:pt modelId="{B2E5D66C-C3B3-4F05-91AD-CC4690685781}" type="parTrans" cxnId="{C6FC91C1-DF4B-4217-B597-50D0B0AD6B1A}">
      <dgm:prSet/>
      <dgm:spPr/>
      <dgm:t>
        <a:bodyPr/>
        <a:lstStyle/>
        <a:p>
          <a:endParaRPr lang="fr-FR"/>
        </a:p>
      </dgm:t>
    </dgm:pt>
    <dgm:pt modelId="{FA352CCA-4BF2-45CF-A49E-B5172B072D35}" type="sibTrans" cxnId="{C6FC91C1-DF4B-4217-B597-50D0B0AD6B1A}">
      <dgm:prSet/>
      <dgm:spPr/>
      <dgm:t>
        <a:bodyPr/>
        <a:lstStyle/>
        <a:p>
          <a:endParaRPr lang="fr-FR"/>
        </a:p>
      </dgm:t>
    </dgm:pt>
    <dgm:pt modelId="{AB8014F6-807E-4AD7-828D-971E5E1955E4}">
      <dgm:prSet phldrT="[Texte]" custT="1"/>
      <dgm:spPr/>
      <dgm:t>
        <a:bodyPr/>
        <a:lstStyle/>
        <a:p>
          <a:r>
            <a:rPr lang="fr-FR" sz="1800" b="1" u="sng" dirty="0" smtClean="0">
              <a:solidFill>
                <a:srgbClr val="C00000"/>
              </a:solidFill>
            </a:rPr>
            <a:t>Mécanismes d’action  </a:t>
          </a:r>
          <a:r>
            <a:rPr lang="fr-FR" sz="1800" b="1" u="none" dirty="0" smtClean="0">
              <a:solidFill>
                <a:schemeClr val="tx1"/>
              </a:solidFill>
            </a:rPr>
            <a:t>des médicaments </a:t>
          </a:r>
          <a:endParaRPr lang="fr-FR" sz="1800" b="1" u="none" dirty="0">
            <a:solidFill>
              <a:schemeClr val="tx1"/>
            </a:solidFill>
          </a:endParaRPr>
        </a:p>
      </dgm:t>
    </dgm:pt>
    <dgm:pt modelId="{41C8502C-9233-4EFD-B6BB-89DA7FF5616C}" type="parTrans" cxnId="{1D22E5F5-42D7-4709-B216-1692A0A20802}">
      <dgm:prSet/>
      <dgm:spPr/>
      <dgm:t>
        <a:bodyPr/>
        <a:lstStyle/>
        <a:p>
          <a:endParaRPr lang="fr-FR"/>
        </a:p>
      </dgm:t>
    </dgm:pt>
    <dgm:pt modelId="{29EFB924-8B48-409A-A0B1-867936DE9F63}" type="sibTrans" cxnId="{1D22E5F5-42D7-4709-B216-1692A0A20802}">
      <dgm:prSet/>
      <dgm:spPr/>
      <dgm:t>
        <a:bodyPr/>
        <a:lstStyle/>
        <a:p>
          <a:endParaRPr lang="fr-FR"/>
        </a:p>
      </dgm:t>
    </dgm:pt>
    <dgm:pt modelId="{6FC38156-7815-4487-A937-0AA335C2305E}">
      <dgm:prSet phldrT="[Texte]" custT="1"/>
      <dgm:spPr/>
      <dgm:t>
        <a:bodyPr/>
        <a:lstStyle/>
        <a:p>
          <a:endParaRPr lang="fr-FR" sz="1800" dirty="0"/>
        </a:p>
      </dgm:t>
    </dgm:pt>
    <dgm:pt modelId="{C8056D39-0E39-4F36-A931-9D9AF78C4CA6}" type="parTrans" cxnId="{045F3017-9465-4809-BFE8-97695BB6AA00}">
      <dgm:prSet/>
      <dgm:spPr/>
      <dgm:t>
        <a:bodyPr/>
        <a:lstStyle/>
        <a:p>
          <a:endParaRPr lang="fr-FR"/>
        </a:p>
      </dgm:t>
    </dgm:pt>
    <dgm:pt modelId="{38E5FFCF-A7B0-4806-B586-DEA885D023B1}" type="sibTrans" cxnId="{045F3017-9465-4809-BFE8-97695BB6AA00}">
      <dgm:prSet/>
      <dgm:spPr/>
      <dgm:t>
        <a:bodyPr/>
        <a:lstStyle/>
        <a:p>
          <a:endParaRPr lang="fr-FR"/>
        </a:p>
      </dgm:t>
    </dgm:pt>
    <dgm:pt modelId="{19DDCB79-BC13-45D9-AD65-F11C16003C12}" type="pres">
      <dgm:prSet presAssocID="{2FC86D4C-2EE3-4E92-8B28-BDF7FD39CA88}" presName="Name0" presStyleCnt="0">
        <dgm:presLayoutVars>
          <dgm:dir/>
          <dgm:animLvl val="lvl"/>
          <dgm:resizeHandles val="exact"/>
        </dgm:presLayoutVars>
      </dgm:prSet>
      <dgm:spPr/>
      <dgm:t>
        <a:bodyPr/>
        <a:lstStyle/>
        <a:p>
          <a:endParaRPr lang="fr-FR"/>
        </a:p>
      </dgm:t>
    </dgm:pt>
    <dgm:pt modelId="{7A92BDA2-12ED-4A3F-B816-AE6F6F63E84C}" type="pres">
      <dgm:prSet presAssocID="{322D18DC-4592-4ED9-82F6-3F0F8D8FC36D}" presName="linNode" presStyleCnt="0"/>
      <dgm:spPr/>
    </dgm:pt>
    <dgm:pt modelId="{9C438A6E-2A8D-46C8-AA32-2C2292EB38F8}" type="pres">
      <dgm:prSet presAssocID="{322D18DC-4592-4ED9-82F6-3F0F8D8FC36D}" presName="parentText" presStyleLbl="node1" presStyleIdx="0" presStyleCnt="1">
        <dgm:presLayoutVars>
          <dgm:chMax val="1"/>
          <dgm:bulletEnabled val="1"/>
        </dgm:presLayoutVars>
      </dgm:prSet>
      <dgm:spPr/>
      <dgm:t>
        <a:bodyPr/>
        <a:lstStyle/>
        <a:p>
          <a:endParaRPr lang="fr-FR"/>
        </a:p>
      </dgm:t>
    </dgm:pt>
    <dgm:pt modelId="{2555DA82-CE57-4C12-BCAD-504359778158}" type="pres">
      <dgm:prSet presAssocID="{322D18DC-4592-4ED9-82F6-3F0F8D8FC36D}" presName="descendantText" presStyleLbl="alignAccFollowNode1" presStyleIdx="0" presStyleCnt="1">
        <dgm:presLayoutVars>
          <dgm:bulletEnabled val="1"/>
        </dgm:presLayoutVars>
      </dgm:prSet>
      <dgm:spPr/>
      <dgm:t>
        <a:bodyPr/>
        <a:lstStyle/>
        <a:p>
          <a:endParaRPr lang="fr-FR"/>
        </a:p>
      </dgm:t>
    </dgm:pt>
  </dgm:ptLst>
  <dgm:cxnLst>
    <dgm:cxn modelId="{75A6CE9D-6D3B-4A81-B934-D62B94A121A0}" type="presOf" srcId="{2FC86D4C-2EE3-4E92-8B28-BDF7FD39CA88}" destId="{19DDCB79-BC13-45D9-AD65-F11C16003C12}" srcOrd="0" destOrd="0" presId="urn:microsoft.com/office/officeart/2005/8/layout/vList5"/>
    <dgm:cxn modelId="{045F3017-9465-4809-BFE8-97695BB6AA00}" srcId="{322D18DC-4592-4ED9-82F6-3F0F8D8FC36D}" destId="{6FC38156-7815-4487-A937-0AA335C2305E}" srcOrd="0" destOrd="0" parTransId="{C8056D39-0E39-4F36-A931-9D9AF78C4CA6}" sibTransId="{38E5FFCF-A7B0-4806-B586-DEA885D023B1}"/>
    <dgm:cxn modelId="{C525271E-8A0A-42BC-A460-8A3AB63672A0}" type="presOf" srcId="{7518A2A1-A509-4A9C-B97C-CC8F99F21929}" destId="{2555DA82-CE57-4C12-BCAD-504359778158}" srcOrd="0" destOrd="3" presId="urn:microsoft.com/office/officeart/2005/8/layout/vList5"/>
    <dgm:cxn modelId="{E3E5C57B-7AC2-4503-BBA5-334614B6E2EF}" type="presOf" srcId="{4A8DA1A6-73ED-43B6-A1F3-44DE9DC5789C}" destId="{2555DA82-CE57-4C12-BCAD-504359778158}" srcOrd="0" destOrd="1" presId="urn:microsoft.com/office/officeart/2005/8/layout/vList5"/>
    <dgm:cxn modelId="{F44D792A-B860-4611-B267-792DA64293E7}" srcId="{322D18DC-4592-4ED9-82F6-3F0F8D8FC36D}" destId="{4A8DA1A6-73ED-43B6-A1F3-44DE9DC5789C}" srcOrd="1" destOrd="0" parTransId="{139F693B-7B15-4906-8AA2-480B5F75A9FF}" sibTransId="{A3D05E2F-FCC0-4BAA-A2B8-9998B9B9E86F}"/>
    <dgm:cxn modelId="{5F852DF7-23EE-4B37-8611-A92C0624B9E8}" srcId="{2FC86D4C-2EE3-4E92-8B28-BDF7FD39CA88}" destId="{322D18DC-4592-4ED9-82F6-3F0F8D8FC36D}" srcOrd="0" destOrd="0" parTransId="{53325475-970C-4318-A75A-0C386958C826}" sibTransId="{D5A2F6D5-F838-4959-A632-F325C14BFAE7}"/>
    <dgm:cxn modelId="{C6FC91C1-DF4B-4217-B597-50D0B0AD6B1A}" srcId="{322D18DC-4592-4ED9-82F6-3F0F8D8FC36D}" destId="{7518A2A1-A509-4A9C-B97C-CC8F99F21929}" srcOrd="3" destOrd="0" parTransId="{B2E5D66C-C3B3-4F05-91AD-CC4690685781}" sibTransId="{FA352CCA-4BF2-45CF-A49E-B5172B072D35}"/>
    <dgm:cxn modelId="{6BFB4485-01F9-473C-A52D-694DCB6251BD}" type="presOf" srcId="{AB8014F6-807E-4AD7-828D-971E5E1955E4}" destId="{2555DA82-CE57-4C12-BCAD-504359778158}" srcOrd="0" destOrd="2" presId="urn:microsoft.com/office/officeart/2005/8/layout/vList5"/>
    <dgm:cxn modelId="{15194DA7-FAFF-43A5-9F84-709842139AB3}" type="presOf" srcId="{6FC38156-7815-4487-A937-0AA335C2305E}" destId="{2555DA82-CE57-4C12-BCAD-504359778158}" srcOrd="0" destOrd="0" presId="urn:microsoft.com/office/officeart/2005/8/layout/vList5"/>
    <dgm:cxn modelId="{D82D808A-5387-4909-8E4B-B541D1908E27}" type="presOf" srcId="{322D18DC-4592-4ED9-82F6-3F0F8D8FC36D}" destId="{9C438A6E-2A8D-46C8-AA32-2C2292EB38F8}" srcOrd="0" destOrd="0" presId="urn:microsoft.com/office/officeart/2005/8/layout/vList5"/>
    <dgm:cxn modelId="{1D22E5F5-42D7-4709-B216-1692A0A20802}" srcId="{322D18DC-4592-4ED9-82F6-3F0F8D8FC36D}" destId="{AB8014F6-807E-4AD7-828D-971E5E1955E4}" srcOrd="2" destOrd="0" parTransId="{41C8502C-9233-4EFD-B6BB-89DA7FF5616C}" sibTransId="{29EFB924-8B48-409A-A0B1-867936DE9F63}"/>
    <dgm:cxn modelId="{F1C4834B-1DE5-45C0-811A-7D3A1F4F17C8}" type="presParOf" srcId="{19DDCB79-BC13-45D9-AD65-F11C16003C12}" destId="{7A92BDA2-12ED-4A3F-B816-AE6F6F63E84C}" srcOrd="0" destOrd="0" presId="urn:microsoft.com/office/officeart/2005/8/layout/vList5"/>
    <dgm:cxn modelId="{B550B0C3-0F12-4F3F-A891-08FAA874EA20}" type="presParOf" srcId="{7A92BDA2-12ED-4A3F-B816-AE6F6F63E84C}" destId="{9C438A6E-2A8D-46C8-AA32-2C2292EB38F8}" srcOrd="0" destOrd="0" presId="urn:microsoft.com/office/officeart/2005/8/layout/vList5"/>
    <dgm:cxn modelId="{F1A6DC7E-C1FF-46EE-B8D5-52C11B1DB37D}" type="presParOf" srcId="{7A92BDA2-12ED-4A3F-B816-AE6F6F63E84C}" destId="{2555DA82-CE57-4C12-BCAD-504359778158}" srcOrd="1" destOrd="0" presId="urn:microsoft.com/office/officeart/2005/8/layout/vList5"/>
  </dgm:cxnLst>
  <dgm:bg/>
  <dgm:whole/>
</dgm:dataModel>
</file>

<file path=ppt/diagrams/data10.xml><?xml version="1.0" encoding="utf-8"?>
<dgm:dataModel xmlns:dgm="http://schemas.openxmlformats.org/drawingml/2006/diagram" xmlns:a="http://schemas.openxmlformats.org/drawingml/2006/main">
  <dgm:ptLst>
    <dgm:pt modelId="{6C8C0315-8C19-4321-8870-ABD1693EC2C6}" type="doc">
      <dgm:prSet loTypeId="urn:microsoft.com/office/officeart/2005/8/layout/hProcess9" loCatId="process" qsTypeId="urn:microsoft.com/office/officeart/2005/8/quickstyle/simple3" qsCatId="simple" csTypeId="urn:microsoft.com/office/officeart/2005/8/colors/accent1_2" csCatId="accent1" phldr="1"/>
      <dgm:spPr/>
    </dgm:pt>
    <dgm:pt modelId="{E7DFB689-1A7D-452D-ACDF-B573FB4E02AF}">
      <dgm:prSet phldrT="[Texte]" custT="1"/>
      <dgm:spPr/>
      <dgm:t>
        <a:bodyPr/>
        <a:lstStyle/>
        <a:p>
          <a:r>
            <a:rPr lang="fr-FR" sz="1800" b="1" dirty="0" smtClean="0"/>
            <a:t>Déficit en médiateur </a:t>
          </a:r>
          <a:endParaRPr lang="fr-FR" sz="1800" b="1" dirty="0"/>
        </a:p>
      </dgm:t>
    </dgm:pt>
    <dgm:pt modelId="{0767DB0D-7BBF-4B03-A59C-F857CE03E28E}" type="parTrans" cxnId="{5BCBA18B-9651-4E19-93FE-FFD186B5DF49}">
      <dgm:prSet/>
      <dgm:spPr/>
      <dgm:t>
        <a:bodyPr/>
        <a:lstStyle/>
        <a:p>
          <a:endParaRPr lang="fr-FR"/>
        </a:p>
      </dgm:t>
    </dgm:pt>
    <dgm:pt modelId="{8347EFF2-B04F-4CE6-B018-8B0053A6F660}" type="sibTrans" cxnId="{5BCBA18B-9651-4E19-93FE-FFD186B5DF49}">
      <dgm:prSet/>
      <dgm:spPr/>
      <dgm:t>
        <a:bodyPr/>
        <a:lstStyle/>
        <a:p>
          <a:endParaRPr lang="fr-FR"/>
        </a:p>
      </dgm:t>
    </dgm:pt>
    <dgm:pt modelId="{1C5B2033-18AD-4300-A2AB-EFAE14AD8E7D}">
      <dgm:prSet phldrT="[Texte]" custT="1"/>
      <dgm:spPr/>
      <dgm:t>
        <a:bodyPr/>
        <a:lstStyle/>
        <a:p>
          <a:r>
            <a:rPr lang="fr-FR" sz="1800" b="1" dirty="0" smtClean="0"/>
            <a:t>Substitution/</a:t>
          </a:r>
        </a:p>
        <a:p>
          <a:r>
            <a:rPr lang="fr-FR" sz="1800" b="1" dirty="0" err="1" smtClean="0"/>
            <a:t>Medt</a:t>
          </a:r>
          <a:endParaRPr lang="fr-FR" sz="1800" b="1" dirty="0"/>
        </a:p>
      </dgm:t>
    </dgm:pt>
    <dgm:pt modelId="{8380F78A-5CC9-4501-972D-853C79A7615B}" type="parTrans" cxnId="{6CC13B10-75F3-4A78-B05B-673CC79AF1C0}">
      <dgm:prSet/>
      <dgm:spPr/>
      <dgm:t>
        <a:bodyPr/>
        <a:lstStyle/>
        <a:p>
          <a:endParaRPr lang="fr-FR"/>
        </a:p>
      </dgm:t>
    </dgm:pt>
    <dgm:pt modelId="{F7725506-77A4-4956-A3A3-D762D5CE56CB}" type="sibTrans" cxnId="{6CC13B10-75F3-4A78-B05B-673CC79AF1C0}">
      <dgm:prSet/>
      <dgm:spPr/>
      <dgm:t>
        <a:bodyPr/>
        <a:lstStyle/>
        <a:p>
          <a:endParaRPr lang="fr-FR"/>
        </a:p>
      </dgm:t>
    </dgm:pt>
    <dgm:pt modelId="{0D44879B-A436-4C4E-9EAE-5607E7688D60}">
      <dgm:prSet phldrT="[Texte]" custT="1"/>
      <dgm:spPr/>
      <dgm:t>
        <a:bodyPr/>
        <a:lstStyle/>
        <a:p>
          <a:r>
            <a:rPr lang="fr-FR" sz="1800" b="1" dirty="0" smtClean="0"/>
            <a:t>Liaison  au </a:t>
          </a:r>
          <a:r>
            <a:rPr lang="fr-FR" sz="1800" b="1" dirty="0" err="1" smtClean="0"/>
            <a:t>Rec</a:t>
          </a:r>
          <a:endParaRPr lang="fr-FR" sz="1800" b="1" dirty="0"/>
        </a:p>
      </dgm:t>
    </dgm:pt>
    <dgm:pt modelId="{62BF0AC0-6B96-472C-B62D-2AEB62D5F715}" type="parTrans" cxnId="{51609F4E-D6F5-4B02-BBE8-FAA2B1E5F817}">
      <dgm:prSet/>
      <dgm:spPr/>
      <dgm:t>
        <a:bodyPr/>
        <a:lstStyle/>
        <a:p>
          <a:endParaRPr lang="fr-FR"/>
        </a:p>
      </dgm:t>
    </dgm:pt>
    <dgm:pt modelId="{AEA95A01-CEA2-43DE-B163-3C1159EC6668}" type="sibTrans" cxnId="{51609F4E-D6F5-4B02-BBE8-FAA2B1E5F817}">
      <dgm:prSet/>
      <dgm:spPr/>
      <dgm:t>
        <a:bodyPr/>
        <a:lstStyle/>
        <a:p>
          <a:endParaRPr lang="fr-FR"/>
        </a:p>
      </dgm:t>
    </dgm:pt>
    <dgm:pt modelId="{A4DC5D65-7EA9-4DE8-8650-F57793F773FD}">
      <dgm:prSet phldrT="[Texte]" custT="1"/>
      <dgm:spPr/>
      <dgm:t>
        <a:bodyPr/>
        <a:lstStyle/>
        <a:p>
          <a:r>
            <a:rPr lang="fr-FR" sz="1800" b="1" dirty="0" smtClean="0">
              <a:solidFill>
                <a:srgbClr val="FF0066"/>
              </a:solidFill>
            </a:rPr>
            <a:t>Agoniste</a:t>
          </a:r>
        </a:p>
      </dgm:t>
    </dgm:pt>
    <dgm:pt modelId="{1F00902F-331A-4D22-B655-650780F65D07}" type="parTrans" cxnId="{77AE44C2-D716-4202-A2F6-462F5F081BD7}">
      <dgm:prSet/>
      <dgm:spPr/>
      <dgm:t>
        <a:bodyPr/>
        <a:lstStyle/>
        <a:p>
          <a:endParaRPr lang="fr-FR"/>
        </a:p>
      </dgm:t>
    </dgm:pt>
    <dgm:pt modelId="{421738BB-AC1C-4BA4-9D1C-A10CCF6FDBAC}" type="sibTrans" cxnId="{77AE44C2-D716-4202-A2F6-462F5F081BD7}">
      <dgm:prSet/>
      <dgm:spPr/>
      <dgm:t>
        <a:bodyPr/>
        <a:lstStyle/>
        <a:p>
          <a:endParaRPr lang="fr-FR"/>
        </a:p>
      </dgm:t>
    </dgm:pt>
    <dgm:pt modelId="{8D14ABBB-1CAA-4179-AF92-E8CC3FE5F22C}" type="pres">
      <dgm:prSet presAssocID="{6C8C0315-8C19-4321-8870-ABD1693EC2C6}" presName="CompostProcess" presStyleCnt="0">
        <dgm:presLayoutVars>
          <dgm:dir/>
          <dgm:resizeHandles val="exact"/>
        </dgm:presLayoutVars>
      </dgm:prSet>
      <dgm:spPr/>
    </dgm:pt>
    <dgm:pt modelId="{0028081B-CBED-42B7-B5C3-792E3E3ECCE3}" type="pres">
      <dgm:prSet presAssocID="{6C8C0315-8C19-4321-8870-ABD1693EC2C6}" presName="arrow" presStyleLbl="bgShp" presStyleIdx="0" presStyleCnt="1"/>
      <dgm:spPr/>
    </dgm:pt>
    <dgm:pt modelId="{3DF45512-1D49-49B5-AB01-C5137F05A419}" type="pres">
      <dgm:prSet presAssocID="{6C8C0315-8C19-4321-8870-ABD1693EC2C6}" presName="linearProcess" presStyleCnt="0"/>
      <dgm:spPr/>
    </dgm:pt>
    <dgm:pt modelId="{5D6BD5B8-141D-4570-B1D0-4D1671F77B35}" type="pres">
      <dgm:prSet presAssocID="{E7DFB689-1A7D-452D-ACDF-B573FB4E02AF}" presName="textNode" presStyleLbl="node1" presStyleIdx="0" presStyleCnt="4">
        <dgm:presLayoutVars>
          <dgm:bulletEnabled val="1"/>
        </dgm:presLayoutVars>
      </dgm:prSet>
      <dgm:spPr/>
      <dgm:t>
        <a:bodyPr/>
        <a:lstStyle/>
        <a:p>
          <a:endParaRPr lang="fr-FR"/>
        </a:p>
      </dgm:t>
    </dgm:pt>
    <dgm:pt modelId="{95DCDE71-F1BA-4B27-8A53-DB3214A5267C}" type="pres">
      <dgm:prSet presAssocID="{8347EFF2-B04F-4CE6-B018-8B0053A6F660}" presName="sibTrans" presStyleCnt="0"/>
      <dgm:spPr/>
    </dgm:pt>
    <dgm:pt modelId="{6760FC1E-003D-4D91-9BEA-4913AEB2FFB4}" type="pres">
      <dgm:prSet presAssocID="{1C5B2033-18AD-4300-A2AB-EFAE14AD8E7D}" presName="textNode" presStyleLbl="node1" presStyleIdx="1" presStyleCnt="4">
        <dgm:presLayoutVars>
          <dgm:bulletEnabled val="1"/>
        </dgm:presLayoutVars>
      </dgm:prSet>
      <dgm:spPr/>
      <dgm:t>
        <a:bodyPr/>
        <a:lstStyle/>
        <a:p>
          <a:endParaRPr lang="fr-FR"/>
        </a:p>
      </dgm:t>
    </dgm:pt>
    <dgm:pt modelId="{C1AA59CC-2AF5-4A3D-9987-FEE71B8E3FE6}" type="pres">
      <dgm:prSet presAssocID="{F7725506-77A4-4956-A3A3-D762D5CE56CB}" presName="sibTrans" presStyleCnt="0"/>
      <dgm:spPr/>
    </dgm:pt>
    <dgm:pt modelId="{BBDC0B90-66E3-437B-A205-799AF04D1C27}" type="pres">
      <dgm:prSet presAssocID="{0D44879B-A436-4C4E-9EAE-5607E7688D60}" presName="textNode" presStyleLbl="node1" presStyleIdx="2" presStyleCnt="4">
        <dgm:presLayoutVars>
          <dgm:bulletEnabled val="1"/>
        </dgm:presLayoutVars>
      </dgm:prSet>
      <dgm:spPr/>
      <dgm:t>
        <a:bodyPr/>
        <a:lstStyle/>
        <a:p>
          <a:endParaRPr lang="fr-FR"/>
        </a:p>
      </dgm:t>
    </dgm:pt>
    <dgm:pt modelId="{5A6D6A95-9266-4737-B0D4-A63076658262}" type="pres">
      <dgm:prSet presAssocID="{AEA95A01-CEA2-43DE-B163-3C1159EC6668}" presName="sibTrans" presStyleCnt="0"/>
      <dgm:spPr/>
    </dgm:pt>
    <dgm:pt modelId="{FB9DE3A5-B057-4CF7-97DA-2B53788BC6D1}" type="pres">
      <dgm:prSet presAssocID="{A4DC5D65-7EA9-4DE8-8650-F57793F773FD}" presName="textNode" presStyleLbl="node1" presStyleIdx="3" presStyleCnt="4">
        <dgm:presLayoutVars>
          <dgm:bulletEnabled val="1"/>
        </dgm:presLayoutVars>
      </dgm:prSet>
      <dgm:spPr/>
      <dgm:t>
        <a:bodyPr/>
        <a:lstStyle/>
        <a:p>
          <a:endParaRPr lang="fr-FR"/>
        </a:p>
      </dgm:t>
    </dgm:pt>
  </dgm:ptLst>
  <dgm:cxnLst>
    <dgm:cxn modelId="{77AE44C2-D716-4202-A2F6-462F5F081BD7}" srcId="{6C8C0315-8C19-4321-8870-ABD1693EC2C6}" destId="{A4DC5D65-7EA9-4DE8-8650-F57793F773FD}" srcOrd="3" destOrd="0" parTransId="{1F00902F-331A-4D22-B655-650780F65D07}" sibTransId="{421738BB-AC1C-4BA4-9D1C-A10CCF6FDBAC}"/>
    <dgm:cxn modelId="{5BCBA18B-9651-4E19-93FE-FFD186B5DF49}" srcId="{6C8C0315-8C19-4321-8870-ABD1693EC2C6}" destId="{E7DFB689-1A7D-452D-ACDF-B573FB4E02AF}" srcOrd="0" destOrd="0" parTransId="{0767DB0D-7BBF-4B03-A59C-F857CE03E28E}" sibTransId="{8347EFF2-B04F-4CE6-B018-8B0053A6F660}"/>
    <dgm:cxn modelId="{B4CEB8AB-63CD-4725-90F3-D1048B40E655}" type="presOf" srcId="{E7DFB689-1A7D-452D-ACDF-B573FB4E02AF}" destId="{5D6BD5B8-141D-4570-B1D0-4D1671F77B35}" srcOrd="0" destOrd="0" presId="urn:microsoft.com/office/officeart/2005/8/layout/hProcess9"/>
    <dgm:cxn modelId="{1D3A484C-0228-4026-9075-9BA42686B009}" type="presOf" srcId="{0D44879B-A436-4C4E-9EAE-5607E7688D60}" destId="{BBDC0B90-66E3-437B-A205-799AF04D1C27}" srcOrd="0" destOrd="0" presId="urn:microsoft.com/office/officeart/2005/8/layout/hProcess9"/>
    <dgm:cxn modelId="{6CC13B10-75F3-4A78-B05B-673CC79AF1C0}" srcId="{6C8C0315-8C19-4321-8870-ABD1693EC2C6}" destId="{1C5B2033-18AD-4300-A2AB-EFAE14AD8E7D}" srcOrd="1" destOrd="0" parTransId="{8380F78A-5CC9-4501-972D-853C79A7615B}" sibTransId="{F7725506-77A4-4956-A3A3-D762D5CE56CB}"/>
    <dgm:cxn modelId="{6A93FDE1-9F9F-4C6F-823D-114CAC02B606}" type="presOf" srcId="{1C5B2033-18AD-4300-A2AB-EFAE14AD8E7D}" destId="{6760FC1E-003D-4D91-9BEA-4913AEB2FFB4}" srcOrd="0" destOrd="0" presId="urn:microsoft.com/office/officeart/2005/8/layout/hProcess9"/>
    <dgm:cxn modelId="{51609F4E-D6F5-4B02-BBE8-FAA2B1E5F817}" srcId="{6C8C0315-8C19-4321-8870-ABD1693EC2C6}" destId="{0D44879B-A436-4C4E-9EAE-5607E7688D60}" srcOrd="2" destOrd="0" parTransId="{62BF0AC0-6B96-472C-B62D-2AEB62D5F715}" sibTransId="{AEA95A01-CEA2-43DE-B163-3C1159EC6668}"/>
    <dgm:cxn modelId="{A4476227-4D6D-45E0-B5FF-9B2D4E08CCE8}" type="presOf" srcId="{6C8C0315-8C19-4321-8870-ABD1693EC2C6}" destId="{8D14ABBB-1CAA-4179-AF92-E8CC3FE5F22C}" srcOrd="0" destOrd="0" presId="urn:microsoft.com/office/officeart/2005/8/layout/hProcess9"/>
    <dgm:cxn modelId="{2FC94CFF-261C-4720-AD2F-271721180286}" type="presOf" srcId="{A4DC5D65-7EA9-4DE8-8650-F57793F773FD}" destId="{FB9DE3A5-B057-4CF7-97DA-2B53788BC6D1}" srcOrd="0" destOrd="0" presId="urn:microsoft.com/office/officeart/2005/8/layout/hProcess9"/>
    <dgm:cxn modelId="{0C1210E5-5DE3-4F9C-9B6C-B2386C4F4E89}" type="presParOf" srcId="{8D14ABBB-1CAA-4179-AF92-E8CC3FE5F22C}" destId="{0028081B-CBED-42B7-B5C3-792E3E3ECCE3}" srcOrd="0" destOrd="0" presId="urn:microsoft.com/office/officeart/2005/8/layout/hProcess9"/>
    <dgm:cxn modelId="{42850ECE-8048-43C0-8084-50730B9350D1}" type="presParOf" srcId="{8D14ABBB-1CAA-4179-AF92-E8CC3FE5F22C}" destId="{3DF45512-1D49-49B5-AB01-C5137F05A419}" srcOrd="1" destOrd="0" presId="urn:microsoft.com/office/officeart/2005/8/layout/hProcess9"/>
    <dgm:cxn modelId="{711AC98F-AA6C-4465-8BD9-F1595DBA5503}" type="presParOf" srcId="{3DF45512-1D49-49B5-AB01-C5137F05A419}" destId="{5D6BD5B8-141D-4570-B1D0-4D1671F77B35}" srcOrd="0" destOrd="0" presId="urn:microsoft.com/office/officeart/2005/8/layout/hProcess9"/>
    <dgm:cxn modelId="{A3DFCA53-02D4-4B11-B60B-DB030F30FF55}" type="presParOf" srcId="{3DF45512-1D49-49B5-AB01-C5137F05A419}" destId="{95DCDE71-F1BA-4B27-8A53-DB3214A5267C}" srcOrd="1" destOrd="0" presId="urn:microsoft.com/office/officeart/2005/8/layout/hProcess9"/>
    <dgm:cxn modelId="{7F6CD12D-95CA-49AD-8C4D-4DE804523CE0}" type="presParOf" srcId="{3DF45512-1D49-49B5-AB01-C5137F05A419}" destId="{6760FC1E-003D-4D91-9BEA-4913AEB2FFB4}" srcOrd="2" destOrd="0" presId="urn:microsoft.com/office/officeart/2005/8/layout/hProcess9"/>
    <dgm:cxn modelId="{3F6F7EBB-BC37-4D5E-BEA7-637FC7A26A3C}" type="presParOf" srcId="{3DF45512-1D49-49B5-AB01-C5137F05A419}" destId="{C1AA59CC-2AF5-4A3D-9987-FEE71B8E3FE6}" srcOrd="3" destOrd="0" presId="urn:microsoft.com/office/officeart/2005/8/layout/hProcess9"/>
    <dgm:cxn modelId="{310248BC-C0E0-41B6-876B-58E9A34979ED}" type="presParOf" srcId="{3DF45512-1D49-49B5-AB01-C5137F05A419}" destId="{BBDC0B90-66E3-437B-A205-799AF04D1C27}" srcOrd="4" destOrd="0" presId="urn:microsoft.com/office/officeart/2005/8/layout/hProcess9"/>
    <dgm:cxn modelId="{D6FC3FA4-D58D-47E3-91F7-7FCA464F05AD}" type="presParOf" srcId="{3DF45512-1D49-49B5-AB01-C5137F05A419}" destId="{5A6D6A95-9266-4737-B0D4-A63076658262}" srcOrd="5" destOrd="0" presId="urn:microsoft.com/office/officeart/2005/8/layout/hProcess9"/>
    <dgm:cxn modelId="{E5722D98-E9B6-4ABD-8129-585AA54F5A2F}" type="presParOf" srcId="{3DF45512-1D49-49B5-AB01-C5137F05A419}" destId="{FB9DE3A5-B057-4CF7-97DA-2B53788BC6D1}" srcOrd="6" destOrd="0" presId="urn:microsoft.com/office/officeart/2005/8/layout/hProcess9"/>
  </dgm:cxnLst>
  <dgm:bg/>
  <dgm:whole/>
</dgm:dataModel>
</file>

<file path=ppt/diagrams/data11.xml><?xml version="1.0" encoding="utf-8"?>
<dgm:dataModel xmlns:dgm="http://schemas.openxmlformats.org/drawingml/2006/diagram" xmlns:a="http://schemas.openxmlformats.org/drawingml/2006/main">
  <dgm:ptLst>
    <dgm:pt modelId="{6C8C0315-8C19-4321-8870-ABD1693EC2C6}" type="doc">
      <dgm:prSet loTypeId="urn:microsoft.com/office/officeart/2005/8/layout/hProcess9" loCatId="process" qsTypeId="urn:microsoft.com/office/officeart/2005/8/quickstyle/simple3" qsCatId="simple" csTypeId="urn:microsoft.com/office/officeart/2005/8/colors/accent1_2" csCatId="accent1" phldr="1"/>
      <dgm:spPr/>
    </dgm:pt>
    <dgm:pt modelId="{E7DFB689-1A7D-452D-ACDF-B573FB4E02AF}">
      <dgm:prSet phldrT="[Texte]" custT="1"/>
      <dgm:spPr/>
      <dgm:t>
        <a:bodyPr/>
        <a:lstStyle/>
        <a:p>
          <a:r>
            <a:rPr lang="fr-FR" sz="1800" b="1" dirty="0" smtClean="0"/>
            <a:t>Excès en médiateur </a:t>
          </a:r>
          <a:endParaRPr lang="fr-FR" sz="1800" b="1" dirty="0"/>
        </a:p>
      </dgm:t>
    </dgm:pt>
    <dgm:pt modelId="{0767DB0D-7BBF-4B03-A59C-F857CE03E28E}" type="parTrans" cxnId="{5BCBA18B-9651-4E19-93FE-FFD186B5DF49}">
      <dgm:prSet/>
      <dgm:spPr/>
      <dgm:t>
        <a:bodyPr/>
        <a:lstStyle/>
        <a:p>
          <a:endParaRPr lang="fr-FR"/>
        </a:p>
      </dgm:t>
    </dgm:pt>
    <dgm:pt modelId="{8347EFF2-B04F-4CE6-B018-8B0053A6F660}" type="sibTrans" cxnId="{5BCBA18B-9651-4E19-93FE-FFD186B5DF49}">
      <dgm:prSet/>
      <dgm:spPr/>
      <dgm:t>
        <a:bodyPr/>
        <a:lstStyle/>
        <a:p>
          <a:endParaRPr lang="fr-FR"/>
        </a:p>
      </dgm:t>
    </dgm:pt>
    <dgm:pt modelId="{1C5B2033-18AD-4300-A2AB-EFAE14AD8E7D}">
      <dgm:prSet phldrT="[Texte]" custT="1"/>
      <dgm:spPr/>
      <dgm:t>
        <a:bodyPr/>
        <a:lstStyle/>
        <a:p>
          <a:r>
            <a:rPr lang="fr-FR" sz="1800" b="1" dirty="0" smtClean="0"/>
            <a:t>Liaison </a:t>
          </a:r>
          <a:endParaRPr lang="fr-FR" sz="1800" b="1" dirty="0"/>
        </a:p>
      </dgm:t>
    </dgm:pt>
    <dgm:pt modelId="{8380F78A-5CC9-4501-972D-853C79A7615B}" type="parTrans" cxnId="{6CC13B10-75F3-4A78-B05B-673CC79AF1C0}">
      <dgm:prSet/>
      <dgm:spPr/>
      <dgm:t>
        <a:bodyPr/>
        <a:lstStyle/>
        <a:p>
          <a:endParaRPr lang="fr-FR"/>
        </a:p>
      </dgm:t>
    </dgm:pt>
    <dgm:pt modelId="{F7725506-77A4-4956-A3A3-D762D5CE56CB}" type="sibTrans" cxnId="{6CC13B10-75F3-4A78-B05B-673CC79AF1C0}">
      <dgm:prSet/>
      <dgm:spPr/>
      <dgm:t>
        <a:bodyPr/>
        <a:lstStyle/>
        <a:p>
          <a:endParaRPr lang="fr-FR"/>
        </a:p>
      </dgm:t>
    </dgm:pt>
    <dgm:pt modelId="{0D44879B-A436-4C4E-9EAE-5607E7688D60}">
      <dgm:prSet phldrT="[Texte]" custT="1"/>
      <dgm:spPr/>
      <dgm:t>
        <a:bodyPr/>
        <a:lstStyle/>
        <a:p>
          <a:r>
            <a:rPr lang="fr-FR" sz="1800" b="1" dirty="0" smtClean="0"/>
            <a:t>Sans stimulation ou inhibition de l’action </a:t>
          </a:r>
          <a:endParaRPr lang="fr-FR" sz="1800" b="1" dirty="0"/>
        </a:p>
      </dgm:t>
    </dgm:pt>
    <dgm:pt modelId="{62BF0AC0-6B96-472C-B62D-2AEB62D5F715}" type="parTrans" cxnId="{51609F4E-D6F5-4B02-BBE8-FAA2B1E5F817}">
      <dgm:prSet/>
      <dgm:spPr/>
      <dgm:t>
        <a:bodyPr/>
        <a:lstStyle/>
        <a:p>
          <a:endParaRPr lang="fr-FR"/>
        </a:p>
      </dgm:t>
    </dgm:pt>
    <dgm:pt modelId="{AEA95A01-CEA2-43DE-B163-3C1159EC6668}" type="sibTrans" cxnId="{51609F4E-D6F5-4B02-BBE8-FAA2B1E5F817}">
      <dgm:prSet/>
      <dgm:spPr/>
      <dgm:t>
        <a:bodyPr/>
        <a:lstStyle/>
        <a:p>
          <a:endParaRPr lang="fr-FR"/>
        </a:p>
      </dgm:t>
    </dgm:pt>
    <dgm:pt modelId="{A4DC5D65-7EA9-4DE8-8650-F57793F773FD}">
      <dgm:prSet phldrT="[Texte]" custT="1"/>
      <dgm:spPr/>
      <dgm:t>
        <a:bodyPr/>
        <a:lstStyle/>
        <a:p>
          <a:r>
            <a:rPr lang="fr-FR" sz="1800" b="1" dirty="0" smtClean="0">
              <a:solidFill>
                <a:srgbClr val="FF0066"/>
              </a:solidFill>
            </a:rPr>
            <a:t>Antagoniste</a:t>
          </a:r>
        </a:p>
      </dgm:t>
    </dgm:pt>
    <dgm:pt modelId="{1F00902F-331A-4D22-B655-650780F65D07}" type="parTrans" cxnId="{77AE44C2-D716-4202-A2F6-462F5F081BD7}">
      <dgm:prSet/>
      <dgm:spPr/>
      <dgm:t>
        <a:bodyPr/>
        <a:lstStyle/>
        <a:p>
          <a:endParaRPr lang="fr-FR"/>
        </a:p>
      </dgm:t>
    </dgm:pt>
    <dgm:pt modelId="{421738BB-AC1C-4BA4-9D1C-A10CCF6FDBAC}" type="sibTrans" cxnId="{77AE44C2-D716-4202-A2F6-462F5F081BD7}">
      <dgm:prSet/>
      <dgm:spPr/>
      <dgm:t>
        <a:bodyPr/>
        <a:lstStyle/>
        <a:p>
          <a:endParaRPr lang="fr-FR"/>
        </a:p>
      </dgm:t>
    </dgm:pt>
    <dgm:pt modelId="{8D14ABBB-1CAA-4179-AF92-E8CC3FE5F22C}" type="pres">
      <dgm:prSet presAssocID="{6C8C0315-8C19-4321-8870-ABD1693EC2C6}" presName="CompostProcess" presStyleCnt="0">
        <dgm:presLayoutVars>
          <dgm:dir/>
          <dgm:resizeHandles val="exact"/>
        </dgm:presLayoutVars>
      </dgm:prSet>
      <dgm:spPr/>
    </dgm:pt>
    <dgm:pt modelId="{0028081B-CBED-42B7-B5C3-792E3E3ECCE3}" type="pres">
      <dgm:prSet presAssocID="{6C8C0315-8C19-4321-8870-ABD1693EC2C6}" presName="arrow" presStyleLbl="bgShp" presStyleIdx="0" presStyleCnt="1"/>
      <dgm:spPr/>
    </dgm:pt>
    <dgm:pt modelId="{3DF45512-1D49-49B5-AB01-C5137F05A419}" type="pres">
      <dgm:prSet presAssocID="{6C8C0315-8C19-4321-8870-ABD1693EC2C6}" presName="linearProcess" presStyleCnt="0"/>
      <dgm:spPr/>
    </dgm:pt>
    <dgm:pt modelId="{5D6BD5B8-141D-4570-B1D0-4D1671F77B35}" type="pres">
      <dgm:prSet presAssocID="{E7DFB689-1A7D-452D-ACDF-B573FB4E02AF}" presName="textNode" presStyleLbl="node1" presStyleIdx="0" presStyleCnt="4">
        <dgm:presLayoutVars>
          <dgm:bulletEnabled val="1"/>
        </dgm:presLayoutVars>
      </dgm:prSet>
      <dgm:spPr/>
      <dgm:t>
        <a:bodyPr/>
        <a:lstStyle/>
        <a:p>
          <a:endParaRPr lang="fr-FR"/>
        </a:p>
      </dgm:t>
    </dgm:pt>
    <dgm:pt modelId="{95DCDE71-F1BA-4B27-8A53-DB3214A5267C}" type="pres">
      <dgm:prSet presAssocID="{8347EFF2-B04F-4CE6-B018-8B0053A6F660}" presName="sibTrans" presStyleCnt="0"/>
      <dgm:spPr/>
    </dgm:pt>
    <dgm:pt modelId="{6760FC1E-003D-4D91-9BEA-4913AEB2FFB4}" type="pres">
      <dgm:prSet presAssocID="{1C5B2033-18AD-4300-A2AB-EFAE14AD8E7D}" presName="textNode" presStyleLbl="node1" presStyleIdx="1" presStyleCnt="4">
        <dgm:presLayoutVars>
          <dgm:bulletEnabled val="1"/>
        </dgm:presLayoutVars>
      </dgm:prSet>
      <dgm:spPr/>
      <dgm:t>
        <a:bodyPr/>
        <a:lstStyle/>
        <a:p>
          <a:endParaRPr lang="fr-FR"/>
        </a:p>
      </dgm:t>
    </dgm:pt>
    <dgm:pt modelId="{C1AA59CC-2AF5-4A3D-9987-FEE71B8E3FE6}" type="pres">
      <dgm:prSet presAssocID="{F7725506-77A4-4956-A3A3-D762D5CE56CB}" presName="sibTrans" presStyleCnt="0"/>
      <dgm:spPr/>
    </dgm:pt>
    <dgm:pt modelId="{BBDC0B90-66E3-437B-A205-799AF04D1C27}" type="pres">
      <dgm:prSet presAssocID="{0D44879B-A436-4C4E-9EAE-5607E7688D60}" presName="textNode" presStyleLbl="node1" presStyleIdx="2" presStyleCnt="4">
        <dgm:presLayoutVars>
          <dgm:bulletEnabled val="1"/>
        </dgm:presLayoutVars>
      </dgm:prSet>
      <dgm:spPr/>
      <dgm:t>
        <a:bodyPr/>
        <a:lstStyle/>
        <a:p>
          <a:endParaRPr lang="fr-FR"/>
        </a:p>
      </dgm:t>
    </dgm:pt>
    <dgm:pt modelId="{5A6D6A95-9266-4737-B0D4-A63076658262}" type="pres">
      <dgm:prSet presAssocID="{AEA95A01-CEA2-43DE-B163-3C1159EC6668}" presName="sibTrans" presStyleCnt="0"/>
      <dgm:spPr/>
    </dgm:pt>
    <dgm:pt modelId="{FB9DE3A5-B057-4CF7-97DA-2B53788BC6D1}" type="pres">
      <dgm:prSet presAssocID="{A4DC5D65-7EA9-4DE8-8650-F57793F773FD}" presName="textNode" presStyleLbl="node1" presStyleIdx="3" presStyleCnt="4">
        <dgm:presLayoutVars>
          <dgm:bulletEnabled val="1"/>
        </dgm:presLayoutVars>
      </dgm:prSet>
      <dgm:spPr/>
      <dgm:t>
        <a:bodyPr/>
        <a:lstStyle/>
        <a:p>
          <a:endParaRPr lang="fr-FR"/>
        </a:p>
      </dgm:t>
    </dgm:pt>
  </dgm:ptLst>
  <dgm:cxnLst>
    <dgm:cxn modelId="{77AE44C2-D716-4202-A2F6-462F5F081BD7}" srcId="{6C8C0315-8C19-4321-8870-ABD1693EC2C6}" destId="{A4DC5D65-7EA9-4DE8-8650-F57793F773FD}" srcOrd="3" destOrd="0" parTransId="{1F00902F-331A-4D22-B655-650780F65D07}" sibTransId="{421738BB-AC1C-4BA4-9D1C-A10CCF6FDBAC}"/>
    <dgm:cxn modelId="{E2E41D9C-B193-4164-981F-9F407F8DBB45}" type="presOf" srcId="{A4DC5D65-7EA9-4DE8-8650-F57793F773FD}" destId="{FB9DE3A5-B057-4CF7-97DA-2B53788BC6D1}" srcOrd="0" destOrd="0" presId="urn:microsoft.com/office/officeart/2005/8/layout/hProcess9"/>
    <dgm:cxn modelId="{5BCBA18B-9651-4E19-93FE-FFD186B5DF49}" srcId="{6C8C0315-8C19-4321-8870-ABD1693EC2C6}" destId="{E7DFB689-1A7D-452D-ACDF-B573FB4E02AF}" srcOrd="0" destOrd="0" parTransId="{0767DB0D-7BBF-4B03-A59C-F857CE03E28E}" sibTransId="{8347EFF2-B04F-4CE6-B018-8B0053A6F660}"/>
    <dgm:cxn modelId="{0DCAEA51-A80C-43FF-9A19-B761899D3042}" type="presOf" srcId="{0D44879B-A436-4C4E-9EAE-5607E7688D60}" destId="{BBDC0B90-66E3-437B-A205-799AF04D1C27}" srcOrd="0" destOrd="0" presId="urn:microsoft.com/office/officeart/2005/8/layout/hProcess9"/>
    <dgm:cxn modelId="{18A24CFD-AE82-456A-AF23-7E8D02E1DA18}" type="presOf" srcId="{E7DFB689-1A7D-452D-ACDF-B573FB4E02AF}" destId="{5D6BD5B8-141D-4570-B1D0-4D1671F77B35}" srcOrd="0" destOrd="0" presId="urn:microsoft.com/office/officeart/2005/8/layout/hProcess9"/>
    <dgm:cxn modelId="{5E62A2B4-50EF-4DBD-810D-C94F24589C49}" type="presOf" srcId="{1C5B2033-18AD-4300-A2AB-EFAE14AD8E7D}" destId="{6760FC1E-003D-4D91-9BEA-4913AEB2FFB4}" srcOrd="0" destOrd="0" presId="urn:microsoft.com/office/officeart/2005/8/layout/hProcess9"/>
    <dgm:cxn modelId="{6CC13B10-75F3-4A78-B05B-673CC79AF1C0}" srcId="{6C8C0315-8C19-4321-8870-ABD1693EC2C6}" destId="{1C5B2033-18AD-4300-A2AB-EFAE14AD8E7D}" srcOrd="1" destOrd="0" parTransId="{8380F78A-5CC9-4501-972D-853C79A7615B}" sibTransId="{F7725506-77A4-4956-A3A3-D762D5CE56CB}"/>
    <dgm:cxn modelId="{51609F4E-D6F5-4B02-BBE8-FAA2B1E5F817}" srcId="{6C8C0315-8C19-4321-8870-ABD1693EC2C6}" destId="{0D44879B-A436-4C4E-9EAE-5607E7688D60}" srcOrd="2" destOrd="0" parTransId="{62BF0AC0-6B96-472C-B62D-2AEB62D5F715}" sibTransId="{AEA95A01-CEA2-43DE-B163-3C1159EC6668}"/>
    <dgm:cxn modelId="{057B2ECE-66BF-4B09-84F6-84E02324B019}" type="presOf" srcId="{6C8C0315-8C19-4321-8870-ABD1693EC2C6}" destId="{8D14ABBB-1CAA-4179-AF92-E8CC3FE5F22C}" srcOrd="0" destOrd="0" presId="urn:microsoft.com/office/officeart/2005/8/layout/hProcess9"/>
    <dgm:cxn modelId="{3C454FD2-4409-4D0B-8BA1-09F29B9AA29E}" type="presParOf" srcId="{8D14ABBB-1CAA-4179-AF92-E8CC3FE5F22C}" destId="{0028081B-CBED-42B7-B5C3-792E3E3ECCE3}" srcOrd="0" destOrd="0" presId="urn:microsoft.com/office/officeart/2005/8/layout/hProcess9"/>
    <dgm:cxn modelId="{007E5902-9388-4129-A259-6870F9A98FD5}" type="presParOf" srcId="{8D14ABBB-1CAA-4179-AF92-E8CC3FE5F22C}" destId="{3DF45512-1D49-49B5-AB01-C5137F05A419}" srcOrd="1" destOrd="0" presId="urn:microsoft.com/office/officeart/2005/8/layout/hProcess9"/>
    <dgm:cxn modelId="{984BD38C-2805-42A4-9AFF-F1CF13A35899}" type="presParOf" srcId="{3DF45512-1D49-49B5-AB01-C5137F05A419}" destId="{5D6BD5B8-141D-4570-B1D0-4D1671F77B35}" srcOrd="0" destOrd="0" presId="urn:microsoft.com/office/officeart/2005/8/layout/hProcess9"/>
    <dgm:cxn modelId="{D2F63779-08BC-4329-92FA-651EE5754D47}" type="presParOf" srcId="{3DF45512-1D49-49B5-AB01-C5137F05A419}" destId="{95DCDE71-F1BA-4B27-8A53-DB3214A5267C}" srcOrd="1" destOrd="0" presId="urn:microsoft.com/office/officeart/2005/8/layout/hProcess9"/>
    <dgm:cxn modelId="{7DE9031A-C033-4149-A838-F78D9E03E4FE}" type="presParOf" srcId="{3DF45512-1D49-49B5-AB01-C5137F05A419}" destId="{6760FC1E-003D-4D91-9BEA-4913AEB2FFB4}" srcOrd="2" destOrd="0" presId="urn:microsoft.com/office/officeart/2005/8/layout/hProcess9"/>
    <dgm:cxn modelId="{19A21521-9C94-414D-AC10-51BD4C24D7D6}" type="presParOf" srcId="{3DF45512-1D49-49B5-AB01-C5137F05A419}" destId="{C1AA59CC-2AF5-4A3D-9987-FEE71B8E3FE6}" srcOrd="3" destOrd="0" presId="urn:microsoft.com/office/officeart/2005/8/layout/hProcess9"/>
    <dgm:cxn modelId="{91156A2C-9DFD-4C6B-904D-0CC82E2588D9}" type="presParOf" srcId="{3DF45512-1D49-49B5-AB01-C5137F05A419}" destId="{BBDC0B90-66E3-437B-A205-799AF04D1C27}" srcOrd="4" destOrd="0" presId="urn:microsoft.com/office/officeart/2005/8/layout/hProcess9"/>
    <dgm:cxn modelId="{4151DB1C-8E2B-4F69-A836-C5BDAB27AF55}" type="presParOf" srcId="{3DF45512-1D49-49B5-AB01-C5137F05A419}" destId="{5A6D6A95-9266-4737-B0D4-A63076658262}" srcOrd="5" destOrd="0" presId="urn:microsoft.com/office/officeart/2005/8/layout/hProcess9"/>
    <dgm:cxn modelId="{9F250190-0753-44F5-BD22-1588AE844E4E}" type="presParOf" srcId="{3DF45512-1D49-49B5-AB01-C5137F05A419}" destId="{FB9DE3A5-B057-4CF7-97DA-2B53788BC6D1}" srcOrd="6" destOrd="0" presId="urn:microsoft.com/office/officeart/2005/8/layout/hProcess9"/>
  </dgm:cxnLst>
  <dgm:bg/>
  <dgm:whole/>
</dgm:dataModel>
</file>

<file path=ppt/diagrams/data12.xml><?xml version="1.0" encoding="utf-8"?>
<dgm:dataModel xmlns:dgm="http://schemas.openxmlformats.org/drawingml/2006/diagram" xmlns:a="http://schemas.openxmlformats.org/drawingml/2006/main">
  <dgm:ptLst>
    <dgm:pt modelId="{90D01D93-F6E6-429D-BF87-279171B5A814}" type="doc">
      <dgm:prSet loTypeId="urn:microsoft.com/office/officeart/2005/8/layout/vList5" loCatId="list" qsTypeId="urn:microsoft.com/office/officeart/2005/8/quickstyle/simple1" qsCatId="simple" csTypeId="urn:microsoft.com/office/officeart/2005/8/colors/accent5_1" csCatId="accent5" phldr="1"/>
      <dgm:spPr/>
      <dgm:t>
        <a:bodyPr/>
        <a:lstStyle/>
        <a:p>
          <a:endParaRPr lang="fr-FR"/>
        </a:p>
      </dgm:t>
    </dgm:pt>
    <dgm:pt modelId="{8956BEF7-C7F1-466D-A958-0501B6C95A5A}">
      <dgm:prSet phldrT="[Texte]" custT="1"/>
      <dgm:spPr/>
      <dgm:t>
        <a:bodyPr/>
        <a:lstStyle/>
        <a:p>
          <a:r>
            <a:rPr lang="fr-FR" sz="2000" b="1" dirty="0" smtClean="0">
              <a:solidFill>
                <a:srgbClr val="FF0066"/>
              </a:solidFill>
            </a:rPr>
            <a:t>Affinité</a:t>
          </a:r>
          <a:endParaRPr lang="fr-FR" sz="2000" b="1" dirty="0">
            <a:solidFill>
              <a:srgbClr val="FF0066"/>
            </a:solidFill>
          </a:endParaRPr>
        </a:p>
      </dgm:t>
    </dgm:pt>
    <dgm:pt modelId="{4B0C4194-0DEB-405E-98D3-FD92DEDEE90F}" type="parTrans" cxnId="{CD93C7C7-4767-4B7B-85B4-34E136CE8EFA}">
      <dgm:prSet/>
      <dgm:spPr/>
      <dgm:t>
        <a:bodyPr/>
        <a:lstStyle/>
        <a:p>
          <a:endParaRPr lang="fr-FR"/>
        </a:p>
      </dgm:t>
    </dgm:pt>
    <dgm:pt modelId="{D31C91ED-8210-401D-A3CF-9269D12AEAB6}" type="sibTrans" cxnId="{CD93C7C7-4767-4B7B-85B4-34E136CE8EFA}">
      <dgm:prSet/>
      <dgm:spPr/>
      <dgm:t>
        <a:bodyPr/>
        <a:lstStyle/>
        <a:p>
          <a:endParaRPr lang="fr-FR"/>
        </a:p>
      </dgm:t>
    </dgm:pt>
    <dgm:pt modelId="{DF741B3F-BDB2-4F03-838B-4F182B33EADF}">
      <dgm:prSet phldrT="[Texte]"/>
      <dgm:spPr/>
      <dgm:t>
        <a:bodyPr/>
        <a:lstStyle/>
        <a:p>
          <a:r>
            <a:rPr lang="fr-FR" dirty="0" smtClean="0"/>
            <a:t>Réciproque</a:t>
          </a:r>
          <a:endParaRPr lang="fr-FR" dirty="0"/>
        </a:p>
      </dgm:t>
    </dgm:pt>
    <dgm:pt modelId="{8132910E-45FF-4952-84E3-39B739D7561A}" type="parTrans" cxnId="{31715219-DBB4-4ECB-BC90-0CEFE578FD01}">
      <dgm:prSet/>
      <dgm:spPr/>
      <dgm:t>
        <a:bodyPr/>
        <a:lstStyle/>
        <a:p>
          <a:endParaRPr lang="fr-FR"/>
        </a:p>
      </dgm:t>
    </dgm:pt>
    <dgm:pt modelId="{36DC3077-50B2-4A24-9318-CE83CDD97447}" type="sibTrans" cxnId="{31715219-DBB4-4ECB-BC90-0CEFE578FD01}">
      <dgm:prSet/>
      <dgm:spPr/>
      <dgm:t>
        <a:bodyPr/>
        <a:lstStyle/>
        <a:p>
          <a:endParaRPr lang="fr-FR"/>
        </a:p>
      </dgm:t>
    </dgm:pt>
    <dgm:pt modelId="{8929C75A-5753-43E6-BEC2-F295EE540A31}">
      <dgm:prSet phldrT="[Texte]"/>
      <dgm:spPr/>
      <dgm:t>
        <a:bodyPr/>
        <a:lstStyle/>
        <a:p>
          <a:r>
            <a:rPr lang="fr-FR" b="1" dirty="0" smtClean="0">
              <a:solidFill>
                <a:srgbClr val="002060"/>
              </a:solidFill>
            </a:rPr>
            <a:t>Puissance</a:t>
          </a:r>
          <a:r>
            <a:rPr lang="fr-FR" b="1" dirty="0" smtClean="0"/>
            <a:t> </a:t>
          </a:r>
          <a:r>
            <a:rPr lang="fr-FR" dirty="0" smtClean="0"/>
            <a:t>de l’interaction</a:t>
          </a:r>
          <a:endParaRPr lang="fr-FR" dirty="0"/>
        </a:p>
      </dgm:t>
    </dgm:pt>
    <dgm:pt modelId="{E673B882-38C5-4624-8C23-76073EA9C88F}" type="parTrans" cxnId="{1F8CFDB1-C5A1-4784-91E8-5FD519272762}">
      <dgm:prSet/>
      <dgm:spPr/>
      <dgm:t>
        <a:bodyPr/>
        <a:lstStyle/>
        <a:p>
          <a:endParaRPr lang="fr-FR"/>
        </a:p>
      </dgm:t>
    </dgm:pt>
    <dgm:pt modelId="{1B3CED5E-6244-4FD0-928B-4EDE53018281}" type="sibTrans" cxnId="{1F8CFDB1-C5A1-4784-91E8-5FD519272762}">
      <dgm:prSet/>
      <dgm:spPr/>
      <dgm:t>
        <a:bodyPr/>
        <a:lstStyle/>
        <a:p>
          <a:endParaRPr lang="fr-FR"/>
        </a:p>
      </dgm:t>
    </dgm:pt>
    <dgm:pt modelId="{B99B486F-B216-486F-B88B-893356504E80}" type="pres">
      <dgm:prSet presAssocID="{90D01D93-F6E6-429D-BF87-279171B5A814}" presName="Name0" presStyleCnt="0">
        <dgm:presLayoutVars>
          <dgm:dir/>
          <dgm:animLvl val="lvl"/>
          <dgm:resizeHandles val="exact"/>
        </dgm:presLayoutVars>
      </dgm:prSet>
      <dgm:spPr/>
      <dgm:t>
        <a:bodyPr/>
        <a:lstStyle/>
        <a:p>
          <a:endParaRPr lang="fr-FR"/>
        </a:p>
      </dgm:t>
    </dgm:pt>
    <dgm:pt modelId="{6189277A-45C1-4285-8AE7-54EC1785561E}" type="pres">
      <dgm:prSet presAssocID="{8956BEF7-C7F1-466D-A958-0501B6C95A5A}" presName="linNode" presStyleCnt="0"/>
      <dgm:spPr/>
    </dgm:pt>
    <dgm:pt modelId="{BA78F85A-1D99-4BD6-BB8E-66CCDCD657C1}" type="pres">
      <dgm:prSet presAssocID="{8956BEF7-C7F1-466D-A958-0501B6C95A5A}" presName="parentText" presStyleLbl="node1" presStyleIdx="0" presStyleCnt="1" custScaleX="60699" custScaleY="63513">
        <dgm:presLayoutVars>
          <dgm:chMax val="1"/>
          <dgm:bulletEnabled val="1"/>
        </dgm:presLayoutVars>
      </dgm:prSet>
      <dgm:spPr/>
      <dgm:t>
        <a:bodyPr/>
        <a:lstStyle/>
        <a:p>
          <a:endParaRPr lang="fr-FR"/>
        </a:p>
      </dgm:t>
    </dgm:pt>
    <dgm:pt modelId="{5E1AB3F3-2187-44A9-A722-DFEC0E17A79A}" type="pres">
      <dgm:prSet presAssocID="{8956BEF7-C7F1-466D-A958-0501B6C95A5A}" presName="descendantText" presStyleLbl="alignAccFollowNode1" presStyleIdx="0" presStyleCnt="1">
        <dgm:presLayoutVars>
          <dgm:bulletEnabled val="1"/>
        </dgm:presLayoutVars>
      </dgm:prSet>
      <dgm:spPr/>
      <dgm:t>
        <a:bodyPr/>
        <a:lstStyle/>
        <a:p>
          <a:endParaRPr lang="fr-FR"/>
        </a:p>
      </dgm:t>
    </dgm:pt>
  </dgm:ptLst>
  <dgm:cxnLst>
    <dgm:cxn modelId="{49FF0798-F29D-4A74-9A34-DEC8CBA76DC1}" type="presOf" srcId="{DF741B3F-BDB2-4F03-838B-4F182B33EADF}" destId="{5E1AB3F3-2187-44A9-A722-DFEC0E17A79A}" srcOrd="0" destOrd="0" presId="urn:microsoft.com/office/officeart/2005/8/layout/vList5"/>
    <dgm:cxn modelId="{F9F3D54B-0094-41E3-9714-F1C871C4C814}" type="presOf" srcId="{8956BEF7-C7F1-466D-A958-0501B6C95A5A}" destId="{BA78F85A-1D99-4BD6-BB8E-66CCDCD657C1}" srcOrd="0" destOrd="0" presId="urn:microsoft.com/office/officeart/2005/8/layout/vList5"/>
    <dgm:cxn modelId="{31715219-DBB4-4ECB-BC90-0CEFE578FD01}" srcId="{8956BEF7-C7F1-466D-A958-0501B6C95A5A}" destId="{DF741B3F-BDB2-4F03-838B-4F182B33EADF}" srcOrd="0" destOrd="0" parTransId="{8132910E-45FF-4952-84E3-39B739D7561A}" sibTransId="{36DC3077-50B2-4A24-9318-CE83CDD97447}"/>
    <dgm:cxn modelId="{AD5A34AC-BA16-4368-931F-AA8B0D577100}" type="presOf" srcId="{90D01D93-F6E6-429D-BF87-279171B5A814}" destId="{B99B486F-B216-486F-B88B-893356504E80}" srcOrd="0" destOrd="0" presId="urn:microsoft.com/office/officeart/2005/8/layout/vList5"/>
    <dgm:cxn modelId="{52E4A680-B1E7-427E-9FB3-D0600CA88341}" type="presOf" srcId="{8929C75A-5753-43E6-BEC2-F295EE540A31}" destId="{5E1AB3F3-2187-44A9-A722-DFEC0E17A79A}" srcOrd="0" destOrd="1" presId="urn:microsoft.com/office/officeart/2005/8/layout/vList5"/>
    <dgm:cxn modelId="{CD93C7C7-4767-4B7B-85B4-34E136CE8EFA}" srcId="{90D01D93-F6E6-429D-BF87-279171B5A814}" destId="{8956BEF7-C7F1-466D-A958-0501B6C95A5A}" srcOrd="0" destOrd="0" parTransId="{4B0C4194-0DEB-405E-98D3-FD92DEDEE90F}" sibTransId="{D31C91ED-8210-401D-A3CF-9269D12AEAB6}"/>
    <dgm:cxn modelId="{1F8CFDB1-C5A1-4784-91E8-5FD519272762}" srcId="{8956BEF7-C7F1-466D-A958-0501B6C95A5A}" destId="{8929C75A-5753-43E6-BEC2-F295EE540A31}" srcOrd="1" destOrd="0" parTransId="{E673B882-38C5-4624-8C23-76073EA9C88F}" sibTransId="{1B3CED5E-6244-4FD0-928B-4EDE53018281}"/>
    <dgm:cxn modelId="{8F5CDC53-ADC1-4FA7-A27C-071EBDFE0B2D}" type="presParOf" srcId="{B99B486F-B216-486F-B88B-893356504E80}" destId="{6189277A-45C1-4285-8AE7-54EC1785561E}" srcOrd="0" destOrd="0" presId="urn:microsoft.com/office/officeart/2005/8/layout/vList5"/>
    <dgm:cxn modelId="{44C952E0-B85A-4ADA-A538-57CCCC6BA29A}" type="presParOf" srcId="{6189277A-45C1-4285-8AE7-54EC1785561E}" destId="{BA78F85A-1D99-4BD6-BB8E-66CCDCD657C1}" srcOrd="0" destOrd="0" presId="urn:microsoft.com/office/officeart/2005/8/layout/vList5"/>
    <dgm:cxn modelId="{A827C08A-0694-4F22-AA1A-F2C2789A46F7}" type="presParOf" srcId="{6189277A-45C1-4285-8AE7-54EC1785561E}" destId="{5E1AB3F3-2187-44A9-A722-DFEC0E17A79A}" srcOrd="1" destOrd="0" presId="urn:microsoft.com/office/officeart/2005/8/layout/vList5"/>
  </dgm:cxnLst>
  <dgm:bg/>
  <dgm:whole/>
</dgm:dataModel>
</file>

<file path=ppt/diagrams/data13.xml><?xml version="1.0" encoding="utf-8"?>
<dgm:dataModel xmlns:dgm="http://schemas.openxmlformats.org/drawingml/2006/diagram" xmlns:a="http://schemas.openxmlformats.org/drawingml/2006/main">
  <dgm:ptLst>
    <dgm:pt modelId="{90D01D93-F6E6-429D-BF87-279171B5A814}" type="doc">
      <dgm:prSet loTypeId="urn:microsoft.com/office/officeart/2005/8/layout/vList5" loCatId="list" qsTypeId="urn:microsoft.com/office/officeart/2005/8/quickstyle/simple1" qsCatId="simple" csTypeId="urn:microsoft.com/office/officeart/2005/8/colors/accent5_1" csCatId="accent5" phldr="1"/>
      <dgm:spPr/>
      <dgm:t>
        <a:bodyPr/>
        <a:lstStyle/>
        <a:p>
          <a:endParaRPr lang="fr-FR"/>
        </a:p>
      </dgm:t>
    </dgm:pt>
    <dgm:pt modelId="{8956BEF7-C7F1-466D-A958-0501B6C95A5A}">
      <dgm:prSet phldrT="[Texte]" custT="1"/>
      <dgm:spPr/>
      <dgm:t>
        <a:bodyPr/>
        <a:lstStyle/>
        <a:p>
          <a:r>
            <a:rPr lang="fr-FR" sz="2000" b="1" dirty="0" smtClean="0">
              <a:solidFill>
                <a:srgbClr val="FF0066"/>
              </a:solidFill>
            </a:rPr>
            <a:t>Réversibilité</a:t>
          </a:r>
          <a:endParaRPr lang="fr-FR" sz="2000" b="1" dirty="0">
            <a:solidFill>
              <a:srgbClr val="FF0066"/>
            </a:solidFill>
          </a:endParaRPr>
        </a:p>
      </dgm:t>
    </dgm:pt>
    <dgm:pt modelId="{4B0C4194-0DEB-405E-98D3-FD92DEDEE90F}" type="parTrans" cxnId="{CD93C7C7-4767-4B7B-85B4-34E136CE8EFA}">
      <dgm:prSet/>
      <dgm:spPr/>
      <dgm:t>
        <a:bodyPr/>
        <a:lstStyle/>
        <a:p>
          <a:endParaRPr lang="fr-FR"/>
        </a:p>
      </dgm:t>
    </dgm:pt>
    <dgm:pt modelId="{D31C91ED-8210-401D-A3CF-9269D12AEAB6}" type="sibTrans" cxnId="{CD93C7C7-4767-4B7B-85B4-34E136CE8EFA}">
      <dgm:prSet/>
      <dgm:spPr/>
      <dgm:t>
        <a:bodyPr/>
        <a:lstStyle/>
        <a:p>
          <a:endParaRPr lang="fr-FR"/>
        </a:p>
      </dgm:t>
    </dgm:pt>
    <dgm:pt modelId="{DF741B3F-BDB2-4F03-838B-4F182B33EADF}">
      <dgm:prSet phldrT="[Texte]"/>
      <dgm:spPr/>
      <dgm:t>
        <a:bodyPr/>
        <a:lstStyle/>
        <a:p>
          <a:r>
            <a:rPr lang="fr-FR" b="1" dirty="0" smtClean="0">
              <a:solidFill>
                <a:srgbClr val="002060"/>
              </a:solidFill>
            </a:rPr>
            <a:t>Réversible</a:t>
          </a:r>
          <a:endParaRPr lang="fr-FR" b="1" dirty="0">
            <a:solidFill>
              <a:srgbClr val="002060"/>
            </a:solidFill>
          </a:endParaRPr>
        </a:p>
      </dgm:t>
    </dgm:pt>
    <dgm:pt modelId="{8132910E-45FF-4952-84E3-39B739D7561A}" type="parTrans" cxnId="{31715219-DBB4-4ECB-BC90-0CEFE578FD01}">
      <dgm:prSet/>
      <dgm:spPr/>
      <dgm:t>
        <a:bodyPr/>
        <a:lstStyle/>
        <a:p>
          <a:endParaRPr lang="fr-FR"/>
        </a:p>
      </dgm:t>
    </dgm:pt>
    <dgm:pt modelId="{36DC3077-50B2-4A24-9318-CE83CDD97447}" type="sibTrans" cxnId="{31715219-DBB4-4ECB-BC90-0CEFE578FD01}">
      <dgm:prSet/>
      <dgm:spPr/>
      <dgm:t>
        <a:bodyPr/>
        <a:lstStyle/>
        <a:p>
          <a:endParaRPr lang="fr-FR"/>
        </a:p>
      </dgm:t>
    </dgm:pt>
    <dgm:pt modelId="{8929C75A-5753-43E6-BEC2-F295EE540A31}">
      <dgm:prSet phldrT="[Texte]"/>
      <dgm:spPr/>
      <dgm:t>
        <a:bodyPr/>
        <a:lstStyle/>
        <a:p>
          <a:r>
            <a:rPr lang="fr-FR" b="1" dirty="0" smtClean="0">
              <a:solidFill>
                <a:srgbClr val="002060"/>
              </a:solidFill>
            </a:rPr>
            <a:t>Déplaçable </a:t>
          </a:r>
          <a:r>
            <a:rPr lang="fr-FR" dirty="0" smtClean="0"/>
            <a:t>/ L de structure chimique voisine et d’affinité &gt;</a:t>
          </a:r>
          <a:endParaRPr lang="fr-FR" dirty="0"/>
        </a:p>
      </dgm:t>
    </dgm:pt>
    <dgm:pt modelId="{E673B882-38C5-4624-8C23-76073EA9C88F}" type="parTrans" cxnId="{1F8CFDB1-C5A1-4784-91E8-5FD519272762}">
      <dgm:prSet/>
      <dgm:spPr/>
      <dgm:t>
        <a:bodyPr/>
        <a:lstStyle/>
        <a:p>
          <a:endParaRPr lang="fr-FR"/>
        </a:p>
      </dgm:t>
    </dgm:pt>
    <dgm:pt modelId="{1B3CED5E-6244-4FD0-928B-4EDE53018281}" type="sibTrans" cxnId="{1F8CFDB1-C5A1-4784-91E8-5FD519272762}">
      <dgm:prSet/>
      <dgm:spPr/>
      <dgm:t>
        <a:bodyPr/>
        <a:lstStyle/>
        <a:p>
          <a:endParaRPr lang="fr-FR"/>
        </a:p>
      </dgm:t>
    </dgm:pt>
    <dgm:pt modelId="{A2F059AA-DD4B-40F5-A147-3B7C1A756F15}">
      <dgm:prSet phldrT="[Texte]"/>
      <dgm:spPr/>
      <dgm:t>
        <a:bodyPr/>
        <a:lstStyle/>
        <a:p>
          <a:r>
            <a:rPr lang="fr-FR" b="1" dirty="0" smtClean="0"/>
            <a:t>[L]  augmente  </a:t>
          </a:r>
          <a:r>
            <a:rPr lang="fr-FR" dirty="0" smtClean="0">
              <a:sym typeface="Wingdings" pitchFamily="2" charset="2"/>
            </a:rPr>
            <a:t> fixation</a:t>
          </a:r>
          <a:endParaRPr lang="fr-FR" b="1" dirty="0"/>
        </a:p>
      </dgm:t>
    </dgm:pt>
    <dgm:pt modelId="{A75EF978-46D5-485D-9C5A-785477F4D78A}" type="parTrans" cxnId="{AD1600C4-6C43-4FC2-B7A4-EEB1BC87081B}">
      <dgm:prSet/>
      <dgm:spPr/>
      <dgm:t>
        <a:bodyPr/>
        <a:lstStyle/>
        <a:p>
          <a:endParaRPr lang="fr-FR"/>
        </a:p>
      </dgm:t>
    </dgm:pt>
    <dgm:pt modelId="{3CE8617D-AD30-4333-899E-36C6F166BFF0}" type="sibTrans" cxnId="{AD1600C4-6C43-4FC2-B7A4-EEB1BC87081B}">
      <dgm:prSet/>
      <dgm:spPr/>
      <dgm:t>
        <a:bodyPr/>
        <a:lstStyle/>
        <a:p>
          <a:endParaRPr lang="fr-FR"/>
        </a:p>
      </dgm:t>
    </dgm:pt>
    <dgm:pt modelId="{BA21DABF-96C2-4FE0-84F4-9B69FA203292}">
      <dgm:prSet phldrT="[Texte]"/>
      <dgm:spPr/>
      <dgm:t>
        <a:bodyPr/>
        <a:lstStyle/>
        <a:p>
          <a:r>
            <a:rPr lang="fr-FR" b="1" dirty="0" smtClean="0"/>
            <a:t> [L]  diminue  </a:t>
          </a:r>
          <a:r>
            <a:rPr lang="fr-FR" dirty="0" smtClean="0">
              <a:sym typeface="Wingdings" pitchFamily="2" charset="2"/>
            </a:rPr>
            <a:t> dissociation  interruption de l’effet</a:t>
          </a:r>
          <a:endParaRPr lang="fr-FR" b="1" dirty="0"/>
        </a:p>
      </dgm:t>
    </dgm:pt>
    <dgm:pt modelId="{A28FC303-E4AE-4C7A-AF2B-43BBA861FC5E}" type="parTrans" cxnId="{1AF4B45A-86CF-4079-9CFD-A548BE3B019F}">
      <dgm:prSet/>
      <dgm:spPr/>
      <dgm:t>
        <a:bodyPr/>
        <a:lstStyle/>
        <a:p>
          <a:endParaRPr lang="fr-FR"/>
        </a:p>
      </dgm:t>
    </dgm:pt>
    <dgm:pt modelId="{87AEBB7D-3213-49CB-8A3A-17477EF6F646}" type="sibTrans" cxnId="{1AF4B45A-86CF-4079-9CFD-A548BE3B019F}">
      <dgm:prSet/>
      <dgm:spPr/>
      <dgm:t>
        <a:bodyPr/>
        <a:lstStyle/>
        <a:p>
          <a:endParaRPr lang="fr-FR"/>
        </a:p>
      </dgm:t>
    </dgm:pt>
    <dgm:pt modelId="{B99B486F-B216-486F-B88B-893356504E80}" type="pres">
      <dgm:prSet presAssocID="{90D01D93-F6E6-429D-BF87-279171B5A814}" presName="Name0" presStyleCnt="0">
        <dgm:presLayoutVars>
          <dgm:dir/>
          <dgm:animLvl val="lvl"/>
          <dgm:resizeHandles val="exact"/>
        </dgm:presLayoutVars>
      </dgm:prSet>
      <dgm:spPr/>
      <dgm:t>
        <a:bodyPr/>
        <a:lstStyle/>
        <a:p>
          <a:endParaRPr lang="fr-FR"/>
        </a:p>
      </dgm:t>
    </dgm:pt>
    <dgm:pt modelId="{6189277A-45C1-4285-8AE7-54EC1785561E}" type="pres">
      <dgm:prSet presAssocID="{8956BEF7-C7F1-466D-A958-0501B6C95A5A}" presName="linNode" presStyleCnt="0"/>
      <dgm:spPr/>
    </dgm:pt>
    <dgm:pt modelId="{BA78F85A-1D99-4BD6-BB8E-66CCDCD657C1}" type="pres">
      <dgm:prSet presAssocID="{8956BEF7-C7F1-466D-A958-0501B6C95A5A}" presName="parentText" presStyleLbl="node1" presStyleIdx="0" presStyleCnt="1" custScaleX="60699" custScaleY="63513">
        <dgm:presLayoutVars>
          <dgm:chMax val="1"/>
          <dgm:bulletEnabled val="1"/>
        </dgm:presLayoutVars>
      </dgm:prSet>
      <dgm:spPr/>
      <dgm:t>
        <a:bodyPr/>
        <a:lstStyle/>
        <a:p>
          <a:endParaRPr lang="fr-FR"/>
        </a:p>
      </dgm:t>
    </dgm:pt>
    <dgm:pt modelId="{5E1AB3F3-2187-44A9-A722-DFEC0E17A79A}" type="pres">
      <dgm:prSet presAssocID="{8956BEF7-C7F1-466D-A958-0501B6C95A5A}" presName="descendantText" presStyleLbl="alignAccFollowNode1" presStyleIdx="0" presStyleCnt="1">
        <dgm:presLayoutVars>
          <dgm:bulletEnabled val="1"/>
        </dgm:presLayoutVars>
      </dgm:prSet>
      <dgm:spPr/>
      <dgm:t>
        <a:bodyPr/>
        <a:lstStyle/>
        <a:p>
          <a:endParaRPr lang="fr-FR"/>
        </a:p>
      </dgm:t>
    </dgm:pt>
  </dgm:ptLst>
  <dgm:cxnLst>
    <dgm:cxn modelId="{AD1600C4-6C43-4FC2-B7A4-EEB1BC87081B}" srcId="{8956BEF7-C7F1-466D-A958-0501B6C95A5A}" destId="{A2F059AA-DD4B-40F5-A147-3B7C1A756F15}" srcOrd="1" destOrd="0" parTransId="{A75EF978-46D5-485D-9C5A-785477F4D78A}" sibTransId="{3CE8617D-AD30-4333-899E-36C6F166BFF0}"/>
    <dgm:cxn modelId="{A24CE39B-0939-4B34-801B-19251722171F}" type="presOf" srcId="{90D01D93-F6E6-429D-BF87-279171B5A814}" destId="{B99B486F-B216-486F-B88B-893356504E80}" srcOrd="0" destOrd="0" presId="urn:microsoft.com/office/officeart/2005/8/layout/vList5"/>
    <dgm:cxn modelId="{1AF4B45A-86CF-4079-9CFD-A548BE3B019F}" srcId="{8956BEF7-C7F1-466D-A958-0501B6C95A5A}" destId="{BA21DABF-96C2-4FE0-84F4-9B69FA203292}" srcOrd="2" destOrd="0" parTransId="{A28FC303-E4AE-4C7A-AF2B-43BBA861FC5E}" sibTransId="{87AEBB7D-3213-49CB-8A3A-17477EF6F646}"/>
    <dgm:cxn modelId="{F068D716-C0BA-41BF-921A-6531EF1A7E0F}" type="presOf" srcId="{DF741B3F-BDB2-4F03-838B-4F182B33EADF}" destId="{5E1AB3F3-2187-44A9-A722-DFEC0E17A79A}" srcOrd="0" destOrd="0" presId="urn:microsoft.com/office/officeart/2005/8/layout/vList5"/>
    <dgm:cxn modelId="{31715219-DBB4-4ECB-BC90-0CEFE578FD01}" srcId="{8956BEF7-C7F1-466D-A958-0501B6C95A5A}" destId="{DF741B3F-BDB2-4F03-838B-4F182B33EADF}" srcOrd="0" destOrd="0" parTransId="{8132910E-45FF-4952-84E3-39B739D7561A}" sibTransId="{36DC3077-50B2-4A24-9318-CE83CDD97447}"/>
    <dgm:cxn modelId="{0852A373-AE9C-4874-8CC7-956F3208E0B1}" type="presOf" srcId="{8929C75A-5753-43E6-BEC2-F295EE540A31}" destId="{5E1AB3F3-2187-44A9-A722-DFEC0E17A79A}" srcOrd="0" destOrd="3" presId="urn:microsoft.com/office/officeart/2005/8/layout/vList5"/>
    <dgm:cxn modelId="{87E7B506-022B-4D03-A503-4630DFA3D8E4}" type="presOf" srcId="{8956BEF7-C7F1-466D-A958-0501B6C95A5A}" destId="{BA78F85A-1D99-4BD6-BB8E-66CCDCD657C1}" srcOrd="0" destOrd="0" presId="urn:microsoft.com/office/officeart/2005/8/layout/vList5"/>
    <dgm:cxn modelId="{CD93C7C7-4767-4B7B-85B4-34E136CE8EFA}" srcId="{90D01D93-F6E6-429D-BF87-279171B5A814}" destId="{8956BEF7-C7F1-466D-A958-0501B6C95A5A}" srcOrd="0" destOrd="0" parTransId="{4B0C4194-0DEB-405E-98D3-FD92DEDEE90F}" sibTransId="{D31C91ED-8210-401D-A3CF-9269D12AEAB6}"/>
    <dgm:cxn modelId="{5C03EA76-BD9B-4272-9211-7277B3DE24E1}" type="presOf" srcId="{A2F059AA-DD4B-40F5-A147-3B7C1A756F15}" destId="{5E1AB3F3-2187-44A9-A722-DFEC0E17A79A}" srcOrd="0" destOrd="1" presId="urn:microsoft.com/office/officeart/2005/8/layout/vList5"/>
    <dgm:cxn modelId="{B114D2B4-7165-478A-AD42-E4463A9B7023}" type="presOf" srcId="{BA21DABF-96C2-4FE0-84F4-9B69FA203292}" destId="{5E1AB3F3-2187-44A9-A722-DFEC0E17A79A}" srcOrd="0" destOrd="2" presId="urn:microsoft.com/office/officeart/2005/8/layout/vList5"/>
    <dgm:cxn modelId="{1F8CFDB1-C5A1-4784-91E8-5FD519272762}" srcId="{8956BEF7-C7F1-466D-A958-0501B6C95A5A}" destId="{8929C75A-5753-43E6-BEC2-F295EE540A31}" srcOrd="3" destOrd="0" parTransId="{E673B882-38C5-4624-8C23-76073EA9C88F}" sibTransId="{1B3CED5E-6244-4FD0-928B-4EDE53018281}"/>
    <dgm:cxn modelId="{9FD8A457-1642-4ACA-AC40-CC68DE0498D9}" type="presParOf" srcId="{B99B486F-B216-486F-B88B-893356504E80}" destId="{6189277A-45C1-4285-8AE7-54EC1785561E}" srcOrd="0" destOrd="0" presId="urn:microsoft.com/office/officeart/2005/8/layout/vList5"/>
    <dgm:cxn modelId="{EF2496B4-E918-44FD-8B47-D581E5C7BA06}" type="presParOf" srcId="{6189277A-45C1-4285-8AE7-54EC1785561E}" destId="{BA78F85A-1D99-4BD6-BB8E-66CCDCD657C1}" srcOrd="0" destOrd="0" presId="urn:microsoft.com/office/officeart/2005/8/layout/vList5"/>
    <dgm:cxn modelId="{994487C3-41DD-42C3-83B6-F1D4C29AB618}" type="presParOf" srcId="{6189277A-45C1-4285-8AE7-54EC1785561E}" destId="{5E1AB3F3-2187-44A9-A722-DFEC0E17A79A}" srcOrd="1" destOrd="0" presId="urn:microsoft.com/office/officeart/2005/8/layout/vList5"/>
  </dgm:cxnLst>
  <dgm:bg/>
  <dgm:whole/>
</dgm:dataModel>
</file>

<file path=ppt/diagrams/data14.xml><?xml version="1.0" encoding="utf-8"?>
<dgm:dataModel xmlns:dgm="http://schemas.openxmlformats.org/drawingml/2006/diagram" xmlns:a="http://schemas.openxmlformats.org/drawingml/2006/main">
  <dgm:ptLst>
    <dgm:pt modelId="{90D01D93-F6E6-429D-BF87-279171B5A814}" type="doc">
      <dgm:prSet loTypeId="urn:microsoft.com/office/officeart/2005/8/layout/vList5" loCatId="list" qsTypeId="urn:microsoft.com/office/officeart/2005/8/quickstyle/simple1" qsCatId="simple" csTypeId="urn:microsoft.com/office/officeart/2005/8/colors/accent5_1" csCatId="accent5" phldr="1"/>
      <dgm:spPr/>
      <dgm:t>
        <a:bodyPr/>
        <a:lstStyle/>
        <a:p>
          <a:endParaRPr lang="fr-FR"/>
        </a:p>
      </dgm:t>
    </dgm:pt>
    <dgm:pt modelId="{8956BEF7-C7F1-466D-A958-0501B6C95A5A}">
      <dgm:prSet phldrT="[Texte]" custT="1"/>
      <dgm:spPr/>
      <dgm:t>
        <a:bodyPr/>
        <a:lstStyle/>
        <a:p>
          <a:r>
            <a:rPr lang="fr-FR" sz="2000" b="1" dirty="0" smtClean="0">
              <a:solidFill>
                <a:srgbClr val="FF0066"/>
              </a:solidFill>
            </a:rPr>
            <a:t>Spécificité</a:t>
          </a:r>
          <a:endParaRPr lang="fr-FR" sz="2000" b="1" dirty="0">
            <a:solidFill>
              <a:srgbClr val="FF0066"/>
            </a:solidFill>
          </a:endParaRPr>
        </a:p>
      </dgm:t>
    </dgm:pt>
    <dgm:pt modelId="{4B0C4194-0DEB-405E-98D3-FD92DEDEE90F}" type="parTrans" cxnId="{CD93C7C7-4767-4B7B-85B4-34E136CE8EFA}">
      <dgm:prSet/>
      <dgm:spPr/>
      <dgm:t>
        <a:bodyPr/>
        <a:lstStyle/>
        <a:p>
          <a:endParaRPr lang="fr-FR"/>
        </a:p>
      </dgm:t>
    </dgm:pt>
    <dgm:pt modelId="{D31C91ED-8210-401D-A3CF-9269D12AEAB6}" type="sibTrans" cxnId="{CD93C7C7-4767-4B7B-85B4-34E136CE8EFA}">
      <dgm:prSet/>
      <dgm:spPr/>
      <dgm:t>
        <a:bodyPr/>
        <a:lstStyle/>
        <a:p>
          <a:endParaRPr lang="fr-FR"/>
        </a:p>
      </dgm:t>
    </dgm:pt>
    <dgm:pt modelId="{DF741B3F-BDB2-4F03-838B-4F182B33EADF}">
      <dgm:prSet phldrT="[Texte]"/>
      <dgm:spPr/>
      <dgm:t>
        <a:bodyPr/>
        <a:lstStyle/>
        <a:p>
          <a:r>
            <a:rPr lang="fr-FR" dirty="0" smtClean="0"/>
            <a:t>Site spécifique qui reconnait le L</a:t>
          </a:r>
          <a:endParaRPr lang="fr-FR" dirty="0"/>
        </a:p>
      </dgm:t>
    </dgm:pt>
    <dgm:pt modelId="{8132910E-45FF-4952-84E3-39B739D7561A}" type="parTrans" cxnId="{31715219-DBB4-4ECB-BC90-0CEFE578FD01}">
      <dgm:prSet/>
      <dgm:spPr/>
      <dgm:t>
        <a:bodyPr/>
        <a:lstStyle/>
        <a:p>
          <a:endParaRPr lang="fr-FR"/>
        </a:p>
      </dgm:t>
    </dgm:pt>
    <dgm:pt modelId="{36DC3077-50B2-4A24-9318-CE83CDD97447}" type="sibTrans" cxnId="{31715219-DBB4-4ECB-BC90-0CEFE578FD01}">
      <dgm:prSet/>
      <dgm:spPr/>
      <dgm:t>
        <a:bodyPr/>
        <a:lstStyle/>
        <a:p>
          <a:endParaRPr lang="fr-FR"/>
        </a:p>
      </dgm:t>
    </dgm:pt>
    <dgm:pt modelId="{8929C75A-5753-43E6-BEC2-F295EE540A31}">
      <dgm:prSet phldrT="[Texte]"/>
      <dgm:spPr/>
      <dgm:t>
        <a:bodyPr/>
        <a:lstStyle/>
        <a:p>
          <a:r>
            <a:rPr lang="fr-FR" b="1" dirty="0" smtClean="0">
              <a:solidFill>
                <a:srgbClr val="002060"/>
              </a:solidFill>
            </a:rPr>
            <a:t>Complémentarité</a:t>
          </a:r>
          <a:endParaRPr lang="fr-FR" b="1" dirty="0">
            <a:solidFill>
              <a:srgbClr val="002060"/>
            </a:solidFill>
          </a:endParaRPr>
        </a:p>
      </dgm:t>
    </dgm:pt>
    <dgm:pt modelId="{E673B882-38C5-4624-8C23-76073EA9C88F}" type="parTrans" cxnId="{1F8CFDB1-C5A1-4784-91E8-5FD519272762}">
      <dgm:prSet/>
      <dgm:spPr/>
      <dgm:t>
        <a:bodyPr/>
        <a:lstStyle/>
        <a:p>
          <a:endParaRPr lang="fr-FR"/>
        </a:p>
      </dgm:t>
    </dgm:pt>
    <dgm:pt modelId="{1B3CED5E-6244-4FD0-928B-4EDE53018281}" type="sibTrans" cxnId="{1F8CFDB1-C5A1-4784-91E8-5FD519272762}">
      <dgm:prSet/>
      <dgm:spPr/>
      <dgm:t>
        <a:bodyPr/>
        <a:lstStyle/>
        <a:p>
          <a:endParaRPr lang="fr-FR"/>
        </a:p>
      </dgm:t>
    </dgm:pt>
    <dgm:pt modelId="{B99B486F-B216-486F-B88B-893356504E80}" type="pres">
      <dgm:prSet presAssocID="{90D01D93-F6E6-429D-BF87-279171B5A814}" presName="Name0" presStyleCnt="0">
        <dgm:presLayoutVars>
          <dgm:dir/>
          <dgm:animLvl val="lvl"/>
          <dgm:resizeHandles val="exact"/>
        </dgm:presLayoutVars>
      </dgm:prSet>
      <dgm:spPr/>
      <dgm:t>
        <a:bodyPr/>
        <a:lstStyle/>
        <a:p>
          <a:endParaRPr lang="fr-FR"/>
        </a:p>
      </dgm:t>
    </dgm:pt>
    <dgm:pt modelId="{6189277A-45C1-4285-8AE7-54EC1785561E}" type="pres">
      <dgm:prSet presAssocID="{8956BEF7-C7F1-466D-A958-0501B6C95A5A}" presName="linNode" presStyleCnt="0"/>
      <dgm:spPr/>
    </dgm:pt>
    <dgm:pt modelId="{BA78F85A-1D99-4BD6-BB8E-66CCDCD657C1}" type="pres">
      <dgm:prSet presAssocID="{8956BEF7-C7F1-466D-A958-0501B6C95A5A}" presName="parentText" presStyleLbl="node1" presStyleIdx="0" presStyleCnt="1" custScaleX="60699" custScaleY="63513">
        <dgm:presLayoutVars>
          <dgm:chMax val="1"/>
          <dgm:bulletEnabled val="1"/>
        </dgm:presLayoutVars>
      </dgm:prSet>
      <dgm:spPr/>
      <dgm:t>
        <a:bodyPr/>
        <a:lstStyle/>
        <a:p>
          <a:endParaRPr lang="fr-FR"/>
        </a:p>
      </dgm:t>
    </dgm:pt>
    <dgm:pt modelId="{5E1AB3F3-2187-44A9-A722-DFEC0E17A79A}" type="pres">
      <dgm:prSet presAssocID="{8956BEF7-C7F1-466D-A958-0501B6C95A5A}" presName="descendantText" presStyleLbl="alignAccFollowNode1" presStyleIdx="0" presStyleCnt="1">
        <dgm:presLayoutVars>
          <dgm:bulletEnabled val="1"/>
        </dgm:presLayoutVars>
      </dgm:prSet>
      <dgm:spPr/>
      <dgm:t>
        <a:bodyPr/>
        <a:lstStyle/>
        <a:p>
          <a:endParaRPr lang="fr-FR"/>
        </a:p>
      </dgm:t>
    </dgm:pt>
  </dgm:ptLst>
  <dgm:cxnLst>
    <dgm:cxn modelId="{6A15DD0C-9F5A-4247-B844-CE15FD8112B0}" type="presOf" srcId="{8956BEF7-C7F1-466D-A958-0501B6C95A5A}" destId="{BA78F85A-1D99-4BD6-BB8E-66CCDCD657C1}" srcOrd="0" destOrd="0" presId="urn:microsoft.com/office/officeart/2005/8/layout/vList5"/>
    <dgm:cxn modelId="{7B802FDA-1390-404C-B4C5-0883AF1378DB}" type="presOf" srcId="{90D01D93-F6E6-429D-BF87-279171B5A814}" destId="{B99B486F-B216-486F-B88B-893356504E80}" srcOrd="0" destOrd="0" presId="urn:microsoft.com/office/officeart/2005/8/layout/vList5"/>
    <dgm:cxn modelId="{CEBCC407-E406-489B-B299-935259BC0DC6}" type="presOf" srcId="{8929C75A-5753-43E6-BEC2-F295EE540A31}" destId="{5E1AB3F3-2187-44A9-A722-DFEC0E17A79A}" srcOrd="0" destOrd="1" presId="urn:microsoft.com/office/officeart/2005/8/layout/vList5"/>
    <dgm:cxn modelId="{D05FD954-1CD2-450C-8F3A-D985E897315B}" type="presOf" srcId="{DF741B3F-BDB2-4F03-838B-4F182B33EADF}" destId="{5E1AB3F3-2187-44A9-A722-DFEC0E17A79A}" srcOrd="0" destOrd="0" presId="urn:microsoft.com/office/officeart/2005/8/layout/vList5"/>
    <dgm:cxn modelId="{31715219-DBB4-4ECB-BC90-0CEFE578FD01}" srcId="{8956BEF7-C7F1-466D-A958-0501B6C95A5A}" destId="{DF741B3F-BDB2-4F03-838B-4F182B33EADF}" srcOrd="0" destOrd="0" parTransId="{8132910E-45FF-4952-84E3-39B739D7561A}" sibTransId="{36DC3077-50B2-4A24-9318-CE83CDD97447}"/>
    <dgm:cxn modelId="{CD93C7C7-4767-4B7B-85B4-34E136CE8EFA}" srcId="{90D01D93-F6E6-429D-BF87-279171B5A814}" destId="{8956BEF7-C7F1-466D-A958-0501B6C95A5A}" srcOrd="0" destOrd="0" parTransId="{4B0C4194-0DEB-405E-98D3-FD92DEDEE90F}" sibTransId="{D31C91ED-8210-401D-A3CF-9269D12AEAB6}"/>
    <dgm:cxn modelId="{1F8CFDB1-C5A1-4784-91E8-5FD519272762}" srcId="{8956BEF7-C7F1-466D-A958-0501B6C95A5A}" destId="{8929C75A-5753-43E6-BEC2-F295EE540A31}" srcOrd="1" destOrd="0" parTransId="{E673B882-38C5-4624-8C23-76073EA9C88F}" sibTransId="{1B3CED5E-6244-4FD0-928B-4EDE53018281}"/>
    <dgm:cxn modelId="{FCCC9E05-EBC7-4C40-A7A3-C72A8F66DAF9}" type="presParOf" srcId="{B99B486F-B216-486F-B88B-893356504E80}" destId="{6189277A-45C1-4285-8AE7-54EC1785561E}" srcOrd="0" destOrd="0" presId="urn:microsoft.com/office/officeart/2005/8/layout/vList5"/>
    <dgm:cxn modelId="{FC255BB4-EA2B-4A15-A642-1FE520D8D35C}" type="presParOf" srcId="{6189277A-45C1-4285-8AE7-54EC1785561E}" destId="{BA78F85A-1D99-4BD6-BB8E-66CCDCD657C1}" srcOrd="0" destOrd="0" presId="urn:microsoft.com/office/officeart/2005/8/layout/vList5"/>
    <dgm:cxn modelId="{9D3D5775-CF94-46A8-9DD7-0F7E7F71478D}" type="presParOf" srcId="{6189277A-45C1-4285-8AE7-54EC1785561E}" destId="{5E1AB3F3-2187-44A9-A722-DFEC0E17A79A}" srcOrd="1" destOrd="0" presId="urn:microsoft.com/office/officeart/2005/8/layout/vList5"/>
  </dgm:cxnLst>
  <dgm:bg/>
  <dgm:whole/>
</dgm:dataModel>
</file>

<file path=ppt/diagrams/data15.xml><?xml version="1.0" encoding="utf-8"?>
<dgm:dataModel xmlns:dgm="http://schemas.openxmlformats.org/drawingml/2006/diagram" xmlns:a="http://schemas.openxmlformats.org/drawingml/2006/main">
  <dgm:ptLst>
    <dgm:pt modelId="{90D01D93-F6E6-429D-BF87-279171B5A814}" type="doc">
      <dgm:prSet loTypeId="urn:microsoft.com/office/officeart/2005/8/layout/vList5" loCatId="list" qsTypeId="urn:microsoft.com/office/officeart/2005/8/quickstyle/simple1" qsCatId="simple" csTypeId="urn:microsoft.com/office/officeart/2005/8/colors/accent5_1" csCatId="accent5" phldr="1"/>
      <dgm:spPr/>
      <dgm:t>
        <a:bodyPr/>
        <a:lstStyle/>
        <a:p>
          <a:endParaRPr lang="fr-FR"/>
        </a:p>
      </dgm:t>
    </dgm:pt>
    <dgm:pt modelId="{8956BEF7-C7F1-466D-A958-0501B6C95A5A}">
      <dgm:prSet phldrT="[Texte]" custT="1"/>
      <dgm:spPr/>
      <dgm:t>
        <a:bodyPr/>
        <a:lstStyle/>
        <a:p>
          <a:r>
            <a:rPr lang="fr-FR" sz="2000" b="1" dirty="0" smtClean="0">
              <a:solidFill>
                <a:srgbClr val="FF0066"/>
              </a:solidFill>
            </a:rPr>
            <a:t>Sélectivité</a:t>
          </a:r>
          <a:endParaRPr lang="fr-FR" sz="2000" b="1" dirty="0">
            <a:solidFill>
              <a:srgbClr val="FF0066"/>
            </a:solidFill>
          </a:endParaRPr>
        </a:p>
      </dgm:t>
    </dgm:pt>
    <dgm:pt modelId="{D31C91ED-8210-401D-A3CF-9269D12AEAB6}" type="sibTrans" cxnId="{CD93C7C7-4767-4B7B-85B4-34E136CE8EFA}">
      <dgm:prSet/>
      <dgm:spPr/>
      <dgm:t>
        <a:bodyPr/>
        <a:lstStyle/>
        <a:p>
          <a:endParaRPr lang="fr-FR"/>
        </a:p>
      </dgm:t>
    </dgm:pt>
    <dgm:pt modelId="{4B0C4194-0DEB-405E-98D3-FD92DEDEE90F}" type="parTrans" cxnId="{CD93C7C7-4767-4B7B-85B4-34E136CE8EFA}">
      <dgm:prSet/>
      <dgm:spPr/>
      <dgm:t>
        <a:bodyPr/>
        <a:lstStyle/>
        <a:p>
          <a:endParaRPr lang="fr-FR"/>
        </a:p>
      </dgm:t>
    </dgm:pt>
    <dgm:pt modelId="{26621B59-443E-4024-BABB-9B67F7058F09}">
      <dgm:prSet phldrT="[Texte]"/>
      <dgm:spPr/>
      <dgm:t>
        <a:bodyPr/>
        <a:lstStyle/>
        <a:p>
          <a:r>
            <a:rPr lang="fr-FR" b="1" dirty="0" err="1" smtClean="0"/>
            <a:t>Rec</a:t>
          </a:r>
          <a:r>
            <a:rPr lang="fr-FR" b="1" dirty="0" smtClean="0"/>
            <a:t>: </a:t>
          </a:r>
          <a:r>
            <a:rPr lang="fr-FR" b="1" dirty="0" err="1" smtClean="0"/>
            <a:t>Quinidine</a:t>
          </a:r>
          <a:r>
            <a:rPr lang="fr-FR" b="1" dirty="0" smtClean="0"/>
            <a:t>-L (antipaludique), </a:t>
          </a:r>
          <a:r>
            <a:rPr lang="fr-FR" b="1" dirty="0" err="1" smtClean="0"/>
            <a:t>Quinidine</a:t>
          </a:r>
          <a:r>
            <a:rPr lang="fr-FR" b="1" dirty="0" smtClean="0"/>
            <a:t>-D (</a:t>
          </a:r>
          <a:r>
            <a:rPr lang="fr-FR" b="1" dirty="0" err="1" smtClean="0"/>
            <a:t>antiarythmique</a:t>
          </a:r>
          <a:r>
            <a:rPr lang="fr-FR" b="1" dirty="0" smtClean="0"/>
            <a:t>), AD-L seul actif</a:t>
          </a:r>
          <a:endParaRPr lang="fr-FR" b="1" dirty="0"/>
        </a:p>
      </dgm:t>
    </dgm:pt>
    <dgm:pt modelId="{62E5BE0F-C6AC-4E06-8E15-1F9D577219D3}" type="sibTrans" cxnId="{5063D8DB-6F4B-4495-8BE4-AD2A8D84AE54}">
      <dgm:prSet/>
      <dgm:spPr/>
      <dgm:t>
        <a:bodyPr/>
        <a:lstStyle/>
        <a:p>
          <a:endParaRPr lang="fr-FR"/>
        </a:p>
      </dgm:t>
    </dgm:pt>
    <dgm:pt modelId="{EBDA371A-48B3-4563-9902-2474BC61ED9E}" type="parTrans" cxnId="{5063D8DB-6F4B-4495-8BE4-AD2A8D84AE54}">
      <dgm:prSet/>
      <dgm:spPr/>
      <dgm:t>
        <a:bodyPr/>
        <a:lstStyle/>
        <a:p>
          <a:endParaRPr lang="fr-FR"/>
        </a:p>
      </dgm:t>
    </dgm:pt>
    <dgm:pt modelId="{5EEBCB4C-B7E6-478C-9FBD-9FE1C4215242}">
      <dgm:prSet phldrT="[Texte]"/>
      <dgm:spPr/>
      <dgm:t>
        <a:bodyPr/>
        <a:lstStyle/>
        <a:p>
          <a:r>
            <a:rPr lang="fr-FR" b="1" dirty="0" smtClean="0"/>
            <a:t>Certains </a:t>
          </a:r>
          <a:r>
            <a:rPr lang="fr-FR" b="1" dirty="0" err="1" smtClean="0"/>
            <a:t>recs</a:t>
          </a:r>
          <a:r>
            <a:rPr lang="fr-FR" b="1" dirty="0" smtClean="0"/>
            <a:t> possèdent une grande </a:t>
          </a:r>
          <a:r>
            <a:rPr lang="fr-FR" b="1" dirty="0" err="1" smtClean="0">
              <a:solidFill>
                <a:srgbClr val="002060"/>
              </a:solidFill>
            </a:rPr>
            <a:t>Stéréosélectivité</a:t>
          </a:r>
          <a:r>
            <a:rPr lang="fr-FR" b="1" dirty="0" smtClean="0">
              <a:solidFill>
                <a:srgbClr val="002060"/>
              </a:solidFill>
            </a:rPr>
            <a:t> </a:t>
          </a:r>
          <a:r>
            <a:rPr lang="fr-FR" b="1" dirty="0" smtClean="0"/>
            <a:t>(isomères)</a:t>
          </a:r>
          <a:endParaRPr lang="fr-FR" b="1" dirty="0"/>
        </a:p>
      </dgm:t>
    </dgm:pt>
    <dgm:pt modelId="{4E16EA74-726E-456E-9418-99AB3911130F}" type="sibTrans" cxnId="{392924F1-2279-452F-9176-10DECB1157DE}">
      <dgm:prSet/>
      <dgm:spPr/>
      <dgm:t>
        <a:bodyPr/>
        <a:lstStyle/>
        <a:p>
          <a:endParaRPr lang="fr-FR"/>
        </a:p>
      </dgm:t>
    </dgm:pt>
    <dgm:pt modelId="{7BA47066-A097-4F0D-8F58-53ED237F77A3}" type="parTrans" cxnId="{392924F1-2279-452F-9176-10DECB1157DE}">
      <dgm:prSet/>
      <dgm:spPr/>
      <dgm:t>
        <a:bodyPr/>
        <a:lstStyle/>
        <a:p>
          <a:endParaRPr lang="fr-FR"/>
        </a:p>
      </dgm:t>
    </dgm:pt>
    <dgm:pt modelId="{18DE5113-56DF-40B8-8F65-314C0CBA8F2C}">
      <dgm:prSet phldrT="[Texte]"/>
      <dgm:spPr/>
      <dgm:t>
        <a:bodyPr/>
        <a:lstStyle/>
        <a:p>
          <a:r>
            <a:rPr lang="fr-FR" dirty="0" err="1" smtClean="0"/>
            <a:t>Exp</a:t>
          </a:r>
          <a:r>
            <a:rPr lang="fr-FR" dirty="0" smtClean="0"/>
            <a:t>: </a:t>
          </a:r>
          <a:r>
            <a:rPr lang="el-GR" dirty="0" smtClean="0">
              <a:latin typeface="Constantia"/>
            </a:rPr>
            <a:t>β</a:t>
          </a:r>
          <a:r>
            <a:rPr lang="fr-FR" dirty="0" smtClean="0">
              <a:latin typeface="Constantia"/>
            </a:rPr>
            <a:t> bloquants </a:t>
          </a:r>
          <a:r>
            <a:rPr lang="fr-FR" dirty="0" err="1" smtClean="0">
              <a:latin typeface="Constantia"/>
            </a:rPr>
            <a:t>cardiosélectifs</a:t>
          </a:r>
          <a:r>
            <a:rPr lang="fr-FR" dirty="0" smtClean="0">
              <a:latin typeface="Constantia"/>
            </a:rPr>
            <a:t>: </a:t>
          </a:r>
          <a:r>
            <a:rPr lang="fr-FR" dirty="0" err="1" smtClean="0">
              <a:latin typeface="Constantia"/>
            </a:rPr>
            <a:t>rec</a:t>
          </a:r>
          <a:r>
            <a:rPr lang="fr-FR" dirty="0" smtClean="0">
              <a:latin typeface="Constantia"/>
            </a:rPr>
            <a:t> </a:t>
          </a:r>
          <a:r>
            <a:rPr lang="el-GR" dirty="0" smtClean="0">
              <a:latin typeface="Constantia"/>
            </a:rPr>
            <a:t>β</a:t>
          </a:r>
          <a:r>
            <a:rPr lang="fr-FR" dirty="0" smtClean="0">
              <a:latin typeface="Constantia"/>
            </a:rPr>
            <a:t>1 adrénergiques</a:t>
          </a:r>
          <a:endParaRPr lang="fr-FR" dirty="0"/>
        </a:p>
      </dgm:t>
    </dgm:pt>
    <dgm:pt modelId="{20DB6B87-79CF-45DE-B737-C9CFE001798B}" type="sibTrans" cxnId="{A6136502-BB56-47D9-BD92-796A5D3C7C5A}">
      <dgm:prSet/>
      <dgm:spPr/>
      <dgm:t>
        <a:bodyPr/>
        <a:lstStyle/>
        <a:p>
          <a:endParaRPr lang="fr-FR"/>
        </a:p>
      </dgm:t>
    </dgm:pt>
    <dgm:pt modelId="{8FF5F037-94DB-49FE-A755-1F9F13EEED5F}" type="parTrans" cxnId="{A6136502-BB56-47D9-BD92-796A5D3C7C5A}">
      <dgm:prSet/>
      <dgm:spPr/>
      <dgm:t>
        <a:bodyPr/>
        <a:lstStyle/>
        <a:p>
          <a:endParaRPr lang="fr-FR"/>
        </a:p>
      </dgm:t>
    </dgm:pt>
    <dgm:pt modelId="{DF741B3F-BDB2-4F03-838B-4F182B33EADF}">
      <dgm:prSet phldrT="[Texte]"/>
      <dgm:spPr/>
      <dgm:t>
        <a:bodyPr/>
        <a:lstStyle/>
        <a:p>
          <a:r>
            <a:rPr lang="fr-FR" dirty="0" smtClean="0"/>
            <a:t>Interaction avec 1 seul sous type</a:t>
          </a:r>
          <a:endParaRPr lang="fr-FR" dirty="0"/>
        </a:p>
      </dgm:t>
    </dgm:pt>
    <dgm:pt modelId="{36DC3077-50B2-4A24-9318-CE83CDD97447}" type="sibTrans" cxnId="{31715219-DBB4-4ECB-BC90-0CEFE578FD01}">
      <dgm:prSet/>
      <dgm:spPr/>
      <dgm:t>
        <a:bodyPr/>
        <a:lstStyle/>
        <a:p>
          <a:endParaRPr lang="fr-FR"/>
        </a:p>
      </dgm:t>
    </dgm:pt>
    <dgm:pt modelId="{8132910E-45FF-4952-84E3-39B739D7561A}" type="parTrans" cxnId="{31715219-DBB4-4ECB-BC90-0CEFE578FD01}">
      <dgm:prSet/>
      <dgm:spPr/>
      <dgm:t>
        <a:bodyPr/>
        <a:lstStyle/>
        <a:p>
          <a:endParaRPr lang="fr-FR"/>
        </a:p>
      </dgm:t>
    </dgm:pt>
    <dgm:pt modelId="{B99B486F-B216-486F-B88B-893356504E80}" type="pres">
      <dgm:prSet presAssocID="{90D01D93-F6E6-429D-BF87-279171B5A814}" presName="Name0" presStyleCnt="0">
        <dgm:presLayoutVars>
          <dgm:dir/>
          <dgm:animLvl val="lvl"/>
          <dgm:resizeHandles val="exact"/>
        </dgm:presLayoutVars>
      </dgm:prSet>
      <dgm:spPr/>
      <dgm:t>
        <a:bodyPr/>
        <a:lstStyle/>
        <a:p>
          <a:endParaRPr lang="fr-FR"/>
        </a:p>
      </dgm:t>
    </dgm:pt>
    <dgm:pt modelId="{6189277A-45C1-4285-8AE7-54EC1785561E}" type="pres">
      <dgm:prSet presAssocID="{8956BEF7-C7F1-466D-A958-0501B6C95A5A}" presName="linNode" presStyleCnt="0"/>
      <dgm:spPr/>
    </dgm:pt>
    <dgm:pt modelId="{BA78F85A-1D99-4BD6-BB8E-66CCDCD657C1}" type="pres">
      <dgm:prSet presAssocID="{8956BEF7-C7F1-466D-A958-0501B6C95A5A}" presName="parentText" presStyleLbl="node1" presStyleIdx="0" presStyleCnt="1" custScaleX="60699" custScaleY="63513">
        <dgm:presLayoutVars>
          <dgm:chMax val="1"/>
          <dgm:bulletEnabled val="1"/>
        </dgm:presLayoutVars>
      </dgm:prSet>
      <dgm:spPr/>
      <dgm:t>
        <a:bodyPr/>
        <a:lstStyle/>
        <a:p>
          <a:endParaRPr lang="fr-FR"/>
        </a:p>
      </dgm:t>
    </dgm:pt>
    <dgm:pt modelId="{5E1AB3F3-2187-44A9-A722-DFEC0E17A79A}" type="pres">
      <dgm:prSet presAssocID="{8956BEF7-C7F1-466D-A958-0501B6C95A5A}" presName="descendantText" presStyleLbl="alignAccFollowNode1" presStyleIdx="0" presStyleCnt="1">
        <dgm:presLayoutVars>
          <dgm:bulletEnabled val="1"/>
        </dgm:presLayoutVars>
      </dgm:prSet>
      <dgm:spPr/>
      <dgm:t>
        <a:bodyPr/>
        <a:lstStyle/>
        <a:p>
          <a:endParaRPr lang="fr-FR"/>
        </a:p>
      </dgm:t>
    </dgm:pt>
  </dgm:ptLst>
  <dgm:cxnLst>
    <dgm:cxn modelId="{0375F9BE-D76C-4CB1-AB0A-FE8B1EE204C2}" type="presOf" srcId="{26621B59-443E-4024-BABB-9B67F7058F09}" destId="{5E1AB3F3-2187-44A9-A722-DFEC0E17A79A}" srcOrd="0" destOrd="3" presId="urn:microsoft.com/office/officeart/2005/8/layout/vList5"/>
    <dgm:cxn modelId="{392924F1-2279-452F-9176-10DECB1157DE}" srcId="{8956BEF7-C7F1-466D-A958-0501B6C95A5A}" destId="{5EEBCB4C-B7E6-478C-9FBD-9FE1C4215242}" srcOrd="2" destOrd="0" parTransId="{7BA47066-A097-4F0D-8F58-53ED237F77A3}" sibTransId="{4E16EA74-726E-456E-9418-99AB3911130F}"/>
    <dgm:cxn modelId="{ED305EFB-ADC1-4DF7-8234-E6425FB8A798}" type="presOf" srcId="{5EEBCB4C-B7E6-478C-9FBD-9FE1C4215242}" destId="{5E1AB3F3-2187-44A9-A722-DFEC0E17A79A}" srcOrd="0" destOrd="2" presId="urn:microsoft.com/office/officeart/2005/8/layout/vList5"/>
    <dgm:cxn modelId="{4CB3A36C-E0A0-4820-83D6-B53B0A55EF59}" type="presOf" srcId="{18DE5113-56DF-40B8-8F65-314C0CBA8F2C}" destId="{5E1AB3F3-2187-44A9-A722-DFEC0E17A79A}" srcOrd="0" destOrd="1" presId="urn:microsoft.com/office/officeart/2005/8/layout/vList5"/>
    <dgm:cxn modelId="{E8050017-90E9-48B3-A662-D13047B9913B}" type="presOf" srcId="{90D01D93-F6E6-429D-BF87-279171B5A814}" destId="{B99B486F-B216-486F-B88B-893356504E80}" srcOrd="0" destOrd="0" presId="urn:microsoft.com/office/officeart/2005/8/layout/vList5"/>
    <dgm:cxn modelId="{5063D8DB-6F4B-4495-8BE4-AD2A8D84AE54}" srcId="{8956BEF7-C7F1-466D-A958-0501B6C95A5A}" destId="{26621B59-443E-4024-BABB-9B67F7058F09}" srcOrd="3" destOrd="0" parTransId="{EBDA371A-48B3-4563-9902-2474BC61ED9E}" sibTransId="{62E5BE0F-C6AC-4E06-8E15-1F9D577219D3}"/>
    <dgm:cxn modelId="{31715219-DBB4-4ECB-BC90-0CEFE578FD01}" srcId="{8956BEF7-C7F1-466D-A958-0501B6C95A5A}" destId="{DF741B3F-BDB2-4F03-838B-4F182B33EADF}" srcOrd="0" destOrd="0" parTransId="{8132910E-45FF-4952-84E3-39B739D7561A}" sibTransId="{36DC3077-50B2-4A24-9318-CE83CDD97447}"/>
    <dgm:cxn modelId="{A6136502-BB56-47D9-BD92-796A5D3C7C5A}" srcId="{8956BEF7-C7F1-466D-A958-0501B6C95A5A}" destId="{18DE5113-56DF-40B8-8F65-314C0CBA8F2C}" srcOrd="1" destOrd="0" parTransId="{8FF5F037-94DB-49FE-A755-1F9F13EEED5F}" sibTransId="{20DB6B87-79CF-45DE-B737-C9CFE001798B}"/>
    <dgm:cxn modelId="{CD93C7C7-4767-4B7B-85B4-34E136CE8EFA}" srcId="{90D01D93-F6E6-429D-BF87-279171B5A814}" destId="{8956BEF7-C7F1-466D-A958-0501B6C95A5A}" srcOrd="0" destOrd="0" parTransId="{4B0C4194-0DEB-405E-98D3-FD92DEDEE90F}" sibTransId="{D31C91ED-8210-401D-A3CF-9269D12AEAB6}"/>
    <dgm:cxn modelId="{8318E28D-548B-423B-B1E3-9FCA8F8EDD33}" type="presOf" srcId="{DF741B3F-BDB2-4F03-838B-4F182B33EADF}" destId="{5E1AB3F3-2187-44A9-A722-DFEC0E17A79A}" srcOrd="0" destOrd="0" presId="urn:microsoft.com/office/officeart/2005/8/layout/vList5"/>
    <dgm:cxn modelId="{67CF9805-35AD-4FA5-8F72-CD57D79FEEF7}" type="presOf" srcId="{8956BEF7-C7F1-466D-A958-0501B6C95A5A}" destId="{BA78F85A-1D99-4BD6-BB8E-66CCDCD657C1}" srcOrd="0" destOrd="0" presId="urn:microsoft.com/office/officeart/2005/8/layout/vList5"/>
    <dgm:cxn modelId="{945588BF-6A27-4C0D-B192-54C8686367F1}" type="presParOf" srcId="{B99B486F-B216-486F-B88B-893356504E80}" destId="{6189277A-45C1-4285-8AE7-54EC1785561E}" srcOrd="0" destOrd="0" presId="urn:microsoft.com/office/officeart/2005/8/layout/vList5"/>
    <dgm:cxn modelId="{1DE13FAA-FF27-4F1E-8663-06C5331C8ABD}" type="presParOf" srcId="{6189277A-45C1-4285-8AE7-54EC1785561E}" destId="{BA78F85A-1D99-4BD6-BB8E-66CCDCD657C1}" srcOrd="0" destOrd="0" presId="urn:microsoft.com/office/officeart/2005/8/layout/vList5"/>
    <dgm:cxn modelId="{00F8A2CD-5BFF-49F3-8D59-A2F818A925AA}" type="presParOf" srcId="{6189277A-45C1-4285-8AE7-54EC1785561E}" destId="{5E1AB3F3-2187-44A9-A722-DFEC0E17A79A}" srcOrd="1" destOrd="0" presId="urn:microsoft.com/office/officeart/2005/8/layout/vList5"/>
  </dgm:cxnLst>
  <dgm:bg/>
  <dgm:whole/>
</dgm:dataModel>
</file>

<file path=ppt/diagrams/data16.xml><?xml version="1.0" encoding="utf-8"?>
<dgm:dataModel xmlns:dgm="http://schemas.openxmlformats.org/drawingml/2006/diagram" xmlns:a="http://schemas.openxmlformats.org/drawingml/2006/main">
  <dgm:ptLst>
    <dgm:pt modelId="{F813E3F7-BDCE-4EF6-905D-E2D31AADD583}" type="doc">
      <dgm:prSet loTypeId="urn:microsoft.com/office/officeart/2005/8/layout/vList6" loCatId="list" qsTypeId="urn:microsoft.com/office/officeart/2005/8/quickstyle/3d2" qsCatId="3D" csTypeId="urn:microsoft.com/office/officeart/2005/8/colors/colorful4" csCatId="colorful" phldr="1"/>
      <dgm:spPr/>
      <dgm:t>
        <a:bodyPr/>
        <a:lstStyle/>
        <a:p>
          <a:endParaRPr lang="fr-FR"/>
        </a:p>
      </dgm:t>
    </dgm:pt>
    <dgm:pt modelId="{FCA6B664-0275-4C28-B3EA-1A80255575BC}">
      <dgm:prSet phldrT="[Texte]" custT="1"/>
      <dgm:spPr/>
      <dgm:t>
        <a:bodyPr/>
        <a:lstStyle/>
        <a:p>
          <a:pPr algn="l"/>
          <a:r>
            <a:rPr lang="fr-FR" sz="2800" b="1" dirty="0" smtClean="0">
              <a:solidFill>
                <a:srgbClr val="660033"/>
              </a:solidFill>
            </a:rPr>
            <a:t>   S/U </a:t>
          </a:r>
          <a:r>
            <a:rPr lang="el-GR" sz="2800" b="1" dirty="0" smtClean="0">
              <a:solidFill>
                <a:srgbClr val="660033"/>
              </a:solidFill>
              <a:latin typeface="Constantia"/>
            </a:rPr>
            <a:t>α</a:t>
          </a:r>
          <a:endParaRPr lang="fr-FR" sz="2800" b="1" dirty="0">
            <a:solidFill>
              <a:srgbClr val="660033"/>
            </a:solidFill>
          </a:endParaRPr>
        </a:p>
      </dgm:t>
    </dgm:pt>
    <dgm:pt modelId="{E66253F2-AD4D-4361-9A34-310B806B133B}" type="parTrans" cxnId="{79FF2285-5B84-4390-B15F-249B63BCCAC5}">
      <dgm:prSet/>
      <dgm:spPr/>
      <dgm:t>
        <a:bodyPr/>
        <a:lstStyle/>
        <a:p>
          <a:endParaRPr lang="fr-FR"/>
        </a:p>
      </dgm:t>
    </dgm:pt>
    <dgm:pt modelId="{E4781545-31AD-49F3-864B-3AE4E977AC71}" type="sibTrans" cxnId="{79FF2285-5B84-4390-B15F-249B63BCCAC5}">
      <dgm:prSet/>
      <dgm:spPr/>
      <dgm:t>
        <a:bodyPr/>
        <a:lstStyle/>
        <a:p>
          <a:endParaRPr lang="fr-FR"/>
        </a:p>
      </dgm:t>
    </dgm:pt>
    <dgm:pt modelId="{D4B051D9-A258-43B9-856B-412D562A0A2E}">
      <dgm:prSet phldrT="[Texte]" custT="1"/>
      <dgm:spPr/>
      <dgm:t>
        <a:bodyPr/>
        <a:lstStyle/>
        <a:p>
          <a:r>
            <a:rPr lang="fr-FR" sz="2400" b="1" dirty="0" smtClean="0">
              <a:solidFill>
                <a:srgbClr val="C00000"/>
              </a:solidFill>
            </a:rPr>
            <a:t>Confère la spécificité</a:t>
          </a:r>
          <a:endParaRPr lang="fr-FR" sz="2400" b="1" dirty="0">
            <a:solidFill>
              <a:srgbClr val="C00000"/>
            </a:solidFill>
          </a:endParaRPr>
        </a:p>
      </dgm:t>
    </dgm:pt>
    <dgm:pt modelId="{A6898C1E-E273-4503-96AB-DDB72E4A33D9}" type="parTrans" cxnId="{D4BEEF93-7C0A-4436-A30E-30A4CD5E6CE2}">
      <dgm:prSet/>
      <dgm:spPr/>
      <dgm:t>
        <a:bodyPr/>
        <a:lstStyle/>
        <a:p>
          <a:endParaRPr lang="fr-FR"/>
        </a:p>
      </dgm:t>
    </dgm:pt>
    <dgm:pt modelId="{D5E170C2-92F4-4B4B-BE9D-1140875129A4}" type="sibTrans" cxnId="{D4BEEF93-7C0A-4436-A30E-30A4CD5E6CE2}">
      <dgm:prSet/>
      <dgm:spPr/>
      <dgm:t>
        <a:bodyPr/>
        <a:lstStyle/>
        <a:p>
          <a:endParaRPr lang="fr-FR"/>
        </a:p>
      </dgm:t>
    </dgm:pt>
    <dgm:pt modelId="{A4C3DDE4-11B9-422B-BBC5-755ECFB05C8D}">
      <dgm:prSet phldrT="[Texte]" custT="1"/>
      <dgm:spPr/>
      <dgm:t>
        <a:bodyPr/>
        <a:lstStyle/>
        <a:p>
          <a:r>
            <a:rPr lang="fr-FR" sz="2400" b="1" dirty="0" smtClean="0">
              <a:solidFill>
                <a:srgbClr val="C00000"/>
              </a:solidFill>
            </a:rPr>
            <a:t>Détermine le type de couplage « R-E »</a:t>
          </a:r>
          <a:endParaRPr lang="fr-FR" sz="2400" b="1" dirty="0">
            <a:solidFill>
              <a:srgbClr val="C00000"/>
            </a:solidFill>
          </a:endParaRPr>
        </a:p>
      </dgm:t>
    </dgm:pt>
    <dgm:pt modelId="{CBD2B4CA-E2C6-45C2-A062-ED7EA0C9FA09}" type="parTrans" cxnId="{6D105719-2E59-43EB-8DE5-4AF6AAEEE83C}">
      <dgm:prSet/>
      <dgm:spPr/>
      <dgm:t>
        <a:bodyPr/>
        <a:lstStyle/>
        <a:p>
          <a:endParaRPr lang="fr-FR"/>
        </a:p>
      </dgm:t>
    </dgm:pt>
    <dgm:pt modelId="{65F06FE9-DF21-4283-B48F-50B882C3901A}" type="sibTrans" cxnId="{6D105719-2E59-43EB-8DE5-4AF6AAEEE83C}">
      <dgm:prSet/>
      <dgm:spPr/>
      <dgm:t>
        <a:bodyPr/>
        <a:lstStyle/>
        <a:p>
          <a:endParaRPr lang="fr-FR"/>
        </a:p>
      </dgm:t>
    </dgm:pt>
    <dgm:pt modelId="{06EAF35D-D83E-43F7-8E45-25DFB6D8353F}">
      <dgm:prSet phldrT="[Texte]"/>
      <dgm:spPr/>
      <dgm:t>
        <a:bodyPr/>
        <a:lstStyle/>
        <a:p>
          <a:endParaRPr lang="fr-FR" sz="5100" dirty="0"/>
        </a:p>
      </dgm:t>
    </dgm:pt>
    <dgm:pt modelId="{9A680DE6-C1CD-4F5F-9B07-0C8A4132C98C}" type="parTrans" cxnId="{EEC0574F-5EC5-4EB5-82DF-50434A90F3E5}">
      <dgm:prSet/>
      <dgm:spPr/>
      <dgm:t>
        <a:bodyPr/>
        <a:lstStyle/>
        <a:p>
          <a:endParaRPr lang="fr-FR"/>
        </a:p>
      </dgm:t>
    </dgm:pt>
    <dgm:pt modelId="{405BEFF6-5A62-4B46-B540-4FE0E2F9D3FA}" type="sibTrans" cxnId="{EEC0574F-5EC5-4EB5-82DF-50434A90F3E5}">
      <dgm:prSet/>
      <dgm:spPr/>
      <dgm:t>
        <a:bodyPr/>
        <a:lstStyle/>
        <a:p>
          <a:endParaRPr lang="fr-FR"/>
        </a:p>
      </dgm:t>
    </dgm:pt>
    <dgm:pt modelId="{00FB1334-2814-4632-814A-099ABED66292}">
      <dgm:prSet phldrT="[Texte]"/>
      <dgm:spPr/>
      <dgm:t>
        <a:bodyPr/>
        <a:lstStyle/>
        <a:p>
          <a:endParaRPr lang="fr-FR" sz="5100" dirty="0"/>
        </a:p>
      </dgm:t>
    </dgm:pt>
    <dgm:pt modelId="{AE5D187C-3EFC-4F50-B493-03B4A8C1101E}" type="parTrans" cxnId="{E81F79AA-213F-427F-8E81-2B49B06F7901}">
      <dgm:prSet/>
      <dgm:spPr/>
      <dgm:t>
        <a:bodyPr/>
        <a:lstStyle/>
        <a:p>
          <a:endParaRPr lang="fr-FR"/>
        </a:p>
      </dgm:t>
    </dgm:pt>
    <dgm:pt modelId="{282739C2-7BC0-491C-A642-10A0FD88E034}" type="sibTrans" cxnId="{E81F79AA-213F-427F-8E81-2B49B06F7901}">
      <dgm:prSet/>
      <dgm:spPr/>
      <dgm:t>
        <a:bodyPr/>
        <a:lstStyle/>
        <a:p>
          <a:endParaRPr lang="fr-FR"/>
        </a:p>
      </dgm:t>
    </dgm:pt>
    <dgm:pt modelId="{5097CCBA-6A5A-4C80-B174-90B5FA167B1B}">
      <dgm:prSet phldrT="[Texte]" custT="1"/>
      <dgm:spPr/>
      <dgm:t>
        <a:bodyPr/>
        <a:lstStyle/>
        <a:p>
          <a:r>
            <a:rPr lang="fr-FR" sz="2400" b="1" dirty="0" smtClean="0">
              <a:solidFill>
                <a:srgbClr val="660033"/>
              </a:solidFill>
            </a:rPr>
            <a:t>Chaque type interagit avec un groupe de récepteurs et active un effecteur donné.</a:t>
          </a:r>
          <a:endParaRPr lang="fr-FR" sz="2400" b="1" dirty="0">
            <a:solidFill>
              <a:srgbClr val="660033"/>
            </a:solidFill>
          </a:endParaRPr>
        </a:p>
      </dgm:t>
    </dgm:pt>
    <dgm:pt modelId="{9E6A7270-414B-44BF-8952-EC080E6826F6}" type="parTrans" cxnId="{368D9210-2911-4406-AC63-6E90551890C1}">
      <dgm:prSet/>
      <dgm:spPr/>
    </dgm:pt>
    <dgm:pt modelId="{39408DA9-5529-43F3-B8BA-FB5D69E2DB69}" type="sibTrans" cxnId="{368D9210-2911-4406-AC63-6E90551890C1}">
      <dgm:prSet/>
      <dgm:spPr/>
    </dgm:pt>
    <dgm:pt modelId="{AE18EF2F-E9E7-47F2-A148-F79E9591092F}">
      <dgm:prSet phldrT="[Texte]" custT="1"/>
      <dgm:spPr/>
      <dgm:t>
        <a:bodyPr/>
        <a:lstStyle/>
        <a:p>
          <a:r>
            <a:rPr lang="fr-FR" sz="2400" b="1" dirty="0" smtClean="0">
              <a:solidFill>
                <a:srgbClr val="660033"/>
              </a:solidFill>
            </a:rPr>
            <a:t>Rôle: fixation et conversion GTP      GDP</a:t>
          </a:r>
          <a:endParaRPr lang="fr-FR" sz="2400" b="1" dirty="0">
            <a:solidFill>
              <a:srgbClr val="660033"/>
            </a:solidFill>
          </a:endParaRPr>
        </a:p>
      </dgm:t>
    </dgm:pt>
    <dgm:pt modelId="{22C9F131-20B4-4486-9159-DEA54D7F07B0}" type="parTrans" cxnId="{2585E734-E492-4F7A-AFB7-E36968326EB4}">
      <dgm:prSet/>
      <dgm:spPr/>
    </dgm:pt>
    <dgm:pt modelId="{65E6919A-CA0E-4E1A-8BC3-DE4EB4B26B25}" type="sibTrans" cxnId="{2585E734-E492-4F7A-AFB7-E36968326EB4}">
      <dgm:prSet/>
      <dgm:spPr/>
    </dgm:pt>
    <dgm:pt modelId="{3A25240F-A7CA-4329-BBE9-E82A77048EA9}" type="pres">
      <dgm:prSet presAssocID="{F813E3F7-BDCE-4EF6-905D-E2D31AADD583}" presName="Name0" presStyleCnt="0">
        <dgm:presLayoutVars>
          <dgm:dir/>
          <dgm:animLvl val="lvl"/>
          <dgm:resizeHandles/>
        </dgm:presLayoutVars>
      </dgm:prSet>
      <dgm:spPr/>
      <dgm:t>
        <a:bodyPr/>
        <a:lstStyle/>
        <a:p>
          <a:endParaRPr lang="fr-FR"/>
        </a:p>
      </dgm:t>
    </dgm:pt>
    <dgm:pt modelId="{56C41EDE-B82B-4DDC-A481-0773B198522D}" type="pres">
      <dgm:prSet presAssocID="{FCA6B664-0275-4C28-B3EA-1A80255575BC}" presName="linNode" presStyleCnt="0"/>
      <dgm:spPr/>
    </dgm:pt>
    <dgm:pt modelId="{FF35BB63-B8BD-446E-A91C-96CD8A3B9B02}" type="pres">
      <dgm:prSet presAssocID="{FCA6B664-0275-4C28-B3EA-1A80255575BC}" presName="parentShp" presStyleLbl="node1" presStyleIdx="0" presStyleCnt="1" custScaleX="56597" custScaleY="31645">
        <dgm:presLayoutVars>
          <dgm:bulletEnabled val="1"/>
        </dgm:presLayoutVars>
      </dgm:prSet>
      <dgm:spPr/>
      <dgm:t>
        <a:bodyPr/>
        <a:lstStyle/>
        <a:p>
          <a:endParaRPr lang="fr-FR"/>
        </a:p>
      </dgm:t>
    </dgm:pt>
    <dgm:pt modelId="{6C0CE867-C6D0-4AA6-87DC-837A39E2826C}" type="pres">
      <dgm:prSet presAssocID="{FCA6B664-0275-4C28-B3EA-1A80255575BC}" presName="childShp" presStyleLbl="bgAccFollowNode1" presStyleIdx="0" presStyleCnt="1" custScaleX="134146">
        <dgm:presLayoutVars>
          <dgm:bulletEnabled val="1"/>
        </dgm:presLayoutVars>
      </dgm:prSet>
      <dgm:spPr/>
      <dgm:t>
        <a:bodyPr/>
        <a:lstStyle/>
        <a:p>
          <a:endParaRPr lang="fr-FR"/>
        </a:p>
      </dgm:t>
    </dgm:pt>
  </dgm:ptLst>
  <dgm:cxnLst>
    <dgm:cxn modelId="{79FF2285-5B84-4390-B15F-249B63BCCAC5}" srcId="{F813E3F7-BDCE-4EF6-905D-E2D31AADD583}" destId="{FCA6B664-0275-4C28-B3EA-1A80255575BC}" srcOrd="0" destOrd="0" parTransId="{E66253F2-AD4D-4361-9A34-310B806B133B}" sibTransId="{E4781545-31AD-49F3-864B-3AE4E977AC71}"/>
    <dgm:cxn modelId="{9D300AB5-CF33-4F76-919B-75DD17F3C447}" type="presOf" srcId="{F813E3F7-BDCE-4EF6-905D-E2D31AADD583}" destId="{3A25240F-A7CA-4329-BBE9-E82A77048EA9}" srcOrd="0" destOrd="0" presId="urn:microsoft.com/office/officeart/2005/8/layout/vList6"/>
    <dgm:cxn modelId="{368D9210-2911-4406-AC63-6E90551890C1}" srcId="{FCA6B664-0275-4C28-B3EA-1A80255575BC}" destId="{5097CCBA-6A5A-4C80-B174-90B5FA167B1B}" srcOrd="2" destOrd="0" parTransId="{9E6A7270-414B-44BF-8952-EC080E6826F6}" sibTransId="{39408DA9-5529-43F3-B8BA-FB5D69E2DB69}"/>
    <dgm:cxn modelId="{EEC0574F-5EC5-4EB5-82DF-50434A90F3E5}" srcId="{FCA6B664-0275-4C28-B3EA-1A80255575BC}" destId="{06EAF35D-D83E-43F7-8E45-25DFB6D8353F}" srcOrd="5" destOrd="0" parTransId="{9A680DE6-C1CD-4F5F-9B07-0C8A4132C98C}" sibTransId="{405BEFF6-5A62-4B46-B540-4FE0E2F9D3FA}"/>
    <dgm:cxn modelId="{8B51FC0D-0A1C-432D-ABE2-082711A27F50}" type="presOf" srcId="{AE18EF2F-E9E7-47F2-A148-F79E9591092F}" destId="{6C0CE867-C6D0-4AA6-87DC-837A39E2826C}" srcOrd="0" destOrd="3" presId="urn:microsoft.com/office/officeart/2005/8/layout/vList6"/>
    <dgm:cxn modelId="{57E9524E-5CAA-422C-9CD9-3D4417FF685E}" type="presOf" srcId="{5097CCBA-6A5A-4C80-B174-90B5FA167B1B}" destId="{6C0CE867-C6D0-4AA6-87DC-837A39E2826C}" srcOrd="0" destOrd="2" presId="urn:microsoft.com/office/officeart/2005/8/layout/vList6"/>
    <dgm:cxn modelId="{80718694-EB67-4A2F-8283-54A55A5711B1}" type="presOf" srcId="{00FB1334-2814-4632-814A-099ABED66292}" destId="{6C0CE867-C6D0-4AA6-87DC-837A39E2826C}" srcOrd="0" destOrd="4" presId="urn:microsoft.com/office/officeart/2005/8/layout/vList6"/>
    <dgm:cxn modelId="{97D57C58-9A00-419A-9939-9AB8A0E6426F}" type="presOf" srcId="{06EAF35D-D83E-43F7-8E45-25DFB6D8353F}" destId="{6C0CE867-C6D0-4AA6-87DC-837A39E2826C}" srcOrd="0" destOrd="5" presId="urn:microsoft.com/office/officeart/2005/8/layout/vList6"/>
    <dgm:cxn modelId="{6D105719-2E59-43EB-8DE5-4AF6AAEEE83C}" srcId="{FCA6B664-0275-4C28-B3EA-1A80255575BC}" destId="{A4C3DDE4-11B9-422B-BBC5-755ECFB05C8D}" srcOrd="1" destOrd="0" parTransId="{CBD2B4CA-E2C6-45C2-A062-ED7EA0C9FA09}" sibTransId="{65F06FE9-DF21-4283-B48F-50B882C3901A}"/>
    <dgm:cxn modelId="{E81F79AA-213F-427F-8E81-2B49B06F7901}" srcId="{FCA6B664-0275-4C28-B3EA-1A80255575BC}" destId="{00FB1334-2814-4632-814A-099ABED66292}" srcOrd="4" destOrd="0" parTransId="{AE5D187C-3EFC-4F50-B493-03B4A8C1101E}" sibTransId="{282739C2-7BC0-491C-A642-10A0FD88E034}"/>
    <dgm:cxn modelId="{83E42D42-2EC7-4BCE-B002-12A9FFA6A4F7}" type="presOf" srcId="{D4B051D9-A258-43B9-856B-412D562A0A2E}" destId="{6C0CE867-C6D0-4AA6-87DC-837A39E2826C}" srcOrd="0" destOrd="0" presId="urn:microsoft.com/office/officeart/2005/8/layout/vList6"/>
    <dgm:cxn modelId="{D4BEEF93-7C0A-4436-A30E-30A4CD5E6CE2}" srcId="{FCA6B664-0275-4C28-B3EA-1A80255575BC}" destId="{D4B051D9-A258-43B9-856B-412D562A0A2E}" srcOrd="0" destOrd="0" parTransId="{A6898C1E-E273-4503-96AB-DDB72E4A33D9}" sibTransId="{D5E170C2-92F4-4B4B-BE9D-1140875129A4}"/>
    <dgm:cxn modelId="{E2DD5024-89BD-421B-9188-10615718E232}" type="presOf" srcId="{A4C3DDE4-11B9-422B-BBC5-755ECFB05C8D}" destId="{6C0CE867-C6D0-4AA6-87DC-837A39E2826C}" srcOrd="0" destOrd="1" presId="urn:microsoft.com/office/officeart/2005/8/layout/vList6"/>
    <dgm:cxn modelId="{2585E734-E492-4F7A-AFB7-E36968326EB4}" srcId="{FCA6B664-0275-4C28-B3EA-1A80255575BC}" destId="{AE18EF2F-E9E7-47F2-A148-F79E9591092F}" srcOrd="3" destOrd="0" parTransId="{22C9F131-20B4-4486-9159-DEA54D7F07B0}" sibTransId="{65E6919A-CA0E-4E1A-8BC3-DE4EB4B26B25}"/>
    <dgm:cxn modelId="{9C747E73-4577-4C8D-A834-7A3C08D4A946}" type="presOf" srcId="{FCA6B664-0275-4C28-B3EA-1A80255575BC}" destId="{FF35BB63-B8BD-446E-A91C-96CD8A3B9B02}" srcOrd="0" destOrd="0" presId="urn:microsoft.com/office/officeart/2005/8/layout/vList6"/>
    <dgm:cxn modelId="{121F322C-6D4C-47B7-8625-36B46DECA562}" type="presParOf" srcId="{3A25240F-A7CA-4329-BBE9-E82A77048EA9}" destId="{56C41EDE-B82B-4DDC-A481-0773B198522D}" srcOrd="0" destOrd="0" presId="urn:microsoft.com/office/officeart/2005/8/layout/vList6"/>
    <dgm:cxn modelId="{BD7F45E3-73B8-4ABB-9972-45E4099EA334}" type="presParOf" srcId="{56C41EDE-B82B-4DDC-A481-0773B198522D}" destId="{FF35BB63-B8BD-446E-A91C-96CD8A3B9B02}" srcOrd="0" destOrd="0" presId="urn:microsoft.com/office/officeart/2005/8/layout/vList6"/>
    <dgm:cxn modelId="{48376BB4-5EBD-4A19-A2D6-ED835DBF571C}" type="presParOf" srcId="{56C41EDE-B82B-4DDC-A481-0773B198522D}" destId="{6C0CE867-C6D0-4AA6-87DC-837A39E2826C}" srcOrd="1" destOrd="0" presId="urn:microsoft.com/office/officeart/2005/8/layout/vList6"/>
  </dgm:cxnLst>
  <dgm:bg/>
  <dgm:whole/>
</dgm:dataModel>
</file>

<file path=ppt/diagrams/data17.xml><?xml version="1.0" encoding="utf-8"?>
<dgm:dataModel xmlns:dgm="http://schemas.openxmlformats.org/drawingml/2006/diagram" xmlns:a="http://schemas.openxmlformats.org/drawingml/2006/main">
  <dgm:ptLst>
    <dgm:pt modelId="{B0A4E5EB-E9D1-4422-B829-1A5FD11B27EA}" type="doc">
      <dgm:prSet loTypeId="urn:microsoft.com/office/officeart/2005/8/layout/matrix1" loCatId="matrix" qsTypeId="urn:microsoft.com/office/officeart/2005/8/quickstyle/simple3" qsCatId="simple" csTypeId="urn:microsoft.com/office/officeart/2005/8/colors/accent2_2" csCatId="accent2" phldr="1"/>
      <dgm:spPr/>
      <dgm:t>
        <a:bodyPr/>
        <a:lstStyle/>
        <a:p>
          <a:endParaRPr lang="fr-FR"/>
        </a:p>
      </dgm:t>
    </dgm:pt>
    <dgm:pt modelId="{22051D97-7954-48AE-9644-10BD5FAAB595}">
      <dgm:prSet phldrT="[Texte]" custT="1"/>
      <dgm:spPr/>
      <dgm:t>
        <a:bodyPr/>
        <a:lstStyle/>
        <a:p>
          <a:r>
            <a:rPr lang="fr-FR" sz="2000" b="1" dirty="0" smtClean="0">
              <a:solidFill>
                <a:srgbClr val="660033"/>
              </a:solidFill>
              <a:latin typeface="+mn-lt"/>
            </a:rPr>
            <a:t>S/U  </a:t>
          </a:r>
          <a:r>
            <a:rPr lang="el-GR" sz="2000" b="1" dirty="0" smtClean="0">
              <a:solidFill>
                <a:srgbClr val="660033"/>
              </a:solidFill>
            </a:rPr>
            <a:t>α</a:t>
          </a:r>
          <a:r>
            <a:rPr lang="fr-FR" sz="1600" b="1" dirty="0" smtClean="0">
              <a:latin typeface="+mn-lt"/>
            </a:rPr>
            <a:t>  </a:t>
          </a:r>
          <a:endParaRPr lang="fr-FR" sz="1600" b="1" dirty="0">
            <a:latin typeface="+mn-lt"/>
          </a:endParaRPr>
        </a:p>
      </dgm:t>
    </dgm:pt>
    <dgm:pt modelId="{C296237D-C48D-4EE2-A0C5-6D2893DFED79}" type="parTrans" cxnId="{72FE2D94-0797-47A4-8256-5B27B7BCFDBE}">
      <dgm:prSet/>
      <dgm:spPr/>
      <dgm:t>
        <a:bodyPr/>
        <a:lstStyle/>
        <a:p>
          <a:endParaRPr lang="fr-FR"/>
        </a:p>
      </dgm:t>
    </dgm:pt>
    <dgm:pt modelId="{FF9A11B5-18E4-4ACC-B11B-A6598BE5452A}" type="sibTrans" cxnId="{72FE2D94-0797-47A4-8256-5B27B7BCFDBE}">
      <dgm:prSet/>
      <dgm:spPr/>
      <dgm:t>
        <a:bodyPr/>
        <a:lstStyle/>
        <a:p>
          <a:endParaRPr lang="fr-FR"/>
        </a:p>
      </dgm:t>
    </dgm:pt>
    <dgm:pt modelId="{5273CAE5-7FEA-4E52-BC45-505FDD73B2FE}">
      <dgm:prSet phldrT="[Texte]" custT="1"/>
      <dgm:spPr/>
      <dgm:t>
        <a:bodyPr/>
        <a:lstStyle/>
        <a:p>
          <a:r>
            <a:rPr lang="fr-FR" sz="1800" b="1" dirty="0" smtClean="0">
              <a:latin typeface="+mn-lt"/>
            </a:rPr>
            <a:t>Site de liaison au récepteur</a:t>
          </a:r>
          <a:endParaRPr lang="fr-FR" sz="1800" b="1" dirty="0">
            <a:latin typeface="+mn-lt"/>
          </a:endParaRPr>
        </a:p>
      </dgm:t>
    </dgm:pt>
    <dgm:pt modelId="{48BBC872-6715-4D64-BC99-C7CFEE2D8996}" type="parTrans" cxnId="{0B9A00BA-F90A-4963-9ACA-BA25F709F239}">
      <dgm:prSet/>
      <dgm:spPr/>
      <dgm:t>
        <a:bodyPr/>
        <a:lstStyle/>
        <a:p>
          <a:endParaRPr lang="fr-FR"/>
        </a:p>
      </dgm:t>
    </dgm:pt>
    <dgm:pt modelId="{3F7B1852-D277-4FC4-A55C-DF0132B75839}" type="sibTrans" cxnId="{0B9A00BA-F90A-4963-9ACA-BA25F709F239}">
      <dgm:prSet/>
      <dgm:spPr/>
      <dgm:t>
        <a:bodyPr/>
        <a:lstStyle/>
        <a:p>
          <a:endParaRPr lang="fr-FR"/>
        </a:p>
      </dgm:t>
    </dgm:pt>
    <dgm:pt modelId="{EA9A2A91-B935-48D8-A110-68D50E7332DC}">
      <dgm:prSet phldrT="[Texte]" custT="1"/>
      <dgm:spPr/>
      <dgm:t>
        <a:bodyPr/>
        <a:lstStyle/>
        <a:p>
          <a:r>
            <a:rPr lang="fr-FR" sz="1800" b="1" dirty="0" smtClean="0"/>
            <a:t>Site de liaison à l’effecteur</a:t>
          </a:r>
          <a:endParaRPr lang="fr-FR" sz="1800" b="1" dirty="0"/>
        </a:p>
      </dgm:t>
    </dgm:pt>
    <dgm:pt modelId="{26D48ACF-5528-472E-BA9F-670F2081C645}" type="parTrans" cxnId="{FEF98C4B-92B1-4C54-B00E-E225ED5FF325}">
      <dgm:prSet/>
      <dgm:spPr/>
      <dgm:t>
        <a:bodyPr/>
        <a:lstStyle/>
        <a:p>
          <a:endParaRPr lang="fr-FR"/>
        </a:p>
      </dgm:t>
    </dgm:pt>
    <dgm:pt modelId="{001B215D-D4D7-4DAC-94E6-B41AB00DD119}" type="sibTrans" cxnId="{FEF98C4B-92B1-4C54-B00E-E225ED5FF325}">
      <dgm:prSet/>
      <dgm:spPr/>
      <dgm:t>
        <a:bodyPr/>
        <a:lstStyle/>
        <a:p>
          <a:endParaRPr lang="fr-FR"/>
        </a:p>
      </dgm:t>
    </dgm:pt>
    <dgm:pt modelId="{1E00BF2F-785F-479F-8915-E09E199A2277}">
      <dgm:prSet phldrT="[Texte]" custT="1"/>
      <dgm:spPr/>
      <dgm:t>
        <a:bodyPr/>
        <a:lstStyle/>
        <a:p>
          <a:r>
            <a:rPr lang="fr-FR" sz="1800" b="1" dirty="0" smtClean="0"/>
            <a:t>Site de liaison au GTP ou GDP</a:t>
          </a:r>
          <a:endParaRPr lang="fr-FR" sz="1800" b="1" dirty="0"/>
        </a:p>
      </dgm:t>
    </dgm:pt>
    <dgm:pt modelId="{8B24C12A-F31B-471E-A1C4-8CF20AB2842F}" type="parTrans" cxnId="{0BD8AC90-DCF9-4ADE-86B1-360546351458}">
      <dgm:prSet/>
      <dgm:spPr/>
      <dgm:t>
        <a:bodyPr/>
        <a:lstStyle/>
        <a:p>
          <a:endParaRPr lang="fr-FR"/>
        </a:p>
      </dgm:t>
    </dgm:pt>
    <dgm:pt modelId="{F1D487A9-9774-46E5-89FB-CD2941E6E9C0}" type="sibTrans" cxnId="{0BD8AC90-DCF9-4ADE-86B1-360546351458}">
      <dgm:prSet/>
      <dgm:spPr/>
      <dgm:t>
        <a:bodyPr/>
        <a:lstStyle/>
        <a:p>
          <a:endParaRPr lang="fr-FR"/>
        </a:p>
      </dgm:t>
    </dgm:pt>
    <dgm:pt modelId="{D998E2CC-8D6E-4318-9E9D-40724732714D}">
      <dgm:prSet phldrT="[Texte]" custT="1"/>
      <dgm:spPr/>
      <dgm:t>
        <a:bodyPr/>
        <a:lstStyle/>
        <a:p>
          <a:r>
            <a:rPr lang="fr-FR" sz="1800" b="1" dirty="0" smtClean="0"/>
            <a:t>Site d’encrage à la membrane</a:t>
          </a:r>
          <a:endParaRPr lang="fr-FR" sz="1800" b="1" dirty="0"/>
        </a:p>
      </dgm:t>
    </dgm:pt>
    <dgm:pt modelId="{E6422C22-18EE-4928-9414-DA901609F2C7}" type="parTrans" cxnId="{780421BD-3238-4016-9B99-B1490A2D8764}">
      <dgm:prSet/>
      <dgm:spPr/>
      <dgm:t>
        <a:bodyPr/>
        <a:lstStyle/>
        <a:p>
          <a:endParaRPr lang="fr-FR"/>
        </a:p>
      </dgm:t>
    </dgm:pt>
    <dgm:pt modelId="{97E09D0B-4361-4111-96DD-D0CD464A9645}" type="sibTrans" cxnId="{780421BD-3238-4016-9B99-B1490A2D8764}">
      <dgm:prSet/>
      <dgm:spPr/>
      <dgm:t>
        <a:bodyPr/>
        <a:lstStyle/>
        <a:p>
          <a:endParaRPr lang="fr-FR"/>
        </a:p>
      </dgm:t>
    </dgm:pt>
    <dgm:pt modelId="{DF08E7AC-8EC4-4BE1-8026-B0338D395762}" type="pres">
      <dgm:prSet presAssocID="{B0A4E5EB-E9D1-4422-B829-1A5FD11B27EA}" presName="diagram" presStyleCnt="0">
        <dgm:presLayoutVars>
          <dgm:chMax val="1"/>
          <dgm:dir/>
          <dgm:animLvl val="ctr"/>
          <dgm:resizeHandles val="exact"/>
        </dgm:presLayoutVars>
      </dgm:prSet>
      <dgm:spPr/>
      <dgm:t>
        <a:bodyPr/>
        <a:lstStyle/>
        <a:p>
          <a:endParaRPr lang="fr-FR"/>
        </a:p>
      </dgm:t>
    </dgm:pt>
    <dgm:pt modelId="{27DD83CD-AEA7-4214-AEAC-75B5ABD00BFC}" type="pres">
      <dgm:prSet presAssocID="{B0A4E5EB-E9D1-4422-B829-1A5FD11B27EA}" presName="matrix" presStyleCnt="0"/>
      <dgm:spPr/>
    </dgm:pt>
    <dgm:pt modelId="{8DDE85E8-230E-49EA-9840-D4F81DA56C65}" type="pres">
      <dgm:prSet presAssocID="{B0A4E5EB-E9D1-4422-B829-1A5FD11B27EA}" presName="tile1" presStyleLbl="node1" presStyleIdx="0" presStyleCnt="4"/>
      <dgm:spPr/>
      <dgm:t>
        <a:bodyPr/>
        <a:lstStyle/>
        <a:p>
          <a:endParaRPr lang="fr-FR"/>
        </a:p>
      </dgm:t>
    </dgm:pt>
    <dgm:pt modelId="{7F019703-7231-46E0-9388-7A6B6FDA7F99}" type="pres">
      <dgm:prSet presAssocID="{B0A4E5EB-E9D1-4422-B829-1A5FD11B27EA}" presName="tile1text" presStyleLbl="node1" presStyleIdx="0" presStyleCnt="4">
        <dgm:presLayoutVars>
          <dgm:chMax val="0"/>
          <dgm:chPref val="0"/>
          <dgm:bulletEnabled val="1"/>
        </dgm:presLayoutVars>
      </dgm:prSet>
      <dgm:spPr/>
      <dgm:t>
        <a:bodyPr/>
        <a:lstStyle/>
        <a:p>
          <a:endParaRPr lang="fr-FR"/>
        </a:p>
      </dgm:t>
    </dgm:pt>
    <dgm:pt modelId="{2937B878-E8DD-4827-9FBD-EE37A762E6BE}" type="pres">
      <dgm:prSet presAssocID="{B0A4E5EB-E9D1-4422-B829-1A5FD11B27EA}" presName="tile2" presStyleLbl="node1" presStyleIdx="1" presStyleCnt="4"/>
      <dgm:spPr/>
      <dgm:t>
        <a:bodyPr/>
        <a:lstStyle/>
        <a:p>
          <a:endParaRPr lang="fr-FR"/>
        </a:p>
      </dgm:t>
    </dgm:pt>
    <dgm:pt modelId="{41A5A1E6-4B79-408E-A55C-22B5545120DA}" type="pres">
      <dgm:prSet presAssocID="{B0A4E5EB-E9D1-4422-B829-1A5FD11B27EA}" presName="tile2text" presStyleLbl="node1" presStyleIdx="1" presStyleCnt="4">
        <dgm:presLayoutVars>
          <dgm:chMax val="0"/>
          <dgm:chPref val="0"/>
          <dgm:bulletEnabled val="1"/>
        </dgm:presLayoutVars>
      </dgm:prSet>
      <dgm:spPr/>
      <dgm:t>
        <a:bodyPr/>
        <a:lstStyle/>
        <a:p>
          <a:endParaRPr lang="fr-FR"/>
        </a:p>
      </dgm:t>
    </dgm:pt>
    <dgm:pt modelId="{BA1EB0DA-F1C9-4805-A8C3-915934A20117}" type="pres">
      <dgm:prSet presAssocID="{B0A4E5EB-E9D1-4422-B829-1A5FD11B27EA}" presName="tile3" presStyleLbl="node1" presStyleIdx="2" presStyleCnt="4"/>
      <dgm:spPr/>
      <dgm:t>
        <a:bodyPr/>
        <a:lstStyle/>
        <a:p>
          <a:endParaRPr lang="fr-FR"/>
        </a:p>
      </dgm:t>
    </dgm:pt>
    <dgm:pt modelId="{6674AFCE-FA66-4A51-8E83-0DE61682B2F6}" type="pres">
      <dgm:prSet presAssocID="{B0A4E5EB-E9D1-4422-B829-1A5FD11B27EA}" presName="tile3text" presStyleLbl="node1" presStyleIdx="2" presStyleCnt="4">
        <dgm:presLayoutVars>
          <dgm:chMax val="0"/>
          <dgm:chPref val="0"/>
          <dgm:bulletEnabled val="1"/>
        </dgm:presLayoutVars>
      </dgm:prSet>
      <dgm:spPr/>
      <dgm:t>
        <a:bodyPr/>
        <a:lstStyle/>
        <a:p>
          <a:endParaRPr lang="fr-FR"/>
        </a:p>
      </dgm:t>
    </dgm:pt>
    <dgm:pt modelId="{86E7CB71-4DFC-4B4B-B0CA-B2FD0A2E97C0}" type="pres">
      <dgm:prSet presAssocID="{B0A4E5EB-E9D1-4422-B829-1A5FD11B27EA}" presName="tile4" presStyleLbl="node1" presStyleIdx="3" presStyleCnt="4"/>
      <dgm:spPr/>
      <dgm:t>
        <a:bodyPr/>
        <a:lstStyle/>
        <a:p>
          <a:endParaRPr lang="fr-FR"/>
        </a:p>
      </dgm:t>
    </dgm:pt>
    <dgm:pt modelId="{8E889FF3-4B22-4BA6-BA4A-BF104D89B75F}" type="pres">
      <dgm:prSet presAssocID="{B0A4E5EB-E9D1-4422-B829-1A5FD11B27EA}" presName="tile4text" presStyleLbl="node1" presStyleIdx="3" presStyleCnt="4">
        <dgm:presLayoutVars>
          <dgm:chMax val="0"/>
          <dgm:chPref val="0"/>
          <dgm:bulletEnabled val="1"/>
        </dgm:presLayoutVars>
      </dgm:prSet>
      <dgm:spPr/>
      <dgm:t>
        <a:bodyPr/>
        <a:lstStyle/>
        <a:p>
          <a:endParaRPr lang="fr-FR"/>
        </a:p>
      </dgm:t>
    </dgm:pt>
    <dgm:pt modelId="{75E3B367-44DC-45A4-8F9F-153234E7E4E9}" type="pres">
      <dgm:prSet presAssocID="{B0A4E5EB-E9D1-4422-B829-1A5FD11B27EA}" presName="centerTile" presStyleLbl="fgShp" presStyleIdx="0" presStyleCnt="1">
        <dgm:presLayoutVars>
          <dgm:chMax val="0"/>
          <dgm:chPref val="0"/>
        </dgm:presLayoutVars>
      </dgm:prSet>
      <dgm:spPr/>
      <dgm:t>
        <a:bodyPr/>
        <a:lstStyle/>
        <a:p>
          <a:endParaRPr lang="fr-FR"/>
        </a:p>
      </dgm:t>
    </dgm:pt>
  </dgm:ptLst>
  <dgm:cxnLst>
    <dgm:cxn modelId="{B4B4060B-B03F-4EB2-8F1D-2F18E9065199}" type="presOf" srcId="{22051D97-7954-48AE-9644-10BD5FAAB595}" destId="{75E3B367-44DC-45A4-8F9F-153234E7E4E9}" srcOrd="0" destOrd="0" presId="urn:microsoft.com/office/officeart/2005/8/layout/matrix1"/>
    <dgm:cxn modelId="{FEF98C4B-92B1-4C54-B00E-E225ED5FF325}" srcId="{22051D97-7954-48AE-9644-10BD5FAAB595}" destId="{EA9A2A91-B935-48D8-A110-68D50E7332DC}" srcOrd="1" destOrd="0" parTransId="{26D48ACF-5528-472E-BA9F-670F2081C645}" sibTransId="{001B215D-D4D7-4DAC-94E6-B41AB00DD119}"/>
    <dgm:cxn modelId="{0BD8AC90-DCF9-4ADE-86B1-360546351458}" srcId="{22051D97-7954-48AE-9644-10BD5FAAB595}" destId="{1E00BF2F-785F-479F-8915-E09E199A2277}" srcOrd="2" destOrd="0" parTransId="{8B24C12A-F31B-471E-A1C4-8CF20AB2842F}" sibTransId="{F1D487A9-9774-46E5-89FB-CD2941E6E9C0}"/>
    <dgm:cxn modelId="{1D081088-8133-41F8-9C25-28AC67ECAA74}" type="presOf" srcId="{1E00BF2F-785F-479F-8915-E09E199A2277}" destId="{BA1EB0DA-F1C9-4805-A8C3-915934A20117}" srcOrd="0" destOrd="0" presId="urn:microsoft.com/office/officeart/2005/8/layout/matrix1"/>
    <dgm:cxn modelId="{E0AEB0EB-545F-46C8-84E7-E41E46A99A21}" type="presOf" srcId="{5273CAE5-7FEA-4E52-BC45-505FDD73B2FE}" destId="{8DDE85E8-230E-49EA-9840-D4F81DA56C65}" srcOrd="0" destOrd="0" presId="urn:microsoft.com/office/officeart/2005/8/layout/matrix1"/>
    <dgm:cxn modelId="{0B9A00BA-F90A-4963-9ACA-BA25F709F239}" srcId="{22051D97-7954-48AE-9644-10BD5FAAB595}" destId="{5273CAE5-7FEA-4E52-BC45-505FDD73B2FE}" srcOrd="0" destOrd="0" parTransId="{48BBC872-6715-4D64-BC99-C7CFEE2D8996}" sibTransId="{3F7B1852-D277-4FC4-A55C-DF0132B75839}"/>
    <dgm:cxn modelId="{7507C3E3-E6EC-4C1A-93F8-457E0D5B517F}" type="presOf" srcId="{D998E2CC-8D6E-4318-9E9D-40724732714D}" destId="{8E889FF3-4B22-4BA6-BA4A-BF104D89B75F}" srcOrd="1" destOrd="0" presId="urn:microsoft.com/office/officeart/2005/8/layout/matrix1"/>
    <dgm:cxn modelId="{25358E28-5769-496A-89BF-A79883A934FB}" type="presOf" srcId="{B0A4E5EB-E9D1-4422-B829-1A5FD11B27EA}" destId="{DF08E7AC-8EC4-4BE1-8026-B0338D395762}" srcOrd="0" destOrd="0" presId="urn:microsoft.com/office/officeart/2005/8/layout/matrix1"/>
    <dgm:cxn modelId="{72FE2D94-0797-47A4-8256-5B27B7BCFDBE}" srcId="{B0A4E5EB-E9D1-4422-B829-1A5FD11B27EA}" destId="{22051D97-7954-48AE-9644-10BD5FAAB595}" srcOrd="0" destOrd="0" parTransId="{C296237D-C48D-4EE2-A0C5-6D2893DFED79}" sibTransId="{FF9A11B5-18E4-4ACC-B11B-A6598BE5452A}"/>
    <dgm:cxn modelId="{16A572ED-48F9-40DF-920B-68831E283D08}" type="presOf" srcId="{5273CAE5-7FEA-4E52-BC45-505FDD73B2FE}" destId="{7F019703-7231-46E0-9388-7A6B6FDA7F99}" srcOrd="1" destOrd="0" presId="urn:microsoft.com/office/officeart/2005/8/layout/matrix1"/>
    <dgm:cxn modelId="{8FC438E0-917A-44F4-9E2A-0BDFF235A468}" type="presOf" srcId="{EA9A2A91-B935-48D8-A110-68D50E7332DC}" destId="{2937B878-E8DD-4827-9FBD-EE37A762E6BE}" srcOrd="0" destOrd="0" presId="urn:microsoft.com/office/officeart/2005/8/layout/matrix1"/>
    <dgm:cxn modelId="{AB03CB1F-E4CD-440F-9B5C-093018A635EC}" type="presOf" srcId="{D998E2CC-8D6E-4318-9E9D-40724732714D}" destId="{86E7CB71-4DFC-4B4B-B0CA-B2FD0A2E97C0}" srcOrd="0" destOrd="0" presId="urn:microsoft.com/office/officeart/2005/8/layout/matrix1"/>
    <dgm:cxn modelId="{6B1D77AA-ABE9-4AFA-9956-59CFCEB5B89A}" type="presOf" srcId="{1E00BF2F-785F-479F-8915-E09E199A2277}" destId="{6674AFCE-FA66-4A51-8E83-0DE61682B2F6}" srcOrd="1" destOrd="0" presId="urn:microsoft.com/office/officeart/2005/8/layout/matrix1"/>
    <dgm:cxn modelId="{780421BD-3238-4016-9B99-B1490A2D8764}" srcId="{22051D97-7954-48AE-9644-10BD5FAAB595}" destId="{D998E2CC-8D6E-4318-9E9D-40724732714D}" srcOrd="3" destOrd="0" parTransId="{E6422C22-18EE-4928-9414-DA901609F2C7}" sibTransId="{97E09D0B-4361-4111-96DD-D0CD464A9645}"/>
    <dgm:cxn modelId="{6F9564BF-BE72-40AB-8618-3108B7B75602}" type="presOf" srcId="{EA9A2A91-B935-48D8-A110-68D50E7332DC}" destId="{41A5A1E6-4B79-408E-A55C-22B5545120DA}" srcOrd="1" destOrd="0" presId="urn:microsoft.com/office/officeart/2005/8/layout/matrix1"/>
    <dgm:cxn modelId="{C0117851-D52F-45FA-977C-0E6BD5EFF19E}" type="presParOf" srcId="{DF08E7AC-8EC4-4BE1-8026-B0338D395762}" destId="{27DD83CD-AEA7-4214-AEAC-75B5ABD00BFC}" srcOrd="0" destOrd="0" presId="urn:microsoft.com/office/officeart/2005/8/layout/matrix1"/>
    <dgm:cxn modelId="{FBA3B38C-CE37-47ED-AF9C-38745BDEC3F4}" type="presParOf" srcId="{27DD83CD-AEA7-4214-AEAC-75B5ABD00BFC}" destId="{8DDE85E8-230E-49EA-9840-D4F81DA56C65}" srcOrd="0" destOrd="0" presId="urn:microsoft.com/office/officeart/2005/8/layout/matrix1"/>
    <dgm:cxn modelId="{12836D2D-DE48-4D3C-B8A2-B20609AABECE}" type="presParOf" srcId="{27DD83CD-AEA7-4214-AEAC-75B5ABD00BFC}" destId="{7F019703-7231-46E0-9388-7A6B6FDA7F99}" srcOrd="1" destOrd="0" presId="urn:microsoft.com/office/officeart/2005/8/layout/matrix1"/>
    <dgm:cxn modelId="{DE4C6EE8-8A8F-4570-BE98-FBEA07999DFA}" type="presParOf" srcId="{27DD83CD-AEA7-4214-AEAC-75B5ABD00BFC}" destId="{2937B878-E8DD-4827-9FBD-EE37A762E6BE}" srcOrd="2" destOrd="0" presId="urn:microsoft.com/office/officeart/2005/8/layout/matrix1"/>
    <dgm:cxn modelId="{54723BB4-C12F-451F-813E-362778E227C8}" type="presParOf" srcId="{27DD83CD-AEA7-4214-AEAC-75B5ABD00BFC}" destId="{41A5A1E6-4B79-408E-A55C-22B5545120DA}" srcOrd="3" destOrd="0" presId="urn:microsoft.com/office/officeart/2005/8/layout/matrix1"/>
    <dgm:cxn modelId="{D99ABF4A-B822-41A5-8C82-070AC014F9E9}" type="presParOf" srcId="{27DD83CD-AEA7-4214-AEAC-75B5ABD00BFC}" destId="{BA1EB0DA-F1C9-4805-A8C3-915934A20117}" srcOrd="4" destOrd="0" presId="urn:microsoft.com/office/officeart/2005/8/layout/matrix1"/>
    <dgm:cxn modelId="{0A26C77B-ADB1-4373-BCE6-F6E38A777114}" type="presParOf" srcId="{27DD83CD-AEA7-4214-AEAC-75B5ABD00BFC}" destId="{6674AFCE-FA66-4A51-8E83-0DE61682B2F6}" srcOrd="5" destOrd="0" presId="urn:microsoft.com/office/officeart/2005/8/layout/matrix1"/>
    <dgm:cxn modelId="{79C58322-5E0C-41FB-BC21-557ED398C5FD}" type="presParOf" srcId="{27DD83CD-AEA7-4214-AEAC-75B5ABD00BFC}" destId="{86E7CB71-4DFC-4B4B-B0CA-B2FD0A2E97C0}" srcOrd="6" destOrd="0" presId="urn:microsoft.com/office/officeart/2005/8/layout/matrix1"/>
    <dgm:cxn modelId="{FC7D4BD9-A0DF-4FF5-8E80-C36870BF55BB}" type="presParOf" srcId="{27DD83CD-AEA7-4214-AEAC-75B5ABD00BFC}" destId="{8E889FF3-4B22-4BA6-BA4A-BF104D89B75F}" srcOrd="7" destOrd="0" presId="urn:microsoft.com/office/officeart/2005/8/layout/matrix1"/>
    <dgm:cxn modelId="{1FB7F109-099B-4535-AFE8-B56F9B0375B3}" type="presParOf" srcId="{DF08E7AC-8EC4-4BE1-8026-B0338D395762}" destId="{75E3B367-44DC-45A4-8F9F-153234E7E4E9}" srcOrd="1" destOrd="0" presId="urn:microsoft.com/office/officeart/2005/8/layout/matrix1"/>
  </dgm:cxnLst>
  <dgm:bg/>
  <dgm:whole/>
</dgm:dataModel>
</file>

<file path=ppt/diagrams/data18.xml><?xml version="1.0" encoding="utf-8"?>
<dgm:dataModel xmlns:dgm="http://schemas.openxmlformats.org/drawingml/2006/diagram" xmlns:a="http://schemas.openxmlformats.org/drawingml/2006/main">
  <dgm:ptLst>
    <dgm:pt modelId="{794BCD29-B38F-47A5-A6A6-CECB5C1DACBB}"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fr-FR"/>
        </a:p>
      </dgm:t>
    </dgm:pt>
    <dgm:pt modelId="{A79E7218-CE39-469D-984C-12C869B0AAEB}">
      <dgm:prSet phldrT="[Texte]" custT="1"/>
      <dgm:spPr/>
      <dgm:t>
        <a:bodyPr/>
        <a:lstStyle/>
        <a:p>
          <a:r>
            <a:rPr lang="fr-FR" sz="2000" b="1" dirty="0" smtClean="0"/>
            <a:t>Nature de l’effecteur</a:t>
          </a:r>
          <a:endParaRPr lang="fr-FR" sz="2000" b="1" dirty="0"/>
        </a:p>
      </dgm:t>
    </dgm:pt>
    <dgm:pt modelId="{FB7691B0-82E8-4E62-8F6C-97D2A8F91ECB}" type="parTrans" cxnId="{61155C0C-8B0E-487F-980A-BB39F5066C14}">
      <dgm:prSet/>
      <dgm:spPr/>
      <dgm:t>
        <a:bodyPr/>
        <a:lstStyle/>
        <a:p>
          <a:endParaRPr lang="fr-FR"/>
        </a:p>
      </dgm:t>
    </dgm:pt>
    <dgm:pt modelId="{65A92B47-52C7-4AA3-AE99-3A47D3F06903}" type="sibTrans" cxnId="{61155C0C-8B0E-487F-980A-BB39F5066C14}">
      <dgm:prSet/>
      <dgm:spPr/>
      <dgm:t>
        <a:bodyPr/>
        <a:lstStyle/>
        <a:p>
          <a:endParaRPr lang="fr-FR"/>
        </a:p>
      </dgm:t>
    </dgm:pt>
    <dgm:pt modelId="{43329722-518F-41E1-9C93-BDA48C1BBDA0}">
      <dgm:prSet phldrT="[Texte]" custT="1"/>
      <dgm:spPr/>
      <dgm:t>
        <a:bodyPr/>
        <a:lstStyle/>
        <a:p>
          <a:r>
            <a:rPr lang="fr-FR" sz="1800" b="1" dirty="0" smtClean="0"/>
            <a:t>Système enzymatique</a:t>
          </a:r>
          <a:endParaRPr lang="fr-FR" sz="1800" b="1" dirty="0"/>
        </a:p>
      </dgm:t>
    </dgm:pt>
    <dgm:pt modelId="{DE79443D-610B-4B36-A5EF-ACFDA3C0D14E}" type="parTrans" cxnId="{BCCBF5C5-18F2-4B3A-B2D3-54F727BA46C1}">
      <dgm:prSet/>
      <dgm:spPr/>
      <dgm:t>
        <a:bodyPr/>
        <a:lstStyle/>
        <a:p>
          <a:endParaRPr lang="fr-FR"/>
        </a:p>
      </dgm:t>
    </dgm:pt>
    <dgm:pt modelId="{011F0578-A0C8-4701-A3FC-2AD168B58F4D}" type="sibTrans" cxnId="{BCCBF5C5-18F2-4B3A-B2D3-54F727BA46C1}">
      <dgm:prSet/>
      <dgm:spPr/>
      <dgm:t>
        <a:bodyPr/>
        <a:lstStyle/>
        <a:p>
          <a:endParaRPr lang="fr-FR"/>
        </a:p>
      </dgm:t>
    </dgm:pt>
    <dgm:pt modelId="{8F246752-36FC-4DC3-956E-63047DB099DE}">
      <dgm:prSet phldrT="[Texte]" custT="1"/>
      <dgm:spPr/>
      <dgm:t>
        <a:bodyPr/>
        <a:lstStyle/>
        <a:p>
          <a:r>
            <a:rPr lang="fr-FR" sz="1800" b="1" dirty="0" smtClean="0"/>
            <a:t>Canaux ioniques</a:t>
          </a:r>
          <a:endParaRPr lang="fr-FR" sz="1800" b="1" dirty="0"/>
        </a:p>
      </dgm:t>
    </dgm:pt>
    <dgm:pt modelId="{9DF7064D-B200-4086-AA15-7D9C7CA31B93}" type="parTrans" cxnId="{EB5BA078-4D09-4EAE-936E-A07D1DA0B996}">
      <dgm:prSet/>
      <dgm:spPr/>
      <dgm:t>
        <a:bodyPr/>
        <a:lstStyle/>
        <a:p>
          <a:endParaRPr lang="fr-FR"/>
        </a:p>
      </dgm:t>
    </dgm:pt>
    <dgm:pt modelId="{47F6CF72-CB66-4AA3-9F90-6240CADB34BF}" type="sibTrans" cxnId="{EB5BA078-4D09-4EAE-936E-A07D1DA0B996}">
      <dgm:prSet/>
      <dgm:spPr/>
      <dgm:t>
        <a:bodyPr/>
        <a:lstStyle/>
        <a:p>
          <a:endParaRPr lang="fr-FR"/>
        </a:p>
      </dgm:t>
    </dgm:pt>
    <dgm:pt modelId="{D4CC590E-AFE5-45B4-A252-5BF76905B1B7}">
      <dgm:prSet phldrT="[Texte]" custT="1"/>
      <dgm:spPr/>
      <dgm:t>
        <a:bodyPr/>
        <a:lstStyle/>
        <a:p>
          <a:r>
            <a:rPr lang="fr-FR" sz="1800" b="1" dirty="0" smtClean="0"/>
            <a:t>Génération de médiateurs intracellulaires</a:t>
          </a:r>
          <a:endParaRPr lang="fr-FR" sz="1800" b="1" dirty="0"/>
        </a:p>
      </dgm:t>
    </dgm:pt>
    <dgm:pt modelId="{169FA0DF-DA17-4853-906E-B84AAFC4DA39}" type="parTrans" cxnId="{ED9BDE19-74FB-4CBD-8D62-D99AF11DF7CD}">
      <dgm:prSet/>
      <dgm:spPr/>
      <dgm:t>
        <a:bodyPr/>
        <a:lstStyle/>
        <a:p>
          <a:endParaRPr lang="fr-FR"/>
        </a:p>
      </dgm:t>
    </dgm:pt>
    <dgm:pt modelId="{EEEB4FDC-B425-4144-BEB7-D3BFA1F32C41}" type="sibTrans" cxnId="{ED9BDE19-74FB-4CBD-8D62-D99AF11DF7CD}">
      <dgm:prSet/>
      <dgm:spPr/>
      <dgm:t>
        <a:bodyPr/>
        <a:lstStyle/>
        <a:p>
          <a:endParaRPr lang="fr-FR"/>
        </a:p>
      </dgm:t>
    </dgm:pt>
    <dgm:pt modelId="{57A3BC94-4ABA-4A27-B71D-FEEBB1030203}" type="pres">
      <dgm:prSet presAssocID="{794BCD29-B38F-47A5-A6A6-CECB5C1DACBB}" presName="diagram" presStyleCnt="0">
        <dgm:presLayoutVars>
          <dgm:chPref val="1"/>
          <dgm:dir/>
          <dgm:animOne val="branch"/>
          <dgm:animLvl val="lvl"/>
          <dgm:resizeHandles val="exact"/>
        </dgm:presLayoutVars>
      </dgm:prSet>
      <dgm:spPr/>
      <dgm:t>
        <a:bodyPr/>
        <a:lstStyle/>
        <a:p>
          <a:endParaRPr lang="fr-FR"/>
        </a:p>
      </dgm:t>
    </dgm:pt>
    <dgm:pt modelId="{CA2EDE5B-A6DA-4B37-9B35-395FEEE08539}" type="pres">
      <dgm:prSet presAssocID="{A79E7218-CE39-469D-984C-12C869B0AAEB}" presName="root1" presStyleCnt="0"/>
      <dgm:spPr/>
    </dgm:pt>
    <dgm:pt modelId="{14CAE851-7D61-416E-8EFF-046728A9A6EF}" type="pres">
      <dgm:prSet presAssocID="{A79E7218-CE39-469D-984C-12C869B0AAEB}" presName="LevelOneTextNode" presStyleLbl="node0" presStyleIdx="0" presStyleCnt="1">
        <dgm:presLayoutVars>
          <dgm:chPref val="3"/>
        </dgm:presLayoutVars>
      </dgm:prSet>
      <dgm:spPr/>
      <dgm:t>
        <a:bodyPr/>
        <a:lstStyle/>
        <a:p>
          <a:endParaRPr lang="fr-FR"/>
        </a:p>
      </dgm:t>
    </dgm:pt>
    <dgm:pt modelId="{55AB42B7-CCE0-46DE-B16F-09D3507381F4}" type="pres">
      <dgm:prSet presAssocID="{A79E7218-CE39-469D-984C-12C869B0AAEB}" presName="level2hierChild" presStyleCnt="0"/>
      <dgm:spPr/>
    </dgm:pt>
    <dgm:pt modelId="{CE7EEEBD-823D-495A-B182-DEA6F70E4CF9}" type="pres">
      <dgm:prSet presAssocID="{DE79443D-610B-4B36-A5EF-ACFDA3C0D14E}" presName="conn2-1" presStyleLbl="parChTrans1D2" presStyleIdx="0" presStyleCnt="2"/>
      <dgm:spPr/>
      <dgm:t>
        <a:bodyPr/>
        <a:lstStyle/>
        <a:p>
          <a:endParaRPr lang="fr-FR"/>
        </a:p>
      </dgm:t>
    </dgm:pt>
    <dgm:pt modelId="{828440B0-29F8-4280-87BE-2C0E1B806821}" type="pres">
      <dgm:prSet presAssocID="{DE79443D-610B-4B36-A5EF-ACFDA3C0D14E}" presName="connTx" presStyleLbl="parChTrans1D2" presStyleIdx="0" presStyleCnt="2"/>
      <dgm:spPr/>
      <dgm:t>
        <a:bodyPr/>
        <a:lstStyle/>
        <a:p>
          <a:endParaRPr lang="fr-FR"/>
        </a:p>
      </dgm:t>
    </dgm:pt>
    <dgm:pt modelId="{A8AF0651-6398-44E5-B5EE-8F2BC852ADF8}" type="pres">
      <dgm:prSet presAssocID="{43329722-518F-41E1-9C93-BDA48C1BBDA0}" presName="root2" presStyleCnt="0"/>
      <dgm:spPr/>
    </dgm:pt>
    <dgm:pt modelId="{4AA573FF-AB52-40DE-A89F-8C9DF8618319}" type="pres">
      <dgm:prSet presAssocID="{43329722-518F-41E1-9C93-BDA48C1BBDA0}" presName="LevelTwoTextNode" presStyleLbl="node2" presStyleIdx="0" presStyleCnt="2" custScaleX="124298">
        <dgm:presLayoutVars>
          <dgm:chPref val="3"/>
        </dgm:presLayoutVars>
      </dgm:prSet>
      <dgm:spPr/>
      <dgm:t>
        <a:bodyPr/>
        <a:lstStyle/>
        <a:p>
          <a:endParaRPr lang="fr-FR"/>
        </a:p>
      </dgm:t>
    </dgm:pt>
    <dgm:pt modelId="{F7D36F7B-A68D-4BCE-9B32-965A6E62554C}" type="pres">
      <dgm:prSet presAssocID="{43329722-518F-41E1-9C93-BDA48C1BBDA0}" presName="level3hierChild" presStyleCnt="0"/>
      <dgm:spPr/>
    </dgm:pt>
    <dgm:pt modelId="{46582331-B442-425D-8F86-BE3ADF14232F}" type="pres">
      <dgm:prSet presAssocID="{169FA0DF-DA17-4853-906E-B84AAFC4DA39}" presName="conn2-1" presStyleLbl="parChTrans1D3" presStyleIdx="0" presStyleCnt="1"/>
      <dgm:spPr/>
      <dgm:t>
        <a:bodyPr/>
        <a:lstStyle/>
        <a:p>
          <a:endParaRPr lang="fr-FR"/>
        </a:p>
      </dgm:t>
    </dgm:pt>
    <dgm:pt modelId="{904F0AA2-B5D7-47E3-835C-F2BF67D5DDA4}" type="pres">
      <dgm:prSet presAssocID="{169FA0DF-DA17-4853-906E-B84AAFC4DA39}" presName="connTx" presStyleLbl="parChTrans1D3" presStyleIdx="0" presStyleCnt="1"/>
      <dgm:spPr/>
      <dgm:t>
        <a:bodyPr/>
        <a:lstStyle/>
        <a:p>
          <a:endParaRPr lang="fr-FR"/>
        </a:p>
      </dgm:t>
    </dgm:pt>
    <dgm:pt modelId="{B7AFD9C8-2C6B-46EE-B9A3-64D142A2CE9C}" type="pres">
      <dgm:prSet presAssocID="{D4CC590E-AFE5-45B4-A252-5BF76905B1B7}" presName="root2" presStyleCnt="0"/>
      <dgm:spPr/>
    </dgm:pt>
    <dgm:pt modelId="{6103C68C-5713-4C82-A3C3-860FEB4C066A}" type="pres">
      <dgm:prSet presAssocID="{D4CC590E-AFE5-45B4-A252-5BF76905B1B7}" presName="LevelTwoTextNode" presStyleLbl="node3" presStyleIdx="0" presStyleCnt="1">
        <dgm:presLayoutVars>
          <dgm:chPref val="3"/>
        </dgm:presLayoutVars>
      </dgm:prSet>
      <dgm:spPr/>
      <dgm:t>
        <a:bodyPr/>
        <a:lstStyle/>
        <a:p>
          <a:endParaRPr lang="fr-FR"/>
        </a:p>
      </dgm:t>
    </dgm:pt>
    <dgm:pt modelId="{897A4BA3-B84C-437C-905F-432BE1920F4F}" type="pres">
      <dgm:prSet presAssocID="{D4CC590E-AFE5-45B4-A252-5BF76905B1B7}" presName="level3hierChild" presStyleCnt="0"/>
      <dgm:spPr/>
    </dgm:pt>
    <dgm:pt modelId="{A3133972-EEC3-40BF-BB70-90754748BD4B}" type="pres">
      <dgm:prSet presAssocID="{9DF7064D-B200-4086-AA15-7D9C7CA31B93}" presName="conn2-1" presStyleLbl="parChTrans1D2" presStyleIdx="1" presStyleCnt="2"/>
      <dgm:spPr/>
      <dgm:t>
        <a:bodyPr/>
        <a:lstStyle/>
        <a:p>
          <a:endParaRPr lang="fr-FR"/>
        </a:p>
      </dgm:t>
    </dgm:pt>
    <dgm:pt modelId="{F800333E-8EE8-4945-AA2D-2D124E13FCA5}" type="pres">
      <dgm:prSet presAssocID="{9DF7064D-B200-4086-AA15-7D9C7CA31B93}" presName="connTx" presStyleLbl="parChTrans1D2" presStyleIdx="1" presStyleCnt="2"/>
      <dgm:spPr/>
      <dgm:t>
        <a:bodyPr/>
        <a:lstStyle/>
        <a:p>
          <a:endParaRPr lang="fr-FR"/>
        </a:p>
      </dgm:t>
    </dgm:pt>
    <dgm:pt modelId="{28E0B5F6-1FAC-4316-9171-1A31841A5614}" type="pres">
      <dgm:prSet presAssocID="{8F246752-36FC-4DC3-956E-63047DB099DE}" presName="root2" presStyleCnt="0"/>
      <dgm:spPr/>
    </dgm:pt>
    <dgm:pt modelId="{C1DFA2BB-40CF-416E-A08A-D64FC6E4D9F3}" type="pres">
      <dgm:prSet presAssocID="{8F246752-36FC-4DC3-956E-63047DB099DE}" presName="LevelTwoTextNode" presStyleLbl="node2" presStyleIdx="1" presStyleCnt="2" custScaleX="130156">
        <dgm:presLayoutVars>
          <dgm:chPref val="3"/>
        </dgm:presLayoutVars>
      </dgm:prSet>
      <dgm:spPr/>
      <dgm:t>
        <a:bodyPr/>
        <a:lstStyle/>
        <a:p>
          <a:endParaRPr lang="fr-FR"/>
        </a:p>
      </dgm:t>
    </dgm:pt>
    <dgm:pt modelId="{56279A28-21C0-4042-B721-8093B8952F27}" type="pres">
      <dgm:prSet presAssocID="{8F246752-36FC-4DC3-956E-63047DB099DE}" presName="level3hierChild" presStyleCnt="0"/>
      <dgm:spPr/>
    </dgm:pt>
  </dgm:ptLst>
  <dgm:cxnLst>
    <dgm:cxn modelId="{63EC5271-5678-4E0F-AB35-3591BF809CDF}" type="presOf" srcId="{A79E7218-CE39-469D-984C-12C869B0AAEB}" destId="{14CAE851-7D61-416E-8EFF-046728A9A6EF}" srcOrd="0" destOrd="0" presId="urn:microsoft.com/office/officeart/2005/8/layout/hierarchy2"/>
    <dgm:cxn modelId="{BCCBF5C5-18F2-4B3A-B2D3-54F727BA46C1}" srcId="{A79E7218-CE39-469D-984C-12C869B0AAEB}" destId="{43329722-518F-41E1-9C93-BDA48C1BBDA0}" srcOrd="0" destOrd="0" parTransId="{DE79443D-610B-4B36-A5EF-ACFDA3C0D14E}" sibTransId="{011F0578-A0C8-4701-A3FC-2AD168B58F4D}"/>
    <dgm:cxn modelId="{35E5FEA0-E486-493A-811C-51578F0C7E60}" type="presOf" srcId="{794BCD29-B38F-47A5-A6A6-CECB5C1DACBB}" destId="{57A3BC94-4ABA-4A27-B71D-FEEBB1030203}" srcOrd="0" destOrd="0" presId="urn:microsoft.com/office/officeart/2005/8/layout/hierarchy2"/>
    <dgm:cxn modelId="{9D131EFE-3392-4B0E-99B3-F63DDF7052EF}" type="presOf" srcId="{D4CC590E-AFE5-45B4-A252-5BF76905B1B7}" destId="{6103C68C-5713-4C82-A3C3-860FEB4C066A}" srcOrd="0" destOrd="0" presId="urn:microsoft.com/office/officeart/2005/8/layout/hierarchy2"/>
    <dgm:cxn modelId="{9B639F39-08A2-48F3-911C-7704A2D05CC8}" type="presOf" srcId="{8F246752-36FC-4DC3-956E-63047DB099DE}" destId="{C1DFA2BB-40CF-416E-A08A-D64FC6E4D9F3}" srcOrd="0" destOrd="0" presId="urn:microsoft.com/office/officeart/2005/8/layout/hierarchy2"/>
    <dgm:cxn modelId="{70B4048D-2C72-40CA-809A-71D149CB2DAF}" type="presOf" srcId="{9DF7064D-B200-4086-AA15-7D9C7CA31B93}" destId="{F800333E-8EE8-4945-AA2D-2D124E13FCA5}" srcOrd="1" destOrd="0" presId="urn:microsoft.com/office/officeart/2005/8/layout/hierarchy2"/>
    <dgm:cxn modelId="{FCF1C9A4-001C-42F7-A59E-49562CC36398}" type="presOf" srcId="{DE79443D-610B-4B36-A5EF-ACFDA3C0D14E}" destId="{CE7EEEBD-823D-495A-B182-DEA6F70E4CF9}" srcOrd="0" destOrd="0" presId="urn:microsoft.com/office/officeart/2005/8/layout/hierarchy2"/>
    <dgm:cxn modelId="{BE629CCE-ED40-451F-B214-384C89CC179E}" type="presOf" srcId="{169FA0DF-DA17-4853-906E-B84AAFC4DA39}" destId="{46582331-B442-425D-8F86-BE3ADF14232F}" srcOrd="0" destOrd="0" presId="urn:microsoft.com/office/officeart/2005/8/layout/hierarchy2"/>
    <dgm:cxn modelId="{ED9BDE19-74FB-4CBD-8D62-D99AF11DF7CD}" srcId="{43329722-518F-41E1-9C93-BDA48C1BBDA0}" destId="{D4CC590E-AFE5-45B4-A252-5BF76905B1B7}" srcOrd="0" destOrd="0" parTransId="{169FA0DF-DA17-4853-906E-B84AAFC4DA39}" sibTransId="{EEEB4FDC-B425-4144-BEB7-D3BFA1F32C41}"/>
    <dgm:cxn modelId="{8108F3AD-3DD3-4DC1-A3B8-5D53C41DEF8E}" type="presOf" srcId="{DE79443D-610B-4B36-A5EF-ACFDA3C0D14E}" destId="{828440B0-29F8-4280-87BE-2C0E1B806821}" srcOrd="1" destOrd="0" presId="urn:microsoft.com/office/officeart/2005/8/layout/hierarchy2"/>
    <dgm:cxn modelId="{EB5BA078-4D09-4EAE-936E-A07D1DA0B996}" srcId="{A79E7218-CE39-469D-984C-12C869B0AAEB}" destId="{8F246752-36FC-4DC3-956E-63047DB099DE}" srcOrd="1" destOrd="0" parTransId="{9DF7064D-B200-4086-AA15-7D9C7CA31B93}" sibTransId="{47F6CF72-CB66-4AA3-9F90-6240CADB34BF}"/>
    <dgm:cxn modelId="{05268E0E-7C3B-451B-BA65-7E4844A2AF61}" type="presOf" srcId="{43329722-518F-41E1-9C93-BDA48C1BBDA0}" destId="{4AA573FF-AB52-40DE-A89F-8C9DF8618319}" srcOrd="0" destOrd="0" presId="urn:microsoft.com/office/officeart/2005/8/layout/hierarchy2"/>
    <dgm:cxn modelId="{A5B17C89-4C34-4E94-AF13-54065475EB2F}" type="presOf" srcId="{169FA0DF-DA17-4853-906E-B84AAFC4DA39}" destId="{904F0AA2-B5D7-47E3-835C-F2BF67D5DDA4}" srcOrd="1" destOrd="0" presId="urn:microsoft.com/office/officeart/2005/8/layout/hierarchy2"/>
    <dgm:cxn modelId="{61155C0C-8B0E-487F-980A-BB39F5066C14}" srcId="{794BCD29-B38F-47A5-A6A6-CECB5C1DACBB}" destId="{A79E7218-CE39-469D-984C-12C869B0AAEB}" srcOrd="0" destOrd="0" parTransId="{FB7691B0-82E8-4E62-8F6C-97D2A8F91ECB}" sibTransId="{65A92B47-52C7-4AA3-AE99-3A47D3F06903}"/>
    <dgm:cxn modelId="{363765D0-5960-4532-BB95-37AD07EB6A58}" type="presOf" srcId="{9DF7064D-B200-4086-AA15-7D9C7CA31B93}" destId="{A3133972-EEC3-40BF-BB70-90754748BD4B}" srcOrd="0" destOrd="0" presId="urn:microsoft.com/office/officeart/2005/8/layout/hierarchy2"/>
    <dgm:cxn modelId="{F2FD93E6-92A5-40C0-9907-7577C94FC29B}" type="presParOf" srcId="{57A3BC94-4ABA-4A27-B71D-FEEBB1030203}" destId="{CA2EDE5B-A6DA-4B37-9B35-395FEEE08539}" srcOrd="0" destOrd="0" presId="urn:microsoft.com/office/officeart/2005/8/layout/hierarchy2"/>
    <dgm:cxn modelId="{A63271BE-DE17-4930-9CD8-1C0AF38792C4}" type="presParOf" srcId="{CA2EDE5B-A6DA-4B37-9B35-395FEEE08539}" destId="{14CAE851-7D61-416E-8EFF-046728A9A6EF}" srcOrd="0" destOrd="0" presId="urn:microsoft.com/office/officeart/2005/8/layout/hierarchy2"/>
    <dgm:cxn modelId="{0E54C371-8BBA-4977-9861-2AE5BC91C0B7}" type="presParOf" srcId="{CA2EDE5B-A6DA-4B37-9B35-395FEEE08539}" destId="{55AB42B7-CCE0-46DE-B16F-09D3507381F4}" srcOrd="1" destOrd="0" presId="urn:microsoft.com/office/officeart/2005/8/layout/hierarchy2"/>
    <dgm:cxn modelId="{C5BF7CDE-04A7-40BB-915D-049224CCD654}" type="presParOf" srcId="{55AB42B7-CCE0-46DE-B16F-09D3507381F4}" destId="{CE7EEEBD-823D-495A-B182-DEA6F70E4CF9}" srcOrd="0" destOrd="0" presId="urn:microsoft.com/office/officeart/2005/8/layout/hierarchy2"/>
    <dgm:cxn modelId="{D061D5AF-BACC-4351-872D-BB3A6C9FAC2D}" type="presParOf" srcId="{CE7EEEBD-823D-495A-B182-DEA6F70E4CF9}" destId="{828440B0-29F8-4280-87BE-2C0E1B806821}" srcOrd="0" destOrd="0" presId="urn:microsoft.com/office/officeart/2005/8/layout/hierarchy2"/>
    <dgm:cxn modelId="{D445991F-91CE-4B8F-AF54-3479E0C7D9E4}" type="presParOf" srcId="{55AB42B7-CCE0-46DE-B16F-09D3507381F4}" destId="{A8AF0651-6398-44E5-B5EE-8F2BC852ADF8}" srcOrd="1" destOrd="0" presId="urn:microsoft.com/office/officeart/2005/8/layout/hierarchy2"/>
    <dgm:cxn modelId="{A1B271D8-D8F4-4287-90B5-445211DB1990}" type="presParOf" srcId="{A8AF0651-6398-44E5-B5EE-8F2BC852ADF8}" destId="{4AA573FF-AB52-40DE-A89F-8C9DF8618319}" srcOrd="0" destOrd="0" presId="urn:microsoft.com/office/officeart/2005/8/layout/hierarchy2"/>
    <dgm:cxn modelId="{9C37093E-4DDF-4CDE-8696-1D7DA3CB5A5F}" type="presParOf" srcId="{A8AF0651-6398-44E5-B5EE-8F2BC852ADF8}" destId="{F7D36F7B-A68D-4BCE-9B32-965A6E62554C}" srcOrd="1" destOrd="0" presId="urn:microsoft.com/office/officeart/2005/8/layout/hierarchy2"/>
    <dgm:cxn modelId="{3D1C43EA-6EE5-47C1-A1B0-645D6E5A0A5E}" type="presParOf" srcId="{F7D36F7B-A68D-4BCE-9B32-965A6E62554C}" destId="{46582331-B442-425D-8F86-BE3ADF14232F}" srcOrd="0" destOrd="0" presId="urn:microsoft.com/office/officeart/2005/8/layout/hierarchy2"/>
    <dgm:cxn modelId="{18DB9661-9B14-4C14-AB06-1E3419CCD55E}" type="presParOf" srcId="{46582331-B442-425D-8F86-BE3ADF14232F}" destId="{904F0AA2-B5D7-47E3-835C-F2BF67D5DDA4}" srcOrd="0" destOrd="0" presId="urn:microsoft.com/office/officeart/2005/8/layout/hierarchy2"/>
    <dgm:cxn modelId="{E2214B33-AB80-4D50-AFF1-07B39E9DC938}" type="presParOf" srcId="{F7D36F7B-A68D-4BCE-9B32-965A6E62554C}" destId="{B7AFD9C8-2C6B-46EE-B9A3-64D142A2CE9C}" srcOrd="1" destOrd="0" presId="urn:microsoft.com/office/officeart/2005/8/layout/hierarchy2"/>
    <dgm:cxn modelId="{B879D8DA-1D66-44A3-ABA2-11D9DC6C1702}" type="presParOf" srcId="{B7AFD9C8-2C6B-46EE-B9A3-64D142A2CE9C}" destId="{6103C68C-5713-4C82-A3C3-860FEB4C066A}" srcOrd="0" destOrd="0" presId="urn:microsoft.com/office/officeart/2005/8/layout/hierarchy2"/>
    <dgm:cxn modelId="{193F6C46-38B1-49EE-9835-25B340CFD4AD}" type="presParOf" srcId="{B7AFD9C8-2C6B-46EE-B9A3-64D142A2CE9C}" destId="{897A4BA3-B84C-437C-905F-432BE1920F4F}" srcOrd="1" destOrd="0" presId="urn:microsoft.com/office/officeart/2005/8/layout/hierarchy2"/>
    <dgm:cxn modelId="{4811E6AC-8904-42CC-BC8D-E876F11ED287}" type="presParOf" srcId="{55AB42B7-CCE0-46DE-B16F-09D3507381F4}" destId="{A3133972-EEC3-40BF-BB70-90754748BD4B}" srcOrd="2" destOrd="0" presId="urn:microsoft.com/office/officeart/2005/8/layout/hierarchy2"/>
    <dgm:cxn modelId="{AC27F2D5-DFD3-43F2-9C14-27F0F6B556CE}" type="presParOf" srcId="{A3133972-EEC3-40BF-BB70-90754748BD4B}" destId="{F800333E-8EE8-4945-AA2D-2D124E13FCA5}" srcOrd="0" destOrd="0" presId="urn:microsoft.com/office/officeart/2005/8/layout/hierarchy2"/>
    <dgm:cxn modelId="{887F21CC-D9DD-4AC8-9F20-94DFF6EBB303}" type="presParOf" srcId="{55AB42B7-CCE0-46DE-B16F-09D3507381F4}" destId="{28E0B5F6-1FAC-4316-9171-1A31841A5614}" srcOrd="3" destOrd="0" presId="urn:microsoft.com/office/officeart/2005/8/layout/hierarchy2"/>
    <dgm:cxn modelId="{1D30AE02-BF7D-471E-9CC3-521CAD4685A3}" type="presParOf" srcId="{28E0B5F6-1FAC-4316-9171-1A31841A5614}" destId="{C1DFA2BB-40CF-416E-A08A-D64FC6E4D9F3}" srcOrd="0" destOrd="0" presId="urn:microsoft.com/office/officeart/2005/8/layout/hierarchy2"/>
    <dgm:cxn modelId="{3E7147B7-EB52-4C00-95A7-785D99496D15}" type="presParOf" srcId="{28E0B5F6-1FAC-4316-9171-1A31841A5614}" destId="{56279A28-21C0-4042-B721-8093B8952F27}" srcOrd="1" destOrd="0" presId="urn:microsoft.com/office/officeart/2005/8/layout/hierarchy2"/>
  </dgm:cxnLst>
  <dgm:bg/>
  <dgm:whole/>
</dgm:dataModel>
</file>

<file path=ppt/diagrams/data19.xml><?xml version="1.0" encoding="utf-8"?>
<dgm:dataModel xmlns:dgm="http://schemas.openxmlformats.org/drawingml/2006/diagram" xmlns:a="http://schemas.openxmlformats.org/drawingml/2006/main">
  <dgm:ptLst>
    <dgm:pt modelId="{144E6769-8CA1-4A70-8ECE-E26331D37C67}" type="doc">
      <dgm:prSet loTypeId="urn:microsoft.com/office/officeart/2005/8/layout/hProcess9" loCatId="process" qsTypeId="urn:microsoft.com/office/officeart/2005/8/quickstyle/simple1" qsCatId="simple" csTypeId="urn:microsoft.com/office/officeart/2005/8/colors/accent0_2" csCatId="mainScheme" phldr="1"/>
      <dgm:spPr/>
    </dgm:pt>
    <dgm:pt modelId="{0E1E27DF-E58A-4B28-BAA9-EB6B4805E5E2}">
      <dgm:prSet phldrT="[Texte]"/>
      <dgm:spPr/>
      <dgm:t>
        <a:bodyPr/>
        <a:lstStyle/>
        <a:p>
          <a:r>
            <a:rPr lang="fr-FR" b="1" dirty="0" smtClean="0">
              <a:solidFill>
                <a:schemeClr val="tx1"/>
              </a:solidFill>
            </a:rPr>
            <a:t>Second messager</a:t>
          </a:r>
          <a:endParaRPr lang="fr-FR" b="1" dirty="0">
            <a:solidFill>
              <a:schemeClr val="tx1"/>
            </a:solidFill>
          </a:endParaRPr>
        </a:p>
      </dgm:t>
    </dgm:pt>
    <dgm:pt modelId="{690F13DE-4E35-4ED5-BE6A-C3F73ED797F0}" type="parTrans" cxnId="{EA31EF3F-50ED-4C35-A036-6354F5F60D55}">
      <dgm:prSet/>
      <dgm:spPr/>
      <dgm:t>
        <a:bodyPr/>
        <a:lstStyle/>
        <a:p>
          <a:endParaRPr lang="fr-FR"/>
        </a:p>
      </dgm:t>
    </dgm:pt>
    <dgm:pt modelId="{B4C3604B-6AD8-4E4C-B664-EFF872B487A4}" type="sibTrans" cxnId="{EA31EF3F-50ED-4C35-A036-6354F5F60D55}">
      <dgm:prSet/>
      <dgm:spPr/>
      <dgm:t>
        <a:bodyPr/>
        <a:lstStyle/>
        <a:p>
          <a:endParaRPr lang="fr-FR"/>
        </a:p>
      </dgm:t>
    </dgm:pt>
    <dgm:pt modelId="{B459AB34-AACF-4E0F-8A57-07ACAE2BB31D}">
      <dgm:prSet phldrT="[Texte]"/>
      <dgm:spPr/>
      <dgm:t>
        <a:bodyPr/>
        <a:lstStyle/>
        <a:p>
          <a:r>
            <a:rPr lang="fr-FR" b="1" dirty="0" smtClean="0">
              <a:solidFill>
                <a:schemeClr val="tx1"/>
              </a:solidFill>
            </a:rPr>
            <a:t>Modulation de la phosphorylation des Pr-</a:t>
          </a:r>
          <a:endParaRPr lang="fr-FR" b="1" dirty="0">
            <a:solidFill>
              <a:schemeClr val="tx1"/>
            </a:solidFill>
          </a:endParaRPr>
        </a:p>
      </dgm:t>
    </dgm:pt>
    <dgm:pt modelId="{D89867CD-68A7-447F-84F1-4886F5430BD9}" type="parTrans" cxnId="{C63A53AE-424E-435D-BE82-B10ED097C188}">
      <dgm:prSet/>
      <dgm:spPr/>
      <dgm:t>
        <a:bodyPr/>
        <a:lstStyle/>
        <a:p>
          <a:endParaRPr lang="fr-FR"/>
        </a:p>
      </dgm:t>
    </dgm:pt>
    <dgm:pt modelId="{CB1F7C87-D8E4-4ADD-B1A6-A637E483DD34}" type="sibTrans" cxnId="{C63A53AE-424E-435D-BE82-B10ED097C188}">
      <dgm:prSet/>
      <dgm:spPr/>
      <dgm:t>
        <a:bodyPr/>
        <a:lstStyle/>
        <a:p>
          <a:endParaRPr lang="fr-FR"/>
        </a:p>
      </dgm:t>
    </dgm:pt>
    <dgm:pt modelId="{ACF2BA46-85BE-4493-BE1A-772D912DE435}">
      <dgm:prSet phldrT="[Texte]"/>
      <dgm:spPr/>
      <dgm:t>
        <a:bodyPr/>
        <a:lstStyle/>
        <a:p>
          <a:r>
            <a:rPr lang="fr-FR" b="1" dirty="0" smtClean="0">
              <a:solidFill>
                <a:schemeClr val="tx1"/>
              </a:solidFill>
            </a:rPr>
            <a:t>Effets cellulaires</a:t>
          </a:r>
          <a:endParaRPr lang="fr-FR" b="1" dirty="0">
            <a:solidFill>
              <a:schemeClr val="tx1"/>
            </a:solidFill>
          </a:endParaRPr>
        </a:p>
      </dgm:t>
    </dgm:pt>
    <dgm:pt modelId="{1B4949C8-FA17-4F68-BFA5-F08BBE1B9A18}" type="parTrans" cxnId="{89BC3573-A29D-4F62-9FB2-FB7D3B6C41D6}">
      <dgm:prSet/>
      <dgm:spPr/>
      <dgm:t>
        <a:bodyPr/>
        <a:lstStyle/>
        <a:p>
          <a:endParaRPr lang="fr-FR"/>
        </a:p>
      </dgm:t>
    </dgm:pt>
    <dgm:pt modelId="{0961212B-496D-4EAE-849A-D3C97287E2A5}" type="sibTrans" cxnId="{89BC3573-A29D-4F62-9FB2-FB7D3B6C41D6}">
      <dgm:prSet/>
      <dgm:spPr/>
      <dgm:t>
        <a:bodyPr/>
        <a:lstStyle/>
        <a:p>
          <a:endParaRPr lang="fr-FR"/>
        </a:p>
      </dgm:t>
    </dgm:pt>
    <dgm:pt modelId="{9B0BB0AA-A8A6-4424-AF33-D318D21CF685}" type="pres">
      <dgm:prSet presAssocID="{144E6769-8CA1-4A70-8ECE-E26331D37C67}" presName="CompostProcess" presStyleCnt="0">
        <dgm:presLayoutVars>
          <dgm:dir/>
          <dgm:resizeHandles val="exact"/>
        </dgm:presLayoutVars>
      </dgm:prSet>
      <dgm:spPr/>
    </dgm:pt>
    <dgm:pt modelId="{287AB2A2-1C7D-492C-AC6D-18B0425E84F2}" type="pres">
      <dgm:prSet presAssocID="{144E6769-8CA1-4A70-8ECE-E26331D37C67}" presName="arrow" presStyleLbl="bgShp" presStyleIdx="0" presStyleCnt="1"/>
      <dgm:spPr/>
    </dgm:pt>
    <dgm:pt modelId="{22164005-041F-47B6-A082-51A860C50287}" type="pres">
      <dgm:prSet presAssocID="{144E6769-8CA1-4A70-8ECE-E26331D37C67}" presName="linearProcess" presStyleCnt="0"/>
      <dgm:spPr/>
    </dgm:pt>
    <dgm:pt modelId="{D5070E9E-507C-4E4D-BEA2-1F341739CCCE}" type="pres">
      <dgm:prSet presAssocID="{0E1E27DF-E58A-4B28-BAA9-EB6B4805E5E2}" presName="textNode" presStyleLbl="node1" presStyleIdx="0" presStyleCnt="3">
        <dgm:presLayoutVars>
          <dgm:bulletEnabled val="1"/>
        </dgm:presLayoutVars>
      </dgm:prSet>
      <dgm:spPr/>
      <dgm:t>
        <a:bodyPr/>
        <a:lstStyle/>
        <a:p>
          <a:endParaRPr lang="fr-FR"/>
        </a:p>
      </dgm:t>
    </dgm:pt>
    <dgm:pt modelId="{E013EF3B-FB64-4419-AA65-09BF80774874}" type="pres">
      <dgm:prSet presAssocID="{B4C3604B-6AD8-4E4C-B664-EFF872B487A4}" presName="sibTrans" presStyleCnt="0"/>
      <dgm:spPr/>
    </dgm:pt>
    <dgm:pt modelId="{8BB00784-6FDE-405F-BBA4-5E868E03B060}" type="pres">
      <dgm:prSet presAssocID="{B459AB34-AACF-4E0F-8A57-07ACAE2BB31D}" presName="textNode" presStyleLbl="node1" presStyleIdx="1" presStyleCnt="3">
        <dgm:presLayoutVars>
          <dgm:bulletEnabled val="1"/>
        </dgm:presLayoutVars>
      </dgm:prSet>
      <dgm:spPr/>
      <dgm:t>
        <a:bodyPr/>
        <a:lstStyle/>
        <a:p>
          <a:endParaRPr lang="fr-FR"/>
        </a:p>
      </dgm:t>
    </dgm:pt>
    <dgm:pt modelId="{87AF4B55-31B5-438E-A390-6BC0D96760D5}" type="pres">
      <dgm:prSet presAssocID="{CB1F7C87-D8E4-4ADD-B1A6-A637E483DD34}" presName="sibTrans" presStyleCnt="0"/>
      <dgm:spPr/>
    </dgm:pt>
    <dgm:pt modelId="{F4306704-CC60-4C16-A48F-9F24060A3D44}" type="pres">
      <dgm:prSet presAssocID="{ACF2BA46-85BE-4493-BE1A-772D912DE435}" presName="textNode" presStyleLbl="node1" presStyleIdx="2" presStyleCnt="3">
        <dgm:presLayoutVars>
          <dgm:bulletEnabled val="1"/>
        </dgm:presLayoutVars>
      </dgm:prSet>
      <dgm:spPr/>
      <dgm:t>
        <a:bodyPr/>
        <a:lstStyle/>
        <a:p>
          <a:endParaRPr lang="fr-FR"/>
        </a:p>
      </dgm:t>
    </dgm:pt>
  </dgm:ptLst>
  <dgm:cxnLst>
    <dgm:cxn modelId="{E77BCC8E-93F4-40B8-9965-105E03432F9F}" type="presOf" srcId="{ACF2BA46-85BE-4493-BE1A-772D912DE435}" destId="{F4306704-CC60-4C16-A48F-9F24060A3D44}" srcOrd="0" destOrd="0" presId="urn:microsoft.com/office/officeart/2005/8/layout/hProcess9"/>
    <dgm:cxn modelId="{89BC3573-A29D-4F62-9FB2-FB7D3B6C41D6}" srcId="{144E6769-8CA1-4A70-8ECE-E26331D37C67}" destId="{ACF2BA46-85BE-4493-BE1A-772D912DE435}" srcOrd="2" destOrd="0" parTransId="{1B4949C8-FA17-4F68-BFA5-F08BBE1B9A18}" sibTransId="{0961212B-496D-4EAE-849A-D3C97287E2A5}"/>
    <dgm:cxn modelId="{C63A53AE-424E-435D-BE82-B10ED097C188}" srcId="{144E6769-8CA1-4A70-8ECE-E26331D37C67}" destId="{B459AB34-AACF-4E0F-8A57-07ACAE2BB31D}" srcOrd="1" destOrd="0" parTransId="{D89867CD-68A7-447F-84F1-4886F5430BD9}" sibTransId="{CB1F7C87-D8E4-4ADD-B1A6-A637E483DD34}"/>
    <dgm:cxn modelId="{6B100029-54B3-4249-BFA5-F8619206C69C}" type="presOf" srcId="{0E1E27DF-E58A-4B28-BAA9-EB6B4805E5E2}" destId="{D5070E9E-507C-4E4D-BEA2-1F341739CCCE}" srcOrd="0" destOrd="0" presId="urn:microsoft.com/office/officeart/2005/8/layout/hProcess9"/>
    <dgm:cxn modelId="{E3BB14D9-C98C-42B6-A556-7E89FA858126}" type="presOf" srcId="{B459AB34-AACF-4E0F-8A57-07ACAE2BB31D}" destId="{8BB00784-6FDE-405F-BBA4-5E868E03B060}" srcOrd="0" destOrd="0" presId="urn:microsoft.com/office/officeart/2005/8/layout/hProcess9"/>
    <dgm:cxn modelId="{EA31EF3F-50ED-4C35-A036-6354F5F60D55}" srcId="{144E6769-8CA1-4A70-8ECE-E26331D37C67}" destId="{0E1E27DF-E58A-4B28-BAA9-EB6B4805E5E2}" srcOrd="0" destOrd="0" parTransId="{690F13DE-4E35-4ED5-BE6A-C3F73ED797F0}" sibTransId="{B4C3604B-6AD8-4E4C-B664-EFF872B487A4}"/>
    <dgm:cxn modelId="{D202FC3D-1A86-4BCA-A790-11642B0427C9}" type="presOf" srcId="{144E6769-8CA1-4A70-8ECE-E26331D37C67}" destId="{9B0BB0AA-A8A6-4424-AF33-D318D21CF685}" srcOrd="0" destOrd="0" presId="urn:microsoft.com/office/officeart/2005/8/layout/hProcess9"/>
    <dgm:cxn modelId="{E8989A34-03E6-4BE5-BA93-B669871705B3}" type="presParOf" srcId="{9B0BB0AA-A8A6-4424-AF33-D318D21CF685}" destId="{287AB2A2-1C7D-492C-AC6D-18B0425E84F2}" srcOrd="0" destOrd="0" presId="urn:microsoft.com/office/officeart/2005/8/layout/hProcess9"/>
    <dgm:cxn modelId="{369AE99C-88F3-42DF-A1D7-F1FAA35E97A8}" type="presParOf" srcId="{9B0BB0AA-A8A6-4424-AF33-D318D21CF685}" destId="{22164005-041F-47B6-A082-51A860C50287}" srcOrd="1" destOrd="0" presId="urn:microsoft.com/office/officeart/2005/8/layout/hProcess9"/>
    <dgm:cxn modelId="{28890D33-5E49-465E-AC56-DFB634AA1EDD}" type="presParOf" srcId="{22164005-041F-47B6-A082-51A860C50287}" destId="{D5070E9E-507C-4E4D-BEA2-1F341739CCCE}" srcOrd="0" destOrd="0" presId="urn:microsoft.com/office/officeart/2005/8/layout/hProcess9"/>
    <dgm:cxn modelId="{52D7BCE9-1BDC-4E7A-9003-9BC2412BB606}" type="presParOf" srcId="{22164005-041F-47B6-A082-51A860C50287}" destId="{E013EF3B-FB64-4419-AA65-09BF80774874}" srcOrd="1" destOrd="0" presId="urn:microsoft.com/office/officeart/2005/8/layout/hProcess9"/>
    <dgm:cxn modelId="{BB5D73EC-1132-417D-8D43-F6D47F564973}" type="presParOf" srcId="{22164005-041F-47B6-A082-51A860C50287}" destId="{8BB00784-6FDE-405F-BBA4-5E868E03B060}" srcOrd="2" destOrd="0" presId="urn:microsoft.com/office/officeart/2005/8/layout/hProcess9"/>
    <dgm:cxn modelId="{7FD8B3A0-514A-4FE5-A168-E5BE52AE0EA1}" type="presParOf" srcId="{22164005-041F-47B6-A082-51A860C50287}" destId="{87AF4B55-31B5-438E-A390-6BC0D96760D5}" srcOrd="3" destOrd="0" presId="urn:microsoft.com/office/officeart/2005/8/layout/hProcess9"/>
    <dgm:cxn modelId="{2EC19576-9354-4BF4-B99A-E5BE4EE53089}" type="presParOf" srcId="{22164005-041F-47B6-A082-51A860C50287}" destId="{F4306704-CC60-4C16-A48F-9F24060A3D44}"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2FC86D4C-2EE3-4E92-8B28-BDF7FD39CA88}" type="doc">
      <dgm:prSet loTypeId="urn:microsoft.com/office/officeart/2005/8/layout/vList5" loCatId="list" qsTypeId="urn:microsoft.com/office/officeart/2005/8/quickstyle/3d1" qsCatId="3D" csTypeId="urn:microsoft.com/office/officeart/2005/8/colors/accent2_1" csCatId="accent2" phldr="1"/>
      <dgm:spPr/>
      <dgm:t>
        <a:bodyPr/>
        <a:lstStyle/>
        <a:p>
          <a:endParaRPr lang="fr-FR"/>
        </a:p>
      </dgm:t>
    </dgm:pt>
    <dgm:pt modelId="{322D18DC-4592-4ED9-82F6-3F0F8D8FC36D}">
      <dgm:prSet phldrT="[Texte]" custT="1"/>
      <dgm:spPr/>
      <dgm:t>
        <a:bodyPr/>
        <a:lstStyle/>
        <a:p>
          <a:r>
            <a:rPr lang="fr-FR" sz="2000" b="1" dirty="0" smtClean="0">
              <a:solidFill>
                <a:srgbClr val="002060"/>
              </a:solidFill>
            </a:rPr>
            <a:t>Effet pharmacologique</a:t>
          </a:r>
          <a:endParaRPr lang="fr-FR" sz="2000" b="1" dirty="0">
            <a:solidFill>
              <a:srgbClr val="002060"/>
            </a:solidFill>
          </a:endParaRPr>
        </a:p>
      </dgm:t>
    </dgm:pt>
    <dgm:pt modelId="{53325475-970C-4318-A75A-0C386958C826}" type="parTrans" cxnId="{5F852DF7-23EE-4B37-8611-A92C0624B9E8}">
      <dgm:prSet/>
      <dgm:spPr/>
      <dgm:t>
        <a:bodyPr/>
        <a:lstStyle/>
        <a:p>
          <a:endParaRPr lang="fr-FR"/>
        </a:p>
      </dgm:t>
    </dgm:pt>
    <dgm:pt modelId="{D5A2F6D5-F838-4959-A632-F325C14BFAE7}" type="sibTrans" cxnId="{5F852DF7-23EE-4B37-8611-A92C0624B9E8}">
      <dgm:prSet/>
      <dgm:spPr/>
      <dgm:t>
        <a:bodyPr/>
        <a:lstStyle/>
        <a:p>
          <a:endParaRPr lang="fr-FR"/>
        </a:p>
      </dgm:t>
    </dgm:pt>
    <dgm:pt modelId="{4A8DA1A6-73ED-43B6-A1F3-44DE9DC5789C}">
      <dgm:prSet phldrT="[Texte]" custT="1"/>
      <dgm:spPr/>
      <dgm:t>
        <a:bodyPr/>
        <a:lstStyle/>
        <a:p>
          <a:endParaRPr lang="fr-FR" sz="1800" b="1" dirty="0"/>
        </a:p>
      </dgm:t>
    </dgm:pt>
    <dgm:pt modelId="{139F693B-7B15-4906-8AA2-480B5F75A9FF}" type="parTrans" cxnId="{F44D792A-B860-4611-B267-792DA64293E7}">
      <dgm:prSet/>
      <dgm:spPr/>
      <dgm:t>
        <a:bodyPr/>
        <a:lstStyle/>
        <a:p>
          <a:endParaRPr lang="fr-FR"/>
        </a:p>
      </dgm:t>
    </dgm:pt>
    <dgm:pt modelId="{A3D05E2F-FCC0-4BAA-A2B8-9998B9B9E86F}" type="sibTrans" cxnId="{F44D792A-B860-4611-B267-792DA64293E7}">
      <dgm:prSet/>
      <dgm:spPr/>
      <dgm:t>
        <a:bodyPr/>
        <a:lstStyle/>
        <a:p>
          <a:endParaRPr lang="fr-FR"/>
        </a:p>
      </dgm:t>
    </dgm:pt>
    <dgm:pt modelId="{7518A2A1-A509-4A9C-B97C-CC8F99F21929}">
      <dgm:prSet phldrT="[Texte]"/>
      <dgm:spPr/>
      <dgm:t>
        <a:bodyPr/>
        <a:lstStyle/>
        <a:p>
          <a:endParaRPr lang="fr-FR" sz="3000" dirty="0"/>
        </a:p>
      </dgm:t>
    </dgm:pt>
    <dgm:pt modelId="{B2E5D66C-C3B3-4F05-91AD-CC4690685781}" type="parTrans" cxnId="{C6FC91C1-DF4B-4217-B597-50D0B0AD6B1A}">
      <dgm:prSet/>
      <dgm:spPr/>
      <dgm:t>
        <a:bodyPr/>
        <a:lstStyle/>
        <a:p>
          <a:endParaRPr lang="fr-FR"/>
        </a:p>
      </dgm:t>
    </dgm:pt>
    <dgm:pt modelId="{FA352CCA-4BF2-45CF-A49E-B5172B072D35}" type="sibTrans" cxnId="{C6FC91C1-DF4B-4217-B597-50D0B0AD6B1A}">
      <dgm:prSet/>
      <dgm:spPr/>
      <dgm:t>
        <a:bodyPr/>
        <a:lstStyle/>
        <a:p>
          <a:endParaRPr lang="fr-FR"/>
        </a:p>
      </dgm:t>
    </dgm:pt>
    <dgm:pt modelId="{6FC38156-7815-4487-A937-0AA335C2305E}">
      <dgm:prSet phldrT="[Texte]" custT="1"/>
      <dgm:spPr/>
      <dgm:t>
        <a:bodyPr/>
        <a:lstStyle/>
        <a:p>
          <a:r>
            <a:rPr lang="fr-FR" sz="2000" b="1" dirty="0" smtClean="0"/>
            <a:t>Toute modification d’un état ou d’une fonction physiologique causée par un médicament</a:t>
          </a:r>
          <a:endParaRPr lang="fr-FR" sz="2000" b="1" dirty="0"/>
        </a:p>
      </dgm:t>
    </dgm:pt>
    <dgm:pt modelId="{C8056D39-0E39-4F36-A931-9D9AF78C4CA6}" type="parTrans" cxnId="{045F3017-9465-4809-BFE8-97695BB6AA00}">
      <dgm:prSet/>
      <dgm:spPr/>
      <dgm:t>
        <a:bodyPr/>
        <a:lstStyle/>
        <a:p>
          <a:endParaRPr lang="fr-FR"/>
        </a:p>
      </dgm:t>
    </dgm:pt>
    <dgm:pt modelId="{38E5FFCF-A7B0-4806-B586-DEA885D023B1}" type="sibTrans" cxnId="{045F3017-9465-4809-BFE8-97695BB6AA00}">
      <dgm:prSet/>
      <dgm:spPr/>
      <dgm:t>
        <a:bodyPr/>
        <a:lstStyle/>
        <a:p>
          <a:endParaRPr lang="fr-FR"/>
        </a:p>
      </dgm:t>
    </dgm:pt>
    <dgm:pt modelId="{A3836BAF-995D-4238-B754-475715EF7372}">
      <dgm:prSet phldrT="[Texte]" custT="1"/>
      <dgm:spPr/>
      <dgm:t>
        <a:bodyPr/>
        <a:lstStyle/>
        <a:p>
          <a:endParaRPr lang="fr-FR" sz="1800" dirty="0"/>
        </a:p>
      </dgm:t>
    </dgm:pt>
    <dgm:pt modelId="{AE17245B-A170-473B-B3A5-5A51BA416356}" type="parTrans" cxnId="{56AAD32B-8BC5-46A0-9D26-CFDF50EC4E18}">
      <dgm:prSet/>
      <dgm:spPr/>
      <dgm:t>
        <a:bodyPr/>
        <a:lstStyle/>
        <a:p>
          <a:endParaRPr lang="fr-FR"/>
        </a:p>
      </dgm:t>
    </dgm:pt>
    <dgm:pt modelId="{BD5DE2A3-470C-4D52-BFC6-2C689FF5672D}" type="sibTrans" cxnId="{56AAD32B-8BC5-46A0-9D26-CFDF50EC4E18}">
      <dgm:prSet/>
      <dgm:spPr/>
      <dgm:t>
        <a:bodyPr/>
        <a:lstStyle/>
        <a:p>
          <a:endParaRPr lang="fr-FR"/>
        </a:p>
      </dgm:t>
    </dgm:pt>
    <dgm:pt modelId="{DEE1399D-EAB9-48FE-91FC-7AB5E00BA7C3}">
      <dgm:prSet phldrT="[Texte]" custT="1"/>
      <dgm:spPr/>
      <dgm:t>
        <a:bodyPr/>
        <a:lstStyle/>
        <a:p>
          <a:endParaRPr lang="fr-FR" sz="2000" b="1" dirty="0"/>
        </a:p>
      </dgm:t>
    </dgm:pt>
    <dgm:pt modelId="{5B169478-D869-42BF-868F-066CF9FCC234}" type="parTrans" cxnId="{26E346CF-0A22-4EBB-83FE-84FC9515BA6B}">
      <dgm:prSet/>
      <dgm:spPr/>
      <dgm:t>
        <a:bodyPr/>
        <a:lstStyle/>
        <a:p>
          <a:endParaRPr lang="fr-FR"/>
        </a:p>
      </dgm:t>
    </dgm:pt>
    <dgm:pt modelId="{A8F725E5-D22B-46AA-8A64-155B436C208B}" type="sibTrans" cxnId="{26E346CF-0A22-4EBB-83FE-84FC9515BA6B}">
      <dgm:prSet/>
      <dgm:spPr/>
      <dgm:t>
        <a:bodyPr/>
        <a:lstStyle/>
        <a:p>
          <a:endParaRPr lang="fr-FR"/>
        </a:p>
      </dgm:t>
    </dgm:pt>
    <dgm:pt modelId="{94507371-0265-4819-9E9C-865F489D8075}">
      <dgm:prSet phldrT="[Texte]" custT="1"/>
      <dgm:spPr/>
      <dgm:t>
        <a:bodyPr/>
        <a:lstStyle/>
        <a:p>
          <a:r>
            <a:rPr lang="fr-FR" sz="2000" b="1" dirty="0" smtClean="0">
              <a:solidFill>
                <a:srgbClr val="FF0066"/>
              </a:solidFill>
            </a:rPr>
            <a:t>Bénéfique </a:t>
          </a:r>
          <a:r>
            <a:rPr lang="fr-FR" sz="2000" b="1" dirty="0" smtClean="0"/>
            <a:t>ou </a:t>
          </a:r>
          <a:r>
            <a:rPr lang="fr-FR" sz="2000" b="1" dirty="0" smtClean="0">
              <a:solidFill>
                <a:srgbClr val="FF0066"/>
              </a:solidFill>
            </a:rPr>
            <a:t>Gênant (E II)</a:t>
          </a:r>
          <a:endParaRPr lang="fr-FR" sz="2000" b="1" dirty="0">
            <a:solidFill>
              <a:srgbClr val="FF0066"/>
            </a:solidFill>
          </a:endParaRPr>
        </a:p>
      </dgm:t>
    </dgm:pt>
    <dgm:pt modelId="{FBD3021E-393B-4EB5-BDB7-1A6EB1DC80D9}" type="parTrans" cxnId="{96E64565-435A-40C4-9659-3B3509444AE3}">
      <dgm:prSet/>
      <dgm:spPr/>
      <dgm:t>
        <a:bodyPr/>
        <a:lstStyle/>
        <a:p>
          <a:endParaRPr lang="fr-FR"/>
        </a:p>
      </dgm:t>
    </dgm:pt>
    <dgm:pt modelId="{93AAF886-BA2D-4165-9654-44E71097682E}" type="sibTrans" cxnId="{96E64565-435A-40C4-9659-3B3509444AE3}">
      <dgm:prSet/>
      <dgm:spPr/>
      <dgm:t>
        <a:bodyPr/>
        <a:lstStyle/>
        <a:p>
          <a:endParaRPr lang="fr-FR"/>
        </a:p>
      </dgm:t>
    </dgm:pt>
    <dgm:pt modelId="{19DDCB79-BC13-45D9-AD65-F11C16003C12}" type="pres">
      <dgm:prSet presAssocID="{2FC86D4C-2EE3-4E92-8B28-BDF7FD39CA88}" presName="Name0" presStyleCnt="0">
        <dgm:presLayoutVars>
          <dgm:dir/>
          <dgm:animLvl val="lvl"/>
          <dgm:resizeHandles val="exact"/>
        </dgm:presLayoutVars>
      </dgm:prSet>
      <dgm:spPr/>
      <dgm:t>
        <a:bodyPr/>
        <a:lstStyle/>
        <a:p>
          <a:endParaRPr lang="fr-FR"/>
        </a:p>
      </dgm:t>
    </dgm:pt>
    <dgm:pt modelId="{7A92BDA2-12ED-4A3F-B816-AE6F6F63E84C}" type="pres">
      <dgm:prSet presAssocID="{322D18DC-4592-4ED9-82F6-3F0F8D8FC36D}" presName="linNode" presStyleCnt="0"/>
      <dgm:spPr/>
    </dgm:pt>
    <dgm:pt modelId="{9C438A6E-2A8D-46C8-AA32-2C2292EB38F8}" type="pres">
      <dgm:prSet presAssocID="{322D18DC-4592-4ED9-82F6-3F0F8D8FC36D}" presName="parentText" presStyleLbl="node1" presStyleIdx="0" presStyleCnt="1">
        <dgm:presLayoutVars>
          <dgm:chMax val="1"/>
          <dgm:bulletEnabled val="1"/>
        </dgm:presLayoutVars>
      </dgm:prSet>
      <dgm:spPr/>
      <dgm:t>
        <a:bodyPr/>
        <a:lstStyle/>
        <a:p>
          <a:endParaRPr lang="fr-FR"/>
        </a:p>
      </dgm:t>
    </dgm:pt>
    <dgm:pt modelId="{2555DA82-CE57-4C12-BCAD-504359778158}" type="pres">
      <dgm:prSet presAssocID="{322D18DC-4592-4ED9-82F6-3F0F8D8FC36D}" presName="descendantText" presStyleLbl="alignAccFollowNode1" presStyleIdx="0" presStyleCnt="1">
        <dgm:presLayoutVars>
          <dgm:bulletEnabled val="1"/>
        </dgm:presLayoutVars>
      </dgm:prSet>
      <dgm:spPr/>
      <dgm:t>
        <a:bodyPr/>
        <a:lstStyle/>
        <a:p>
          <a:endParaRPr lang="fr-FR"/>
        </a:p>
      </dgm:t>
    </dgm:pt>
  </dgm:ptLst>
  <dgm:cxnLst>
    <dgm:cxn modelId="{595D90D7-E480-4522-906C-7FF8F74818ED}" type="presOf" srcId="{DEE1399D-EAB9-48FE-91FC-7AB5E00BA7C3}" destId="{2555DA82-CE57-4C12-BCAD-504359778158}" srcOrd="0" destOrd="1" presId="urn:microsoft.com/office/officeart/2005/8/layout/vList5"/>
    <dgm:cxn modelId="{ACD027C8-D236-4AF0-A237-2EB19D2F9534}" type="presOf" srcId="{2FC86D4C-2EE3-4E92-8B28-BDF7FD39CA88}" destId="{19DDCB79-BC13-45D9-AD65-F11C16003C12}" srcOrd="0" destOrd="0" presId="urn:microsoft.com/office/officeart/2005/8/layout/vList5"/>
    <dgm:cxn modelId="{045F3017-9465-4809-BFE8-97695BB6AA00}" srcId="{322D18DC-4592-4ED9-82F6-3F0F8D8FC36D}" destId="{6FC38156-7815-4487-A937-0AA335C2305E}" srcOrd="2" destOrd="0" parTransId="{C8056D39-0E39-4F36-A931-9D9AF78C4CA6}" sibTransId="{38E5FFCF-A7B0-4806-B586-DEA885D023B1}"/>
    <dgm:cxn modelId="{785A4CE9-D115-4C00-80A6-ABF91E450C40}" type="presOf" srcId="{94507371-0265-4819-9E9C-865F489D8075}" destId="{2555DA82-CE57-4C12-BCAD-504359778158}" srcOrd="0" destOrd="3" presId="urn:microsoft.com/office/officeart/2005/8/layout/vList5"/>
    <dgm:cxn modelId="{F44D792A-B860-4611-B267-792DA64293E7}" srcId="{322D18DC-4592-4ED9-82F6-3F0F8D8FC36D}" destId="{4A8DA1A6-73ED-43B6-A1F3-44DE9DC5789C}" srcOrd="4" destOrd="0" parTransId="{139F693B-7B15-4906-8AA2-480B5F75A9FF}" sibTransId="{A3D05E2F-FCC0-4BAA-A2B8-9998B9B9E86F}"/>
    <dgm:cxn modelId="{5F852DF7-23EE-4B37-8611-A92C0624B9E8}" srcId="{2FC86D4C-2EE3-4E92-8B28-BDF7FD39CA88}" destId="{322D18DC-4592-4ED9-82F6-3F0F8D8FC36D}" srcOrd="0" destOrd="0" parTransId="{53325475-970C-4318-A75A-0C386958C826}" sibTransId="{D5A2F6D5-F838-4959-A632-F325C14BFAE7}"/>
    <dgm:cxn modelId="{C6FC91C1-DF4B-4217-B597-50D0B0AD6B1A}" srcId="{322D18DC-4592-4ED9-82F6-3F0F8D8FC36D}" destId="{7518A2A1-A509-4A9C-B97C-CC8F99F21929}" srcOrd="5" destOrd="0" parTransId="{B2E5D66C-C3B3-4F05-91AD-CC4690685781}" sibTransId="{FA352CCA-4BF2-45CF-A49E-B5172B072D35}"/>
    <dgm:cxn modelId="{96E64565-435A-40C4-9659-3B3509444AE3}" srcId="{322D18DC-4592-4ED9-82F6-3F0F8D8FC36D}" destId="{94507371-0265-4819-9E9C-865F489D8075}" srcOrd="3" destOrd="0" parTransId="{FBD3021E-393B-4EB5-BDB7-1A6EB1DC80D9}" sibTransId="{93AAF886-BA2D-4165-9654-44E71097682E}"/>
    <dgm:cxn modelId="{58348F61-7F56-45E3-AAB3-B89C675076BF}" type="presOf" srcId="{A3836BAF-995D-4238-B754-475715EF7372}" destId="{2555DA82-CE57-4C12-BCAD-504359778158}" srcOrd="0" destOrd="0" presId="urn:microsoft.com/office/officeart/2005/8/layout/vList5"/>
    <dgm:cxn modelId="{26E346CF-0A22-4EBB-83FE-84FC9515BA6B}" srcId="{322D18DC-4592-4ED9-82F6-3F0F8D8FC36D}" destId="{DEE1399D-EAB9-48FE-91FC-7AB5E00BA7C3}" srcOrd="1" destOrd="0" parTransId="{5B169478-D869-42BF-868F-066CF9FCC234}" sibTransId="{A8F725E5-D22B-46AA-8A64-155B436C208B}"/>
    <dgm:cxn modelId="{71AC13BB-F968-4D90-AC18-F836A8F98E56}" type="presOf" srcId="{322D18DC-4592-4ED9-82F6-3F0F8D8FC36D}" destId="{9C438A6E-2A8D-46C8-AA32-2C2292EB38F8}" srcOrd="0" destOrd="0" presId="urn:microsoft.com/office/officeart/2005/8/layout/vList5"/>
    <dgm:cxn modelId="{AEB2F00E-6177-4F76-8F59-5A84C0CBA6ED}" type="presOf" srcId="{4A8DA1A6-73ED-43B6-A1F3-44DE9DC5789C}" destId="{2555DA82-CE57-4C12-BCAD-504359778158}" srcOrd="0" destOrd="4" presId="urn:microsoft.com/office/officeart/2005/8/layout/vList5"/>
    <dgm:cxn modelId="{56AAD32B-8BC5-46A0-9D26-CFDF50EC4E18}" srcId="{322D18DC-4592-4ED9-82F6-3F0F8D8FC36D}" destId="{A3836BAF-995D-4238-B754-475715EF7372}" srcOrd="0" destOrd="0" parTransId="{AE17245B-A170-473B-B3A5-5A51BA416356}" sibTransId="{BD5DE2A3-470C-4D52-BFC6-2C689FF5672D}"/>
    <dgm:cxn modelId="{EC66CC91-18A7-42CA-99E2-D94B68C9617E}" type="presOf" srcId="{6FC38156-7815-4487-A937-0AA335C2305E}" destId="{2555DA82-CE57-4C12-BCAD-504359778158}" srcOrd="0" destOrd="2" presId="urn:microsoft.com/office/officeart/2005/8/layout/vList5"/>
    <dgm:cxn modelId="{193CF2AE-9C11-4707-B309-B03D25ADF9FE}" type="presOf" srcId="{7518A2A1-A509-4A9C-B97C-CC8F99F21929}" destId="{2555DA82-CE57-4C12-BCAD-504359778158}" srcOrd="0" destOrd="5" presId="urn:microsoft.com/office/officeart/2005/8/layout/vList5"/>
    <dgm:cxn modelId="{5FCDF481-75BC-4E84-9CFF-674552B610D8}" type="presParOf" srcId="{19DDCB79-BC13-45D9-AD65-F11C16003C12}" destId="{7A92BDA2-12ED-4A3F-B816-AE6F6F63E84C}" srcOrd="0" destOrd="0" presId="urn:microsoft.com/office/officeart/2005/8/layout/vList5"/>
    <dgm:cxn modelId="{219AEB8E-4478-4062-8CE8-0BB74686BCBF}" type="presParOf" srcId="{7A92BDA2-12ED-4A3F-B816-AE6F6F63E84C}" destId="{9C438A6E-2A8D-46C8-AA32-2C2292EB38F8}" srcOrd="0" destOrd="0" presId="urn:microsoft.com/office/officeart/2005/8/layout/vList5"/>
    <dgm:cxn modelId="{A5ADEFD2-F05B-4EF4-B60E-3D7C5E2E01A4}" type="presParOf" srcId="{7A92BDA2-12ED-4A3F-B816-AE6F6F63E84C}" destId="{2555DA82-CE57-4C12-BCAD-504359778158}" srcOrd="1" destOrd="0" presId="urn:microsoft.com/office/officeart/2005/8/layout/vList5"/>
  </dgm:cxnLst>
  <dgm:bg/>
  <dgm:whole/>
</dgm:dataModel>
</file>

<file path=ppt/diagrams/data20.xml><?xml version="1.0" encoding="utf-8"?>
<dgm:dataModel xmlns:dgm="http://schemas.openxmlformats.org/drawingml/2006/diagram" xmlns:a="http://schemas.openxmlformats.org/drawingml/2006/main">
  <dgm:ptLst>
    <dgm:pt modelId="{104B7C8B-44A9-4B63-9DD8-DF698FFAFC1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462E6181-33A3-4EEE-B62E-8D18F815F77E}">
      <dgm:prSet phldrT="[Texte]" custT="1"/>
      <dgm:spPr/>
      <dgm:t>
        <a:bodyPr/>
        <a:lstStyle/>
        <a:p>
          <a:r>
            <a:rPr lang="fr-FR" sz="2400" b="1" dirty="0" smtClean="0"/>
            <a:t>Canaux ioniques</a:t>
          </a:r>
          <a:endParaRPr lang="fr-FR" sz="2400" b="1" dirty="0"/>
        </a:p>
      </dgm:t>
    </dgm:pt>
    <dgm:pt modelId="{DF81513B-2E88-41F5-AF1C-96BBA8739F4F}" type="parTrans" cxnId="{9F7CF0C1-32F0-4973-96B0-26B7FF891ACB}">
      <dgm:prSet/>
      <dgm:spPr/>
      <dgm:t>
        <a:bodyPr/>
        <a:lstStyle/>
        <a:p>
          <a:endParaRPr lang="fr-FR"/>
        </a:p>
      </dgm:t>
    </dgm:pt>
    <dgm:pt modelId="{F50C513A-5489-415C-861F-21A21DF1EE4D}" type="sibTrans" cxnId="{9F7CF0C1-32F0-4973-96B0-26B7FF891ACB}">
      <dgm:prSet/>
      <dgm:spPr/>
      <dgm:t>
        <a:bodyPr/>
        <a:lstStyle/>
        <a:p>
          <a:endParaRPr lang="fr-FR"/>
        </a:p>
      </dgm:t>
    </dgm:pt>
    <dgm:pt modelId="{DA1F47A7-20CA-4D81-ACEB-53056DBE74F9}">
      <dgm:prSet phldrT="[Texte]" custT="1"/>
      <dgm:spPr/>
      <dgm:t>
        <a:bodyPr/>
        <a:lstStyle/>
        <a:p>
          <a:r>
            <a:rPr lang="fr-FR" sz="1800" dirty="0" smtClean="0"/>
            <a:t>Sodiques</a:t>
          </a:r>
          <a:endParaRPr lang="fr-FR" sz="1800" dirty="0"/>
        </a:p>
      </dgm:t>
    </dgm:pt>
    <dgm:pt modelId="{9BEDEACF-4448-40B6-A483-94D684490D27}" type="parTrans" cxnId="{53A1E6B9-E23E-4507-A95E-130C0B52D7C4}">
      <dgm:prSet/>
      <dgm:spPr/>
      <dgm:t>
        <a:bodyPr/>
        <a:lstStyle/>
        <a:p>
          <a:endParaRPr lang="fr-FR"/>
        </a:p>
      </dgm:t>
    </dgm:pt>
    <dgm:pt modelId="{DF592394-B5F1-4B88-8110-4770043D6FA5}" type="sibTrans" cxnId="{53A1E6B9-E23E-4507-A95E-130C0B52D7C4}">
      <dgm:prSet/>
      <dgm:spPr/>
      <dgm:t>
        <a:bodyPr/>
        <a:lstStyle/>
        <a:p>
          <a:endParaRPr lang="fr-FR"/>
        </a:p>
      </dgm:t>
    </dgm:pt>
    <dgm:pt modelId="{930D5436-89AC-4B94-A95C-54B945741C01}">
      <dgm:prSet phldrT="[Texte]" phldr="1"/>
      <dgm:spPr/>
      <dgm:t>
        <a:bodyPr/>
        <a:lstStyle/>
        <a:p>
          <a:endParaRPr lang="fr-FR" sz="3300" dirty="0"/>
        </a:p>
      </dgm:t>
    </dgm:pt>
    <dgm:pt modelId="{952F915C-0A9E-4F77-A310-ABCC79FAAC0F}" type="parTrans" cxnId="{F60F1396-6198-44BF-BD2D-8E2492516A08}">
      <dgm:prSet/>
      <dgm:spPr/>
      <dgm:t>
        <a:bodyPr/>
        <a:lstStyle/>
        <a:p>
          <a:endParaRPr lang="fr-FR"/>
        </a:p>
      </dgm:t>
    </dgm:pt>
    <dgm:pt modelId="{8D45D02F-87F7-4420-8976-248ADBDB02DF}" type="sibTrans" cxnId="{F60F1396-6198-44BF-BD2D-8E2492516A08}">
      <dgm:prSet/>
      <dgm:spPr/>
      <dgm:t>
        <a:bodyPr/>
        <a:lstStyle/>
        <a:p>
          <a:endParaRPr lang="fr-FR"/>
        </a:p>
      </dgm:t>
    </dgm:pt>
    <dgm:pt modelId="{03D91BC1-EBCA-465F-B218-017488D52E0D}">
      <dgm:prSet phldrT="[Texte]" custT="1"/>
      <dgm:spPr/>
      <dgm:t>
        <a:bodyPr/>
        <a:lstStyle/>
        <a:p>
          <a:r>
            <a:rPr lang="fr-FR" sz="2400" b="1" dirty="0" smtClean="0"/>
            <a:t>Pompes ioniques</a:t>
          </a:r>
          <a:endParaRPr lang="fr-FR" sz="2400" b="1" dirty="0"/>
        </a:p>
      </dgm:t>
    </dgm:pt>
    <dgm:pt modelId="{22E3DCB6-7496-4FBA-B770-3A0F30546126}" type="parTrans" cxnId="{B61F4B0F-322A-42EB-BF7D-4155536B39D9}">
      <dgm:prSet/>
      <dgm:spPr/>
      <dgm:t>
        <a:bodyPr/>
        <a:lstStyle/>
        <a:p>
          <a:endParaRPr lang="fr-FR"/>
        </a:p>
      </dgm:t>
    </dgm:pt>
    <dgm:pt modelId="{B32B14D3-716C-4F60-9DDC-84722889490D}" type="sibTrans" cxnId="{B61F4B0F-322A-42EB-BF7D-4155536B39D9}">
      <dgm:prSet/>
      <dgm:spPr/>
      <dgm:t>
        <a:bodyPr/>
        <a:lstStyle/>
        <a:p>
          <a:endParaRPr lang="fr-FR"/>
        </a:p>
      </dgm:t>
    </dgm:pt>
    <dgm:pt modelId="{318AF3E0-DAD1-4823-88E4-7B0D5322EE47}">
      <dgm:prSet phldrT="[Texte]" custT="1"/>
      <dgm:spPr/>
      <dgm:t>
        <a:bodyPr/>
        <a:lstStyle/>
        <a:p>
          <a:r>
            <a:rPr lang="fr-FR" sz="1800" b="1" dirty="0" smtClean="0"/>
            <a:t>Transportent les ions  de part et d’autre de la membrane contre le gradient de concentration</a:t>
          </a:r>
          <a:endParaRPr lang="fr-FR" sz="1800" b="1" dirty="0"/>
        </a:p>
      </dgm:t>
    </dgm:pt>
    <dgm:pt modelId="{7AEC106C-9ACA-41D1-9B8A-C73623DE0637}" type="parTrans" cxnId="{3E22284C-2827-4BA7-84FF-10A4F761BE78}">
      <dgm:prSet/>
      <dgm:spPr/>
      <dgm:t>
        <a:bodyPr/>
        <a:lstStyle/>
        <a:p>
          <a:endParaRPr lang="fr-FR"/>
        </a:p>
      </dgm:t>
    </dgm:pt>
    <dgm:pt modelId="{48ABF2CB-3F51-420B-B8F1-A4F36022E27A}" type="sibTrans" cxnId="{3E22284C-2827-4BA7-84FF-10A4F761BE78}">
      <dgm:prSet/>
      <dgm:spPr/>
      <dgm:t>
        <a:bodyPr/>
        <a:lstStyle/>
        <a:p>
          <a:endParaRPr lang="fr-FR"/>
        </a:p>
      </dgm:t>
    </dgm:pt>
    <dgm:pt modelId="{DBDF746D-5266-41D4-8375-F4F691191E94}">
      <dgm:prSet phldrT="[Texte]" custT="1"/>
      <dgm:spPr/>
      <dgm:t>
        <a:bodyPr/>
        <a:lstStyle/>
        <a:p>
          <a:r>
            <a:rPr lang="fr-FR" sz="1800" b="0" dirty="0" smtClean="0">
              <a:solidFill>
                <a:srgbClr val="FF0000"/>
              </a:solidFill>
            </a:rPr>
            <a:t>Pompes ioniques dépendant de l’hydrolyse d’ATP</a:t>
          </a:r>
          <a:endParaRPr lang="fr-FR" sz="1800" b="0" dirty="0">
            <a:solidFill>
              <a:srgbClr val="FF0000"/>
            </a:solidFill>
          </a:endParaRPr>
        </a:p>
      </dgm:t>
    </dgm:pt>
    <dgm:pt modelId="{6A03065D-52AD-4672-9770-3480DECC7D76}" type="parTrans" cxnId="{BFE4E441-352A-4878-ADFF-730C3871E343}">
      <dgm:prSet/>
      <dgm:spPr/>
      <dgm:t>
        <a:bodyPr/>
        <a:lstStyle/>
        <a:p>
          <a:endParaRPr lang="fr-FR"/>
        </a:p>
      </dgm:t>
    </dgm:pt>
    <dgm:pt modelId="{3E7DD609-C8CF-42B4-80C6-CD965E645CF7}" type="sibTrans" cxnId="{BFE4E441-352A-4878-ADFF-730C3871E343}">
      <dgm:prSet/>
      <dgm:spPr/>
      <dgm:t>
        <a:bodyPr/>
        <a:lstStyle/>
        <a:p>
          <a:endParaRPr lang="fr-FR"/>
        </a:p>
      </dgm:t>
    </dgm:pt>
    <dgm:pt modelId="{E68AF61A-86CF-471A-952F-2352D82295C2}">
      <dgm:prSet phldrT="[Texte]" custT="1"/>
      <dgm:spPr/>
      <dgm:t>
        <a:bodyPr/>
        <a:lstStyle/>
        <a:p>
          <a:r>
            <a:rPr lang="fr-FR" sz="1800" dirty="0" smtClean="0"/>
            <a:t>Potassiques</a:t>
          </a:r>
          <a:endParaRPr lang="fr-FR" sz="1800" dirty="0"/>
        </a:p>
      </dgm:t>
    </dgm:pt>
    <dgm:pt modelId="{92F809FB-5C2A-4575-B283-6397A9FCDF88}" type="parTrans" cxnId="{E94C74E1-33D8-4812-93F4-F05A3E29D945}">
      <dgm:prSet/>
      <dgm:spPr/>
      <dgm:t>
        <a:bodyPr/>
        <a:lstStyle/>
        <a:p>
          <a:endParaRPr lang="fr-FR"/>
        </a:p>
      </dgm:t>
    </dgm:pt>
    <dgm:pt modelId="{A4283428-D4A1-455A-8CD2-6E3D5731E0D0}" type="sibTrans" cxnId="{E94C74E1-33D8-4812-93F4-F05A3E29D945}">
      <dgm:prSet/>
      <dgm:spPr/>
      <dgm:t>
        <a:bodyPr/>
        <a:lstStyle/>
        <a:p>
          <a:endParaRPr lang="fr-FR"/>
        </a:p>
      </dgm:t>
    </dgm:pt>
    <dgm:pt modelId="{AFD9761C-6DB6-45E9-AAE4-B1CA9045F2B6}">
      <dgm:prSet phldrT="[Texte]" custT="1"/>
      <dgm:spPr/>
      <dgm:t>
        <a:bodyPr/>
        <a:lstStyle/>
        <a:p>
          <a:r>
            <a:rPr lang="fr-FR" sz="1800" dirty="0" smtClean="0"/>
            <a:t>calciques</a:t>
          </a:r>
          <a:endParaRPr lang="fr-FR" sz="1800" dirty="0"/>
        </a:p>
      </dgm:t>
    </dgm:pt>
    <dgm:pt modelId="{A4BAB728-5AD4-49BB-ACAE-E10AAB076CEF}" type="parTrans" cxnId="{24975776-D82B-4B08-B3A3-881F71D4C1E0}">
      <dgm:prSet/>
      <dgm:spPr/>
      <dgm:t>
        <a:bodyPr/>
        <a:lstStyle/>
        <a:p>
          <a:endParaRPr lang="fr-FR"/>
        </a:p>
      </dgm:t>
    </dgm:pt>
    <dgm:pt modelId="{02AFBEF1-53D1-43D4-99D8-18A68F68140C}" type="sibTrans" cxnId="{24975776-D82B-4B08-B3A3-881F71D4C1E0}">
      <dgm:prSet/>
      <dgm:spPr/>
      <dgm:t>
        <a:bodyPr/>
        <a:lstStyle/>
        <a:p>
          <a:endParaRPr lang="fr-FR"/>
        </a:p>
      </dgm:t>
    </dgm:pt>
    <dgm:pt modelId="{86DC8F6D-9155-4417-9263-7FB5FD99DC3E}">
      <dgm:prSet phldrT="[Texte]" custT="1"/>
      <dgm:spPr/>
      <dgm:t>
        <a:bodyPr/>
        <a:lstStyle/>
        <a:p>
          <a:endParaRPr lang="fr-FR" sz="1800" dirty="0"/>
        </a:p>
      </dgm:t>
    </dgm:pt>
    <dgm:pt modelId="{3ABE45BC-2F76-455F-AAB3-D830348F080E}" type="parTrans" cxnId="{3B87B787-CCAA-446A-8415-0FA57F5D01EE}">
      <dgm:prSet/>
      <dgm:spPr/>
      <dgm:t>
        <a:bodyPr/>
        <a:lstStyle/>
        <a:p>
          <a:endParaRPr lang="fr-FR"/>
        </a:p>
      </dgm:t>
    </dgm:pt>
    <dgm:pt modelId="{00181B49-DE6B-4163-988F-DDA5C8331053}" type="sibTrans" cxnId="{3B87B787-CCAA-446A-8415-0FA57F5D01EE}">
      <dgm:prSet/>
      <dgm:spPr/>
      <dgm:t>
        <a:bodyPr/>
        <a:lstStyle/>
        <a:p>
          <a:endParaRPr lang="fr-FR"/>
        </a:p>
      </dgm:t>
    </dgm:pt>
    <dgm:pt modelId="{B3F21AC2-1467-4C31-8E89-ED819ECB5223}">
      <dgm:prSet phldrT="[Texte]" custT="1"/>
      <dgm:spPr/>
      <dgm:t>
        <a:bodyPr/>
        <a:lstStyle/>
        <a:p>
          <a:endParaRPr lang="fr-FR" sz="1800" dirty="0"/>
        </a:p>
      </dgm:t>
    </dgm:pt>
    <dgm:pt modelId="{A520868B-1BA6-4617-9C88-4524F80EC216}" type="parTrans" cxnId="{D16C0BE7-CC9A-457F-BDEF-E13E9E88A3D0}">
      <dgm:prSet/>
      <dgm:spPr/>
      <dgm:t>
        <a:bodyPr/>
        <a:lstStyle/>
        <a:p>
          <a:endParaRPr lang="fr-FR"/>
        </a:p>
      </dgm:t>
    </dgm:pt>
    <dgm:pt modelId="{5C7D6029-8A1F-45F3-985E-B61EEE123B32}" type="sibTrans" cxnId="{D16C0BE7-CC9A-457F-BDEF-E13E9E88A3D0}">
      <dgm:prSet/>
      <dgm:spPr/>
      <dgm:t>
        <a:bodyPr/>
        <a:lstStyle/>
        <a:p>
          <a:endParaRPr lang="fr-FR"/>
        </a:p>
      </dgm:t>
    </dgm:pt>
    <dgm:pt modelId="{B5785B20-D26E-4E7D-A686-14E1E08BA1EE}">
      <dgm:prSet phldrT="[Texte]" custT="1"/>
      <dgm:spPr/>
      <dgm:t>
        <a:bodyPr/>
        <a:lstStyle/>
        <a:p>
          <a:endParaRPr lang="fr-FR" sz="1800" dirty="0"/>
        </a:p>
      </dgm:t>
    </dgm:pt>
    <dgm:pt modelId="{7A7AAFCC-3FFD-4C84-813E-DF8D207B7C45}" type="parTrans" cxnId="{D209862F-5920-49FE-B51E-3FACBEB4A823}">
      <dgm:prSet/>
      <dgm:spPr/>
      <dgm:t>
        <a:bodyPr/>
        <a:lstStyle/>
        <a:p>
          <a:endParaRPr lang="fr-FR"/>
        </a:p>
      </dgm:t>
    </dgm:pt>
    <dgm:pt modelId="{24138AD7-AFAE-4EE2-B32E-19FEA2ED9590}" type="sibTrans" cxnId="{D209862F-5920-49FE-B51E-3FACBEB4A823}">
      <dgm:prSet/>
      <dgm:spPr/>
      <dgm:t>
        <a:bodyPr/>
        <a:lstStyle/>
        <a:p>
          <a:endParaRPr lang="fr-FR"/>
        </a:p>
      </dgm:t>
    </dgm:pt>
    <dgm:pt modelId="{F57A645B-2E77-4AC4-ADF5-1C64DBB1AA57}">
      <dgm:prSet phldrT="[Texte]" custT="1"/>
      <dgm:spPr/>
      <dgm:t>
        <a:bodyPr/>
        <a:lstStyle/>
        <a:p>
          <a:r>
            <a:rPr lang="fr-FR" sz="1800" b="0" dirty="0" smtClean="0">
              <a:solidFill>
                <a:srgbClr val="FF0000"/>
              </a:solidFill>
            </a:rPr>
            <a:t>Pompes ioniques dépendant d’un mouvement d’ions</a:t>
          </a:r>
          <a:endParaRPr lang="fr-FR" sz="1800" b="0" dirty="0">
            <a:solidFill>
              <a:srgbClr val="FF0000"/>
            </a:solidFill>
          </a:endParaRPr>
        </a:p>
      </dgm:t>
    </dgm:pt>
    <dgm:pt modelId="{1801CE82-9F7D-44B0-AB37-257FA2B938AC}" type="parTrans" cxnId="{25B0E2EF-7A05-45B4-B460-8787197C4CA9}">
      <dgm:prSet/>
      <dgm:spPr/>
      <dgm:t>
        <a:bodyPr/>
        <a:lstStyle/>
        <a:p>
          <a:endParaRPr lang="fr-FR"/>
        </a:p>
      </dgm:t>
    </dgm:pt>
    <dgm:pt modelId="{13D64F9E-8200-4ACA-9EE0-B690234A5045}" type="sibTrans" cxnId="{25B0E2EF-7A05-45B4-B460-8787197C4CA9}">
      <dgm:prSet/>
      <dgm:spPr/>
      <dgm:t>
        <a:bodyPr/>
        <a:lstStyle/>
        <a:p>
          <a:endParaRPr lang="fr-FR"/>
        </a:p>
      </dgm:t>
    </dgm:pt>
    <dgm:pt modelId="{6FB03DEC-701A-45FD-88D2-C2D8EB41DC3E}" type="pres">
      <dgm:prSet presAssocID="{104B7C8B-44A9-4B63-9DD8-DF698FFAFC15}" presName="Name0" presStyleCnt="0">
        <dgm:presLayoutVars>
          <dgm:dir/>
          <dgm:animLvl val="lvl"/>
          <dgm:resizeHandles val="exact"/>
        </dgm:presLayoutVars>
      </dgm:prSet>
      <dgm:spPr/>
      <dgm:t>
        <a:bodyPr/>
        <a:lstStyle/>
        <a:p>
          <a:endParaRPr lang="fr-FR"/>
        </a:p>
      </dgm:t>
    </dgm:pt>
    <dgm:pt modelId="{AD68DCAE-BFF8-4CFB-B854-4C5CBF01EC9F}" type="pres">
      <dgm:prSet presAssocID="{462E6181-33A3-4EEE-B62E-8D18F815F77E}" presName="composite" presStyleCnt="0"/>
      <dgm:spPr/>
    </dgm:pt>
    <dgm:pt modelId="{9066B9FF-E916-41FE-A461-8C7D05F01DD6}" type="pres">
      <dgm:prSet presAssocID="{462E6181-33A3-4EEE-B62E-8D18F815F77E}" presName="parTx" presStyleLbl="alignNode1" presStyleIdx="0" presStyleCnt="2">
        <dgm:presLayoutVars>
          <dgm:chMax val="0"/>
          <dgm:chPref val="0"/>
          <dgm:bulletEnabled val="1"/>
        </dgm:presLayoutVars>
      </dgm:prSet>
      <dgm:spPr/>
      <dgm:t>
        <a:bodyPr/>
        <a:lstStyle/>
        <a:p>
          <a:endParaRPr lang="fr-FR"/>
        </a:p>
      </dgm:t>
    </dgm:pt>
    <dgm:pt modelId="{2244932E-DC5C-466F-9F6D-DBEDC95ABF65}" type="pres">
      <dgm:prSet presAssocID="{462E6181-33A3-4EEE-B62E-8D18F815F77E}" presName="desTx" presStyleLbl="alignAccFollowNode1" presStyleIdx="0" presStyleCnt="2">
        <dgm:presLayoutVars>
          <dgm:bulletEnabled val="1"/>
        </dgm:presLayoutVars>
      </dgm:prSet>
      <dgm:spPr/>
      <dgm:t>
        <a:bodyPr/>
        <a:lstStyle/>
        <a:p>
          <a:endParaRPr lang="fr-FR"/>
        </a:p>
      </dgm:t>
    </dgm:pt>
    <dgm:pt modelId="{39225694-AB90-4B8A-8E81-7750C390F0F8}" type="pres">
      <dgm:prSet presAssocID="{F50C513A-5489-415C-861F-21A21DF1EE4D}" presName="space" presStyleCnt="0"/>
      <dgm:spPr/>
    </dgm:pt>
    <dgm:pt modelId="{206F026C-E56B-4ABD-9756-E208F4E986B5}" type="pres">
      <dgm:prSet presAssocID="{03D91BC1-EBCA-465F-B218-017488D52E0D}" presName="composite" presStyleCnt="0"/>
      <dgm:spPr/>
    </dgm:pt>
    <dgm:pt modelId="{D38C0037-451B-447F-BC01-39309E85AF19}" type="pres">
      <dgm:prSet presAssocID="{03D91BC1-EBCA-465F-B218-017488D52E0D}" presName="parTx" presStyleLbl="alignNode1" presStyleIdx="1" presStyleCnt="2">
        <dgm:presLayoutVars>
          <dgm:chMax val="0"/>
          <dgm:chPref val="0"/>
          <dgm:bulletEnabled val="1"/>
        </dgm:presLayoutVars>
      </dgm:prSet>
      <dgm:spPr/>
      <dgm:t>
        <a:bodyPr/>
        <a:lstStyle/>
        <a:p>
          <a:endParaRPr lang="fr-FR"/>
        </a:p>
      </dgm:t>
    </dgm:pt>
    <dgm:pt modelId="{6F60C7B5-D466-4E98-A4A5-E19014515B6C}" type="pres">
      <dgm:prSet presAssocID="{03D91BC1-EBCA-465F-B218-017488D52E0D}" presName="desTx" presStyleLbl="alignAccFollowNode1" presStyleIdx="1" presStyleCnt="2">
        <dgm:presLayoutVars>
          <dgm:bulletEnabled val="1"/>
        </dgm:presLayoutVars>
      </dgm:prSet>
      <dgm:spPr/>
      <dgm:t>
        <a:bodyPr/>
        <a:lstStyle/>
        <a:p>
          <a:endParaRPr lang="fr-FR"/>
        </a:p>
      </dgm:t>
    </dgm:pt>
  </dgm:ptLst>
  <dgm:cxnLst>
    <dgm:cxn modelId="{67D945ED-E694-4791-9C7E-2959761E2946}" type="presOf" srcId="{E68AF61A-86CF-471A-952F-2352D82295C2}" destId="{2244932E-DC5C-466F-9F6D-DBEDC95ABF65}" srcOrd="0" destOrd="3" presId="urn:microsoft.com/office/officeart/2005/8/layout/hList1"/>
    <dgm:cxn modelId="{E94C74E1-33D8-4812-93F4-F05A3E29D945}" srcId="{462E6181-33A3-4EEE-B62E-8D18F815F77E}" destId="{E68AF61A-86CF-471A-952F-2352D82295C2}" srcOrd="3" destOrd="0" parTransId="{92F809FB-5C2A-4575-B283-6397A9FCDF88}" sibTransId="{A4283428-D4A1-455A-8CD2-6E3D5731E0D0}"/>
    <dgm:cxn modelId="{A0B5D03D-7BAD-4854-9D2F-B312F0DDFC4B}" type="presOf" srcId="{104B7C8B-44A9-4B63-9DD8-DF698FFAFC15}" destId="{6FB03DEC-701A-45FD-88D2-C2D8EB41DC3E}" srcOrd="0" destOrd="0" presId="urn:microsoft.com/office/officeart/2005/8/layout/hList1"/>
    <dgm:cxn modelId="{3BCFDA81-A5E7-4370-8785-25ABE9A0DC8B}" type="presOf" srcId="{03D91BC1-EBCA-465F-B218-017488D52E0D}" destId="{D38C0037-451B-447F-BC01-39309E85AF19}" srcOrd="0" destOrd="0" presId="urn:microsoft.com/office/officeart/2005/8/layout/hList1"/>
    <dgm:cxn modelId="{3B87B787-CCAA-446A-8415-0FA57F5D01EE}" srcId="{462E6181-33A3-4EEE-B62E-8D18F815F77E}" destId="{86DC8F6D-9155-4417-9263-7FB5FD99DC3E}" srcOrd="2" destOrd="0" parTransId="{3ABE45BC-2F76-455F-AAB3-D830348F080E}" sibTransId="{00181B49-DE6B-4163-988F-DDA5C8331053}"/>
    <dgm:cxn modelId="{CF0314D8-421E-48AF-BB7F-16BECAC04C6E}" type="presOf" srcId="{B5785B20-D26E-4E7D-A686-14E1E08BA1EE}" destId="{2244932E-DC5C-466F-9F6D-DBEDC95ABF65}" srcOrd="0" destOrd="0" presId="urn:microsoft.com/office/officeart/2005/8/layout/hList1"/>
    <dgm:cxn modelId="{4AD59701-A786-4B00-96D1-2538E2E3FA2D}" type="presOf" srcId="{DBDF746D-5266-41D4-8375-F4F691191E94}" destId="{6F60C7B5-D466-4E98-A4A5-E19014515B6C}" srcOrd="0" destOrd="1" presId="urn:microsoft.com/office/officeart/2005/8/layout/hList1"/>
    <dgm:cxn modelId="{D16C0BE7-CC9A-457F-BDEF-E13E9E88A3D0}" srcId="{462E6181-33A3-4EEE-B62E-8D18F815F77E}" destId="{B3F21AC2-1467-4C31-8E89-ED819ECB5223}" srcOrd="4" destOrd="0" parTransId="{A520868B-1BA6-4617-9C88-4524F80EC216}" sibTransId="{5C7D6029-8A1F-45F3-985E-B61EEE123B32}"/>
    <dgm:cxn modelId="{B61F4B0F-322A-42EB-BF7D-4155536B39D9}" srcId="{104B7C8B-44A9-4B63-9DD8-DF698FFAFC15}" destId="{03D91BC1-EBCA-465F-B218-017488D52E0D}" srcOrd="1" destOrd="0" parTransId="{22E3DCB6-7496-4FBA-B770-3A0F30546126}" sibTransId="{B32B14D3-716C-4F60-9DDC-84722889490D}"/>
    <dgm:cxn modelId="{24975776-D82B-4B08-B3A3-881F71D4C1E0}" srcId="{462E6181-33A3-4EEE-B62E-8D18F815F77E}" destId="{AFD9761C-6DB6-45E9-AAE4-B1CA9045F2B6}" srcOrd="5" destOrd="0" parTransId="{A4BAB728-5AD4-49BB-ACAE-E10AAB076CEF}" sibTransId="{02AFBEF1-53D1-43D4-99D8-18A68F68140C}"/>
    <dgm:cxn modelId="{D29F8323-72FF-4683-A67D-6659C9042EB2}" type="presOf" srcId="{AFD9761C-6DB6-45E9-AAE4-B1CA9045F2B6}" destId="{2244932E-DC5C-466F-9F6D-DBEDC95ABF65}" srcOrd="0" destOrd="5" presId="urn:microsoft.com/office/officeart/2005/8/layout/hList1"/>
    <dgm:cxn modelId="{89367004-8EF5-4CA8-B8FF-D0463E45EC3D}" type="presOf" srcId="{DA1F47A7-20CA-4D81-ACEB-53056DBE74F9}" destId="{2244932E-DC5C-466F-9F6D-DBEDC95ABF65}" srcOrd="0" destOrd="1" presId="urn:microsoft.com/office/officeart/2005/8/layout/hList1"/>
    <dgm:cxn modelId="{48EA82D1-68FE-46BE-97B0-E9B6D49EA3F3}" type="presOf" srcId="{318AF3E0-DAD1-4823-88E4-7B0D5322EE47}" destId="{6F60C7B5-D466-4E98-A4A5-E19014515B6C}" srcOrd="0" destOrd="0" presId="urn:microsoft.com/office/officeart/2005/8/layout/hList1"/>
    <dgm:cxn modelId="{C2984419-250B-4DE4-AB3C-AAA08399BB14}" type="presOf" srcId="{86DC8F6D-9155-4417-9263-7FB5FD99DC3E}" destId="{2244932E-DC5C-466F-9F6D-DBEDC95ABF65}" srcOrd="0" destOrd="2" presId="urn:microsoft.com/office/officeart/2005/8/layout/hList1"/>
    <dgm:cxn modelId="{25B0E2EF-7A05-45B4-B460-8787197C4CA9}" srcId="{03D91BC1-EBCA-465F-B218-017488D52E0D}" destId="{F57A645B-2E77-4AC4-ADF5-1C64DBB1AA57}" srcOrd="2" destOrd="0" parTransId="{1801CE82-9F7D-44B0-AB37-257FA2B938AC}" sibTransId="{13D64F9E-8200-4ACA-9EE0-B690234A5045}"/>
    <dgm:cxn modelId="{53A1E6B9-E23E-4507-A95E-130C0B52D7C4}" srcId="{462E6181-33A3-4EEE-B62E-8D18F815F77E}" destId="{DA1F47A7-20CA-4D81-ACEB-53056DBE74F9}" srcOrd="1" destOrd="0" parTransId="{9BEDEACF-4448-40B6-A483-94D684490D27}" sibTransId="{DF592394-B5F1-4B88-8110-4770043D6FA5}"/>
    <dgm:cxn modelId="{D209862F-5920-49FE-B51E-3FACBEB4A823}" srcId="{462E6181-33A3-4EEE-B62E-8D18F815F77E}" destId="{B5785B20-D26E-4E7D-A686-14E1E08BA1EE}" srcOrd="0" destOrd="0" parTransId="{7A7AAFCC-3FFD-4C84-813E-DF8D207B7C45}" sibTransId="{24138AD7-AFAE-4EE2-B32E-19FEA2ED9590}"/>
    <dgm:cxn modelId="{9F7CF0C1-32F0-4973-96B0-26B7FF891ACB}" srcId="{104B7C8B-44A9-4B63-9DD8-DF698FFAFC15}" destId="{462E6181-33A3-4EEE-B62E-8D18F815F77E}" srcOrd="0" destOrd="0" parTransId="{DF81513B-2E88-41F5-AF1C-96BBA8739F4F}" sibTransId="{F50C513A-5489-415C-861F-21A21DF1EE4D}"/>
    <dgm:cxn modelId="{3E22284C-2827-4BA7-84FF-10A4F761BE78}" srcId="{03D91BC1-EBCA-465F-B218-017488D52E0D}" destId="{318AF3E0-DAD1-4823-88E4-7B0D5322EE47}" srcOrd="0" destOrd="0" parTransId="{7AEC106C-9ACA-41D1-9B8A-C73623DE0637}" sibTransId="{48ABF2CB-3F51-420B-B8F1-A4F36022E27A}"/>
    <dgm:cxn modelId="{DB2C8703-111B-4ECA-8332-A16FB9D89404}" type="presOf" srcId="{F57A645B-2E77-4AC4-ADF5-1C64DBB1AA57}" destId="{6F60C7B5-D466-4E98-A4A5-E19014515B6C}" srcOrd="0" destOrd="2" presId="urn:microsoft.com/office/officeart/2005/8/layout/hList1"/>
    <dgm:cxn modelId="{BFE4E441-352A-4878-ADFF-730C3871E343}" srcId="{03D91BC1-EBCA-465F-B218-017488D52E0D}" destId="{DBDF746D-5266-41D4-8375-F4F691191E94}" srcOrd="1" destOrd="0" parTransId="{6A03065D-52AD-4672-9770-3480DECC7D76}" sibTransId="{3E7DD609-C8CF-42B4-80C6-CD965E645CF7}"/>
    <dgm:cxn modelId="{4BDB6DC7-9C2E-4FAC-96BB-504025495B4E}" type="presOf" srcId="{930D5436-89AC-4B94-A95C-54B945741C01}" destId="{2244932E-DC5C-466F-9F6D-DBEDC95ABF65}" srcOrd="0" destOrd="6" presId="urn:microsoft.com/office/officeart/2005/8/layout/hList1"/>
    <dgm:cxn modelId="{FCC01438-E28E-4BCF-A97D-A766BF0B1EF4}" type="presOf" srcId="{B3F21AC2-1467-4C31-8E89-ED819ECB5223}" destId="{2244932E-DC5C-466F-9F6D-DBEDC95ABF65}" srcOrd="0" destOrd="4" presId="urn:microsoft.com/office/officeart/2005/8/layout/hList1"/>
    <dgm:cxn modelId="{F60F1396-6198-44BF-BD2D-8E2492516A08}" srcId="{462E6181-33A3-4EEE-B62E-8D18F815F77E}" destId="{930D5436-89AC-4B94-A95C-54B945741C01}" srcOrd="6" destOrd="0" parTransId="{952F915C-0A9E-4F77-A310-ABCC79FAAC0F}" sibTransId="{8D45D02F-87F7-4420-8976-248ADBDB02DF}"/>
    <dgm:cxn modelId="{C2B55B19-6731-4AD8-9CBA-0D16BE035EC7}" type="presOf" srcId="{462E6181-33A3-4EEE-B62E-8D18F815F77E}" destId="{9066B9FF-E916-41FE-A461-8C7D05F01DD6}" srcOrd="0" destOrd="0" presId="urn:microsoft.com/office/officeart/2005/8/layout/hList1"/>
    <dgm:cxn modelId="{508EEDA7-2348-42B3-A5D7-A98B2EEA175E}" type="presParOf" srcId="{6FB03DEC-701A-45FD-88D2-C2D8EB41DC3E}" destId="{AD68DCAE-BFF8-4CFB-B854-4C5CBF01EC9F}" srcOrd="0" destOrd="0" presId="urn:microsoft.com/office/officeart/2005/8/layout/hList1"/>
    <dgm:cxn modelId="{AD25C1C2-2028-43B6-AABB-ACA9268493EC}" type="presParOf" srcId="{AD68DCAE-BFF8-4CFB-B854-4C5CBF01EC9F}" destId="{9066B9FF-E916-41FE-A461-8C7D05F01DD6}" srcOrd="0" destOrd="0" presId="urn:microsoft.com/office/officeart/2005/8/layout/hList1"/>
    <dgm:cxn modelId="{A528BCAF-3E85-4B55-9687-A5A595F540E2}" type="presParOf" srcId="{AD68DCAE-BFF8-4CFB-B854-4C5CBF01EC9F}" destId="{2244932E-DC5C-466F-9F6D-DBEDC95ABF65}" srcOrd="1" destOrd="0" presId="urn:microsoft.com/office/officeart/2005/8/layout/hList1"/>
    <dgm:cxn modelId="{FA674EB0-5BFE-4784-B1C1-6B099B5D74F9}" type="presParOf" srcId="{6FB03DEC-701A-45FD-88D2-C2D8EB41DC3E}" destId="{39225694-AB90-4B8A-8E81-7750C390F0F8}" srcOrd="1" destOrd="0" presId="urn:microsoft.com/office/officeart/2005/8/layout/hList1"/>
    <dgm:cxn modelId="{BB7A62FD-0C4F-444B-A579-093E96D1C5C8}" type="presParOf" srcId="{6FB03DEC-701A-45FD-88D2-C2D8EB41DC3E}" destId="{206F026C-E56B-4ABD-9756-E208F4E986B5}" srcOrd="2" destOrd="0" presId="urn:microsoft.com/office/officeart/2005/8/layout/hList1"/>
    <dgm:cxn modelId="{7A016487-04D1-49EA-A681-96012F204BB4}" type="presParOf" srcId="{206F026C-E56B-4ABD-9756-E208F4E986B5}" destId="{D38C0037-451B-447F-BC01-39309E85AF19}" srcOrd="0" destOrd="0" presId="urn:microsoft.com/office/officeart/2005/8/layout/hList1"/>
    <dgm:cxn modelId="{50E43148-E386-4D8A-9EA8-901297F72129}" type="presParOf" srcId="{206F026C-E56B-4ABD-9756-E208F4E986B5}" destId="{6F60C7B5-D466-4E98-A4A5-E19014515B6C}"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2FC86D4C-2EE3-4E92-8B28-BDF7FD39CA88}" type="doc">
      <dgm:prSet loTypeId="urn:microsoft.com/office/officeart/2005/8/layout/vList5" loCatId="list" qsTypeId="urn:microsoft.com/office/officeart/2005/8/quickstyle/3d1" qsCatId="3D" csTypeId="urn:microsoft.com/office/officeart/2005/8/colors/accent2_1" csCatId="accent2" phldr="1"/>
      <dgm:spPr/>
      <dgm:t>
        <a:bodyPr/>
        <a:lstStyle/>
        <a:p>
          <a:endParaRPr lang="fr-FR"/>
        </a:p>
      </dgm:t>
    </dgm:pt>
    <dgm:pt modelId="{322D18DC-4592-4ED9-82F6-3F0F8D8FC36D}">
      <dgm:prSet phldrT="[Texte]" custT="1"/>
      <dgm:spPr/>
      <dgm:t>
        <a:bodyPr/>
        <a:lstStyle/>
        <a:p>
          <a:r>
            <a:rPr lang="fr-FR" sz="2000" b="1" dirty="0" smtClean="0">
              <a:solidFill>
                <a:srgbClr val="002060"/>
              </a:solidFill>
            </a:rPr>
            <a:t>Mécanisme d’action</a:t>
          </a:r>
          <a:endParaRPr lang="fr-FR" sz="2000" b="1" dirty="0">
            <a:solidFill>
              <a:srgbClr val="002060"/>
            </a:solidFill>
          </a:endParaRPr>
        </a:p>
      </dgm:t>
    </dgm:pt>
    <dgm:pt modelId="{53325475-970C-4318-A75A-0C386958C826}" type="parTrans" cxnId="{5F852DF7-23EE-4B37-8611-A92C0624B9E8}">
      <dgm:prSet/>
      <dgm:spPr/>
      <dgm:t>
        <a:bodyPr/>
        <a:lstStyle/>
        <a:p>
          <a:endParaRPr lang="fr-FR"/>
        </a:p>
      </dgm:t>
    </dgm:pt>
    <dgm:pt modelId="{D5A2F6D5-F838-4959-A632-F325C14BFAE7}" type="sibTrans" cxnId="{5F852DF7-23EE-4B37-8611-A92C0624B9E8}">
      <dgm:prSet/>
      <dgm:spPr/>
      <dgm:t>
        <a:bodyPr/>
        <a:lstStyle/>
        <a:p>
          <a:endParaRPr lang="fr-FR"/>
        </a:p>
      </dgm:t>
    </dgm:pt>
    <dgm:pt modelId="{7518A2A1-A509-4A9C-B97C-CC8F99F21929}">
      <dgm:prSet phldrT="[Texte]"/>
      <dgm:spPr/>
      <dgm:t>
        <a:bodyPr/>
        <a:lstStyle/>
        <a:p>
          <a:endParaRPr lang="fr-FR" sz="3000" dirty="0"/>
        </a:p>
      </dgm:t>
    </dgm:pt>
    <dgm:pt modelId="{B2E5D66C-C3B3-4F05-91AD-CC4690685781}" type="parTrans" cxnId="{C6FC91C1-DF4B-4217-B597-50D0B0AD6B1A}">
      <dgm:prSet/>
      <dgm:spPr/>
      <dgm:t>
        <a:bodyPr/>
        <a:lstStyle/>
        <a:p>
          <a:endParaRPr lang="fr-FR"/>
        </a:p>
      </dgm:t>
    </dgm:pt>
    <dgm:pt modelId="{FA352CCA-4BF2-45CF-A49E-B5172B072D35}" type="sibTrans" cxnId="{C6FC91C1-DF4B-4217-B597-50D0B0AD6B1A}">
      <dgm:prSet/>
      <dgm:spPr/>
      <dgm:t>
        <a:bodyPr/>
        <a:lstStyle/>
        <a:p>
          <a:endParaRPr lang="fr-FR"/>
        </a:p>
      </dgm:t>
    </dgm:pt>
    <dgm:pt modelId="{6FC38156-7815-4487-A937-0AA335C2305E}">
      <dgm:prSet phldrT="[Texte]" custT="1"/>
      <dgm:spPr/>
      <dgm:t>
        <a:bodyPr/>
        <a:lstStyle/>
        <a:p>
          <a:endParaRPr lang="fr-FR" sz="2000" b="1" dirty="0"/>
        </a:p>
      </dgm:t>
    </dgm:pt>
    <dgm:pt modelId="{C8056D39-0E39-4F36-A931-9D9AF78C4CA6}" type="parTrans" cxnId="{045F3017-9465-4809-BFE8-97695BB6AA00}">
      <dgm:prSet/>
      <dgm:spPr/>
      <dgm:t>
        <a:bodyPr/>
        <a:lstStyle/>
        <a:p>
          <a:endParaRPr lang="fr-FR"/>
        </a:p>
      </dgm:t>
    </dgm:pt>
    <dgm:pt modelId="{38E5FFCF-A7B0-4806-B586-DEA885D023B1}" type="sibTrans" cxnId="{045F3017-9465-4809-BFE8-97695BB6AA00}">
      <dgm:prSet/>
      <dgm:spPr/>
      <dgm:t>
        <a:bodyPr/>
        <a:lstStyle/>
        <a:p>
          <a:endParaRPr lang="fr-FR"/>
        </a:p>
      </dgm:t>
    </dgm:pt>
    <dgm:pt modelId="{A3836BAF-995D-4238-B754-475715EF7372}">
      <dgm:prSet phldrT="[Texte]" custT="1"/>
      <dgm:spPr/>
      <dgm:t>
        <a:bodyPr/>
        <a:lstStyle/>
        <a:p>
          <a:r>
            <a:rPr lang="fr-FR" sz="1800" b="1" dirty="0" smtClean="0"/>
            <a:t>L’ensemble des phénomènes  cellulaires et moléculaires  produits par le médicament et qui participent à la formation de </a:t>
          </a:r>
          <a:r>
            <a:rPr lang="fr-FR" sz="1800" b="1" dirty="0" smtClean="0">
              <a:solidFill>
                <a:srgbClr val="FF0066"/>
              </a:solidFill>
            </a:rPr>
            <a:t>l’effet pharmacologique</a:t>
          </a:r>
          <a:endParaRPr lang="fr-FR" sz="1800" b="1" dirty="0">
            <a:solidFill>
              <a:srgbClr val="FF0066"/>
            </a:solidFill>
          </a:endParaRPr>
        </a:p>
      </dgm:t>
    </dgm:pt>
    <dgm:pt modelId="{AE17245B-A170-473B-B3A5-5A51BA416356}" type="parTrans" cxnId="{56AAD32B-8BC5-46A0-9D26-CFDF50EC4E18}">
      <dgm:prSet/>
      <dgm:spPr/>
      <dgm:t>
        <a:bodyPr/>
        <a:lstStyle/>
        <a:p>
          <a:endParaRPr lang="fr-FR"/>
        </a:p>
      </dgm:t>
    </dgm:pt>
    <dgm:pt modelId="{BD5DE2A3-470C-4D52-BFC6-2C689FF5672D}" type="sibTrans" cxnId="{56AAD32B-8BC5-46A0-9D26-CFDF50EC4E18}">
      <dgm:prSet/>
      <dgm:spPr/>
      <dgm:t>
        <a:bodyPr/>
        <a:lstStyle/>
        <a:p>
          <a:endParaRPr lang="fr-FR"/>
        </a:p>
      </dgm:t>
    </dgm:pt>
    <dgm:pt modelId="{DEE1399D-EAB9-48FE-91FC-7AB5E00BA7C3}">
      <dgm:prSet phldrT="[Texte]" custT="1"/>
      <dgm:spPr/>
      <dgm:t>
        <a:bodyPr/>
        <a:lstStyle/>
        <a:p>
          <a:endParaRPr lang="fr-FR" sz="2000" b="1" dirty="0"/>
        </a:p>
      </dgm:t>
    </dgm:pt>
    <dgm:pt modelId="{5B169478-D869-42BF-868F-066CF9FCC234}" type="parTrans" cxnId="{26E346CF-0A22-4EBB-83FE-84FC9515BA6B}">
      <dgm:prSet/>
      <dgm:spPr/>
      <dgm:t>
        <a:bodyPr/>
        <a:lstStyle/>
        <a:p>
          <a:endParaRPr lang="fr-FR"/>
        </a:p>
      </dgm:t>
    </dgm:pt>
    <dgm:pt modelId="{A8F725E5-D22B-46AA-8A64-155B436C208B}" type="sibTrans" cxnId="{26E346CF-0A22-4EBB-83FE-84FC9515BA6B}">
      <dgm:prSet/>
      <dgm:spPr/>
      <dgm:t>
        <a:bodyPr/>
        <a:lstStyle/>
        <a:p>
          <a:endParaRPr lang="fr-FR"/>
        </a:p>
      </dgm:t>
    </dgm:pt>
    <dgm:pt modelId="{9E46C980-C8A7-41B9-8FCA-C42E17B5D731}">
      <dgm:prSet phldrT="[Texte]" custT="1"/>
      <dgm:spPr/>
      <dgm:t>
        <a:bodyPr/>
        <a:lstStyle/>
        <a:p>
          <a:endParaRPr lang="fr-FR" sz="1800" dirty="0"/>
        </a:p>
      </dgm:t>
    </dgm:pt>
    <dgm:pt modelId="{5B8A847F-7B8C-4BFB-A8BE-6C27B82DF779}" type="parTrans" cxnId="{55C36C64-51AF-46C2-A3DC-C4163772CD79}">
      <dgm:prSet/>
      <dgm:spPr/>
      <dgm:t>
        <a:bodyPr/>
        <a:lstStyle/>
        <a:p>
          <a:endParaRPr lang="fr-FR"/>
        </a:p>
      </dgm:t>
    </dgm:pt>
    <dgm:pt modelId="{BE55FD6D-F64D-4BFF-B93A-2347E28CE03E}" type="sibTrans" cxnId="{55C36C64-51AF-46C2-A3DC-C4163772CD79}">
      <dgm:prSet/>
      <dgm:spPr/>
      <dgm:t>
        <a:bodyPr/>
        <a:lstStyle/>
        <a:p>
          <a:endParaRPr lang="fr-FR"/>
        </a:p>
      </dgm:t>
    </dgm:pt>
    <dgm:pt modelId="{666B871C-D3DB-4A1B-A0ED-165BC559E77D}">
      <dgm:prSet phldrT="[Texte]" custT="1"/>
      <dgm:spPr/>
      <dgm:t>
        <a:bodyPr/>
        <a:lstStyle/>
        <a:p>
          <a:endParaRPr lang="fr-FR" sz="1800" dirty="0"/>
        </a:p>
      </dgm:t>
    </dgm:pt>
    <dgm:pt modelId="{5E14B635-3387-4E9A-9DDC-8026E02A9715}" type="parTrans" cxnId="{BC018E9F-AB83-433D-AD8E-54B249F8F383}">
      <dgm:prSet/>
      <dgm:spPr/>
      <dgm:t>
        <a:bodyPr/>
        <a:lstStyle/>
        <a:p>
          <a:endParaRPr lang="fr-FR"/>
        </a:p>
      </dgm:t>
    </dgm:pt>
    <dgm:pt modelId="{D27C88DB-7528-4049-8748-C48C1999CE6D}" type="sibTrans" cxnId="{BC018E9F-AB83-433D-AD8E-54B249F8F383}">
      <dgm:prSet/>
      <dgm:spPr/>
      <dgm:t>
        <a:bodyPr/>
        <a:lstStyle/>
        <a:p>
          <a:endParaRPr lang="fr-FR"/>
        </a:p>
      </dgm:t>
    </dgm:pt>
    <dgm:pt modelId="{667BF36C-6019-4762-A721-3CF790BBC95D}">
      <dgm:prSet phldrT="[Texte]" custT="1"/>
      <dgm:spPr/>
      <dgm:t>
        <a:bodyPr/>
        <a:lstStyle/>
        <a:p>
          <a:endParaRPr lang="fr-FR" sz="1800" dirty="0"/>
        </a:p>
      </dgm:t>
    </dgm:pt>
    <dgm:pt modelId="{C56C2692-7E16-4C0D-9A93-A98ABAE6A41D}" type="parTrans" cxnId="{F7D033FA-3A4E-4042-A4BF-F33FB2339DFF}">
      <dgm:prSet/>
      <dgm:spPr/>
      <dgm:t>
        <a:bodyPr/>
        <a:lstStyle/>
        <a:p>
          <a:endParaRPr lang="fr-FR"/>
        </a:p>
      </dgm:t>
    </dgm:pt>
    <dgm:pt modelId="{CD0C23BF-F4BB-42D6-9441-28D84E64A9DB}" type="sibTrans" cxnId="{F7D033FA-3A4E-4042-A4BF-F33FB2339DFF}">
      <dgm:prSet/>
      <dgm:spPr/>
      <dgm:t>
        <a:bodyPr/>
        <a:lstStyle/>
        <a:p>
          <a:endParaRPr lang="fr-FR"/>
        </a:p>
      </dgm:t>
    </dgm:pt>
    <dgm:pt modelId="{F98C4813-17AF-4FBE-B7E7-E076CDFA028F}">
      <dgm:prSet phldrT="[Texte]" custT="1"/>
      <dgm:spPr/>
      <dgm:t>
        <a:bodyPr/>
        <a:lstStyle/>
        <a:p>
          <a:endParaRPr lang="fr-FR" sz="1800" dirty="0"/>
        </a:p>
      </dgm:t>
    </dgm:pt>
    <dgm:pt modelId="{C0F3A203-8CFF-46B6-9314-D22369A1B9D6}" type="parTrans" cxnId="{05B995A0-0143-429E-B208-E91F026643A7}">
      <dgm:prSet/>
      <dgm:spPr/>
      <dgm:t>
        <a:bodyPr/>
        <a:lstStyle/>
        <a:p>
          <a:endParaRPr lang="fr-FR"/>
        </a:p>
      </dgm:t>
    </dgm:pt>
    <dgm:pt modelId="{8EFD3757-EFFE-45F9-A8E3-985AD827F3D0}" type="sibTrans" cxnId="{05B995A0-0143-429E-B208-E91F026643A7}">
      <dgm:prSet/>
      <dgm:spPr/>
      <dgm:t>
        <a:bodyPr/>
        <a:lstStyle/>
        <a:p>
          <a:endParaRPr lang="fr-FR"/>
        </a:p>
      </dgm:t>
    </dgm:pt>
    <dgm:pt modelId="{19DDCB79-BC13-45D9-AD65-F11C16003C12}" type="pres">
      <dgm:prSet presAssocID="{2FC86D4C-2EE3-4E92-8B28-BDF7FD39CA88}" presName="Name0" presStyleCnt="0">
        <dgm:presLayoutVars>
          <dgm:dir/>
          <dgm:animLvl val="lvl"/>
          <dgm:resizeHandles val="exact"/>
        </dgm:presLayoutVars>
      </dgm:prSet>
      <dgm:spPr/>
      <dgm:t>
        <a:bodyPr/>
        <a:lstStyle/>
        <a:p>
          <a:endParaRPr lang="fr-FR"/>
        </a:p>
      </dgm:t>
    </dgm:pt>
    <dgm:pt modelId="{7A92BDA2-12ED-4A3F-B816-AE6F6F63E84C}" type="pres">
      <dgm:prSet presAssocID="{322D18DC-4592-4ED9-82F6-3F0F8D8FC36D}" presName="linNode" presStyleCnt="0"/>
      <dgm:spPr/>
    </dgm:pt>
    <dgm:pt modelId="{9C438A6E-2A8D-46C8-AA32-2C2292EB38F8}" type="pres">
      <dgm:prSet presAssocID="{322D18DC-4592-4ED9-82F6-3F0F8D8FC36D}" presName="parentText" presStyleLbl="node1" presStyleIdx="0" presStyleCnt="1">
        <dgm:presLayoutVars>
          <dgm:chMax val="1"/>
          <dgm:bulletEnabled val="1"/>
        </dgm:presLayoutVars>
      </dgm:prSet>
      <dgm:spPr/>
      <dgm:t>
        <a:bodyPr/>
        <a:lstStyle/>
        <a:p>
          <a:endParaRPr lang="fr-FR"/>
        </a:p>
      </dgm:t>
    </dgm:pt>
    <dgm:pt modelId="{2555DA82-CE57-4C12-BCAD-504359778158}" type="pres">
      <dgm:prSet presAssocID="{322D18DC-4592-4ED9-82F6-3F0F8D8FC36D}" presName="descendantText" presStyleLbl="alignAccFollowNode1" presStyleIdx="0" presStyleCnt="1">
        <dgm:presLayoutVars>
          <dgm:bulletEnabled val="1"/>
        </dgm:presLayoutVars>
      </dgm:prSet>
      <dgm:spPr/>
      <dgm:t>
        <a:bodyPr/>
        <a:lstStyle/>
        <a:p>
          <a:endParaRPr lang="fr-FR"/>
        </a:p>
      </dgm:t>
    </dgm:pt>
  </dgm:ptLst>
  <dgm:cxnLst>
    <dgm:cxn modelId="{305D9CFB-3FC5-438E-8B41-F9F4F40BE057}" type="presOf" srcId="{7518A2A1-A509-4A9C-B97C-CC8F99F21929}" destId="{2555DA82-CE57-4C12-BCAD-504359778158}" srcOrd="0" destOrd="7" presId="urn:microsoft.com/office/officeart/2005/8/layout/vList5"/>
    <dgm:cxn modelId="{045F3017-9465-4809-BFE8-97695BB6AA00}" srcId="{322D18DC-4592-4ED9-82F6-3F0F8D8FC36D}" destId="{6FC38156-7815-4487-A937-0AA335C2305E}" srcOrd="6" destOrd="0" parTransId="{C8056D39-0E39-4F36-A931-9D9AF78C4CA6}" sibTransId="{38E5FFCF-A7B0-4806-B586-DEA885D023B1}"/>
    <dgm:cxn modelId="{F387BE34-E264-44AA-9F8D-B5ED1FD94676}" type="presOf" srcId="{DEE1399D-EAB9-48FE-91FC-7AB5E00BA7C3}" destId="{2555DA82-CE57-4C12-BCAD-504359778158}" srcOrd="0" destOrd="5" presId="urn:microsoft.com/office/officeart/2005/8/layout/vList5"/>
    <dgm:cxn modelId="{5F852DF7-23EE-4B37-8611-A92C0624B9E8}" srcId="{2FC86D4C-2EE3-4E92-8B28-BDF7FD39CA88}" destId="{322D18DC-4592-4ED9-82F6-3F0F8D8FC36D}" srcOrd="0" destOrd="0" parTransId="{53325475-970C-4318-A75A-0C386958C826}" sibTransId="{D5A2F6D5-F838-4959-A632-F325C14BFAE7}"/>
    <dgm:cxn modelId="{D8CDB7F3-F03E-4024-AE05-AA227539714B}" type="presOf" srcId="{9E46C980-C8A7-41B9-8FCA-C42E17B5D731}" destId="{2555DA82-CE57-4C12-BCAD-504359778158}" srcOrd="0" destOrd="0" presId="urn:microsoft.com/office/officeart/2005/8/layout/vList5"/>
    <dgm:cxn modelId="{6F92964A-1046-4468-B425-82F701D90B24}" type="presOf" srcId="{667BF36C-6019-4762-A721-3CF790BBC95D}" destId="{2555DA82-CE57-4C12-BCAD-504359778158}" srcOrd="0" destOrd="2" presId="urn:microsoft.com/office/officeart/2005/8/layout/vList5"/>
    <dgm:cxn modelId="{C6FC91C1-DF4B-4217-B597-50D0B0AD6B1A}" srcId="{322D18DC-4592-4ED9-82F6-3F0F8D8FC36D}" destId="{7518A2A1-A509-4A9C-B97C-CC8F99F21929}" srcOrd="7" destOrd="0" parTransId="{B2E5D66C-C3B3-4F05-91AD-CC4690685781}" sibTransId="{FA352CCA-4BF2-45CF-A49E-B5172B072D35}"/>
    <dgm:cxn modelId="{C38EECA4-CAD1-4D1B-8C88-C899DE116081}" type="presOf" srcId="{F98C4813-17AF-4FBE-B7E7-E076CDFA028F}" destId="{2555DA82-CE57-4C12-BCAD-504359778158}" srcOrd="0" destOrd="3" presId="urn:microsoft.com/office/officeart/2005/8/layout/vList5"/>
    <dgm:cxn modelId="{BC018E9F-AB83-433D-AD8E-54B249F8F383}" srcId="{322D18DC-4592-4ED9-82F6-3F0F8D8FC36D}" destId="{666B871C-D3DB-4A1B-A0ED-165BC559E77D}" srcOrd="1" destOrd="0" parTransId="{5E14B635-3387-4E9A-9DDC-8026E02A9715}" sibTransId="{D27C88DB-7528-4049-8748-C48C1999CE6D}"/>
    <dgm:cxn modelId="{47C7340C-9E9B-491C-84C5-12405F4A1877}" type="presOf" srcId="{666B871C-D3DB-4A1B-A0ED-165BC559E77D}" destId="{2555DA82-CE57-4C12-BCAD-504359778158}" srcOrd="0" destOrd="1" presId="urn:microsoft.com/office/officeart/2005/8/layout/vList5"/>
    <dgm:cxn modelId="{55C36C64-51AF-46C2-A3DC-C4163772CD79}" srcId="{322D18DC-4592-4ED9-82F6-3F0F8D8FC36D}" destId="{9E46C980-C8A7-41B9-8FCA-C42E17B5D731}" srcOrd="0" destOrd="0" parTransId="{5B8A847F-7B8C-4BFB-A8BE-6C27B82DF779}" sibTransId="{BE55FD6D-F64D-4BFF-B93A-2347E28CE03E}"/>
    <dgm:cxn modelId="{26E346CF-0A22-4EBB-83FE-84FC9515BA6B}" srcId="{322D18DC-4592-4ED9-82F6-3F0F8D8FC36D}" destId="{DEE1399D-EAB9-48FE-91FC-7AB5E00BA7C3}" srcOrd="5" destOrd="0" parTransId="{5B169478-D869-42BF-868F-066CF9FCC234}" sibTransId="{A8F725E5-D22B-46AA-8A64-155B436C208B}"/>
    <dgm:cxn modelId="{05B995A0-0143-429E-B208-E91F026643A7}" srcId="{322D18DC-4592-4ED9-82F6-3F0F8D8FC36D}" destId="{F98C4813-17AF-4FBE-B7E7-E076CDFA028F}" srcOrd="3" destOrd="0" parTransId="{C0F3A203-8CFF-46B6-9314-D22369A1B9D6}" sibTransId="{8EFD3757-EFFE-45F9-A8E3-985AD827F3D0}"/>
    <dgm:cxn modelId="{E731F450-3111-4DE7-A1A6-2A7BB333E6F0}" type="presOf" srcId="{6FC38156-7815-4487-A937-0AA335C2305E}" destId="{2555DA82-CE57-4C12-BCAD-504359778158}" srcOrd="0" destOrd="6" presId="urn:microsoft.com/office/officeart/2005/8/layout/vList5"/>
    <dgm:cxn modelId="{AF4E2C2D-7CA1-4729-92DE-55051AEAF66B}" type="presOf" srcId="{A3836BAF-995D-4238-B754-475715EF7372}" destId="{2555DA82-CE57-4C12-BCAD-504359778158}" srcOrd="0" destOrd="4" presId="urn:microsoft.com/office/officeart/2005/8/layout/vList5"/>
    <dgm:cxn modelId="{64BF0027-815E-4106-AA5C-7E7656B79A3A}" type="presOf" srcId="{322D18DC-4592-4ED9-82F6-3F0F8D8FC36D}" destId="{9C438A6E-2A8D-46C8-AA32-2C2292EB38F8}" srcOrd="0" destOrd="0" presId="urn:microsoft.com/office/officeart/2005/8/layout/vList5"/>
    <dgm:cxn modelId="{56AAD32B-8BC5-46A0-9D26-CFDF50EC4E18}" srcId="{322D18DC-4592-4ED9-82F6-3F0F8D8FC36D}" destId="{A3836BAF-995D-4238-B754-475715EF7372}" srcOrd="4" destOrd="0" parTransId="{AE17245B-A170-473B-B3A5-5A51BA416356}" sibTransId="{BD5DE2A3-470C-4D52-BFC6-2C689FF5672D}"/>
    <dgm:cxn modelId="{F7D033FA-3A4E-4042-A4BF-F33FB2339DFF}" srcId="{322D18DC-4592-4ED9-82F6-3F0F8D8FC36D}" destId="{667BF36C-6019-4762-A721-3CF790BBC95D}" srcOrd="2" destOrd="0" parTransId="{C56C2692-7E16-4C0D-9A93-A98ABAE6A41D}" sibTransId="{CD0C23BF-F4BB-42D6-9441-28D84E64A9DB}"/>
    <dgm:cxn modelId="{E49664AD-B992-489D-972B-CCBB7C6FC6FF}" type="presOf" srcId="{2FC86D4C-2EE3-4E92-8B28-BDF7FD39CA88}" destId="{19DDCB79-BC13-45D9-AD65-F11C16003C12}" srcOrd="0" destOrd="0" presId="urn:microsoft.com/office/officeart/2005/8/layout/vList5"/>
    <dgm:cxn modelId="{A5B48E40-3F72-4350-8608-252CD7BB66BF}" type="presParOf" srcId="{19DDCB79-BC13-45D9-AD65-F11C16003C12}" destId="{7A92BDA2-12ED-4A3F-B816-AE6F6F63E84C}" srcOrd="0" destOrd="0" presId="urn:microsoft.com/office/officeart/2005/8/layout/vList5"/>
    <dgm:cxn modelId="{B8372FD6-00C8-4F89-B93D-0BCFFA0C356A}" type="presParOf" srcId="{7A92BDA2-12ED-4A3F-B816-AE6F6F63E84C}" destId="{9C438A6E-2A8D-46C8-AA32-2C2292EB38F8}" srcOrd="0" destOrd="0" presId="urn:microsoft.com/office/officeart/2005/8/layout/vList5"/>
    <dgm:cxn modelId="{301DD73E-3CBD-4D06-89B3-DAD4790CB7A0}" type="presParOf" srcId="{7A92BDA2-12ED-4A3F-B816-AE6F6F63E84C}" destId="{2555DA82-CE57-4C12-BCAD-504359778158}"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EDBDDCC2-2EEA-4856-94A8-DB33658740A2}"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fr-FR"/>
        </a:p>
      </dgm:t>
    </dgm:pt>
    <dgm:pt modelId="{F821B443-3FC9-4599-860F-A2208E7542CD}">
      <dgm:prSet phldrT="[Texte]" custT="1"/>
      <dgm:spPr/>
      <dgm:t>
        <a:bodyPr/>
        <a:lstStyle/>
        <a:p>
          <a:r>
            <a:rPr lang="fr-FR" sz="2000" b="1" dirty="0" smtClean="0">
              <a:solidFill>
                <a:srgbClr val="002060"/>
              </a:solidFill>
            </a:rPr>
            <a:t>Médicaments à action non spécifique</a:t>
          </a:r>
          <a:endParaRPr lang="fr-FR" sz="2000" b="1" dirty="0">
            <a:solidFill>
              <a:srgbClr val="002060"/>
            </a:solidFill>
          </a:endParaRPr>
        </a:p>
      </dgm:t>
    </dgm:pt>
    <dgm:pt modelId="{4277D7FE-7F57-4587-907C-578CEC2FD60C}" type="parTrans" cxnId="{7029842B-AC05-4DC3-BD5E-30CC2F790EE5}">
      <dgm:prSet/>
      <dgm:spPr/>
      <dgm:t>
        <a:bodyPr/>
        <a:lstStyle/>
        <a:p>
          <a:endParaRPr lang="fr-FR"/>
        </a:p>
      </dgm:t>
    </dgm:pt>
    <dgm:pt modelId="{54AC9A3C-95D2-4C39-B9AD-D1CD524E81EF}" type="sibTrans" cxnId="{7029842B-AC05-4DC3-BD5E-30CC2F790EE5}">
      <dgm:prSet/>
      <dgm:spPr/>
      <dgm:t>
        <a:bodyPr/>
        <a:lstStyle/>
        <a:p>
          <a:endParaRPr lang="fr-FR"/>
        </a:p>
      </dgm:t>
    </dgm:pt>
    <dgm:pt modelId="{E6BCF840-D35A-417E-A968-83E2D300C285}">
      <dgm:prSet phldrT="[Texte]" custT="1"/>
      <dgm:spPr/>
      <dgm:t>
        <a:bodyPr/>
        <a:lstStyle/>
        <a:p>
          <a:r>
            <a:rPr lang="fr-FR" sz="1800" b="1" dirty="0" smtClean="0"/>
            <a:t>Pas d’action sur les cellules</a:t>
          </a:r>
          <a:endParaRPr lang="fr-FR" sz="1800" b="1" dirty="0"/>
        </a:p>
      </dgm:t>
    </dgm:pt>
    <dgm:pt modelId="{934E44ED-A8B8-43A3-8636-F1266133B6B3}" type="parTrans" cxnId="{CE90997A-FF9D-4393-9FC1-419C6093F72A}">
      <dgm:prSet/>
      <dgm:spPr/>
      <dgm:t>
        <a:bodyPr/>
        <a:lstStyle/>
        <a:p>
          <a:endParaRPr lang="fr-FR"/>
        </a:p>
      </dgm:t>
    </dgm:pt>
    <dgm:pt modelId="{0364CEEC-FD92-4AC2-8B88-C5420D15FC7E}" type="sibTrans" cxnId="{CE90997A-FF9D-4393-9FC1-419C6093F72A}">
      <dgm:prSet/>
      <dgm:spPr/>
      <dgm:t>
        <a:bodyPr/>
        <a:lstStyle/>
        <a:p>
          <a:endParaRPr lang="fr-FR"/>
        </a:p>
      </dgm:t>
    </dgm:pt>
    <dgm:pt modelId="{CFDEF2CC-39B2-4874-BAE8-DE2B4FFB52A7}">
      <dgm:prSet phldrT="[Texte]" custT="1"/>
      <dgm:spPr/>
      <dgm:t>
        <a:bodyPr/>
        <a:lstStyle/>
        <a:p>
          <a:r>
            <a:rPr lang="fr-FR" sz="1800" b="1" dirty="0" err="1" smtClean="0"/>
            <a:t>Exp</a:t>
          </a:r>
          <a:r>
            <a:rPr lang="fr-FR" sz="1800" b="1" dirty="0" smtClean="0"/>
            <a:t>: Les antiacides</a:t>
          </a:r>
          <a:endParaRPr lang="fr-FR" sz="1800" b="1" dirty="0"/>
        </a:p>
      </dgm:t>
    </dgm:pt>
    <dgm:pt modelId="{C94D26BE-C443-4498-B011-EC854B6AC78C}" type="parTrans" cxnId="{11891F55-CDC3-4240-92B5-EF7F04B0F935}">
      <dgm:prSet/>
      <dgm:spPr/>
      <dgm:t>
        <a:bodyPr/>
        <a:lstStyle/>
        <a:p>
          <a:endParaRPr lang="fr-FR"/>
        </a:p>
      </dgm:t>
    </dgm:pt>
    <dgm:pt modelId="{20D72251-7A6F-48B3-9575-6C79F79BF5F4}" type="sibTrans" cxnId="{11891F55-CDC3-4240-92B5-EF7F04B0F935}">
      <dgm:prSet/>
      <dgm:spPr/>
      <dgm:t>
        <a:bodyPr/>
        <a:lstStyle/>
        <a:p>
          <a:endParaRPr lang="fr-FR"/>
        </a:p>
      </dgm:t>
    </dgm:pt>
    <dgm:pt modelId="{44667E77-A94B-4090-99C9-4AC188306843}" type="pres">
      <dgm:prSet presAssocID="{EDBDDCC2-2EEA-4856-94A8-DB33658740A2}" presName="Name0" presStyleCnt="0">
        <dgm:presLayoutVars>
          <dgm:dir/>
          <dgm:animLvl val="lvl"/>
          <dgm:resizeHandles val="exact"/>
        </dgm:presLayoutVars>
      </dgm:prSet>
      <dgm:spPr/>
      <dgm:t>
        <a:bodyPr/>
        <a:lstStyle/>
        <a:p>
          <a:endParaRPr lang="fr-FR"/>
        </a:p>
      </dgm:t>
    </dgm:pt>
    <dgm:pt modelId="{53F4DFC9-812E-4362-B6B6-8F02376FE5ED}" type="pres">
      <dgm:prSet presAssocID="{F821B443-3FC9-4599-860F-A2208E7542CD}" presName="linNode" presStyleCnt="0"/>
      <dgm:spPr/>
    </dgm:pt>
    <dgm:pt modelId="{470EFABC-3BF4-4F4E-A105-E562EEA4CBA3}" type="pres">
      <dgm:prSet presAssocID="{F821B443-3FC9-4599-860F-A2208E7542CD}" presName="parentText" presStyleLbl="node1" presStyleIdx="0" presStyleCnt="1">
        <dgm:presLayoutVars>
          <dgm:chMax val="1"/>
          <dgm:bulletEnabled val="1"/>
        </dgm:presLayoutVars>
      </dgm:prSet>
      <dgm:spPr/>
      <dgm:t>
        <a:bodyPr/>
        <a:lstStyle/>
        <a:p>
          <a:endParaRPr lang="fr-FR"/>
        </a:p>
      </dgm:t>
    </dgm:pt>
    <dgm:pt modelId="{ED79500C-5B07-4AA6-91B7-171980012C2D}" type="pres">
      <dgm:prSet presAssocID="{F821B443-3FC9-4599-860F-A2208E7542CD}" presName="descendantText" presStyleLbl="alignAccFollowNode1" presStyleIdx="0" presStyleCnt="1">
        <dgm:presLayoutVars>
          <dgm:bulletEnabled val="1"/>
        </dgm:presLayoutVars>
      </dgm:prSet>
      <dgm:spPr/>
      <dgm:t>
        <a:bodyPr/>
        <a:lstStyle/>
        <a:p>
          <a:endParaRPr lang="fr-FR"/>
        </a:p>
      </dgm:t>
    </dgm:pt>
  </dgm:ptLst>
  <dgm:cxnLst>
    <dgm:cxn modelId="{11891F55-CDC3-4240-92B5-EF7F04B0F935}" srcId="{F821B443-3FC9-4599-860F-A2208E7542CD}" destId="{CFDEF2CC-39B2-4874-BAE8-DE2B4FFB52A7}" srcOrd="1" destOrd="0" parTransId="{C94D26BE-C443-4498-B011-EC854B6AC78C}" sibTransId="{20D72251-7A6F-48B3-9575-6C79F79BF5F4}"/>
    <dgm:cxn modelId="{A362200B-7E1A-4183-A61B-0E1C06400BEB}" type="presOf" srcId="{CFDEF2CC-39B2-4874-BAE8-DE2B4FFB52A7}" destId="{ED79500C-5B07-4AA6-91B7-171980012C2D}" srcOrd="0" destOrd="1" presId="urn:microsoft.com/office/officeart/2005/8/layout/vList5"/>
    <dgm:cxn modelId="{CE90997A-FF9D-4393-9FC1-419C6093F72A}" srcId="{F821B443-3FC9-4599-860F-A2208E7542CD}" destId="{E6BCF840-D35A-417E-A968-83E2D300C285}" srcOrd="0" destOrd="0" parTransId="{934E44ED-A8B8-43A3-8636-F1266133B6B3}" sibTransId="{0364CEEC-FD92-4AC2-8B88-C5420D15FC7E}"/>
    <dgm:cxn modelId="{7029842B-AC05-4DC3-BD5E-30CC2F790EE5}" srcId="{EDBDDCC2-2EEA-4856-94A8-DB33658740A2}" destId="{F821B443-3FC9-4599-860F-A2208E7542CD}" srcOrd="0" destOrd="0" parTransId="{4277D7FE-7F57-4587-907C-578CEC2FD60C}" sibTransId="{54AC9A3C-95D2-4C39-B9AD-D1CD524E81EF}"/>
    <dgm:cxn modelId="{1392CB86-14E8-4B7F-9922-082B050DF932}" type="presOf" srcId="{EDBDDCC2-2EEA-4856-94A8-DB33658740A2}" destId="{44667E77-A94B-4090-99C9-4AC188306843}" srcOrd="0" destOrd="0" presId="urn:microsoft.com/office/officeart/2005/8/layout/vList5"/>
    <dgm:cxn modelId="{4BC48389-2E1D-480E-93B6-3D73FA4A642B}" type="presOf" srcId="{E6BCF840-D35A-417E-A968-83E2D300C285}" destId="{ED79500C-5B07-4AA6-91B7-171980012C2D}" srcOrd="0" destOrd="0" presId="urn:microsoft.com/office/officeart/2005/8/layout/vList5"/>
    <dgm:cxn modelId="{D05BFDE7-F749-4909-BC46-DEA6608FE07E}" type="presOf" srcId="{F821B443-3FC9-4599-860F-A2208E7542CD}" destId="{470EFABC-3BF4-4F4E-A105-E562EEA4CBA3}" srcOrd="0" destOrd="0" presId="urn:microsoft.com/office/officeart/2005/8/layout/vList5"/>
    <dgm:cxn modelId="{F0C2F3EC-6B07-4FC7-A0FB-B891F7D991B0}" type="presParOf" srcId="{44667E77-A94B-4090-99C9-4AC188306843}" destId="{53F4DFC9-812E-4362-B6B6-8F02376FE5ED}" srcOrd="0" destOrd="0" presId="urn:microsoft.com/office/officeart/2005/8/layout/vList5"/>
    <dgm:cxn modelId="{7F6C13DB-D2DA-43F9-984D-293F03E9A526}" type="presParOf" srcId="{53F4DFC9-812E-4362-B6B6-8F02376FE5ED}" destId="{470EFABC-3BF4-4F4E-A105-E562EEA4CBA3}" srcOrd="0" destOrd="0" presId="urn:microsoft.com/office/officeart/2005/8/layout/vList5"/>
    <dgm:cxn modelId="{A4FA0005-7909-425D-9376-5956859CC0B1}" type="presParOf" srcId="{53F4DFC9-812E-4362-B6B6-8F02376FE5ED}" destId="{ED79500C-5B07-4AA6-91B7-171980012C2D}"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EDBDDCC2-2EEA-4856-94A8-DB33658740A2}"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fr-FR"/>
        </a:p>
      </dgm:t>
    </dgm:pt>
    <dgm:pt modelId="{F821B443-3FC9-4599-860F-A2208E7542CD}">
      <dgm:prSet phldrT="[Texte]" custT="1"/>
      <dgm:spPr/>
      <dgm:t>
        <a:bodyPr/>
        <a:lstStyle/>
        <a:p>
          <a:r>
            <a:rPr lang="fr-FR" sz="2000" b="1" dirty="0" smtClean="0">
              <a:solidFill>
                <a:srgbClr val="002060"/>
              </a:solidFill>
            </a:rPr>
            <a:t>Médicaments à action spécifique</a:t>
          </a:r>
          <a:endParaRPr lang="fr-FR" sz="2000" b="1" dirty="0">
            <a:solidFill>
              <a:srgbClr val="002060"/>
            </a:solidFill>
          </a:endParaRPr>
        </a:p>
      </dgm:t>
    </dgm:pt>
    <dgm:pt modelId="{4277D7FE-7F57-4587-907C-578CEC2FD60C}" type="parTrans" cxnId="{7029842B-AC05-4DC3-BD5E-30CC2F790EE5}">
      <dgm:prSet/>
      <dgm:spPr/>
      <dgm:t>
        <a:bodyPr/>
        <a:lstStyle/>
        <a:p>
          <a:endParaRPr lang="fr-FR"/>
        </a:p>
      </dgm:t>
    </dgm:pt>
    <dgm:pt modelId="{54AC9A3C-95D2-4C39-B9AD-D1CD524E81EF}" type="sibTrans" cxnId="{7029842B-AC05-4DC3-BD5E-30CC2F790EE5}">
      <dgm:prSet/>
      <dgm:spPr/>
      <dgm:t>
        <a:bodyPr/>
        <a:lstStyle/>
        <a:p>
          <a:endParaRPr lang="fr-FR"/>
        </a:p>
      </dgm:t>
    </dgm:pt>
    <dgm:pt modelId="{E6BCF840-D35A-417E-A968-83E2D300C285}">
      <dgm:prSet phldrT="[Texte]" custT="1"/>
      <dgm:spPr/>
      <dgm:t>
        <a:bodyPr/>
        <a:lstStyle/>
        <a:p>
          <a:r>
            <a:rPr lang="fr-FR" sz="1800" b="1" dirty="0" smtClean="0"/>
            <a:t>L’effet est initié par la liaison à une </a:t>
          </a:r>
          <a:r>
            <a:rPr lang="fr-FR" sz="1800" b="1" u="none" dirty="0" smtClean="0">
              <a:solidFill>
                <a:srgbClr val="C00000"/>
              </a:solidFill>
            </a:rPr>
            <a:t>cible moléculaire= Récepteur</a:t>
          </a:r>
          <a:endParaRPr lang="fr-FR" sz="1800" b="1" u="none" dirty="0">
            <a:solidFill>
              <a:srgbClr val="C00000"/>
            </a:solidFill>
          </a:endParaRPr>
        </a:p>
      </dgm:t>
    </dgm:pt>
    <dgm:pt modelId="{934E44ED-A8B8-43A3-8636-F1266133B6B3}" type="parTrans" cxnId="{CE90997A-FF9D-4393-9FC1-419C6093F72A}">
      <dgm:prSet/>
      <dgm:spPr/>
      <dgm:t>
        <a:bodyPr/>
        <a:lstStyle/>
        <a:p>
          <a:endParaRPr lang="fr-FR"/>
        </a:p>
      </dgm:t>
    </dgm:pt>
    <dgm:pt modelId="{0364CEEC-FD92-4AC2-8B88-C5420D15FC7E}" type="sibTrans" cxnId="{CE90997A-FF9D-4393-9FC1-419C6093F72A}">
      <dgm:prSet/>
      <dgm:spPr/>
      <dgm:t>
        <a:bodyPr/>
        <a:lstStyle/>
        <a:p>
          <a:endParaRPr lang="fr-FR"/>
        </a:p>
      </dgm:t>
    </dgm:pt>
    <dgm:pt modelId="{CFDEF2CC-39B2-4874-BAE8-DE2B4FFB52A7}">
      <dgm:prSet phldrT="[Texte]" custT="1"/>
      <dgm:spPr/>
      <dgm:t>
        <a:bodyPr/>
        <a:lstStyle/>
        <a:p>
          <a:r>
            <a:rPr lang="fr-FR" sz="1800" b="1" dirty="0" smtClean="0">
              <a:solidFill>
                <a:srgbClr val="C00000"/>
              </a:solidFill>
            </a:rPr>
            <a:t>Cible = macromolécule (protéines ++), ADN ou ARN</a:t>
          </a:r>
          <a:endParaRPr lang="fr-FR" sz="1800" b="1" dirty="0">
            <a:solidFill>
              <a:srgbClr val="C00000"/>
            </a:solidFill>
          </a:endParaRPr>
        </a:p>
      </dgm:t>
    </dgm:pt>
    <dgm:pt modelId="{C94D26BE-C443-4498-B011-EC854B6AC78C}" type="parTrans" cxnId="{11891F55-CDC3-4240-92B5-EF7F04B0F935}">
      <dgm:prSet/>
      <dgm:spPr/>
      <dgm:t>
        <a:bodyPr/>
        <a:lstStyle/>
        <a:p>
          <a:endParaRPr lang="fr-FR"/>
        </a:p>
      </dgm:t>
    </dgm:pt>
    <dgm:pt modelId="{20D72251-7A6F-48B3-9575-6C79F79BF5F4}" type="sibTrans" cxnId="{11891F55-CDC3-4240-92B5-EF7F04B0F935}">
      <dgm:prSet/>
      <dgm:spPr/>
      <dgm:t>
        <a:bodyPr/>
        <a:lstStyle/>
        <a:p>
          <a:endParaRPr lang="fr-FR"/>
        </a:p>
      </dgm:t>
    </dgm:pt>
    <dgm:pt modelId="{21067DEC-9DEA-4C18-BF16-DAD188E65C74}">
      <dgm:prSet phldrT="[Texte]" custT="1"/>
      <dgm:spPr/>
      <dgm:t>
        <a:bodyPr/>
        <a:lstStyle/>
        <a:p>
          <a:r>
            <a:rPr lang="fr-FR" sz="1800" b="1" dirty="0" smtClean="0">
              <a:solidFill>
                <a:schemeClr val="tx1"/>
              </a:solidFill>
            </a:rPr>
            <a:t>Résultat: </a:t>
          </a:r>
          <a:r>
            <a:rPr lang="fr-FR" sz="1800" b="1" dirty="0" smtClean="0">
              <a:solidFill>
                <a:srgbClr val="C00000"/>
              </a:solidFill>
            </a:rPr>
            <a:t>réponse de la cellule</a:t>
          </a:r>
          <a:endParaRPr lang="fr-FR" sz="1800" b="1" dirty="0">
            <a:solidFill>
              <a:srgbClr val="C00000"/>
            </a:solidFill>
          </a:endParaRPr>
        </a:p>
      </dgm:t>
    </dgm:pt>
    <dgm:pt modelId="{AE4FA7B3-6E12-47F1-8D55-FA04593C57D5}" type="parTrans" cxnId="{28968FC1-4745-4620-9762-B162D89A0903}">
      <dgm:prSet/>
      <dgm:spPr/>
      <dgm:t>
        <a:bodyPr/>
        <a:lstStyle/>
        <a:p>
          <a:endParaRPr lang="fr-FR"/>
        </a:p>
      </dgm:t>
    </dgm:pt>
    <dgm:pt modelId="{90380989-3CAD-4738-820D-8C9C9616DEEC}" type="sibTrans" cxnId="{28968FC1-4745-4620-9762-B162D89A0903}">
      <dgm:prSet/>
      <dgm:spPr/>
      <dgm:t>
        <a:bodyPr/>
        <a:lstStyle/>
        <a:p>
          <a:endParaRPr lang="fr-FR"/>
        </a:p>
      </dgm:t>
    </dgm:pt>
    <dgm:pt modelId="{44667E77-A94B-4090-99C9-4AC188306843}" type="pres">
      <dgm:prSet presAssocID="{EDBDDCC2-2EEA-4856-94A8-DB33658740A2}" presName="Name0" presStyleCnt="0">
        <dgm:presLayoutVars>
          <dgm:dir/>
          <dgm:animLvl val="lvl"/>
          <dgm:resizeHandles val="exact"/>
        </dgm:presLayoutVars>
      </dgm:prSet>
      <dgm:spPr/>
      <dgm:t>
        <a:bodyPr/>
        <a:lstStyle/>
        <a:p>
          <a:endParaRPr lang="fr-FR"/>
        </a:p>
      </dgm:t>
    </dgm:pt>
    <dgm:pt modelId="{53F4DFC9-812E-4362-B6B6-8F02376FE5ED}" type="pres">
      <dgm:prSet presAssocID="{F821B443-3FC9-4599-860F-A2208E7542CD}" presName="linNode" presStyleCnt="0"/>
      <dgm:spPr/>
    </dgm:pt>
    <dgm:pt modelId="{470EFABC-3BF4-4F4E-A105-E562EEA4CBA3}" type="pres">
      <dgm:prSet presAssocID="{F821B443-3FC9-4599-860F-A2208E7542CD}" presName="parentText" presStyleLbl="node1" presStyleIdx="0" presStyleCnt="1">
        <dgm:presLayoutVars>
          <dgm:chMax val="1"/>
          <dgm:bulletEnabled val="1"/>
        </dgm:presLayoutVars>
      </dgm:prSet>
      <dgm:spPr/>
      <dgm:t>
        <a:bodyPr/>
        <a:lstStyle/>
        <a:p>
          <a:endParaRPr lang="fr-FR"/>
        </a:p>
      </dgm:t>
    </dgm:pt>
    <dgm:pt modelId="{ED79500C-5B07-4AA6-91B7-171980012C2D}" type="pres">
      <dgm:prSet presAssocID="{F821B443-3FC9-4599-860F-A2208E7542CD}" presName="descendantText" presStyleLbl="alignAccFollowNode1" presStyleIdx="0" presStyleCnt="1">
        <dgm:presLayoutVars>
          <dgm:bulletEnabled val="1"/>
        </dgm:presLayoutVars>
      </dgm:prSet>
      <dgm:spPr/>
      <dgm:t>
        <a:bodyPr/>
        <a:lstStyle/>
        <a:p>
          <a:endParaRPr lang="fr-FR"/>
        </a:p>
      </dgm:t>
    </dgm:pt>
  </dgm:ptLst>
  <dgm:cxnLst>
    <dgm:cxn modelId="{5CAF8BF0-8E44-4FD9-8490-97773A823470}" type="presOf" srcId="{EDBDDCC2-2EEA-4856-94A8-DB33658740A2}" destId="{44667E77-A94B-4090-99C9-4AC188306843}" srcOrd="0" destOrd="0" presId="urn:microsoft.com/office/officeart/2005/8/layout/vList5"/>
    <dgm:cxn modelId="{087F08E5-5FBE-4493-9AC2-5C52BFB82D4A}" type="presOf" srcId="{CFDEF2CC-39B2-4874-BAE8-DE2B4FFB52A7}" destId="{ED79500C-5B07-4AA6-91B7-171980012C2D}" srcOrd="0" destOrd="1" presId="urn:microsoft.com/office/officeart/2005/8/layout/vList5"/>
    <dgm:cxn modelId="{11891F55-CDC3-4240-92B5-EF7F04B0F935}" srcId="{F821B443-3FC9-4599-860F-A2208E7542CD}" destId="{CFDEF2CC-39B2-4874-BAE8-DE2B4FFB52A7}" srcOrd="1" destOrd="0" parTransId="{C94D26BE-C443-4498-B011-EC854B6AC78C}" sibTransId="{20D72251-7A6F-48B3-9575-6C79F79BF5F4}"/>
    <dgm:cxn modelId="{AA23B819-2D53-4CFC-BEC6-19DF381F83A5}" type="presOf" srcId="{E6BCF840-D35A-417E-A968-83E2D300C285}" destId="{ED79500C-5B07-4AA6-91B7-171980012C2D}" srcOrd="0" destOrd="0" presId="urn:microsoft.com/office/officeart/2005/8/layout/vList5"/>
    <dgm:cxn modelId="{9E53A0AE-CDE3-40A9-BAC3-AA815B97AE8B}" type="presOf" srcId="{21067DEC-9DEA-4C18-BF16-DAD188E65C74}" destId="{ED79500C-5B07-4AA6-91B7-171980012C2D}" srcOrd="0" destOrd="2" presId="urn:microsoft.com/office/officeart/2005/8/layout/vList5"/>
    <dgm:cxn modelId="{CE90997A-FF9D-4393-9FC1-419C6093F72A}" srcId="{F821B443-3FC9-4599-860F-A2208E7542CD}" destId="{E6BCF840-D35A-417E-A968-83E2D300C285}" srcOrd="0" destOrd="0" parTransId="{934E44ED-A8B8-43A3-8636-F1266133B6B3}" sibTransId="{0364CEEC-FD92-4AC2-8B88-C5420D15FC7E}"/>
    <dgm:cxn modelId="{7029842B-AC05-4DC3-BD5E-30CC2F790EE5}" srcId="{EDBDDCC2-2EEA-4856-94A8-DB33658740A2}" destId="{F821B443-3FC9-4599-860F-A2208E7542CD}" srcOrd="0" destOrd="0" parTransId="{4277D7FE-7F57-4587-907C-578CEC2FD60C}" sibTransId="{54AC9A3C-95D2-4C39-B9AD-D1CD524E81EF}"/>
    <dgm:cxn modelId="{28968FC1-4745-4620-9762-B162D89A0903}" srcId="{F821B443-3FC9-4599-860F-A2208E7542CD}" destId="{21067DEC-9DEA-4C18-BF16-DAD188E65C74}" srcOrd="2" destOrd="0" parTransId="{AE4FA7B3-6E12-47F1-8D55-FA04593C57D5}" sibTransId="{90380989-3CAD-4738-820D-8C9C9616DEEC}"/>
    <dgm:cxn modelId="{9BD2C9AE-B073-41E6-8B6C-BD46C49214F8}" type="presOf" srcId="{F821B443-3FC9-4599-860F-A2208E7542CD}" destId="{470EFABC-3BF4-4F4E-A105-E562EEA4CBA3}" srcOrd="0" destOrd="0" presId="urn:microsoft.com/office/officeart/2005/8/layout/vList5"/>
    <dgm:cxn modelId="{7EFF129B-7263-4E27-9FEE-F440A09AA2E6}" type="presParOf" srcId="{44667E77-A94B-4090-99C9-4AC188306843}" destId="{53F4DFC9-812E-4362-B6B6-8F02376FE5ED}" srcOrd="0" destOrd="0" presId="urn:microsoft.com/office/officeart/2005/8/layout/vList5"/>
    <dgm:cxn modelId="{78CCB70B-16AE-4717-AB67-7EBCF771A248}" type="presParOf" srcId="{53F4DFC9-812E-4362-B6B6-8F02376FE5ED}" destId="{470EFABC-3BF4-4F4E-A105-E562EEA4CBA3}" srcOrd="0" destOrd="0" presId="urn:microsoft.com/office/officeart/2005/8/layout/vList5"/>
    <dgm:cxn modelId="{9DD1769B-951F-4002-A341-F1F3199550DF}" type="presParOf" srcId="{53F4DFC9-812E-4362-B6B6-8F02376FE5ED}" destId="{ED79500C-5B07-4AA6-91B7-171980012C2D}"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15CD85BF-CE8E-4F3A-B44A-D2509198F7FA}" type="doc">
      <dgm:prSet loTypeId="urn:microsoft.com/office/officeart/2005/8/layout/hList1" loCatId="list" qsTypeId="urn:microsoft.com/office/officeart/2005/8/quickstyle/simple5" qsCatId="simple" csTypeId="urn:microsoft.com/office/officeart/2005/8/colors/accent5_1" csCatId="accent5" phldr="1"/>
      <dgm:spPr/>
      <dgm:t>
        <a:bodyPr/>
        <a:lstStyle/>
        <a:p>
          <a:endParaRPr lang="fr-FR"/>
        </a:p>
      </dgm:t>
    </dgm:pt>
    <dgm:pt modelId="{C8826B3A-5D40-4DDD-B7A2-D4C039920EA7}">
      <dgm:prSet phldrT="[Texte]" custT="1"/>
      <dgm:spPr/>
      <dgm:t>
        <a:bodyPr/>
        <a:lstStyle/>
        <a:p>
          <a:r>
            <a:rPr lang="fr-FR" sz="1600" b="1" dirty="0" smtClean="0"/>
            <a:t>Récepteurs d’un médiateur : 50%</a:t>
          </a:r>
          <a:endParaRPr lang="fr-FR" sz="1600" b="1" dirty="0"/>
        </a:p>
      </dgm:t>
    </dgm:pt>
    <dgm:pt modelId="{EA80B2AA-B515-41CE-BFFF-E85AC9A4A857}" type="parTrans" cxnId="{A7E01131-5933-4EF1-B677-BABBFAAE6AE4}">
      <dgm:prSet/>
      <dgm:spPr/>
      <dgm:t>
        <a:bodyPr/>
        <a:lstStyle/>
        <a:p>
          <a:endParaRPr lang="fr-FR"/>
        </a:p>
      </dgm:t>
    </dgm:pt>
    <dgm:pt modelId="{1587C62A-C380-43C7-A4A2-49ECB388AFCF}" type="sibTrans" cxnId="{A7E01131-5933-4EF1-B677-BABBFAAE6AE4}">
      <dgm:prSet/>
      <dgm:spPr/>
      <dgm:t>
        <a:bodyPr/>
        <a:lstStyle/>
        <a:p>
          <a:endParaRPr lang="fr-FR"/>
        </a:p>
      </dgm:t>
    </dgm:pt>
    <dgm:pt modelId="{733166E6-CA41-4335-B2BC-CBC035735D1B}">
      <dgm:prSet phldrT="[Texte]" custT="1"/>
      <dgm:spPr/>
      <dgm:t>
        <a:bodyPr/>
        <a:lstStyle/>
        <a:p>
          <a:r>
            <a:rPr lang="fr-FR" sz="1600" b="1" dirty="0" smtClean="0"/>
            <a:t>Système de transport ionique: 25%</a:t>
          </a:r>
          <a:endParaRPr lang="fr-FR" sz="1600" b="1" dirty="0"/>
        </a:p>
      </dgm:t>
    </dgm:pt>
    <dgm:pt modelId="{2962F310-0B94-4597-B434-31E542A01A9D}" type="parTrans" cxnId="{51795694-B277-4BF0-A2AF-EEA258F78043}">
      <dgm:prSet/>
      <dgm:spPr/>
      <dgm:t>
        <a:bodyPr/>
        <a:lstStyle/>
        <a:p>
          <a:endParaRPr lang="fr-FR"/>
        </a:p>
      </dgm:t>
    </dgm:pt>
    <dgm:pt modelId="{ADE0AB9F-0AEE-4918-8457-7C87218396EC}" type="sibTrans" cxnId="{51795694-B277-4BF0-A2AF-EEA258F78043}">
      <dgm:prSet/>
      <dgm:spPr/>
      <dgm:t>
        <a:bodyPr/>
        <a:lstStyle/>
        <a:p>
          <a:endParaRPr lang="fr-FR"/>
        </a:p>
      </dgm:t>
    </dgm:pt>
    <dgm:pt modelId="{EACD43D0-5BC0-46B0-A1EC-3D6E2D169096}">
      <dgm:prSet phldrT="[Texte]" custT="1"/>
      <dgm:spPr/>
      <dgm:t>
        <a:bodyPr/>
        <a:lstStyle/>
        <a:p>
          <a:r>
            <a:rPr lang="fr-FR" sz="1600" b="1" dirty="0" smtClean="0"/>
            <a:t>Enzymes: 15%</a:t>
          </a:r>
          <a:endParaRPr lang="fr-FR" sz="1600" b="1" dirty="0"/>
        </a:p>
      </dgm:t>
    </dgm:pt>
    <dgm:pt modelId="{EAB3BE8F-3201-4C3B-AC91-7824FF9D6A56}" type="parTrans" cxnId="{BE13D08F-42E5-48AE-B882-C127D7752487}">
      <dgm:prSet/>
      <dgm:spPr/>
      <dgm:t>
        <a:bodyPr/>
        <a:lstStyle/>
        <a:p>
          <a:endParaRPr lang="fr-FR"/>
        </a:p>
      </dgm:t>
    </dgm:pt>
    <dgm:pt modelId="{FFA6B051-ED7A-4D4A-B2E0-80F358123F79}" type="sibTrans" cxnId="{BE13D08F-42E5-48AE-B882-C127D7752487}">
      <dgm:prSet/>
      <dgm:spPr/>
      <dgm:t>
        <a:bodyPr/>
        <a:lstStyle/>
        <a:p>
          <a:endParaRPr lang="fr-FR"/>
        </a:p>
      </dgm:t>
    </dgm:pt>
    <dgm:pt modelId="{07A96C5F-CFD0-4B27-92F8-6B9D5B7586BD}">
      <dgm:prSet phldrT="[Texte]" custT="1"/>
      <dgm:spPr/>
      <dgm:t>
        <a:bodyPr/>
        <a:lstStyle/>
        <a:p>
          <a:r>
            <a:rPr lang="fr-FR" sz="1600" b="1" dirty="0" smtClean="0"/>
            <a:t>Autres: 10%</a:t>
          </a:r>
          <a:endParaRPr lang="fr-FR" sz="1600" b="1" dirty="0"/>
        </a:p>
      </dgm:t>
    </dgm:pt>
    <dgm:pt modelId="{CD58C26F-9CCE-4710-B446-B53D61EC0F7F}" type="parTrans" cxnId="{0F09D0B2-8940-4558-B30A-193993B72288}">
      <dgm:prSet/>
      <dgm:spPr/>
      <dgm:t>
        <a:bodyPr/>
        <a:lstStyle/>
        <a:p>
          <a:endParaRPr lang="fr-FR"/>
        </a:p>
      </dgm:t>
    </dgm:pt>
    <dgm:pt modelId="{CC86E1D0-0E05-4E17-A8C2-14147E0792B4}" type="sibTrans" cxnId="{0F09D0B2-8940-4558-B30A-193993B72288}">
      <dgm:prSet/>
      <dgm:spPr/>
      <dgm:t>
        <a:bodyPr/>
        <a:lstStyle/>
        <a:p>
          <a:endParaRPr lang="fr-FR"/>
        </a:p>
      </dgm:t>
    </dgm:pt>
    <dgm:pt modelId="{4198A7E3-B332-4D9D-BD72-A3BA4E73D488}">
      <dgm:prSet phldrT="[Texte]" custT="1"/>
      <dgm:spPr/>
      <dgm:t>
        <a:bodyPr/>
        <a:lstStyle/>
        <a:p>
          <a:endParaRPr lang="fr-FR" sz="1600" b="1" dirty="0"/>
        </a:p>
      </dgm:t>
    </dgm:pt>
    <dgm:pt modelId="{38D04F62-9530-4A21-9DD2-248F7936F168}" type="parTrans" cxnId="{3C603B5B-9E50-4A2D-88DC-00C470E3B022}">
      <dgm:prSet/>
      <dgm:spPr/>
    </dgm:pt>
    <dgm:pt modelId="{4C73F7A5-1BA7-48E4-8AD5-98F2B1070484}" type="sibTrans" cxnId="{3C603B5B-9E50-4A2D-88DC-00C470E3B022}">
      <dgm:prSet/>
      <dgm:spPr/>
    </dgm:pt>
    <dgm:pt modelId="{F1EBBA85-8FB0-4A5E-A9B2-B5B8E9190203}">
      <dgm:prSet phldrT="[Texte]" custT="1"/>
      <dgm:spPr/>
      <dgm:t>
        <a:bodyPr/>
        <a:lstStyle/>
        <a:p>
          <a:endParaRPr lang="fr-FR" sz="1600" b="1" dirty="0"/>
        </a:p>
      </dgm:t>
    </dgm:pt>
    <dgm:pt modelId="{F723C2CF-B29B-48CC-960A-8D4451E9E477}" type="parTrans" cxnId="{8F0EC3B7-D1B2-4096-B81C-0D92BE347717}">
      <dgm:prSet/>
      <dgm:spPr/>
    </dgm:pt>
    <dgm:pt modelId="{570717CE-3C22-472C-BD1A-0F9FB9F77F6C}" type="sibTrans" cxnId="{8F0EC3B7-D1B2-4096-B81C-0D92BE347717}">
      <dgm:prSet/>
      <dgm:spPr/>
    </dgm:pt>
    <dgm:pt modelId="{11532545-79F4-415A-A83C-6B039216BC44}">
      <dgm:prSet phldrT="[Texte]" custT="1"/>
      <dgm:spPr/>
      <dgm:t>
        <a:bodyPr/>
        <a:lstStyle/>
        <a:p>
          <a:endParaRPr lang="fr-FR" sz="1600" b="1" dirty="0"/>
        </a:p>
      </dgm:t>
    </dgm:pt>
    <dgm:pt modelId="{B685E5F4-A0B1-44AC-86EA-600DD12FAF1D}" type="parTrans" cxnId="{C57F968E-55F1-483B-B89A-192536C0AEFB}">
      <dgm:prSet/>
      <dgm:spPr/>
    </dgm:pt>
    <dgm:pt modelId="{B8AC690D-03CA-4BA9-B882-7BF82F0FAE50}" type="sibTrans" cxnId="{C57F968E-55F1-483B-B89A-192536C0AEFB}">
      <dgm:prSet/>
      <dgm:spPr/>
    </dgm:pt>
    <dgm:pt modelId="{69A5F7F9-A691-4EA3-A089-5BBE5C4BC4E8}">
      <dgm:prSet phldrT="[Texte]" custT="1"/>
      <dgm:spPr/>
      <dgm:t>
        <a:bodyPr/>
        <a:lstStyle/>
        <a:p>
          <a:r>
            <a:rPr lang="fr-FR" sz="2400" b="1" dirty="0" smtClean="0">
              <a:solidFill>
                <a:srgbClr val="FF0066"/>
              </a:solidFill>
            </a:rPr>
            <a:t>Nature des protéines cibles</a:t>
          </a:r>
          <a:endParaRPr lang="fr-FR" sz="2400" b="1" dirty="0">
            <a:solidFill>
              <a:srgbClr val="FF0066"/>
            </a:solidFill>
          </a:endParaRPr>
        </a:p>
      </dgm:t>
    </dgm:pt>
    <dgm:pt modelId="{05376CF0-76A0-4E0A-971F-C3A49441BBDF}" type="sibTrans" cxnId="{0B57C799-818C-4FE9-8B9F-46BFCD7F7D4C}">
      <dgm:prSet/>
      <dgm:spPr/>
      <dgm:t>
        <a:bodyPr/>
        <a:lstStyle/>
        <a:p>
          <a:endParaRPr lang="fr-FR"/>
        </a:p>
      </dgm:t>
    </dgm:pt>
    <dgm:pt modelId="{FC9926E6-B2A3-4541-8E05-ACED89D11195}" type="parTrans" cxnId="{0B57C799-818C-4FE9-8B9F-46BFCD7F7D4C}">
      <dgm:prSet/>
      <dgm:spPr/>
      <dgm:t>
        <a:bodyPr/>
        <a:lstStyle/>
        <a:p>
          <a:endParaRPr lang="fr-FR"/>
        </a:p>
      </dgm:t>
    </dgm:pt>
    <dgm:pt modelId="{05540738-7839-4BF3-99E8-6197CB5E2058}" type="pres">
      <dgm:prSet presAssocID="{15CD85BF-CE8E-4F3A-B44A-D2509198F7FA}" presName="Name0" presStyleCnt="0">
        <dgm:presLayoutVars>
          <dgm:dir/>
          <dgm:animLvl val="lvl"/>
          <dgm:resizeHandles val="exact"/>
        </dgm:presLayoutVars>
      </dgm:prSet>
      <dgm:spPr/>
      <dgm:t>
        <a:bodyPr/>
        <a:lstStyle/>
        <a:p>
          <a:endParaRPr lang="fr-FR"/>
        </a:p>
      </dgm:t>
    </dgm:pt>
    <dgm:pt modelId="{266BD03B-4F6B-456C-97FA-669BE6772DB6}" type="pres">
      <dgm:prSet presAssocID="{69A5F7F9-A691-4EA3-A089-5BBE5C4BC4E8}" presName="composite" presStyleCnt="0"/>
      <dgm:spPr/>
    </dgm:pt>
    <dgm:pt modelId="{2ADA6C3A-91A2-4AA8-85FD-2580E3E63173}" type="pres">
      <dgm:prSet presAssocID="{69A5F7F9-A691-4EA3-A089-5BBE5C4BC4E8}" presName="parTx" presStyleLbl="alignNode1" presStyleIdx="0" presStyleCnt="1">
        <dgm:presLayoutVars>
          <dgm:chMax val="0"/>
          <dgm:chPref val="0"/>
          <dgm:bulletEnabled val="1"/>
        </dgm:presLayoutVars>
      </dgm:prSet>
      <dgm:spPr/>
      <dgm:t>
        <a:bodyPr/>
        <a:lstStyle/>
        <a:p>
          <a:endParaRPr lang="fr-FR"/>
        </a:p>
      </dgm:t>
    </dgm:pt>
    <dgm:pt modelId="{AD7CB0EE-7F9E-4CC9-BE99-7795CB6101F8}" type="pres">
      <dgm:prSet presAssocID="{69A5F7F9-A691-4EA3-A089-5BBE5C4BC4E8}" presName="desTx" presStyleLbl="alignAccFollowNode1" presStyleIdx="0" presStyleCnt="1" custScaleY="136128">
        <dgm:presLayoutVars>
          <dgm:bulletEnabled val="1"/>
        </dgm:presLayoutVars>
      </dgm:prSet>
      <dgm:spPr/>
      <dgm:t>
        <a:bodyPr/>
        <a:lstStyle/>
        <a:p>
          <a:endParaRPr lang="fr-FR"/>
        </a:p>
      </dgm:t>
    </dgm:pt>
  </dgm:ptLst>
  <dgm:cxnLst>
    <dgm:cxn modelId="{0F09D0B2-8940-4558-B30A-193993B72288}" srcId="{69A5F7F9-A691-4EA3-A089-5BBE5C4BC4E8}" destId="{07A96C5F-CFD0-4B27-92F8-6B9D5B7586BD}" srcOrd="6" destOrd="0" parTransId="{CD58C26F-9CCE-4710-B446-B53D61EC0F7F}" sibTransId="{CC86E1D0-0E05-4E17-A8C2-14147E0792B4}"/>
    <dgm:cxn modelId="{A7E01131-5933-4EF1-B677-BABBFAAE6AE4}" srcId="{69A5F7F9-A691-4EA3-A089-5BBE5C4BC4E8}" destId="{C8826B3A-5D40-4DDD-B7A2-D4C039920EA7}" srcOrd="0" destOrd="0" parTransId="{EA80B2AA-B515-41CE-BFFF-E85AC9A4A857}" sibTransId="{1587C62A-C380-43C7-A4A2-49ECB388AFCF}"/>
    <dgm:cxn modelId="{A6A52FF2-261A-4E9E-A54B-5FA9C4EA7D79}" type="presOf" srcId="{F1EBBA85-8FB0-4A5E-A9B2-B5B8E9190203}" destId="{AD7CB0EE-7F9E-4CC9-BE99-7795CB6101F8}" srcOrd="0" destOrd="3" presId="urn:microsoft.com/office/officeart/2005/8/layout/hList1"/>
    <dgm:cxn modelId="{51795694-B277-4BF0-A2AF-EEA258F78043}" srcId="{69A5F7F9-A691-4EA3-A089-5BBE5C4BC4E8}" destId="{733166E6-CA41-4335-B2BC-CBC035735D1B}" srcOrd="2" destOrd="0" parTransId="{2962F310-0B94-4597-B434-31E542A01A9D}" sibTransId="{ADE0AB9F-0AEE-4918-8457-7C87218396EC}"/>
    <dgm:cxn modelId="{074B9436-A826-42FD-9EC8-77E547FC9AE2}" type="presOf" srcId="{C8826B3A-5D40-4DDD-B7A2-D4C039920EA7}" destId="{AD7CB0EE-7F9E-4CC9-BE99-7795CB6101F8}" srcOrd="0" destOrd="0" presId="urn:microsoft.com/office/officeart/2005/8/layout/hList1"/>
    <dgm:cxn modelId="{C216738A-46A0-410F-805B-3F61E73AF9B7}" type="presOf" srcId="{733166E6-CA41-4335-B2BC-CBC035735D1B}" destId="{AD7CB0EE-7F9E-4CC9-BE99-7795CB6101F8}" srcOrd="0" destOrd="2" presId="urn:microsoft.com/office/officeart/2005/8/layout/hList1"/>
    <dgm:cxn modelId="{CA80012E-D506-4308-B04C-6FFBCDF4533F}" type="presOf" srcId="{07A96C5F-CFD0-4B27-92F8-6B9D5B7586BD}" destId="{AD7CB0EE-7F9E-4CC9-BE99-7795CB6101F8}" srcOrd="0" destOrd="6" presId="urn:microsoft.com/office/officeart/2005/8/layout/hList1"/>
    <dgm:cxn modelId="{5CE1FBF4-F428-411E-9A81-6A1FB63B13AA}" type="presOf" srcId="{EACD43D0-5BC0-46B0-A1EC-3D6E2D169096}" destId="{AD7CB0EE-7F9E-4CC9-BE99-7795CB6101F8}" srcOrd="0" destOrd="4" presId="urn:microsoft.com/office/officeart/2005/8/layout/hList1"/>
    <dgm:cxn modelId="{AE8C2B15-F137-4CCF-931D-34101B38D664}" type="presOf" srcId="{11532545-79F4-415A-A83C-6B039216BC44}" destId="{AD7CB0EE-7F9E-4CC9-BE99-7795CB6101F8}" srcOrd="0" destOrd="5" presId="urn:microsoft.com/office/officeart/2005/8/layout/hList1"/>
    <dgm:cxn modelId="{0B57C799-818C-4FE9-8B9F-46BFCD7F7D4C}" srcId="{15CD85BF-CE8E-4F3A-B44A-D2509198F7FA}" destId="{69A5F7F9-A691-4EA3-A089-5BBE5C4BC4E8}" srcOrd="0" destOrd="0" parTransId="{FC9926E6-B2A3-4541-8E05-ACED89D11195}" sibTransId="{05376CF0-76A0-4E0A-971F-C3A49441BBDF}"/>
    <dgm:cxn modelId="{AD8D0F4E-A23E-48FE-A727-005689765D1B}" type="presOf" srcId="{15CD85BF-CE8E-4F3A-B44A-D2509198F7FA}" destId="{05540738-7839-4BF3-99E8-6197CB5E2058}" srcOrd="0" destOrd="0" presId="urn:microsoft.com/office/officeart/2005/8/layout/hList1"/>
    <dgm:cxn modelId="{3C603B5B-9E50-4A2D-88DC-00C470E3B022}" srcId="{69A5F7F9-A691-4EA3-A089-5BBE5C4BC4E8}" destId="{4198A7E3-B332-4D9D-BD72-A3BA4E73D488}" srcOrd="1" destOrd="0" parTransId="{38D04F62-9530-4A21-9DD2-248F7936F168}" sibTransId="{4C73F7A5-1BA7-48E4-8AD5-98F2B1070484}"/>
    <dgm:cxn modelId="{C57F968E-55F1-483B-B89A-192536C0AEFB}" srcId="{69A5F7F9-A691-4EA3-A089-5BBE5C4BC4E8}" destId="{11532545-79F4-415A-A83C-6B039216BC44}" srcOrd="5" destOrd="0" parTransId="{B685E5F4-A0B1-44AC-86EA-600DD12FAF1D}" sibTransId="{B8AC690D-03CA-4BA9-B882-7BF82F0FAE50}"/>
    <dgm:cxn modelId="{BE27900E-238B-4AC1-A6B5-C4BFA9FE5E2D}" type="presOf" srcId="{69A5F7F9-A691-4EA3-A089-5BBE5C4BC4E8}" destId="{2ADA6C3A-91A2-4AA8-85FD-2580E3E63173}" srcOrd="0" destOrd="0" presId="urn:microsoft.com/office/officeart/2005/8/layout/hList1"/>
    <dgm:cxn modelId="{8F0EC3B7-D1B2-4096-B81C-0D92BE347717}" srcId="{69A5F7F9-A691-4EA3-A089-5BBE5C4BC4E8}" destId="{F1EBBA85-8FB0-4A5E-A9B2-B5B8E9190203}" srcOrd="3" destOrd="0" parTransId="{F723C2CF-B29B-48CC-960A-8D4451E9E477}" sibTransId="{570717CE-3C22-472C-BD1A-0F9FB9F77F6C}"/>
    <dgm:cxn modelId="{9E854FB7-F53A-4828-BA19-BEEB664BBD66}" type="presOf" srcId="{4198A7E3-B332-4D9D-BD72-A3BA4E73D488}" destId="{AD7CB0EE-7F9E-4CC9-BE99-7795CB6101F8}" srcOrd="0" destOrd="1" presId="urn:microsoft.com/office/officeart/2005/8/layout/hList1"/>
    <dgm:cxn modelId="{BE13D08F-42E5-48AE-B882-C127D7752487}" srcId="{69A5F7F9-A691-4EA3-A089-5BBE5C4BC4E8}" destId="{EACD43D0-5BC0-46B0-A1EC-3D6E2D169096}" srcOrd="4" destOrd="0" parTransId="{EAB3BE8F-3201-4C3B-AC91-7824FF9D6A56}" sibTransId="{FFA6B051-ED7A-4D4A-B2E0-80F358123F79}"/>
    <dgm:cxn modelId="{7354DB8E-66C9-4042-B8B3-BE3148E31D97}" type="presParOf" srcId="{05540738-7839-4BF3-99E8-6197CB5E2058}" destId="{266BD03B-4F6B-456C-97FA-669BE6772DB6}" srcOrd="0" destOrd="0" presId="urn:microsoft.com/office/officeart/2005/8/layout/hList1"/>
    <dgm:cxn modelId="{E6A82E6D-5034-454A-8494-3B22927A2592}" type="presParOf" srcId="{266BD03B-4F6B-456C-97FA-669BE6772DB6}" destId="{2ADA6C3A-91A2-4AA8-85FD-2580E3E63173}" srcOrd="0" destOrd="0" presId="urn:microsoft.com/office/officeart/2005/8/layout/hList1"/>
    <dgm:cxn modelId="{EA96DD5D-6245-4E5F-A94C-5AB56EDC3C1A}" type="presParOf" srcId="{266BD03B-4F6B-456C-97FA-669BE6772DB6}" destId="{AD7CB0EE-7F9E-4CC9-BE99-7795CB6101F8}"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B0B9C604-350E-4CAA-9C57-10F7B0074BE1}"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fr-FR"/>
        </a:p>
      </dgm:t>
    </dgm:pt>
    <dgm:pt modelId="{C725F963-669B-40F8-B494-557F503E86DB}">
      <dgm:prSet phldrT="[Texte]" custT="1"/>
      <dgm:spPr/>
      <dgm:t>
        <a:bodyPr/>
        <a:lstStyle/>
        <a:p>
          <a:r>
            <a:rPr lang="fr-FR" sz="1800" b="1" dirty="0" smtClean="0"/>
            <a:t>Récepteur</a:t>
          </a:r>
          <a:endParaRPr lang="fr-FR" sz="1800" b="1" dirty="0"/>
        </a:p>
      </dgm:t>
    </dgm:pt>
    <dgm:pt modelId="{458096EA-8B17-4ACE-A6B4-4B1B5D6A3D03}" type="parTrans" cxnId="{5892412C-E75E-42AE-955D-E813313537E7}">
      <dgm:prSet/>
      <dgm:spPr/>
      <dgm:t>
        <a:bodyPr/>
        <a:lstStyle/>
        <a:p>
          <a:endParaRPr lang="fr-FR"/>
        </a:p>
      </dgm:t>
    </dgm:pt>
    <dgm:pt modelId="{13AB26CF-8540-4FA9-B37F-6EAFBA9CE37F}" type="sibTrans" cxnId="{5892412C-E75E-42AE-955D-E813313537E7}">
      <dgm:prSet/>
      <dgm:spPr/>
      <dgm:t>
        <a:bodyPr/>
        <a:lstStyle/>
        <a:p>
          <a:endParaRPr lang="fr-FR"/>
        </a:p>
      </dgm:t>
    </dgm:pt>
    <dgm:pt modelId="{7670D06B-6F2F-4A4E-A068-B54CD6B9FD93}">
      <dgm:prSet phldrT="[Texte]"/>
      <dgm:spPr/>
      <dgm:t>
        <a:bodyPr/>
        <a:lstStyle/>
        <a:p>
          <a:r>
            <a:rPr lang="fr-FR" dirty="0" smtClean="0"/>
            <a:t>Macromolécule généralement protéique</a:t>
          </a:r>
          <a:endParaRPr lang="fr-FR" dirty="0"/>
        </a:p>
      </dgm:t>
    </dgm:pt>
    <dgm:pt modelId="{E3345B6D-581E-4E5C-9A9F-B77D3BEC2E20}" type="parTrans" cxnId="{C98B5A01-7BE4-4240-BA4B-E1C5AD8F193D}">
      <dgm:prSet/>
      <dgm:spPr/>
      <dgm:t>
        <a:bodyPr/>
        <a:lstStyle/>
        <a:p>
          <a:endParaRPr lang="fr-FR"/>
        </a:p>
      </dgm:t>
    </dgm:pt>
    <dgm:pt modelId="{EE4C5F3C-A469-4F9B-AEBD-D08A6BE7B254}" type="sibTrans" cxnId="{C98B5A01-7BE4-4240-BA4B-E1C5AD8F193D}">
      <dgm:prSet/>
      <dgm:spPr/>
      <dgm:t>
        <a:bodyPr/>
        <a:lstStyle/>
        <a:p>
          <a:endParaRPr lang="fr-FR"/>
        </a:p>
      </dgm:t>
    </dgm:pt>
    <dgm:pt modelId="{873A230F-9C0C-42BA-8368-1F889C530473}">
      <dgm:prSet phldrT="[Texte]"/>
      <dgm:spPr/>
      <dgm:t>
        <a:bodyPr/>
        <a:lstStyle/>
        <a:p>
          <a:r>
            <a:rPr lang="fr-FR" dirty="0" smtClean="0">
              <a:solidFill>
                <a:srgbClr val="FF0066"/>
              </a:solidFill>
            </a:rPr>
            <a:t>Rôle</a:t>
          </a:r>
          <a:r>
            <a:rPr lang="fr-FR" b="1" dirty="0" smtClean="0"/>
            <a:t>: </a:t>
          </a:r>
          <a:r>
            <a:rPr lang="fr-FR" b="1" dirty="0" smtClean="0">
              <a:solidFill>
                <a:srgbClr val="002060"/>
              </a:solidFill>
            </a:rPr>
            <a:t>liaison spécifique </a:t>
          </a:r>
          <a:r>
            <a:rPr lang="fr-FR" dirty="0" smtClean="0"/>
            <a:t>du médiateur (endogène/exogène)</a:t>
          </a:r>
          <a:endParaRPr lang="fr-FR" dirty="0"/>
        </a:p>
      </dgm:t>
    </dgm:pt>
    <dgm:pt modelId="{B377EC9B-710C-4DA4-B13D-72F952F82BC4}" type="parTrans" cxnId="{275A7E9C-476D-4022-875E-DB71BC25CF08}">
      <dgm:prSet/>
      <dgm:spPr/>
      <dgm:t>
        <a:bodyPr/>
        <a:lstStyle/>
        <a:p>
          <a:endParaRPr lang="fr-FR"/>
        </a:p>
      </dgm:t>
    </dgm:pt>
    <dgm:pt modelId="{B1BA1FC0-E1E8-4ED1-BED9-B7EE04BB8B80}" type="sibTrans" cxnId="{275A7E9C-476D-4022-875E-DB71BC25CF08}">
      <dgm:prSet/>
      <dgm:spPr/>
      <dgm:t>
        <a:bodyPr/>
        <a:lstStyle/>
        <a:p>
          <a:endParaRPr lang="fr-FR"/>
        </a:p>
      </dgm:t>
    </dgm:pt>
    <dgm:pt modelId="{E4E88A84-49B9-48C8-AF9B-400FCC425A64}">
      <dgm:prSet phldrT="[Texte]"/>
      <dgm:spPr/>
      <dgm:t>
        <a:bodyPr/>
        <a:lstStyle/>
        <a:p>
          <a:r>
            <a:rPr lang="fr-FR" b="1" dirty="0" smtClean="0"/>
            <a:t>         </a:t>
          </a:r>
          <a:r>
            <a:rPr lang="fr-FR" b="1" dirty="0" smtClean="0">
              <a:solidFill>
                <a:srgbClr val="002060"/>
              </a:solidFill>
            </a:rPr>
            <a:t>  transduction</a:t>
          </a:r>
          <a:r>
            <a:rPr lang="fr-FR" b="1" dirty="0" smtClean="0"/>
            <a:t> </a:t>
          </a:r>
          <a:r>
            <a:rPr lang="fr-FR" dirty="0" smtClean="0"/>
            <a:t>du signal</a:t>
          </a:r>
          <a:endParaRPr lang="fr-FR" dirty="0"/>
        </a:p>
      </dgm:t>
    </dgm:pt>
    <dgm:pt modelId="{253097FF-A02F-48B7-A761-4060B6ED636F}" type="parTrans" cxnId="{28D436E8-D7E8-432E-BBB0-BC480E3A9673}">
      <dgm:prSet/>
      <dgm:spPr/>
      <dgm:t>
        <a:bodyPr/>
        <a:lstStyle/>
        <a:p>
          <a:endParaRPr lang="fr-FR"/>
        </a:p>
      </dgm:t>
    </dgm:pt>
    <dgm:pt modelId="{F2DF789B-2137-47FF-809E-635718D06E2A}" type="sibTrans" cxnId="{28D436E8-D7E8-432E-BBB0-BC480E3A9673}">
      <dgm:prSet/>
      <dgm:spPr/>
      <dgm:t>
        <a:bodyPr/>
        <a:lstStyle/>
        <a:p>
          <a:endParaRPr lang="fr-FR"/>
        </a:p>
      </dgm:t>
    </dgm:pt>
    <dgm:pt modelId="{5C0BF3C6-A08C-4466-91CC-D299147B6DF5}">
      <dgm:prSet phldrT="[Texte]"/>
      <dgm:spPr/>
      <dgm:t>
        <a:bodyPr/>
        <a:lstStyle/>
        <a:p>
          <a:r>
            <a:rPr lang="fr-FR" dirty="0" smtClean="0">
              <a:solidFill>
                <a:srgbClr val="FF0066"/>
              </a:solidFill>
            </a:rPr>
            <a:t>Répartition: </a:t>
          </a:r>
          <a:r>
            <a:rPr lang="fr-FR" dirty="0" smtClean="0"/>
            <a:t>Large ou étroite</a:t>
          </a:r>
          <a:endParaRPr lang="fr-FR" dirty="0"/>
        </a:p>
      </dgm:t>
    </dgm:pt>
    <dgm:pt modelId="{A43F934E-4CBF-43FB-B327-158E65EB81E2}" type="parTrans" cxnId="{D87139A8-D7E6-4F42-85DA-384931610583}">
      <dgm:prSet/>
      <dgm:spPr/>
      <dgm:t>
        <a:bodyPr/>
        <a:lstStyle/>
        <a:p>
          <a:endParaRPr lang="fr-FR"/>
        </a:p>
      </dgm:t>
    </dgm:pt>
    <dgm:pt modelId="{5CFE6F49-0B78-4C57-B79D-6B2E91CD619B}" type="sibTrans" cxnId="{D87139A8-D7E6-4F42-85DA-384931610583}">
      <dgm:prSet/>
      <dgm:spPr/>
      <dgm:t>
        <a:bodyPr/>
        <a:lstStyle/>
        <a:p>
          <a:endParaRPr lang="fr-FR"/>
        </a:p>
      </dgm:t>
    </dgm:pt>
    <dgm:pt modelId="{EBE243DA-9223-4F3D-BD7F-3EDECEE8AEFC}">
      <dgm:prSet phldrT="[Texte]"/>
      <dgm:spPr/>
      <dgm:t>
        <a:bodyPr/>
        <a:lstStyle/>
        <a:p>
          <a:r>
            <a:rPr lang="fr-FR" b="1" dirty="0" smtClean="0">
              <a:solidFill>
                <a:srgbClr val="002060"/>
              </a:solidFill>
            </a:rPr>
            <a:t>1 même organe peut contenir ++ types de </a:t>
          </a:r>
          <a:r>
            <a:rPr lang="fr-FR" b="1" dirty="0" err="1" smtClean="0">
              <a:solidFill>
                <a:srgbClr val="002060"/>
              </a:solidFill>
            </a:rPr>
            <a:t>Rec</a:t>
          </a:r>
          <a:endParaRPr lang="fr-FR" b="1" dirty="0">
            <a:solidFill>
              <a:srgbClr val="002060"/>
            </a:solidFill>
          </a:endParaRPr>
        </a:p>
      </dgm:t>
    </dgm:pt>
    <dgm:pt modelId="{257B570E-DD2A-496C-835F-A343C771CABF}" type="parTrans" cxnId="{5839AA0A-66EF-4FEA-AD75-F58B839FD4D5}">
      <dgm:prSet/>
      <dgm:spPr/>
      <dgm:t>
        <a:bodyPr/>
        <a:lstStyle/>
        <a:p>
          <a:endParaRPr lang="fr-FR"/>
        </a:p>
      </dgm:t>
    </dgm:pt>
    <dgm:pt modelId="{D77611D8-1BD9-46FB-800E-47B70873E4AD}" type="sibTrans" cxnId="{5839AA0A-66EF-4FEA-AD75-F58B839FD4D5}">
      <dgm:prSet/>
      <dgm:spPr/>
      <dgm:t>
        <a:bodyPr/>
        <a:lstStyle/>
        <a:p>
          <a:endParaRPr lang="fr-FR"/>
        </a:p>
      </dgm:t>
    </dgm:pt>
    <dgm:pt modelId="{82CAAB05-EEAB-4B33-97DD-9777D07FC6C7}" type="pres">
      <dgm:prSet presAssocID="{B0B9C604-350E-4CAA-9C57-10F7B0074BE1}" presName="Name0" presStyleCnt="0">
        <dgm:presLayoutVars>
          <dgm:dir/>
          <dgm:animLvl val="lvl"/>
          <dgm:resizeHandles val="exact"/>
        </dgm:presLayoutVars>
      </dgm:prSet>
      <dgm:spPr/>
      <dgm:t>
        <a:bodyPr/>
        <a:lstStyle/>
        <a:p>
          <a:endParaRPr lang="fr-FR"/>
        </a:p>
      </dgm:t>
    </dgm:pt>
    <dgm:pt modelId="{942299E2-F800-46B1-843A-E3AE43508265}" type="pres">
      <dgm:prSet presAssocID="{C725F963-669B-40F8-B494-557F503E86DB}" presName="linNode" presStyleCnt="0"/>
      <dgm:spPr/>
    </dgm:pt>
    <dgm:pt modelId="{CD0AF8C9-5791-4249-B382-5E6018A6F565}" type="pres">
      <dgm:prSet presAssocID="{C725F963-669B-40F8-B494-557F503E86DB}" presName="parentText" presStyleLbl="node1" presStyleIdx="0" presStyleCnt="1" custScaleX="61616" custScaleY="62652">
        <dgm:presLayoutVars>
          <dgm:chMax val="1"/>
          <dgm:bulletEnabled val="1"/>
        </dgm:presLayoutVars>
      </dgm:prSet>
      <dgm:spPr/>
      <dgm:t>
        <a:bodyPr/>
        <a:lstStyle/>
        <a:p>
          <a:endParaRPr lang="fr-FR"/>
        </a:p>
      </dgm:t>
    </dgm:pt>
    <dgm:pt modelId="{5A1A519C-A8BD-4BBA-B1B1-B67DF979B784}" type="pres">
      <dgm:prSet presAssocID="{C725F963-669B-40F8-B494-557F503E86DB}" presName="descendantText" presStyleLbl="alignAccFollowNode1" presStyleIdx="0" presStyleCnt="1">
        <dgm:presLayoutVars>
          <dgm:bulletEnabled val="1"/>
        </dgm:presLayoutVars>
      </dgm:prSet>
      <dgm:spPr/>
      <dgm:t>
        <a:bodyPr/>
        <a:lstStyle/>
        <a:p>
          <a:endParaRPr lang="fr-FR"/>
        </a:p>
      </dgm:t>
    </dgm:pt>
  </dgm:ptLst>
  <dgm:cxnLst>
    <dgm:cxn modelId="{28D436E8-D7E8-432E-BBB0-BC480E3A9673}" srcId="{C725F963-669B-40F8-B494-557F503E86DB}" destId="{E4E88A84-49B9-48C8-AF9B-400FCC425A64}" srcOrd="2" destOrd="0" parTransId="{253097FF-A02F-48B7-A761-4060B6ED636F}" sibTransId="{F2DF789B-2137-47FF-809E-635718D06E2A}"/>
    <dgm:cxn modelId="{C98B5A01-7BE4-4240-BA4B-E1C5AD8F193D}" srcId="{C725F963-669B-40F8-B494-557F503E86DB}" destId="{7670D06B-6F2F-4A4E-A068-B54CD6B9FD93}" srcOrd="0" destOrd="0" parTransId="{E3345B6D-581E-4E5C-9A9F-B77D3BEC2E20}" sibTransId="{EE4C5F3C-A469-4F9B-AEBD-D08A6BE7B254}"/>
    <dgm:cxn modelId="{5839AA0A-66EF-4FEA-AD75-F58B839FD4D5}" srcId="{C725F963-669B-40F8-B494-557F503E86DB}" destId="{EBE243DA-9223-4F3D-BD7F-3EDECEE8AEFC}" srcOrd="4" destOrd="0" parTransId="{257B570E-DD2A-496C-835F-A343C771CABF}" sibTransId="{D77611D8-1BD9-46FB-800E-47B70873E4AD}"/>
    <dgm:cxn modelId="{275A7E9C-476D-4022-875E-DB71BC25CF08}" srcId="{C725F963-669B-40F8-B494-557F503E86DB}" destId="{873A230F-9C0C-42BA-8368-1F889C530473}" srcOrd="1" destOrd="0" parTransId="{B377EC9B-710C-4DA4-B13D-72F952F82BC4}" sibTransId="{B1BA1FC0-E1E8-4ED1-BED9-B7EE04BB8B80}"/>
    <dgm:cxn modelId="{D20D03D6-FBE0-4283-801C-2CF2AAE49CDF}" type="presOf" srcId="{E4E88A84-49B9-48C8-AF9B-400FCC425A64}" destId="{5A1A519C-A8BD-4BBA-B1B1-B67DF979B784}" srcOrd="0" destOrd="2" presId="urn:microsoft.com/office/officeart/2005/8/layout/vList5"/>
    <dgm:cxn modelId="{FD573F48-DE24-4099-99AB-7F9DC0D1E22A}" type="presOf" srcId="{B0B9C604-350E-4CAA-9C57-10F7B0074BE1}" destId="{82CAAB05-EEAB-4B33-97DD-9777D07FC6C7}" srcOrd="0" destOrd="0" presId="urn:microsoft.com/office/officeart/2005/8/layout/vList5"/>
    <dgm:cxn modelId="{D87139A8-D7E6-4F42-85DA-384931610583}" srcId="{C725F963-669B-40F8-B494-557F503E86DB}" destId="{5C0BF3C6-A08C-4466-91CC-D299147B6DF5}" srcOrd="3" destOrd="0" parTransId="{A43F934E-4CBF-43FB-B327-158E65EB81E2}" sibTransId="{5CFE6F49-0B78-4C57-B79D-6B2E91CD619B}"/>
    <dgm:cxn modelId="{11E2966B-BF02-4389-AE07-F6F86FF2626A}" type="presOf" srcId="{5C0BF3C6-A08C-4466-91CC-D299147B6DF5}" destId="{5A1A519C-A8BD-4BBA-B1B1-B67DF979B784}" srcOrd="0" destOrd="3" presId="urn:microsoft.com/office/officeart/2005/8/layout/vList5"/>
    <dgm:cxn modelId="{979C7A7F-18DB-4D5B-A849-A11696C34699}" type="presOf" srcId="{7670D06B-6F2F-4A4E-A068-B54CD6B9FD93}" destId="{5A1A519C-A8BD-4BBA-B1B1-B67DF979B784}" srcOrd="0" destOrd="0" presId="urn:microsoft.com/office/officeart/2005/8/layout/vList5"/>
    <dgm:cxn modelId="{8939F59B-6D22-475C-B656-016659AB4B0F}" type="presOf" srcId="{C725F963-669B-40F8-B494-557F503E86DB}" destId="{CD0AF8C9-5791-4249-B382-5E6018A6F565}" srcOrd="0" destOrd="0" presId="urn:microsoft.com/office/officeart/2005/8/layout/vList5"/>
    <dgm:cxn modelId="{5892412C-E75E-42AE-955D-E813313537E7}" srcId="{B0B9C604-350E-4CAA-9C57-10F7B0074BE1}" destId="{C725F963-669B-40F8-B494-557F503E86DB}" srcOrd="0" destOrd="0" parTransId="{458096EA-8B17-4ACE-A6B4-4B1B5D6A3D03}" sibTransId="{13AB26CF-8540-4FA9-B37F-6EAFBA9CE37F}"/>
    <dgm:cxn modelId="{7F11082F-F2A8-454D-817D-118C7C7E7B30}" type="presOf" srcId="{873A230F-9C0C-42BA-8368-1F889C530473}" destId="{5A1A519C-A8BD-4BBA-B1B1-B67DF979B784}" srcOrd="0" destOrd="1" presId="urn:microsoft.com/office/officeart/2005/8/layout/vList5"/>
    <dgm:cxn modelId="{17CD5D98-4ADC-4FCE-B985-02F2EEE380E4}" type="presOf" srcId="{EBE243DA-9223-4F3D-BD7F-3EDECEE8AEFC}" destId="{5A1A519C-A8BD-4BBA-B1B1-B67DF979B784}" srcOrd="0" destOrd="4" presId="urn:microsoft.com/office/officeart/2005/8/layout/vList5"/>
    <dgm:cxn modelId="{41D9B084-E5B6-40F1-B97E-298EE0952957}" type="presParOf" srcId="{82CAAB05-EEAB-4B33-97DD-9777D07FC6C7}" destId="{942299E2-F800-46B1-843A-E3AE43508265}" srcOrd="0" destOrd="0" presId="urn:microsoft.com/office/officeart/2005/8/layout/vList5"/>
    <dgm:cxn modelId="{0A0E4F2A-A003-494B-9883-8364495B2E12}" type="presParOf" srcId="{942299E2-F800-46B1-843A-E3AE43508265}" destId="{CD0AF8C9-5791-4249-B382-5E6018A6F565}" srcOrd="0" destOrd="0" presId="urn:microsoft.com/office/officeart/2005/8/layout/vList5"/>
    <dgm:cxn modelId="{8CFC04FA-2B71-46A2-95F5-467D7BC49E44}" type="presParOf" srcId="{942299E2-F800-46B1-843A-E3AE43508265}" destId="{5A1A519C-A8BD-4BBA-B1B1-B67DF979B784}"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B0B9C604-350E-4CAA-9C57-10F7B0074BE1}"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fr-FR"/>
        </a:p>
      </dgm:t>
    </dgm:pt>
    <dgm:pt modelId="{C725F963-669B-40F8-B494-557F503E86DB}">
      <dgm:prSet phldrT="[Texte]" custT="1"/>
      <dgm:spPr/>
      <dgm:t>
        <a:bodyPr/>
        <a:lstStyle/>
        <a:p>
          <a:r>
            <a:rPr lang="fr-FR" sz="1800" b="1" dirty="0" smtClean="0"/>
            <a:t>Ligand</a:t>
          </a:r>
          <a:endParaRPr lang="fr-FR" sz="1800" b="1" dirty="0"/>
        </a:p>
      </dgm:t>
    </dgm:pt>
    <dgm:pt modelId="{458096EA-8B17-4ACE-A6B4-4B1B5D6A3D03}" type="parTrans" cxnId="{5892412C-E75E-42AE-955D-E813313537E7}">
      <dgm:prSet/>
      <dgm:spPr/>
      <dgm:t>
        <a:bodyPr/>
        <a:lstStyle/>
        <a:p>
          <a:endParaRPr lang="fr-FR"/>
        </a:p>
      </dgm:t>
    </dgm:pt>
    <dgm:pt modelId="{13AB26CF-8540-4FA9-B37F-6EAFBA9CE37F}" type="sibTrans" cxnId="{5892412C-E75E-42AE-955D-E813313537E7}">
      <dgm:prSet/>
      <dgm:spPr/>
      <dgm:t>
        <a:bodyPr/>
        <a:lstStyle/>
        <a:p>
          <a:endParaRPr lang="fr-FR"/>
        </a:p>
      </dgm:t>
    </dgm:pt>
    <dgm:pt modelId="{7670D06B-6F2F-4A4E-A068-B54CD6B9FD93}">
      <dgm:prSet phldrT="[Texte]" custT="1"/>
      <dgm:spPr/>
      <dgm:t>
        <a:bodyPr/>
        <a:lstStyle/>
        <a:p>
          <a:r>
            <a:rPr lang="fr-FR" sz="1800" dirty="0" smtClean="0"/>
            <a:t>Toute substance  capable de se lier au récepteur d’un médiateur</a:t>
          </a:r>
          <a:endParaRPr lang="fr-FR" sz="1800" dirty="0"/>
        </a:p>
      </dgm:t>
    </dgm:pt>
    <dgm:pt modelId="{E3345B6D-581E-4E5C-9A9F-B77D3BEC2E20}" type="parTrans" cxnId="{C98B5A01-7BE4-4240-BA4B-E1C5AD8F193D}">
      <dgm:prSet/>
      <dgm:spPr/>
      <dgm:t>
        <a:bodyPr/>
        <a:lstStyle/>
        <a:p>
          <a:endParaRPr lang="fr-FR"/>
        </a:p>
      </dgm:t>
    </dgm:pt>
    <dgm:pt modelId="{EE4C5F3C-A469-4F9B-AEBD-D08A6BE7B254}" type="sibTrans" cxnId="{C98B5A01-7BE4-4240-BA4B-E1C5AD8F193D}">
      <dgm:prSet/>
      <dgm:spPr/>
      <dgm:t>
        <a:bodyPr/>
        <a:lstStyle/>
        <a:p>
          <a:endParaRPr lang="fr-FR"/>
        </a:p>
      </dgm:t>
    </dgm:pt>
    <dgm:pt modelId="{82CAAB05-EEAB-4B33-97DD-9777D07FC6C7}" type="pres">
      <dgm:prSet presAssocID="{B0B9C604-350E-4CAA-9C57-10F7B0074BE1}" presName="Name0" presStyleCnt="0">
        <dgm:presLayoutVars>
          <dgm:dir/>
          <dgm:animLvl val="lvl"/>
          <dgm:resizeHandles val="exact"/>
        </dgm:presLayoutVars>
      </dgm:prSet>
      <dgm:spPr/>
      <dgm:t>
        <a:bodyPr/>
        <a:lstStyle/>
        <a:p>
          <a:endParaRPr lang="fr-FR"/>
        </a:p>
      </dgm:t>
    </dgm:pt>
    <dgm:pt modelId="{942299E2-F800-46B1-843A-E3AE43508265}" type="pres">
      <dgm:prSet presAssocID="{C725F963-669B-40F8-B494-557F503E86DB}" presName="linNode" presStyleCnt="0"/>
      <dgm:spPr/>
    </dgm:pt>
    <dgm:pt modelId="{CD0AF8C9-5791-4249-B382-5E6018A6F565}" type="pres">
      <dgm:prSet presAssocID="{C725F963-669B-40F8-B494-557F503E86DB}" presName="parentText" presStyleLbl="node1" presStyleIdx="0" presStyleCnt="1" custScaleX="61616" custScaleY="62652">
        <dgm:presLayoutVars>
          <dgm:chMax val="1"/>
          <dgm:bulletEnabled val="1"/>
        </dgm:presLayoutVars>
      </dgm:prSet>
      <dgm:spPr/>
      <dgm:t>
        <a:bodyPr/>
        <a:lstStyle/>
        <a:p>
          <a:endParaRPr lang="fr-FR"/>
        </a:p>
      </dgm:t>
    </dgm:pt>
    <dgm:pt modelId="{5A1A519C-A8BD-4BBA-B1B1-B67DF979B784}" type="pres">
      <dgm:prSet presAssocID="{C725F963-669B-40F8-B494-557F503E86DB}" presName="descendantText" presStyleLbl="alignAccFollowNode1" presStyleIdx="0" presStyleCnt="1" custLinFactNeighborX="1515" custLinFactNeighborY="1054">
        <dgm:presLayoutVars>
          <dgm:bulletEnabled val="1"/>
        </dgm:presLayoutVars>
      </dgm:prSet>
      <dgm:spPr/>
      <dgm:t>
        <a:bodyPr/>
        <a:lstStyle/>
        <a:p>
          <a:endParaRPr lang="fr-FR"/>
        </a:p>
      </dgm:t>
    </dgm:pt>
  </dgm:ptLst>
  <dgm:cxnLst>
    <dgm:cxn modelId="{C98B5A01-7BE4-4240-BA4B-E1C5AD8F193D}" srcId="{C725F963-669B-40F8-B494-557F503E86DB}" destId="{7670D06B-6F2F-4A4E-A068-B54CD6B9FD93}" srcOrd="0" destOrd="0" parTransId="{E3345B6D-581E-4E5C-9A9F-B77D3BEC2E20}" sibTransId="{EE4C5F3C-A469-4F9B-AEBD-D08A6BE7B254}"/>
    <dgm:cxn modelId="{121D4A4A-86C6-4DA9-B6B5-A7F213B86D52}" type="presOf" srcId="{C725F963-669B-40F8-B494-557F503E86DB}" destId="{CD0AF8C9-5791-4249-B382-5E6018A6F565}" srcOrd="0" destOrd="0" presId="urn:microsoft.com/office/officeart/2005/8/layout/vList5"/>
    <dgm:cxn modelId="{671E1B1E-D04D-47AF-AD31-69CAA61BC8E1}" type="presOf" srcId="{B0B9C604-350E-4CAA-9C57-10F7B0074BE1}" destId="{82CAAB05-EEAB-4B33-97DD-9777D07FC6C7}" srcOrd="0" destOrd="0" presId="urn:microsoft.com/office/officeart/2005/8/layout/vList5"/>
    <dgm:cxn modelId="{5F3F7F17-7A37-4D74-B6C8-14F7F80546C5}" type="presOf" srcId="{7670D06B-6F2F-4A4E-A068-B54CD6B9FD93}" destId="{5A1A519C-A8BD-4BBA-B1B1-B67DF979B784}" srcOrd="0" destOrd="0" presId="urn:microsoft.com/office/officeart/2005/8/layout/vList5"/>
    <dgm:cxn modelId="{5892412C-E75E-42AE-955D-E813313537E7}" srcId="{B0B9C604-350E-4CAA-9C57-10F7B0074BE1}" destId="{C725F963-669B-40F8-B494-557F503E86DB}" srcOrd="0" destOrd="0" parTransId="{458096EA-8B17-4ACE-A6B4-4B1B5D6A3D03}" sibTransId="{13AB26CF-8540-4FA9-B37F-6EAFBA9CE37F}"/>
    <dgm:cxn modelId="{4DDABD74-D5B5-45ED-83AC-6B69E1A982C7}" type="presParOf" srcId="{82CAAB05-EEAB-4B33-97DD-9777D07FC6C7}" destId="{942299E2-F800-46B1-843A-E3AE43508265}" srcOrd="0" destOrd="0" presId="urn:microsoft.com/office/officeart/2005/8/layout/vList5"/>
    <dgm:cxn modelId="{25344FC9-E575-43D2-85C4-CA37D4C4D917}" type="presParOf" srcId="{942299E2-F800-46B1-843A-E3AE43508265}" destId="{CD0AF8C9-5791-4249-B382-5E6018A6F565}" srcOrd="0" destOrd="0" presId="urn:microsoft.com/office/officeart/2005/8/layout/vList5"/>
    <dgm:cxn modelId="{C75C0D39-BD0B-4BA0-89C6-7F79386FD5F4}" type="presParOf" srcId="{942299E2-F800-46B1-843A-E3AE43508265}" destId="{5A1A519C-A8BD-4BBA-B1B1-B67DF979B784}" srcOrd="1"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6C8C0315-8C19-4321-8870-ABD1693EC2C6}" type="doc">
      <dgm:prSet loTypeId="urn:microsoft.com/office/officeart/2005/8/layout/hProcess9" loCatId="process" qsTypeId="urn:microsoft.com/office/officeart/2005/8/quickstyle/simple3" qsCatId="simple" csTypeId="urn:microsoft.com/office/officeart/2005/8/colors/accent1_2" csCatId="accent1" phldr="1"/>
      <dgm:spPr/>
    </dgm:pt>
    <dgm:pt modelId="{E7DFB689-1A7D-452D-ACDF-B573FB4E02AF}">
      <dgm:prSet phldrT="[Texte]"/>
      <dgm:spPr/>
      <dgm:t>
        <a:bodyPr/>
        <a:lstStyle/>
        <a:p>
          <a:r>
            <a:rPr lang="fr-FR" b="1" dirty="0" smtClean="0"/>
            <a:t>Interaction </a:t>
          </a:r>
          <a:r>
            <a:rPr lang="fr-FR" b="1" dirty="0" smtClean="0">
              <a:solidFill>
                <a:srgbClr val="FF0000"/>
              </a:solidFill>
            </a:rPr>
            <a:t>dynamique</a:t>
          </a:r>
          <a:r>
            <a:rPr lang="fr-FR" b="1" dirty="0" smtClean="0"/>
            <a:t> </a:t>
          </a:r>
          <a:endParaRPr lang="fr-FR" b="1" dirty="0"/>
        </a:p>
      </dgm:t>
    </dgm:pt>
    <dgm:pt modelId="{0767DB0D-7BBF-4B03-A59C-F857CE03E28E}" type="parTrans" cxnId="{5BCBA18B-9651-4E19-93FE-FFD186B5DF49}">
      <dgm:prSet/>
      <dgm:spPr/>
      <dgm:t>
        <a:bodyPr/>
        <a:lstStyle/>
        <a:p>
          <a:endParaRPr lang="fr-FR"/>
        </a:p>
      </dgm:t>
    </dgm:pt>
    <dgm:pt modelId="{8347EFF2-B04F-4CE6-B018-8B0053A6F660}" type="sibTrans" cxnId="{5BCBA18B-9651-4E19-93FE-FFD186B5DF49}">
      <dgm:prSet/>
      <dgm:spPr/>
      <dgm:t>
        <a:bodyPr/>
        <a:lstStyle/>
        <a:p>
          <a:endParaRPr lang="fr-FR"/>
        </a:p>
      </dgm:t>
    </dgm:pt>
    <dgm:pt modelId="{1C5B2033-18AD-4300-A2AB-EFAE14AD8E7D}">
      <dgm:prSet phldrT="[Texte]"/>
      <dgm:spPr/>
      <dgm:t>
        <a:bodyPr/>
        <a:lstStyle/>
        <a:p>
          <a:r>
            <a:rPr lang="fr-FR" b="1" dirty="0" smtClean="0"/>
            <a:t>Modification spatiale de conformation</a:t>
          </a:r>
          <a:endParaRPr lang="fr-FR" b="1" dirty="0"/>
        </a:p>
      </dgm:t>
    </dgm:pt>
    <dgm:pt modelId="{8380F78A-5CC9-4501-972D-853C79A7615B}" type="parTrans" cxnId="{6CC13B10-75F3-4A78-B05B-673CC79AF1C0}">
      <dgm:prSet/>
      <dgm:spPr/>
      <dgm:t>
        <a:bodyPr/>
        <a:lstStyle/>
        <a:p>
          <a:endParaRPr lang="fr-FR"/>
        </a:p>
      </dgm:t>
    </dgm:pt>
    <dgm:pt modelId="{F7725506-77A4-4956-A3A3-D762D5CE56CB}" type="sibTrans" cxnId="{6CC13B10-75F3-4A78-B05B-673CC79AF1C0}">
      <dgm:prSet/>
      <dgm:spPr/>
      <dgm:t>
        <a:bodyPr/>
        <a:lstStyle/>
        <a:p>
          <a:endParaRPr lang="fr-FR"/>
        </a:p>
      </dgm:t>
    </dgm:pt>
    <dgm:pt modelId="{0D44879B-A436-4C4E-9EAE-5607E7688D60}">
      <dgm:prSet phldrT="[Texte]"/>
      <dgm:spPr/>
      <dgm:t>
        <a:bodyPr/>
        <a:lstStyle/>
        <a:p>
          <a:r>
            <a:rPr lang="fr-FR" b="1" dirty="0" smtClean="0"/>
            <a:t>Activation du Récepteur</a:t>
          </a:r>
          <a:endParaRPr lang="fr-FR" b="1" dirty="0"/>
        </a:p>
      </dgm:t>
    </dgm:pt>
    <dgm:pt modelId="{62BF0AC0-6B96-472C-B62D-2AEB62D5F715}" type="parTrans" cxnId="{51609F4E-D6F5-4B02-BBE8-FAA2B1E5F817}">
      <dgm:prSet/>
      <dgm:spPr/>
      <dgm:t>
        <a:bodyPr/>
        <a:lstStyle/>
        <a:p>
          <a:endParaRPr lang="fr-FR"/>
        </a:p>
      </dgm:t>
    </dgm:pt>
    <dgm:pt modelId="{AEA95A01-CEA2-43DE-B163-3C1159EC6668}" type="sibTrans" cxnId="{51609F4E-D6F5-4B02-BBE8-FAA2B1E5F817}">
      <dgm:prSet/>
      <dgm:spPr/>
      <dgm:t>
        <a:bodyPr/>
        <a:lstStyle/>
        <a:p>
          <a:endParaRPr lang="fr-FR"/>
        </a:p>
      </dgm:t>
    </dgm:pt>
    <dgm:pt modelId="{A4DC5D65-7EA9-4DE8-8650-F57793F773FD}">
      <dgm:prSet phldrT="[Texte]"/>
      <dgm:spPr/>
      <dgm:t>
        <a:bodyPr/>
        <a:lstStyle/>
        <a:p>
          <a:r>
            <a:rPr lang="fr-FR" b="1" dirty="0" smtClean="0">
              <a:solidFill>
                <a:srgbClr val="FF0066"/>
              </a:solidFill>
            </a:rPr>
            <a:t>Apparition ou non d’un</a:t>
          </a:r>
        </a:p>
        <a:p>
          <a:r>
            <a:rPr lang="fr-FR" b="1" dirty="0" smtClean="0">
              <a:solidFill>
                <a:srgbClr val="FF0066"/>
              </a:solidFill>
            </a:rPr>
            <a:t>Effet physiologique</a:t>
          </a:r>
          <a:endParaRPr lang="fr-FR" b="1" dirty="0">
            <a:solidFill>
              <a:srgbClr val="FF0066"/>
            </a:solidFill>
          </a:endParaRPr>
        </a:p>
      </dgm:t>
    </dgm:pt>
    <dgm:pt modelId="{1F00902F-331A-4D22-B655-650780F65D07}" type="parTrans" cxnId="{77AE44C2-D716-4202-A2F6-462F5F081BD7}">
      <dgm:prSet/>
      <dgm:spPr/>
      <dgm:t>
        <a:bodyPr/>
        <a:lstStyle/>
        <a:p>
          <a:endParaRPr lang="fr-FR"/>
        </a:p>
      </dgm:t>
    </dgm:pt>
    <dgm:pt modelId="{421738BB-AC1C-4BA4-9D1C-A10CCF6FDBAC}" type="sibTrans" cxnId="{77AE44C2-D716-4202-A2F6-462F5F081BD7}">
      <dgm:prSet/>
      <dgm:spPr/>
      <dgm:t>
        <a:bodyPr/>
        <a:lstStyle/>
        <a:p>
          <a:endParaRPr lang="fr-FR"/>
        </a:p>
      </dgm:t>
    </dgm:pt>
    <dgm:pt modelId="{8D14ABBB-1CAA-4179-AF92-E8CC3FE5F22C}" type="pres">
      <dgm:prSet presAssocID="{6C8C0315-8C19-4321-8870-ABD1693EC2C6}" presName="CompostProcess" presStyleCnt="0">
        <dgm:presLayoutVars>
          <dgm:dir/>
          <dgm:resizeHandles val="exact"/>
        </dgm:presLayoutVars>
      </dgm:prSet>
      <dgm:spPr/>
    </dgm:pt>
    <dgm:pt modelId="{0028081B-CBED-42B7-B5C3-792E3E3ECCE3}" type="pres">
      <dgm:prSet presAssocID="{6C8C0315-8C19-4321-8870-ABD1693EC2C6}" presName="arrow" presStyleLbl="bgShp" presStyleIdx="0" presStyleCnt="1"/>
      <dgm:spPr/>
    </dgm:pt>
    <dgm:pt modelId="{3DF45512-1D49-49B5-AB01-C5137F05A419}" type="pres">
      <dgm:prSet presAssocID="{6C8C0315-8C19-4321-8870-ABD1693EC2C6}" presName="linearProcess" presStyleCnt="0"/>
      <dgm:spPr/>
    </dgm:pt>
    <dgm:pt modelId="{5D6BD5B8-141D-4570-B1D0-4D1671F77B35}" type="pres">
      <dgm:prSet presAssocID="{E7DFB689-1A7D-452D-ACDF-B573FB4E02AF}" presName="textNode" presStyleLbl="node1" presStyleIdx="0" presStyleCnt="4">
        <dgm:presLayoutVars>
          <dgm:bulletEnabled val="1"/>
        </dgm:presLayoutVars>
      </dgm:prSet>
      <dgm:spPr/>
      <dgm:t>
        <a:bodyPr/>
        <a:lstStyle/>
        <a:p>
          <a:endParaRPr lang="fr-FR"/>
        </a:p>
      </dgm:t>
    </dgm:pt>
    <dgm:pt modelId="{95DCDE71-F1BA-4B27-8A53-DB3214A5267C}" type="pres">
      <dgm:prSet presAssocID="{8347EFF2-B04F-4CE6-B018-8B0053A6F660}" presName="sibTrans" presStyleCnt="0"/>
      <dgm:spPr/>
    </dgm:pt>
    <dgm:pt modelId="{6760FC1E-003D-4D91-9BEA-4913AEB2FFB4}" type="pres">
      <dgm:prSet presAssocID="{1C5B2033-18AD-4300-A2AB-EFAE14AD8E7D}" presName="textNode" presStyleLbl="node1" presStyleIdx="1" presStyleCnt="4">
        <dgm:presLayoutVars>
          <dgm:bulletEnabled val="1"/>
        </dgm:presLayoutVars>
      </dgm:prSet>
      <dgm:spPr/>
      <dgm:t>
        <a:bodyPr/>
        <a:lstStyle/>
        <a:p>
          <a:endParaRPr lang="fr-FR"/>
        </a:p>
      </dgm:t>
    </dgm:pt>
    <dgm:pt modelId="{C1AA59CC-2AF5-4A3D-9987-FEE71B8E3FE6}" type="pres">
      <dgm:prSet presAssocID="{F7725506-77A4-4956-A3A3-D762D5CE56CB}" presName="sibTrans" presStyleCnt="0"/>
      <dgm:spPr/>
    </dgm:pt>
    <dgm:pt modelId="{BBDC0B90-66E3-437B-A205-799AF04D1C27}" type="pres">
      <dgm:prSet presAssocID="{0D44879B-A436-4C4E-9EAE-5607E7688D60}" presName="textNode" presStyleLbl="node1" presStyleIdx="2" presStyleCnt="4">
        <dgm:presLayoutVars>
          <dgm:bulletEnabled val="1"/>
        </dgm:presLayoutVars>
      </dgm:prSet>
      <dgm:spPr/>
      <dgm:t>
        <a:bodyPr/>
        <a:lstStyle/>
        <a:p>
          <a:endParaRPr lang="fr-FR"/>
        </a:p>
      </dgm:t>
    </dgm:pt>
    <dgm:pt modelId="{5A6D6A95-9266-4737-B0D4-A63076658262}" type="pres">
      <dgm:prSet presAssocID="{AEA95A01-CEA2-43DE-B163-3C1159EC6668}" presName="sibTrans" presStyleCnt="0"/>
      <dgm:spPr/>
    </dgm:pt>
    <dgm:pt modelId="{FB9DE3A5-B057-4CF7-97DA-2B53788BC6D1}" type="pres">
      <dgm:prSet presAssocID="{A4DC5D65-7EA9-4DE8-8650-F57793F773FD}" presName="textNode" presStyleLbl="node1" presStyleIdx="3" presStyleCnt="4">
        <dgm:presLayoutVars>
          <dgm:bulletEnabled val="1"/>
        </dgm:presLayoutVars>
      </dgm:prSet>
      <dgm:spPr/>
      <dgm:t>
        <a:bodyPr/>
        <a:lstStyle/>
        <a:p>
          <a:endParaRPr lang="fr-FR"/>
        </a:p>
      </dgm:t>
    </dgm:pt>
  </dgm:ptLst>
  <dgm:cxnLst>
    <dgm:cxn modelId="{CCCD0511-5F44-4574-A940-A1F2C529B4C2}" type="presOf" srcId="{A4DC5D65-7EA9-4DE8-8650-F57793F773FD}" destId="{FB9DE3A5-B057-4CF7-97DA-2B53788BC6D1}" srcOrd="0" destOrd="0" presId="urn:microsoft.com/office/officeart/2005/8/layout/hProcess9"/>
    <dgm:cxn modelId="{77AE44C2-D716-4202-A2F6-462F5F081BD7}" srcId="{6C8C0315-8C19-4321-8870-ABD1693EC2C6}" destId="{A4DC5D65-7EA9-4DE8-8650-F57793F773FD}" srcOrd="3" destOrd="0" parTransId="{1F00902F-331A-4D22-B655-650780F65D07}" sibTransId="{421738BB-AC1C-4BA4-9D1C-A10CCF6FDBAC}"/>
    <dgm:cxn modelId="{BDB77383-CC9E-486B-8628-D0EE682304C4}" type="presOf" srcId="{6C8C0315-8C19-4321-8870-ABD1693EC2C6}" destId="{8D14ABBB-1CAA-4179-AF92-E8CC3FE5F22C}" srcOrd="0" destOrd="0" presId="urn:microsoft.com/office/officeart/2005/8/layout/hProcess9"/>
    <dgm:cxn modelId="{5BCBA18B-9651-4E19-93FE-FFD186B5DF49}" srcId="{6C8C0315-8C19-4321-8870-ABD1693EC2C6}" destId="{E7DFB689-1A7D-452D-ACDF-B573FB4E02AF}" srcOrd="0" destOrd="0" parTransId="{0767DB0D-7BBF-4B03-A59C-F857CE03E28E}" sibTransId="{8347EFF2-B04F-4CE6-B018-8B0053A6F660}"/>
    <dgm:cxn modelId="{6CC13B10-75F3-4A78-B05B-673CC79AF1C0}" srcId="{6C8C0315-8C19-4321-8870-ABD1693EC2C6}" destId="{1C5B2033-18AD-4300-A2AB-EFAE14AD8E7D}" srcOrd="1" destOrd="0" parTransId="{8380F78A-5CC9-4501-972D-853C79A7615B}" sibTransId="{F7725506-77A4-4956-A3A3-D762D5CE56CB}"/>
    <dgm:cxn modelId="{44F30FB5-D204-4FEF-A99F-61E7688FF495}" type="presOf" srcId="{1C5B2033-18AD-4300-A2AB-EFAE14AD8E7D}" destId="{6760FC1E-003D-4D91-9BEA-4913AEB2FFB4}" srcOrd="0" destOrd="0" presId="urn:microsoft.com/office/officeart/2005/8/layout/hProcess9"/>
    <dgm:cxn modelId="{51609F4E-D6F5-4B02-BBE8-FAA2B1E5F817}" srcId="{6C8C0315-8C19-4321-8870-ABD1693EC2C6}" destId="{0D44879B-A436-4C4E-9EAE-5607E7688D60}" srcOrd="2" destOrd="0" parTransId="{62BF0AC0-6B96-472C-B62D-2AEB62D5F715}" sibTransId="{AEA95A01-CEA2-43DE-B163-3C1159EC6668}"/>
    <dgm:cxn modelId="{2475411E-8A80-4535-8B92-92315E853772}" type="presOf" srcId="{E7DFB689-1A7D-452D-ACDF-B573FB4E02AF}" destId="{5D6BD5B8-141D-4570-B1D0-4D1671F77B35}" srcOrd="0" destOrd="0" presId="urn:microsoft.com/office/officeart/2005/8/layout/hProcess9"/>
    <dgm:cxn modelId="{7F2B2AC2-3C24-467E-87B4-F91D17B8EAB2}" type="presOf" srcId="{0D44879B-A436-4C4E-9EAE-5607E7688D60}" destId="{BBDC0B90-66E3-437B-A205-799AF04D1C27}" srcOrd="0" destOrd="0" presId="urn:microsoft.com/office/officeart/2005/8/layout/hProcess9"/>
    <dgm:cxn modelId="{CFA5EDA9-B89B-4925-8D3D-30B48C6E677F}" type="presParOf" srcId="{8D14ABBB-1CAA-4179-AF92-E8CC3FE5F22C}" destId="{0028081B-CBED-42B7-B5C3-792E3E3ECCE3}" srcOrd="0" destOrd="0" presId="urn:microsoft.com/office/officeart/2005/8/layout/hProcess9"/>
    <dgm:cxn modelId="{ACDA9F65-5EC6-4818-B779-C2E542844D85}" type="presParOf" srcId="{8D14ABBB-1CAA-4179-AF92-E8CC3FE5F22C}" destId="{3DF45512-1D49-49B5-AB01-C5137F05A419}" srcOrd="1" destOrd="0" presId="urn:microsoft.com/office/officeart/2005/8/layout/hProcess9"/>
    <dgm:cxn modelId="{F3D326C4-0D0D-4E35-81B0-FD451036274D}" type="presParOf" srcId="{3DF45512-1D49-49B5-AB01-C5137F05A419}" destId="{5D6BD5B8-141D-4570-B1D0-4D1671F77B35}" srcOrd="0" destOrd="0" presId="urn:microsoft.com/office/officeart/2005/8/layout/hProcess9"/>
    <dgm:cxn modelId="{75088202-6E75-4A70-A421-E40FBDDFB854}" type="presParOf" srcId="{3DF45512-1D49-49B5-AB01-C5137F05A419}" destId="{95DCDE71-F1BA-4B27-8A53-DB3214A5267C}" srcOrd="1" destOrd="0" presId="urn:microsoft.com/office/officeart/2005/8/layout/hProcess9"/>
    <dgm:cxn modelId="{D3BECD9D-8E77-4D3F-B2BD-2106DF417249}" type="presParOf" srcId="{3DF45512-1D49-49B5-AB01-C5137F05A419}" destId="{6760FC1E-003D-4D91-9BEA-4913AEB2FFB4}" srcOrd="2" destOrd="0" presId="urn:microsoft.com/office/officeart/2005/8/layout/hProcess9"/>
    <dgm:cxn modelId="{2523F1FE-96E3-417D-9C52-DA89BC1EAECA}" type="presParOf" srcId="{3DF45512-1D49-49B5-AB01-C5137F05A419}" destId="{C1AA59CC-2AF5-4A3D-9987-FEE71B8E3FE6}" srcOrd="3" destOrd="0" presId="urn:microsoft.com/office/officeart/2005/8/layout/hProcess9"/>
    <dgm:cxn modelId="{D1CA060A-E267-412D-A0C1-0B45ABB7875E}" type="presParOf" srcId="{3DF45512-1D49-49B5-AB01-C5137F05A419}" destId="{BBDC0B90-66E3-437B-A205-799AF04D1C27}" srcOrd="4" destOrd="0" presId="urn:microsoft.com/office/officeart/2005/8/layout/hProcess9"/>
    <dgm:cxn modelId="{D6D2E2CC-0F78-40CE-A753-A34977345F90}" type="presParOf" srcId="{3DF45512-1D49-49B5-AB01-C5137F05A419}" destId="{5A6D6A95-9266-4737-B0D4-A63076658262}" srcOrd="5" destOrd="0" presId="urn:microsoft.com/office/officeart/2005/8/layout/hProcess9"/>
    <dgm:cxn modelId="{61E6AAA2-4E0A-4E3D-9EB2-471DCBBCC852}" type="presParOf" srcId="{3DF45512-1D49-49B5-AB01-C5137F05A419}" destId="{FB9DE3A5-B057-4CF7-97DA-2B53788BC6D1}" srcOrd="6"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08964-5CA7-42EA-84A6-106B953178B8}" type="datetimeFigureOut">
              <a:rPr lang="fr-FR" smtClean="0"/>
              <a:pPr/>
              <a:t>17/01/2022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5922B-8CD6-4898-9494-D2D6803E6BC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18</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24</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fr-FR" dirty="0" smtClean="0"/>
              <a:t>Au repos, le site catalytique de la sous unité alpha du trimére </a:t>
            </a:r>
            <a:r>
              <a:rPr lang="el-GR" sz="1200" b="1" u="none" dirty="0" smtClean="0">
                <a:solidFill>
                  <a:srgbClr val="FF3386"/>
                </a:solidFill>
                <a:latin typeface="Times New Roman" pitchFamily="18" charset="0"/>
                <a:cs typeface="Times New Roman" pitchFamily="18" charset="0"/>
              </a:rPr>
              <a:t>α</a:t>
            </a:r>
            <a:r>
              <a:rPr lang="fr-FR" sz="1200" b="1" u="none" dirty="0" smtClean="0">
                <a:solidFill>
                  <a:srgbClr val="FF3386"/>
                </a:solidFill>
                <a:latin typeface="Times New Roman" pitchFamily="18" charset="0"/>
                <a:cs typeface="Times New Roman" pitchFamily="18" charset="0"/>
              </a:rPr>
              <a:t>; ß ; </a:t>
            </a:r>
            <a:r>
              <a:rPr lang="el-GR" sz="1200" b="1" u="none" dirty="0" smtClean="0">
                <a:solidFill>
                  <a:srgbClr val="FF3386"/>
                </a:solidFill>
                <a:latin typeface="Times New Roman" pitchFamily="18" charset="0"/>
                <a:cs typeface="Times New Roman" pitchFamily="18" charset="0"/>
              </a:rPr>
              <a:t>γ</a:t>
            </a:r>
            <a:r>
              <a:rPr lang="fr-FR" sz="1200" b="1" u="none" dirty="0" smtClean="0">
                <a:solidFill>
                  <a:srgbClr val="FF3386"/>
                </a:solidFill>
                <a:latin typeface="Times New Roman" pitchFamily="18" charset="0"/>
                <a:cs typeface="Times New Roman" pitchFamily="18" charset="0"/>
              </a:rPr>
              <a:t>  </a:t>
            </a:r>
            <a:r>
              <a:rPr lang="fr-FR" sz="1200" b="0" u="none" dirty="0" smtClean="0">
                <a:solidFill>
                  <a:srgbClr val="FF3386"/>
                </a:solidFill>
                <a:latin typeface="Times New Roman" pitchFamily="18" charset="0"/>
                <a:cs typeface="Times New Roman" pitchFamily="18" charset="0"/>
              </a:rPr>
              <a:t>est occupé par une molécule de GDP.</a:t>
            </a:r>
          </a:p>
          <a:p>
            <a:pPr eaLnBrk="1" hangingPunct="1"/>
            <a:r>
              <a:rPr lang="fr-FR" b="0" u="none" dirty="0" smtClean="0"/>
              <a:t>La liaison d’un agoniste au récepteur induit l’activation des proteine G concrétiser par une diminution de l’affinité de la sous unité pour GDP et augmentation de son affinité pour</a:t>
            </a:r>
            <a:r>
              <a:rPr lang="fr-FR" b="0" u="none" baseline="0" dirty="0" smtClean="0"/>
              <a:t> GTP </a:t>
            </a:r>
          </a:p>
          <a:p>
            <a:pPr eaLnBrk="1" hangingPunct="1"/>
            <a:r>
              <a:rPr lang="fr-FR" b="0" u="none" baseline="0" dirty="0" smtClean="0"/>
              <a:t>Il se produit un échange entre le GDP préalablement fixé et le GTP cytosolique.</a:t>
            </a:r>
          </a:p>
          <a:p>
            <a:pPr eaLnBrk="1" hangingPunct="1"/>
            <a:r>
              <a:rPr lang="fr-FR" b="0" u="none" baseline="0" dirty="0" smtClean="0"/>
              <a:t>La fixation du GTP induit la dissociation de alpha de </a:t>
            </a:r>
            <a:r>
              <a:rPr lang="fr-FR" sz="1200" b="1" u="none" dirty="0" smtClean="0">
                <a:solidFill>
                  <a:srgbClr val="FF3386"/>
                </a:solidFill>
                <a:latin typeface="Times New Roman" pitchFamily="18" charset="0"/>
                <a:cs typeface="Times New Roman" pitchFamily="18" charset="0"/>
              </a:rPr>
              <a:t>ß ; </a:t>
            </a:r>
            <a:r>
              <a:rPr lang="el-GR" sz="1200" b="1" u="none" dirty="0" smtClean="0">
                <a:solidFill>
                  <a:srgbClr val="FF3386"/>
                </a:solidFill>
                <a:latin typeface="Times New Roman" pitchFamily="18" charset="0"/>
                <a:cs typeface="Times New Roman" pitchFamily="18" charset="0"/>
              </a:rPr>
              <a:t>γ</a:t>
            </a:r>
            <a:r>
              <a:rPr lang="fr-FR" sz="1200" b="1" u="none" dirty="0" smtClean="0">
                <a:solidFill>
                  <a:srgbClr val="FF3386"/>
                </a:solidFill>
                <a:latin typeface="Times New Roman" pitchFamily="18" charset="0"/>
                <a:cs typeface="Times New Roman" pitchFamily="18" charset="0"/>
              </a:rPr>
              <a:t>  </a:t>
            </a:r>
            <a:r>
              <a:rPr lang="fr-FR" sz="1200" b="0" u="none" dirty="0" smtClean="0">
                <a:solidFill>
                  <a:srgbClr val="FF3386"/>
                </a:solidFill>
                <a:latin typeface="Times New Roman" pitchFamily="18" charset="0"/>
                <a:cs typeface="Times New Roman" pitchFamily="18" charset="0"/>
              </a:rPr>
              <a:t>et qui va interagir avec un effecteur;</a:t>
            </a:r>
            <a:r>
              <a:rPr lang="fr-FR" sz="1200" b="0" u="none" baseline="0" dirty="0" smtClean="0">
                <a:solidFill>
                  <a:srgbClr val="FF3386"/>
                </a:solidFill>
                <a:latin typeface="Times New Roman" pitchFamily="18" charset="0"/>
                <a:cs typeface="Times New Roman" pitchFamily="18" charset="0"/>
              </a:rPr>
              <a:t> enzyme ou canaux ioniques pour générer des messagers intracellulaires.</a:t>
            </a:r>
          </a:p>
          <a:p>
            <a:pPr eaLnBrk="1" hangingPunct="1"/>
            <a:r>
              <a:rPr lang="fr-FR" sz="1200" b="0" u="none" baseline="0" dirty="0" smtClean="0">
                <a:solidFill>
                  <a:srgbClr val="FF3386"/>
                </a:solidFill>
                <a:latin typeface="Times New Roman" pitchFamily="18" charset="0"/>
                <a:cs typeface="Times New Roman" pitchFamily="18" charset="0"/>
              </a:rPr>
              <a:t>Cependant, le GTP est rapidement hydrolyser en GDP et alpha se trouve occupé par le GDP donc alpha va perdre son affinité pour l’effecteur et  récupère son affinité pour </a:t>
            </a:r>
            <a:r>
              <a:rPr lang="fr-FR" sz="1200" b="1" u="none" dirty="0" smtClean="0">
                <a:solidFill>
                  <a:srgbClr val="FF3386"/>
                </a:solidFill>
                <a:latin typeface="Times New Roman" pitchFamily="18" charset="0"/>
                <a:cs typeface="Times New Roman" pitchFamily="18" charset="0"/>
              </a:rPr>
              <a:t>ß ; </a:t>
            </a:r>
            <a:r>
              <a:rPr lang="el-GR" sz="1200" b="1" u="none" dirty="0" smtClean="0">
                <a:solidFill>
                  <a:srgbClr val="FF3386"/>
                </a:solidFill>
                <a:latin typeface="Times New Roman" pitchFamily="18" charset="0"/>
                <a:cs typeface="Times New Roman" pitchFamily="18" charset="0"/>
              </a:rPr>
              <a:t>γ</a:t>
            </a:r>
            <a:r>
              <a:rPr lang="fr-FR" sz="1200" b="1" u="none" dirty="0" smtClean="0">
                <a:solidFill>
                  <a:srgbClr val="FF3386"/>
                </a:solidFill>
                <a:latin typeface="Times New Roman" pitchFamily="18" charset="0"/>
                <a:cs typeface="Times New Roman" pitchFamily="18" charset="0"/>
              </a:rPr>
              <a:t>  </a:t>
            </a:r>
            <a:r>
              <a:rPr lang="fr-FR" sz="1200" b="0" u="none" dirty="0" smtClean="0">
                <a:solidFill>
                  <a:srgbClr val="FF3386"/>
                </a:solidFill>
                <a:latin typeface="Times New Roman" pitchFamily="18" charset="0"/>
                <a:cs typeface="Times New Roman" pitchFamily="18" charset="0"/>
              </a:rPr>
              <a:t>et</a:t>
            </a:r>
            <a:r>
              <a:rPr lang="fr-FR" sz="1200" b="0" u="none" baseline="0" dirty="0" smtClean="0">
                <a:solidFill>
                  <a:srgbClr val="FF3386"/>
                </a:solidFill>
                <a:latin typeface="Times New Roman" pitchFamily="18" charset="0"/>
                <a:cs typeface="Times New Roman" pitchFamily="18" charset="0"/>
              </a:rPr>
              <a:t> se ré –associe avec eux pour reformer le trimère à nouveau disponible pour un nouveau cycle d’activation.</a:t>
            </a:r>
            <a:endParaRPr lang="fr-FR" b="0" u="non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26</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27</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28</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fr-FR" dirty="0" smtClean="0"/>
              <a:t>Certaines protéines G agissent sur une enzyme, l’adénylcyclase. Les unes la stimulent (Gs),</a:t>
            </a:r>
          </a:p>
          <a:p>
            <a:pPr eaLnBrk="1" hangingPunct="1"/>
            <a:r>
              <a:rPr lang="fr-FR" dirty="0" smtClean="0"/>
              <a:t>les autres l’inhibent (Gi).</a:t>
            </a:r>
          </a:p>
          <a:p>
            <a:pPr eaLnBrk="1" hangingPunct="1"/>
            <a:r>
              <a:rPr lang="fr-FR" dirty="0" smtClean="0"/>
              <a:t>L’adénylcyclase a pour effet la formation, à partir de l’ATP, d’une substance appelée</a:t>
            </a:r>
          </a:p>
          <a:p>
            <a:pPr eaLnBrk="1" hangingPunct="1"/>
            <a:r>
              <a:rPr lang="fr-FR" dirty="0" smtClean="0"/>
              <a:t>« second messager », l’AMP-cyclique. Selon les cas, la stimulation du récepteur entraîne donc</a:t>
            </a:r>
          </a:p>
          <a:p>
            <a:pPr eaLnBrk="1" hangingPunct="1"/>
            <a:r>
              <a:rPr lang="fr-FR" dirty="0" smtClean="0"/>
              <a:t>l’accroissement ou à la diminution de la formation du second messager.</a:t>
            </a:r>
          </a:p>
          <a:p>
            <a:pPr eaLnBrk="1" hangingPunct="1"/>
            <a:r>
              <a:rPr lang="fr-FR" dirty="0" smtClean="0"/>
              <a:t>L’AMP-cyclique est capable d’activer des protéines kinases, ce qui aboutit, selon</a:t>
            </a:r>
          </a:p>
          <a:p>
            <a:pPr eaLnBrk="1" hangingPunct="1"/>
            <a:r>
              <a:rPr lang="fr-FR" dirty="0" smtClean="0"/>
              <a:t>l’équipement cellulaire, à la division ou la différentiation de la cellule, à des transports</a:t>
            </a:r>
          </a:p>
          <a:p>
            <a:pPr eaLnBrk="1" hangingPunct="1"/>
            <a:r>
              <a:rPr lang="fr-FR" dirty="0" smtClean="0"/>
              <a:t>ioniques, à la modification de l’excitabilité neuronale ou de la </a:t>
            </a:r>
            <a:r>
              <a:rPr lang="fr-FR" dirty="0" err="1" smtClean="0"/>
              <a:t>contractibilité</a:t>
            </a:r>
            <a:r>
              <a:rPr lang="fr-FR" dirty="0" smtClean="0"/>
              <a:t> musculaire ou du</a:t>
            </a:r>
          </a:p>
          <a:p>
            <a:pPr eaLnBrk="1" hangingPunct="1"/>
            <a:r>
              <a:rPr lang="fr-FR" dirty="0" smtClean="0"/>
              <a:t>métabolisme, etc.</a:t>
            </a:r>
          </a:p>
          <a:p>
            <a:pPr eaLnBrk="1" hangingPunct="1"/>
            <a:r>
              <a:rPr lang="fr-FR" dirty="0" smtClean="0"/>
              <a:t>L’échelle des temps est celle des minutes.</a:t>
            </a:r>
          </a:p>
          <a:p>
            <a:pPr eaLnBrk="1" hangingPunct="1"/>
            <a:r>
              <a:rPr lang="fr-FR" dirty="0" smtClean="0"/>
              <a:t>L'AMP-cyclique est inactivée par transformation en AMP non cyclique grâce à des enzymes,</a:t>
            </a:r>
          </a:p>
          <a:p>
            <a:pPr eaLnBrk="1" hangingPunct="1"/>
            <a:r>
              <a:rPr lang="fr-FR" dirty="0" smtClean="0"/>
              <a:t>les </a:t>
            </a:r>
            <a:r>
              <a:rPr lang="fr-FR" dirty="0" err="1" smtClean="0"/>
              <a:t>phosphodiestérases</a:t>
            </a:r>
            <a:r>
              <a:rPr lang="fr-FR" dirty="0" smtClean="0"/>
              <a:t> dont il existe plusieurs </a:t>
            </a:r>
            <a:r>
              <a:rPr lang="fr-FR" dirty="0" err="1" smtClean="0"/>
              <a:t>isoformes</a:t>
            </a:r>
            <a:r>
              <a:rPr lang="fr-FR" dirty="0" smtClean="0"/>
              <a:t>.</a:t>
            </a:r>
          </a:p>
          <a:p>
            <a:pPr eaLnBrk="1" hangingPunct="1"/>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30</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fr-FR" dirty="0" smtClean="0"/>
              <a:t>Certaines protéines G activent ou inhibent des enzymes qui agissent sur des phospholipides</a:t>
            </a:r>
            <a:r>
              <a:rPr lang="fr-FR" baseline="0" dirty="0" smtClean="0"/>
              <a:t> </a:t>
            </a:r>
            <a:r>
              <a:rPr lang="fr-FR" dirty="0" smtClean="0"/>
              <a:t>membranaires :</a:t>
            </a:r>
          </a:p>
          <a:p>
            <a:pPr eaLnBrk="1" hangingPunct="1"/>
            <a:r>
              <a:rPr lang="fr-FR" dirty="0" smtClean="0"/>
              <a:t>- lorsque l’enzyme est la phospholipase C, le second messager est l’inositol </a:t>
            </a:r>
            <a:r>
              <a:rPr lang="fr-FR" dirty="0" err="1" smtClean="0"/>
              <a:t>tri-phosphate</a:t>
            </a:r>
            <a:endParaRPr lang="fr-FR" dirty="0" smtClean="0"/>
          </a:p>
          <a:p>
            <a:pPr eaLnBrk="1" hangingPunct="1"/>
            <a:r>
              <a:rPr lang="fr-FR" dirty="0" smtClean="0"/>
              <a:t>(IP3). Celui-ci entraîne la libération de calcium intracellulaire qui est responsable, selon les</a:t>
            </a:r>
          </a:p>
          <a:p>
            <a:pPr eaLnBrk="1" hangingPunct="1"/>
            <a:r>
              <a:rPr lang="fr-FR" dirty="0" smtClean="0"/>
              <a:t>cas, de la contraction du muscle lisse ou du myocarde, de sécrétions exocrines ou</a:t>
            </a:r>
          </a:p>
          <a:p>
            <a:pPr eaLnBrk="1" hangingPunct="1"/>
            <a:r>
              <a:rPr lang="fr-FR" dirty="0" smtClean="0"/>
              <a:t>hormonales. La protéine G est activatrice (Gq) ou inhibitrice (Gi)</a:t>
            </a:r>
          </a:p>
          <a:p>
            <a:pPr eaLnBrk="1" hangingPunct="1"/>
            <a:r>
              <a:rPr lang="fr-FR" dirty="0" smtClean="0"/>
              <a:t>- dans d’autres cas, le second messager est le </a:t>
            </a:r>
            <a:r>
              <a:rPr lang="fr-FR" dirty="0" err="1" smtClean="0"/>
              <a:t>diacétylglycérol</a:t>
            </a:r>
            <a:r>
              <a:rPr lang="fr-FR" dirty="0" smtClean="0"/>
              <a:t> (DAG) qui active des</a:t>
            </a:r>
          </a:p>
          <a:p>
            <a:pPr eaLnBrk="1" hangingPunct="1"/>
            <a:r>
              <a:rPr lang="fr-FR" dirty="0" smtClean="0"/>
              <a:t>protéines kinases, responsables selon les cas, d’activation ou d’inhibition de libération</a:t>
            </a:r>
          </a:p>
          <a:p>
            <a:pPr eaLnBrk="1" hangingPunct="1"/>
            <a:r>
              <a:rPr lang="fr-FR" dirty="0" smtClean="0"/>
              <a:t>d’hormones ou de neuromédiateurs, de contraction ou de relâchement de muscles lisses ou</a:t>
            </a:r>
          </a:p>
          <a:p>
            <a:pPr eaLnBrk="1" hangingPunct="1"/>
            <a:r>
              <a:rPr lang="fr-FR" dirty="0" smtClean="0"/>
              <a:t>de substances jouant un rôle dans l’inflammation</a:t>
            </a:r>
          </a:p>
          <a:p>
            <a:pPr eaLnBrk="1" hangingPunct="1"/>
            <a:r>
              <a:rPr lang="fr-FR" dirty="0" smtClean="0"/>
              <a:t>- lorsque l’enzyme est la phospholipase A2, le second messager est le GMC ; une « cascade »</a:t>
            </a:r>
          </a:p>
          <a:p>
            <a:pPr eaLnBrk="1" hangingPunct="1"/>
            <a:r>
              <a:rPr lang="fr-FR" dirty="0" smtClean="0"/>
              <a:t>de réactions, aboutissant à la formation d’hormones locales, les </a:t>
            </a:r>
            <a:r>
              <a:rPr lang="fr-FR" dirty="0" err="1" smtClean="0"/>
              <a:t>eicosanoïdes</a:t>
            </a:r>
            <a:r>
              <a:rPr lang="fr-FR" dirty="0" smtClean="0"/>
              <a:t> </a:t>
            </a:r>
          </a:p>
          <a:p>
            <a:pPr eaLnBrk="1" hangingPunct="1"/>
            <a:endParaRPr lang="fr-F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32</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33</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36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2</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fr-FR" dirty="0" smtClean="0"/>
              <a:t>Le but est de connaitre la nature des sites de liaisons du médicaments dans l’organisme et les mécanismes par les quels l’association du</a:t>
            </a:r>
            <a:r>
              <a:rPr lang="fr-FR" baseline="0" dirty="0" smtClean="0"/>
              <a:t> médicament avec un site mène à une réponse pharmacologique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Effet pharmacologique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Conséquence immédiate de l’interaction entre un ligand et son récepteur. Cette action est délimitée au niveau de la cellule et est constituée de cascades biochimiques plus ou moins complexes  incluant la transduction du signal et la signalisation intracellulaire.</a:t>
            </a:r>
          </a:p>
          <a:p>
            <a:pPr eaLnBrk="1" hangingPunct="1"/>
            <a:endParaRPr lang="fr-FR" dirty="0" smtClean="0"/>
          </a:p>
          <a:p>
            <a:pPr eaLnBrk="1" hangingPunct="1"/>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solidFill>
                  <a:srgbClr val="0000FF"/>
                </a:solidFill>
              </a:rPr>
              <a:t>Action thérapeutique</a:t>
            </a:r>
            <a:r>
              <a:rPr lang="fr-FR" dirty="0" smtClean="0"/>
              <a:t> : </a:t>
            </a:r>
            <a:r>
              <a:rPr lang="fr-FR" b="1" dirty="0" smtClean="0"/>
              <a:t>action biologique</a:t>
            </a:r>
            <a:r>
              <a:rPr lang="fr-FR" dirty="0" smtClean="0"/>
              <a:t> bénéfique du médicament sur la santé de  l’individu malade. Il est question d’</a:t>
            </a:r>
            <a:r>
              <a:rPr lang="fr-FR" b="1" dirty="0" smtClean="0"/>
              <a:t>action pharmacologique</a:t>
            </a:r>
            <a:r>
              <a:rPr lang="fr-FR" dirty="0" smtClean="0"/>
              <a:t> pour des substances exogènes appliquées à un individu sain, un organe, un tissu ou une cellule (études réalisées par des physiologistes, des vétérinaires chez les animaux et des médecins chez l’homme).</a:t>
            </a:r>
          </a:p>
          <a:p>
            <a:pPr eaLnBrk="1" hangingPunct="1"/>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39</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40</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48</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51</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52</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53</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54</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55</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3</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fr-FR" dirty="0" smtClean="0"/>
              <a:t>Le but est de connaitre la nature des sites de liaisons du médicaments dans l’organisme et les mécanismes par les quels l’association du</a:t>
            </a:r>
            <a:r>
              <a:rPr lang="fr-FR" baseline="0" dirty="0" smtClean="0"/>
              <a:t> médicament avec un site mène à une réponse pharmacologique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Effet pharmacologique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Conséquence immédiate de l’interaction entre un ligand et son récepteur. Cette action est délimitée au niveau de la cellule et est constituée de cascades biochimiques plus ou moins complexes  incluant la transduction du signal et la signalisation intracellulaire.</a:t>
            </a:r>
          </a:p>
          <a:p>
            <a:pPr eaLnBrk="1" hangingPunct="1"/>
            <a:endParaRPr lang="fr-FR" dirty="0" smtClean="0"/>
          </a:p>
          <a:p>
            <a:pPr eaLnBrk="1" hangingPunct="1"/>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solidFill>
                  <a:srgbClr val="0000FF"/>
                </a:solidFill>
              </a:rPr>
              <a:t>Action thérapeutique</a:t>
            </a:r>
            <a:r>
              <a:rPr lang="fr-FR" dirty="0" smtClean="0"/>
              <a:t> : </a:t>
            </a:r>
            <a:r>
              <a:rPr lang="fr-FR" b="1" dirty="0" smtClean="0"/>
              <a:t>action biologique</a:t>
            </a:r>
            <a:r>
              <a:rPr lang="fr-FR" dirty="0" smtClean="0"/>
              <a:t> bénéfique du médicament sur la santé de  l’individu malade. Il est question d’</a:t>
            </a:r>
            <a:r>
              <a:rPr lang="fr-FR" b="1" dirty="0" smtClean="0"/>
              <a:t>action pharmacologique</a:t>
            </a:r>
            <a:r>
              <a:rPr lang="fr-FR" dirty="0" smtClean="0"/>
              <a:t> pour des substances exogènes appliquées à un individu sain, un organe, un tissu ou une cellule (études réalisées par des physiologistes, des vétérinaires chez les animaux et des médecins chez l’homme).</a:t>
            </a:r>
          </a:p>
          <a:p>
            <a:pPr eaLnBrk="1" hangingPunct="1"/>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CF92AF8-F573-4293-87AC-55570466C30D}" type="slidenum">
              <a:rPr lang="fr-FR"/>
              <a:pPr/>
              <a:t>4</a:t>
            </a:fld>
            <a:endParaRPr 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fr-FR" dirty="0" smtClean="0"/>
              <a:t>Le but est de connaitre la nature des sites de liaisons du médicaments dans l’organisme et les mécanismes par les quels l’association du</a:t>
            </a:r>
            <a:r>
              <a:rPr lang="fr-FR" baseline="0" dirty="0" smtClean="0"/>
              <a:t> médicament avec un site mène à une réponse pharmacologique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Effet pharmacologique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Conséquence immédiate de l’interaction entre un ligand et son récepteur. Cette action est délimitée au niveau de la cellule et est constituée de cascades biochimiques plus ou moins complexes  incluant la transduction du signal et la signalisation intracellulaire.</a:t>
            </a:r>
          </a:p>
          <a:p>
            <a:pPr eaLnBrk="1" hangingPunct="1"/>
            <a:endParaRPr lang="fr-FR" dirty="0" smtClean="0"/>
          </a:p>
          <a:p>
            <a:pPr eaLnBrk="1" hangingPunct="1"/>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solidFill>
                  <a:srgbClr val="0000FF"/>
                </a:solidFill>
              </a:rPr>
              <a:t>Action thérapeutique</a:t>
            </a:r>
            <a:r>
              <a:rPr lang="fr-FR" dirty="0" smtClean="0"/>
              <a:t> : </a:t>
            </a:r>
            <a:r>
              <a:rPr lang="fr-FR" b="1" dirty="0" smtClean="0"/>
              <a:t>action biologique</a:t>
            </a:r>
            <a:r>
              <a:rPr lang="fr-FR" dirty="0" smtClean="0"/>
              <a:t> bénéfique du médicament sur la santé de  l’individu malade. Il est question d’</a:t>
            </a:r>
            <a:r>
              <a:rPr lang="fr-FR" b="1" dirty="0" smtClean="0"/>
              <a:t>action pharmacologique</a:t>
            </a:r>
            <a:r>
              <a:rPr lang="fr-FR" dirty="0" smtClean="0"/>
              <a:t> pour des substances exogènes appliquées à un individu sain, un organe, un tissu ou une cellule (études réalisées par des physiologistes, des vétérinaires chez les animaux et des médecins chez l’homme).</a:t>
            </a:r>
          </a:p>
          <a:p>
            <a:pPr eaLnBrk="1" hangingPunct="1"/>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A5922B-8CD6-4898-9494-D2D6803E6BCB}"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CCDA40-E7DC-423F-86B8-6A1A99926AB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31646EC-BD7B-4F89-9135-7F38A3B24CEF}" type="datetimeFigureOut">
              <a:rPr lang="fr-FR" smtClean="0"/>
              <a:pPr/>
              <a:t>17/01/2022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EBCCDA40-E7DC-423F-86B8-6A1A99926AB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1646EC-BD7B-4F89-9135-7F38A3B24CEF}" type="datetimeFigureOut">
              <a:rPr lang="fr-FR" smtClean="0"/>
              <a:pPr/>
              <a:t>17/01/2022</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BCCDA40-E7DC-423F-86B8-6A1A99926AB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4.png"/><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png"/><Relationship Id="rId7" Type="http://schemas.openxmlformats.org/officeDocument/2006/relationships/diagramQuickStyle" Target="../diagrams/quickStyl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3.xml"/><Relationship Id="rId13" Type="http://schemas.openxmlformats.org/officeDocument/2006/relationships/diagramColors" Target="../diagrams/colors14.xml"/><Relationship Id="rId18" Type="http://schemas.openxmlformats.org/officeDocument/2006/relationships/image" Target="../media/image8.png"/><Relationship Id="rId3" Type="http://schemas.openxmlformats.org/officeDocument/2006/relationships/diagramLayout" Target="../diagrams/layout12.xml"/><Relationship Id="rId7" Type="http://schemas.openxmlformats.org/officeDocument/2006/relationships/diagramLayout" Target="../diagrams/layout13.xml"/><Relationship Id="rId12" Type="http://schemas.openxmlformats.org/officeDocument/2006/relationships/diagramQuickStyle" Target="../diagrams/quickStyle14.xml"/><Relationship Id="rId17" Type="http://schemas.openxmlformats.org/officeDocument/2006/relationships/diagramColors" Target="../diagrams/colors15.xml"/><Relationship Id="rId2" Type="http://schemas.openxmlformats.org/officeDocument/2006/relationships/diagramData" Target="../diagrams/data12.xml"/><Relationship Id="rId16" Type="http://schemas.openxmlformats.org/officeDocument/2006/relationships/diagramQuickStyle" Target="../diagrams/quickStyle15.xml"/><Relationship Id="rId1" Type="http://schemas.openxmlformats.org/officeDocument/2006/relationships/slideLayout" Target="../slideLayouts/slideLayout2.xml"/><Relationship Id="rId6" Type="http://schemas.openxmlformats.org/officeDocument/2006/relationships/diagramData" Target="../diagrams/data13.xml"/><Relationship Id="rId11" Type="http://schemas.openxmlformats.org/officeDocument/2006/relationships/diagramLayout" Target="../diagrams/layout14.xml"/><Relationship Id="rId5" Type="http://schemas.openxmlformats.org/officeDocument/2006/relationships/diagramColors" Target="../diagrams/colors12.xml"/><Relationship Id="rId15" Type="http://schemas.openxmlformats.org/officeDocument/2006/relationships/diagramLayout" Target="../diagrams/layout15.xml"/><Relationship Id="rId10" Type="http://schemas.openxmlformats.org/officeDocument/2006/relationships/diagramData" Target="../diagrams/data14.xml"/><Relationship Id="rId19" Type="http://schemas.openxmlformats.org/officeDocument/2006/relationships/image" Target="../media/image9.png"/><Relationship Id="rId4" Type="http://schemas.openxmlformats.org/officeDocument/2006/relationships/diagramQuickStyle" Target="../diagrams/quickStyle12.xml"/><Relationship Id="rId9" Type="http://schemas.openxmlformats.org/officeDocument/2006/relationships/diagramColors" Target="../diagrams/colors13.xml"/><Relationship Id="rId14" Type="http://schemas.openxmlformats.org/officeDocument/2006/relationships/diagramData" Target="../diagrams/data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diagramLayout" Target="../diagrams/layout18.xml"/><Relationship Id="rId7" Type="http://schemas.openxmlformats.org/officeDocument/2006/relationships/diagramLayout" Target="../diagrams/layout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diagramData" Target="../diagrams/data19.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diagramColors" Target="../diagrams/colors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openxmlformats.org/officeDocument/2006/relationships/diagramData" Target="../diagrams/data5.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6394" y="2714620"/>
            <a:ext cx="7854696" cy="1714512"/>
          </a:xfrm>
        </p:spPr>
        <p:txBody>
          <a:bodyPr>
            <a:noAutofit/>
          </a:bodyPr>
          <a:lstStyle/>
          <a:p>
            <a:pPr algn="ctr"/>
            <a:r>
              <a:rPr lang="fr-FR" sz="4000" b="1" dirty="0" smtClean="0">
                <a:solidFill>
                  <a:srgbClr val="002060"/>
                </a:solidFill>
              </a:rPr>
              <a:t>Cibles pharmacologiques et mécanismes d’élaboration de la réponse </a:t>
            </a:r>
          </a:p>
        </p:txBody>
      </p:sp>
      <p:sp>
        <p:nvSpPr>
          <p:cNvPr id="9" name="Sous-titre 2"/>
          <p:cNvSpPr txBox="1">
            <a:spLocks/>
          </p:cNvSpPr>
          <p:nvPr/>
        </p:nvSpPr>
        <p:spPr>
          <a:xfrm>
            <a:off x="727356" y="4643446"/>
            <a:ext cx="7854696" cy="1428760"/>
          </a:xfrm>
          <a:prstGeom prst="rect">
            <a:avLst/>
          </a:prstGeom>
        </p:spPr>
        <p:txBody>
          <a:bodyPr vert="horz" lIns="0" rIns="18288">
            <a:normAutofit fontScale="85000" lnSpcReduction="20000"/>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FR" sz="2000" b="1" i="1" u="none" strike="noStrike" kern="1200" cap="none" spc="0" normalizeH="0" baseline="0" noProof="0" dirty="0" smtClean="0">
              <a:ln>
                <a:noFill/>
              </a:ln>
              <a:solidFill>
                <a:srgbClr val="002060"/>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fr-FR" sz="2000" b="1" i="1" dirty="0" smtClean="0">
              <a:solidFill>
                <a:srgbClr val="002060"/>
              </a:solidFill>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000" b="1" i="1" u="none" strike="noStrike" kern="1200" cap="none" spc="0" normalizeH="0" baseline="0" noProof="0" dirty="0" smtClean="0">
                <a:ln>
                  <a:noFill/>
                </a:ln>
                <a:solidFill>
                  <a:srgbClr val="002060"/>
                </a:solidFill>
                <a:effectLst/>
                <a:uLnTx/>
                <a:uFillTx/>
                <a:latin typeface="+mn-lt"/>
                <a:ea typeface="+mn-ea"/>
                <a:cs typeface="+mn-cs"/>
              </a:rPr>
              <a:t>Dr.</a:t>
            </a:r>
            <a:r>
              <a:rPr kumimoji="0" lang="fr-FR" sz="2000" b="1" i="1" u="none" strike="noStrike" kern="1200" cap="none" spc="0" normalizeH="0" noProof="0" dirty="0" smtClean="0">
                <a:ln>
                  <a:noFill/>
                </a:ln>
                <a:solidFill>
                  <a:srgbClr val="002060"/>
                </a:solidFill>
                <a:effectLst/>
                <a:uLnTx/>
                <a:uFillTx/>
                <a:latin typeface="+mn-lt"/>
                <a:ea typeface="+mn-ea"/>
                <a:cs typeface="+mn-cs"/>
              </a:rPr>
              <a:t> BERERHI .Z</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fr-FR" sz="2000" b="1" i="1" baseline="0" dirty="0" smtClean="0">
              <a:solidFill>
                <a:srgbClr val="002060"/>
              </a:solidFill>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fr-FR" sz="2000" b="1" i="1" dirty="0" smtClean="0">
                <a:solidFill>
                  <a:srgbClr val="002060"/>
                </a:solidFill>
              </a:rPr>
              <a:t>2021-2022</a:t>
            </a:r>
            <a:endParaRPr kumimoji="0" lang="fr-FR" sz="2000" b="1" i="1" u="none" strike="noStrike" kern="1200" cap="none" spc="0" normalizeH="0" baseline="0" noProof="0" dirty="0">
              <a:ln>
                <a:noFill/>
              </a:ln>
              <a:solidFill>
                <a:srgbClr val="002060"/>
              </a:solidFill>
              <a:effectLst/>
              <a:uLnTx/>
              <a:uFillTx/>
              <a:latin typeface="+mn-lt"/>
              <a:ea typeface="+mn-ea"/>
              <a:cs typeface="+mn-cs"/>
            </a:endParaRPr>
          </a:p>
        </p:txBody>
      </p:sp>
      <p:sp>
        <p:nvSpPr>
          <p:cNvPr id="11" name="Sous-titre 2"/>
          <p:cNvSpPr txBox="1">
            <a:spLocks/>
          </p:cNvSpPr>
          <p:nvPr/>
        </p:nvSpPr>
        <p:spPr>
          <a:xfrm>
            <a:off x="879756" y="785794"/>
            <a:ext cx="7854696" cy="1428760"/>
          </a:xfrm>
          <a:prstGeom prst="rect">
            <a:avLst/>
          </a:prstGeom>
        </p:spPr>
        <p:txBody>
          <a:bodyPr vert="horz" lIns="0" rIns="18288">
            <a:normAutofit fontScale="70000" lnSpcReduction="20000"/>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fr-FR" sz="2000" b="1" i="1" dirty="0" smtClean="0">
                <a:solidFill>
                  <a:srgbClr val="002060"/>
                </a:solidFill>
              </a:rPr>
              <a:t>Université Salah </a:t>
            </a:r>
            <a:r>
              <a:rPr lang="fr-FR" sz="2000" b="1" i="1" dirty="0" err="1" smtClean="0">
                <a:solidFill>
                  <a:srgbClr val="002060"/>
                </a:solidFill>
              </a:rPr>
              <a:t>Boubnider</a:t>
            </a:r>
            <a:r>
              <a:rPr lang="fr-FR" sz="2000" b="1" i="1" dirty="0" smtClean="0">
                <a:solidFill>
                  <a:srgbClr val="002060"/>
                </a:solidFill>
              </a:rPr>
              <a:t> de Constantine 3</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000" b="1" i="1" u="none" strike="noStrike" kern="1200" cap="none" spc="0" normalizeH="0" noProof="0" dirty="0" smtClean="0">
                <a:ln>
                  <a:noFill/>
                </a:ln>
                <a:solidFill>
                  <a:srgbClr val="002060"/>
                </a:solidFill>
                <a:effectLst/>
                <a:uLnTx/>
                <a:uFillTx/>
                <a:latin typeface="+mn-lt"/>
                <a:ea typeface="+mn-ea"/>
                <a:cs typeface="+mn-cs"/>
              </a:rPr>
              <a:t>Faculté de médecine </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fr-FR" sz="2000" b="1" i="1" dirty="0" smtClean="0">
                <a:solidFill>
                  <a:srgbClr val="002060"/>
                </a:solidFill>
              </a:rPr>
              <a:t>Département de pharmacie</a:t>
            </a:r>
            <a:endParaRPr kumimoji="0" lang="fr-FR" sz="2000" b="1" i="1" u="none" strike="noStrike" kern="1200" cap="none" spc="0" normalizeH="0" noProof="0" dirty="0" smtClean="0">
              <a:ln>
                <a:noFill/>
              </a:ln>
              <a:solidFill>
                <a:srgbClr val="002060"/>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fr-FR" sz="2000" b="1" i="1" dirty="0" smtClean="0">
                <a:solidFill>
                  <a:srgbClr val="002060"/>
                </a:solidFill>
              </a:rPr>
              <a:t>Laboratoire de pharmacologie</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fr-FR" sz="2000" b="1" i="1" dirty="0" smtClean="0">
                <a:solidFill>
                  <a:srgbClr val="002060"/>
                </a:solidFill>
              </a:rPr>
              <a:t>3</a:t>
            </a:r>
            <a:r>
              <a:rPr lang="fr-FR" sz="2000" b="1" i="1" baseline="30000" dirty="0" smtClean="0">
                <a:solidFill>
                  <a:srgbClr val="002060"/>
                </a:solidFill>
              </a:rPr>
              <a:t>ème</a:t>
            </a:r>
            <a:r>
              <a:rPr lang="fr-FR" sz="2000" b="1" i="1" dirty="0" smtClean="0">
                <a:solidFill>
                  <a:srgbClr val="002060"/>
                </a:solidFill>
              </a:rPr>
              <a:t> année </a:t>
            </a:r>
            <a:r>
              <a:rPr lang="fr-FR" sz="2000" b="1" i="1" dirty="0" smtClean="0">
                <a:solidFill>
                  <a:srgbClr val="002060"/>
                </a:solidFill>
              </a:rPr>
              <a:t>médecine</a:t>
            </a:r>
            <a:endParaRPr lang="fr-FR" sz="2000" b="1" i="1" dirty="0" smtClean="0">
              <a:solidFill>
                <a:srgbClr val="002060"/>
              </a:solidFill>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000" b="1" i="1" u="none" strike="noStrike" kern="1200" cap="none" spc="0" normalizeH="0" noProof="0" dirty="0" smtClean="0">
                <a:ln>
                  <a:noFill/>
                </a:ln>
                <a:solidFill>
                  <a:srgbClr val="002060"/>
                </a:solidFill>
                <a:effectLst/>
                <a:uLnTx/>
                <a:uFillTx/>
                <a:latin typeface="+mn-lt"/>
                <a:ea typeface="+mn-ea"/>
                <a:cs typeface="+mn-cs"/>
              </a:rPr>
              <a:t>Cours de pharmacologie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214346" y="2214554"/>
          <a:ext cx="7858180" cy="150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p:cNvGraphicFramePr/>
          <p:nvPr/>
        </p:nvGraphicFramePr>
        <p:xfrm>
          <a:off x="-214346" y="4500570"/>
          <a:ext cx="7858180" cy="13176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2"/>
          <p:cNvPicPr>
            <a:picLocks noChangeAspect="1" noChangeArrowheads="1"/>
          </p:cNvPicPr>
          <p:nvPr/>
        </p:nvPicPr>
        <p:blipFill>
          <a:blip r:embed="rId11"/>
          <a:srcRect/>
          <a:stretch>
            <a:fillRect/>
          </a:stretch>
        </p:blipFill>
        <p:spPr bwMode="auto">
          <a:xfrm rot="16200000">
            <a:off x="7831957" y="4617255"/>
            <a:ext cx="107157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p:cNvPicPr>
            <a:picLocks noChangeAspect="1" noChangeArrowheads="1"/>
          </p:cNvPicPr>
          <p:nvPr/>
        </p:nvPicPr>
        <p:blipFill>
          <a:blip r:embed="rId12"/>
          <a:srcRect/>
          <a:stretch>
            <a:fillRect/>
          </a:stretch>
        </p:blipFill>
        <p:spPr bwMode="auto">
          <a:xfrm rot="16200000">
            <a:off x="7677181" y="2319339"/>
            <a:ext cx="1352549" cy="1152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p:cNvSpPr/>
          <p:nvPr/>
        </p:nvSpPr>
        <p:spPr>
          <a:xfrm>
            <a:off x="3643306" y="1000108"/>
            <a:ext cx="200026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t>Définitions</a:t>
            </a:r>
            <a:endParaRPr lang="fr-FR" sz="2000" b="1" dirty="0"/>
          </a:p>
        </p:txBody>
      </p:sp>
      <p:sp>
        <p:nvSpPr>
          <p:cNvPr id="11" name="Rectangle 10"/>
          <p:cNvSpPr/>
          <p:nvPr/>
        </p:nvSpPr>
        <p:spPr>
          <a:xfrm>
            <a:off x="1071538" y="71414"/>
            <a:ext cx="7000924"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t>I. Les protéines cibles jouant le rôle de récepteurs des médiateurs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graphicEl>
                                              <a:dgm id="{CD0AF8C9-5791-4249-B382-5E6018A6F565}"/>
                                            </p:graphicEl>
                                          </p:spTgt>
                                        </p:tgtEl>
                                        <p:attrNameLst>
                                          <p:attrName>style.visibility</p:attrName>
                                        </p:attrNameLst>
                                      </p:cBhvr>
                                      <p:to>
                                        <p:strVal val="visible"/>
                                      </p:to>
                                    </p:set>
                                    <p:anim calcmode="lin" valueType="num">
                                      <p:cBhvr additive="base">
                                        <p:cTn id="11" dur="500" fill="hold"/>
                                        <p:tgtEl>
                                          <p:spTgt spid="7">
                                            <p:graphicEl>
                                              <a:dgm id="{CD0AF8C9-5791-4249-B382-5E6018A6F56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graphicEl>
                                              <a:dgm id="{CD0AF8C9-5791-4249-B382-5E6018A6F565}"/>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7">
                                            <p:graphicEl>
                                              <a:dgm id="{5A1A519C-A8BD-4BBA-B1B1-B67DF979B784}"/>
                                            </p:graphicEl>
                                          </p:spTgt>
                                        </p:tgtEl>
                                        <p:attrNameLst>
                                          <p:attrName>style.visibility</p:attrName>
                                        </p:attrNameLst>
                                      </p:cBhvr>
                                      <p:to>
                                        <p:strVal val="visible"/>
                                      </p:to>
                                    </p:set>
                                    <p:anim calcmode="lin" valueType="num">
                                      <p:cBhvr additive="base">
                                        <p:cTn id="16" dur="500" fill="hold"/>
                                        <p:tgtEl>
                                          <p:spTgt spid="7">
                                            <p:graphicEl>
                                              <a:dgm id="{5A1A519C-A8BD-4BBA-B1B1-B67DF979B784}"/>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graphicEl>
                                              <a:dgm id="{5A1A519C-A8BD-4BBA-B1B1-B67DF979B784}"/>
                                            </p:graphic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graphicEl>
                                              <a:dgm id="{CD0AF8C9-5791-4249-B382-5E6018A6F565}"/>
                                            </p:graphicEl>
                                          </p:spTgt>
                                        </p:tgtEl>
                                        <p:attrNameLst>
                                          <p:attrName>style.visibility</p:attrName>
                                        </p:attrNameLst>
                                      </p:cBhvr>
                                      <p:to>
                                        <p:strVal val="visible"/>
                                      </p:to>
                                    </p:set>
                                    <p:anim calcmode="lin" valueType="num">
                                      <p:cBhvr additive="base">
                                        <p:cTn id="27" dur="500" fill="hold"/>
                                        <p:tgtEl>
                                          <p:spTgt spid="8">
                                            <p:graphicEl>
                                              <a:dgm id="{CD0AF8C9-5791-4249-B382-5E6018A6F565}"/>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graphicEl>
                                              <a:dgm id="{CD0AF8C9-5791-4249-B382-5E6018A6F565}"/>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8">
                                            <p:graphicEl>
                                              <a:dgm id="{5A1A519C-A8BD-4BBA-B1B1-B67DF979B784}"/>
                                            </p:graphicEl>
                                          </p:spTgt>
                                        </p:tgtEl>
                                        <p:attrNameLst>
                                          <p:attrName>style.visibility</p:attrName>
                                        </p:attrNameLst>
                                      </p:cBhvr>
                                      <p:to>
                                        <p:strVal val="visible"/>
                                      </p:to>
                                    </p:set>
                                    <p:anim calcmode="lin" valueType="num">
                                      <p:cBhvr additive="base">
                                        <p:cTn id="32" dur="500" fill="hold"/>
                                        <p:tgtEl>
                                          <p:spTgt spid="8">
                                            <p:graphicEl>
                                              <a:dgm id="{5A1A519C-A8BD-4BBA-B1B1-B67DF979B784}"/>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8">
                                            <p:graphicEl>
                                              <a:dgm id="{5A1A519C-A8BD-4BBA-B1B1-B67DF979B784}"/>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Graphic spid="8" grpId="0" uiExpand="1">
        <p:bldSub>
          <a:bldDgm bld="one"/>
        </p:bldSub>
      </p:bldGraphic>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1071538" y="2228850"/>
            <a:ext cx="2990850"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p:cNvPicPr>
            <a:picLocks noChangeAspect="1" noChangeArrowheads="1"/>
          </p:cNvPicPr>
          <p:nvPr/>
        </p:nvPicPr>
        <p:blipFill>
          <a:blip r:embed="rId4"/>
          <a:srcRect/>
          <a:stretch>
            <a:fillRect/>
          </a:stretch>
        </p:blipFill>
        <p:spPr bwMode="auto">
          <a:xfrm>
            <a:off x="6143636" y="1785926"/>
            <a:ext cx="1590675"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p:cNvSpPr/>
          <p:nvPr/>
        </p:nvSpPr>
        <p:spPr>
          <a:xfrm>
            <a:off x="3643306" y="1000108"/>
            <a:ext cx="200026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t>Définitions</a:t>
            </a:r>
            <a:endParaRPr lang="fr-FR" sz="2000" b="1" dirty="0"/>
          </a:p>
        </p:txBody>
      </p:sp>
      <p:sp>
        <p:nvSpPr>
          <p:cNvPr id="11" name="Rectangle 10"/>
          <p:cNvSpPr/>
          <p:nvPr/>
        </p:nvSpPr>
        <p:spPr>
          <a:xfrm>
            <a:off x="1071538" y="71414"/>
            <a:ext cx="7000924"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t>I. Les protéines cibles jouant le rôle de récepteurs des médiateurs</a:t>
            </a:r>
            <a:endParaRPr lang="fr-FR" sz="2000" b="1" dirty="0"/>
          </a:p>
        </p:txBody>
      </p:sp>
      <p:sp>
        <p:nvSpPr>
          <p:cNvPr id="14" name="Flèche droite 13"/>
          <p:cNvSpPr/>
          <p:nvPr/>
        </p:nvSpPr>
        <p:spPr>
          <a:xfrm>
            <a:off x="4429124" y="2357430"/>
            <a:ext cx="1071570" cy="35719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5" name="Flèche gauche 14"/>
          <p:cNvSpPr/>
          <p:nvPr/>
        </p:nvSpPr>
        <p:spPr>
          <a:xfrm>
            <a:off x="4429124" y="2857496"/>
            <a:ext cx="1000132" cy="35719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graphicFrame>
        <p:nvGraphicFramePr>
          <p:cNvPr id="17" name="Diagramme 16"/>
          <p:cNvGraphicFramePr/>
          <p:nvPr/>
        </p:nvGraphicFramePr>
        <p:xfrm>
          <a:off x="142876" y="3714752"/>
          <a:ext cx="8786842" cy="24288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Graphic spid="1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1538" y="71414"/>
            <a:ext cx="7000924"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t>I. Les protéines cibles jouant le rôle de récepteurs des médiateurs</a:t>
            </a:r>
            <a:endParaRPr lang="fr-FR" sz="2000" b="1" dirty="0"/>
          </a:p>
        </p:txBody>
      </p:sp>
      <p:graphicFrame>
        <p:nvGraphicFramePr>
          <p:cNvPr id="17" name="Diagramme 16"/>
          <p:cNvGraphicFramePr/>
          <p:nvPr/>
        </p:nvGraphicFramePr>
        <p:xfrm>
          <a:off x="142876" y="785794"/>
          <a:ext cx="8786842"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nvGraphicFramePr>
        <p:xfrm>
          <a:off x="71406" y="3571876"/>
          <a:ext cx="8786842"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graphicEl>
                                              <a:dgm id="{0028081B-CBED-42B7-B5C3-792E3E3ECCE3}"/>
                                            </p:graphicEl>
                                          </p:spTgt>
                                        </p:tgtEl>
                                        <p:attrNameLst>
                                          <p:attrName>style.visibility</p:attrName>
                                        </p:attrNameLst>
                                      </p:cBhvr>
                                      <p:to>
                                        <p:strVal val="visible"/>
                                      </p:to>
                                    </p:set>
                                    <p:anim calcmode="lin" valueType="num">
                                      <p:cBhvr additive="base">
                                        <p:cTn id="7" dur="500" fill="hold"/>
                                        <p:tgtEl>
                                          <p:spTgt spid="17">
                                            <p:graphicEl>
                                              <a:dgm id="{0028081B-CBED-42B7-B5C3-792E3E3ECCE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graphicEl>
                                              <a:dgm id="{0028081B-CBED-42B7-B5C3-792E3E3ECCE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graphicEl>
                                              <a:dgm id="{5D6BD5B8-141D-4570-B1D0-4D1671F77B35}"/>
                                            </p:graphicEl>
                                          </p:spTgt>
                                        </p:tgtEl>
                                        <p:attrNameLst>
                                          <p:attrName>style.visibility</p:attrName>
                                        </p:attrNameLst>
                                      </p:cBhvr>
                                      <p:to>
                                        <p:strVal val="visible"/>
                                      </p:to>
                                    </p:set>
                                    <p:anim calcmode="lin" valueType="num">
                                      <p:cBhvr additive="base">
                                        <p:cTn id="13" dur="500" fill="hold"/>
                                        <p:tgtEl>
                                          <p:spTgt spid="17">
                                            <p:graphicEl>
                                              <a:dgm id="{5D6BD5B8-141D-4570-B1D0-4D1671F77B35}"/>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
                                            <p:graphicEl>
                                              <a:dgm id="{5D6BD5B8-141D-4570-B1D0-4D1671F77B35}"/>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graphicEl>
                                              <a:dgm id="{6760FC1E-003D-4D91-9BEA-4913AEB2FFB4}"/>
                                            </p:graphicEl>
                                          </p:spTgt>
                                        </p:tgtEl>
                                        <p:attrNameLst>
                                          <p:attrName>style.visibility</p:attrName>
                                        </p:attrNameLst>
                                      </p:cBhvr>
                                      <p:to>
                                        <p:strVal val="visible"/>
                                      </p:to>
                                    </p:set>
                                    <p:anim calcmode="lin" valueType="num">
                                      <p:cBhvr additive="base">
                                        <p:cTn id="19" dur="500" fill="hold"/>
                                        <p:tgtEl>
                                          <p:spTgt spid="17">
                                            <p:graphicEl>
                                              <a:dgm id="{6760FC1E-003D-4D91-9BEA-4913AEB2FFB4}"/>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
                                            <p:graphicEl>
                                              <a:dgm id="{6760FC1E-003D-4D91-9BEA-4913AEB2FFB4}"/>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graphicEl>
                                              <a:dgm id="{BBDC0B90-66E3-437B-A205-799AF04D1C27}"/>
                                            </p:graphicEl>
                                          </p:spTgt>
                                        </p:tgtEl>
                                        <p:attrNameLst>
                                          <p:attrName>style.visibility</p:attrName>
                                        </p:attrNameLst>
                                      </p:cBhvr>
                                      <p:to>
                                        <p:strVal val="visible"/>
                                      </p:to>
                                    </p:set>
                                    <p:anim calcmode="lin" valueType="num">
                                      <p:cBhvr additive="base">
                                        <p:cTn id="25" dur="500" fill="hold"/>
                                        <p:tgtEl>
                                          <p:spTgt spid="17">
                                            <p:graphicEl>
                                              <a:dgm id="{BBDC0B90-66E3-437B-A205-799AF04D1C2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
                                            <p:graphicEl>
                                              <a:dgm id="{BBDC0B90-66E3-437B-A205-799AF04D1C27}"/>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graphicEl>
                                              <a:dgm id="{FB9DE3A5-B057-4CF7-97DA-2B53788BC6D1}"/>
                                            </p:graphicEl>
                                          </p:spTgt>
                                        </p:tgtEl>
                                        <p:attrNameLst>
                                          <p:attrName>style.visibility</p:attrName>
                                        </p:attrNameLst>
                                      </p:cBhvr>
                                      <p:to>
                                        <p:strVal val="visible"/>
                                      </p:to>
                                    </p:set>
                                    <p:anim calcmode="lin" valueType="num">
                                      <p:cBhvr additive="base">
                                        <p:cTn id="31" dur="500" fill="hold"/>
                                        <p:tgtEl>
                                          <p:spTgt spid="17">
                                            <p:graphicEl>
                                              <a:dgm id="{FB9DE3A5-B057-4CF7-97DA-2B53788BC6D1}"/>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
                                            <p:graphicEl>
                                              <a:dgm id="{FB9DE3A5-B057-4CF7-97DA-2B53788BC6D1}"/>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graphicEl>
                                              <a:dgm id="{0028081B-CBED-42B7-B5C3-792E3E3ECCE3}"/>
                                            </p:graphicEl>
                                          </p:spTgt>
                                        </p:tgtEl>
                                        <p:attrNameLst>
                                          <p:attrName>style.visibility</p:attrName>
                                        </p:attrNameLst>
                                      </p:cBhvr>
                                      <p:to>
                                        <p:strVal val="visible"/>
                                      </p:to>
                                    </p:set>
                                    <p:anim calcmode="lin" valueType="num">
                                      <p:cBhvr additive="base">
                                        <p:cTn id="37" dur="500" fill="hold"/>
                                        <p:tgtEl>
                                          <p:spTgt spid="9">
                                            <p:graphicEl>
                                              <a:dgm id="{0028081B-CBED-42B7-B5C3-792E3E3ECCE3}"/>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graphicEl>
                                              <a:dgm id="{0028081B-CBED-42B7-B5C3-792E3E3ECCE3}"/>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graphicEl>
                                              <a:dgm id="{5D6BD5B8-141D-4570-B1D0-4D1671F77B35}"/>
                                            </p:graphicEl>
                                          </p:spTgt>
                                        </p:tgtEl>
                                        <p:attrNameLst>
                                          <p:attrName>style.visibility</p:attrName>
                                        </p:attrNameLst>
                                      </p:cBhvr>
                                      <p:to>
                                        <p:strVal val="visible"/>
                                      </p:to>
                                    </p:set>
                                    <p:anim calcmode="lin" valueType="num">
                                      <p:cBhvr additive="base">
                                        <p:cTn id="43" dur="500" fill="hold"/>
                                        <p:tgtEl>
                                          <p:spTgt spid="9">
                                            <p:graphicEl>
                                              <a:dgm id="{5D6BD5B8-141D-4570-B1D0-4D1671F77B35}"/>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graphicEl>
                                              <a:dgm id="{5D6BD5B8-141D-4570-B1D0-4D1671F77B35}"/>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graphicEl>
                                              <a:dgm id="{6760FC1E-003D-4D91-9BEA-4913AEB2FFB4}"/>
                                            </p:graphicEl>
                                          </p:spTgt>
                                        </p:tgtEl>
                                        <p:attrNameLst>
                                          <p:attrName>style.visibility</p:attrName>
                                        </p:attrNameLst>
                                      </p:cBhvr>
                                      <p:to>
                                        <p:strVal val="visible"/>
                                      </p:to>
                                    </p:set>
                                    <p:anim calcmode="lin" valueType="num">
                                      <p:cBhvr additive="base">
                                        <p:cTn id="49" dur="500" fill="hold"/>
                                        <p:tgtEl>
                                          <p:spTgt spid="9">
                                            <p:graphicEl>
                                              <a:dgm id="{6760FC1E-003D-4D91-9BEA-4913AEB2FFB4}"/>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graphicEl>
                                              <a:dgm id="{6760FC1E-003D-4D91-9BEA-4913AEB2FFB4}"/>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graphicEl>
                                              <a:dgm id="{BBDC0B90-66E3-437B-A205-799AF04D1C27}"/>
                                            </p:graphicEl>
                                          </p:spTgt>
                                        </p:tgtEl>
                                        <p:attrNameLst>
                                          <p:attrName>style.visibility</p:attrName>
                                        </p:attrNameLst>
                                      </p:cBhvr>
                                      <p:to>
                                        <p:strVal val="visible"/>
                                      </p:to>
                                    </p:set>
                                    <p:anim calcmode="lin" valueType="num">
                                      <p:cBhvr additive="base">
                                        <p:cTn id="55" dur="500" fill="hold"/>
                                        <p:tgtEl>
                                          <p:spTgt spid="9">
                                            <p:graphicEl>
                                              <a:dgm id="{BBDC0B90-66E3-437B-A205-799AF04D1C27}"/>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
                                            <p:graphicEl>
                                              <a:dgm id="{BBDC0B90-66E3-437B-A205-799AF04D1C27}"/>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
                                            <p:graphicEl>
                                              <a:dgm id="{FB9DE3A5-B057-4CF7-97DA-2B53788BC6D1}"/>
                                            </p:graphicEl>
                                          </p:spTgt>
                                        </p:tgtEl>
                                        <p:attrNameLst>
                                          <p:attrName>style.visibility</p:attrName>
                                        </p:attrNameLst>
                                      </p:cBhvr>
                                      <p:to>
                                        <p:strVal val="visible"/>
                                      </p:to>
                                    </p:set>
                                    <p:anim calcmode="lin" valueType="num">
                                      <p:cBhvr additive="base">
                                        <p:cTn id="61" dur="500" fill="hold"/>
                                        <p:tgtEl>
                                          <p:spTgt spid="9">
                                            <p:graphicEl>
                                              <a:dgm id="{FB9DE3A5-B057-4CF7-97DA-2B53788BC6D1}"/>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
                                            <p:graphicEl>
                                              <a:dgm id="{FB9DE3A5-B057-4CF7-97DA-2B53788BC6D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2285984" y="1071546"/>
            <a:ext cx="4286280" cy="500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t>Caractéristiques de la liaison L-R</a:t>
            </a:r>
            <a:endParaRPr lang="fr-FR" sz="2000" b="1" dirty="0"/>
          </a:p>
        </p:txBody>
      </p:sp>
      <p:graphicFrame>
        <p:nvGraphicFramePr>
          <p:cNvPr id="14" name="Diagramme 13"/>
          <p:cNvGraphicFramePr/>
          <p:nvPr/>
        </p:nvGraphicFramePr>
        <p:xfrm>
          <a:off x="-357222" y="1571612"/>
          <a:ext cx="8643966" cy="1174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me 14"/>
          <p:cNvGraphicFramePr/>
          <p:nvPr/>
        </p:nvGraphicFramePr>
        <p:xfrm>
          <a:off x="-357222" y="2500306"/>
          <a:ext cx="8643966" cy="20002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Diagramme 15"/>
          <p:cNvGraphicFramePr/>
          <p:nvPr/>
        </p:nvGraphicFramePr>
        <p:xfrm>
          <a:off x="-357222" y="4325958"/>
          <a:ext cx="8643966" cy="117474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 name="Diagramme 16"/>
          <p:cNvGraphicFramePr/>
          <p:nvPr/>
        </p:nvGraphicFramePr>
        <p:xfrm>
          <a:off x="-285752" y="5286388"/>
          <a:ext cx="8643966" cy="157161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Rectangle 6"/>
          <p:cNvSpPr/>
          <p:nvPr/>
        </p:nvSpPr>
        <p:spPr>
          <a:xfrm>
            <a:off x="1071538" y="142852"/>
            <a:ext cx="7000924" cy="7143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t>I. Les protéines cibles jouant le rôle de récepteurs des médiateurs</a:t>
            </a:r>
            <a:endParaRPr lang="fr-FR" sz="2000" b="1" dirty="0"/>
          </a:p>
        </p:txBody>
      </p:sp>
      <p:pic>
        <p:nvPicPr>
          <p:cNvPr id="12" name="Picture 3"/>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1857356" y="2714620"/>
            <a:ext cx="4471997" cy="2500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714348" y="1357298"/>
            <a:ext cx="7429552" cy="47149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
                                            <p:graphicEl>
                                              <a:dgm id="{BA78F85A-1D99-4BD6-BB8E-66CCDCD657C1}"/>
                                            </p:graphicEl>
                                          </p:spTgt>
                                        </p:tgtEl>
                                        <p:attrNameLst>
                                          <p:attrName>style.visibility</p:attrName>
                                        </p:attrNameLst>
                                      </p:cBhvr>
                                      <p:to>
                                        <p:strVal val="visible"/>
                                      </p:to>
                                    </p:set>
                                    <p:anim calcmode="lin" valueType="num">
                                      <p:cBhvr additive="base">
                                        <p:cTn id="11" dur="500" fill="hold"/>
                                        <p:tgtEl>
                                          <p:spTgt spid="14">
                                            <p:graphicEl>
                                              <a:dgm id="{BA78F85A-1D99-4BD6-BB8E-66CCDCD657C1}"/>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graphicEl>
                                              <a:dgm id="{BA78F85A-1D99-4BD6-BB8E-66CCDCD657C1}"/>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graphicEl>
                                              <a:dgm id="{5E1AB3F3-2187-44A9-A722-DFEC0E17A79A}"/>
                                            </p:graphicEl>
                                          </p:spTgt>
                                        </p:tgtEl>
                                        <p:attrNameLst>
                                          <p:attrName>style.visibility</p:attrName>
                                        </p:attrNameLst>
                                      </p:cBhvr>
                                      <p:to>
                                        <p:strVal val="visible"/>
                                      </p:to>
                                    </p:set>
                                    <p:anim calcmode="lin" valueType="num">
                                      <p:cBhvr additive="base">
                                        <p:cTn id="17" dur="500" fill="hold"/>
                                        <p:tgtEl>
                                          <p:spTgt spid="14">
                                            <p:graphicEl>
                                              <a:dgm id="{5E1AB3F3-2187-44A9-A722-DFEC0E17A79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graphicEl>
                                              <a:dgm id="{5E1AB3F3-2187-44A9-A722-DFEC0E17A79A}"/>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graphicEl>
                                              <a:dgm id="{BA78F85A-1D99-4BD6-BB8E-66CCDCD657C1}"/>
                                            </p:graphicEl>
                                          </p:spTgt>
                                        </p:tgtEl>
                                        <p:attrNameLst>
                                          <p:attrName>style.visibility</p:attrName>
                                        </p:attrNameLst>
                                      </p:cBhvr>
                                      <p:to>
                                        <p:strVal val="visible"/>
                                      </p:to>
                                    </p:set>
                                    <p:anim calcmode="lin" valueType="num">
                                      <p:cBhvr additive="base">
                                        <p:cTn id="23" dur="500" fill="hold"/>
                                        <p:tgtEl>
                                          <p:spTgt spid="15">
                                            <p:graphicEl>
                                              <a:dgm id="{BA78F85A-1D99-4BD6-BB8E-66CCDCD657C1}"/>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
                                            <p:graphicEl>
                                              <a:dgm id="{BA78F85A-1D99-4BD6-BB8E-66CCDCD657C1}"/>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
                                            <p:graphicEl>
                                              <a:dgm id="{5E1AB3F3-2187-44A9-A722-DFEC0E17A79A}"/>
                                            </p:graphicEl>
                                          </p:spTgt>
                                        </p:tgtEl>
                                        <p:attrNameLst>
                                          <p:attrName>style.visibility</p:attrName>
                                        </p:attrNameLst>
                                      </p:cBhvr>
                                      <p:to>
                                        <p:strVal val="visible"/>
                                      </p:to>
                                    </p:set>
                                    <p:anim calcmode="lin" valueType="num">
                                      <p:cBhvr additive="base">
                                        <p:cTn id="29" dur="500" fill="hold"/>
                                        <p:tgtEl>
                                          <p:spTgt spid="15">
                                            <p:graphicEl>
                                              <a:dgm id="{5E1AB3F3-2187-44A9-A722-DFEC0E17A79A}"/>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
                                            <p:graphicEl>
                                              <a:dgm id="{5E1AB3F3-2187-44A9-A722-DFEC0E17A79A}"/>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graphicEl>
                                              <a:dgm id="{BA78F85A-1D99-4BD6-BB8E-66CCDCD657C1}"/>
                                            </p:graphicEl>
                                          </p:spTgt>
                                        </p:tgtEl>
                                        <p:attrNameLst>
                                          <p:attrName>style.visibility</p:attrName>
                                        </p:attrNameLst>
                                      </p:cBhvr>
                                      <p:to>
                                        <p:strVal val="visible"/>
                                      </p:to>
                                    </p:set>
                                    <p:anim calcmode="lin" valueType="num">
                                      <p:cBhvr additive="base">
                                        <p:cTn id="35" dur="500" fill="hold"/>
                                        <p:tgtEl>
                                          <p:spTgt spid="16">
                                            <p:graphicEl>
                                              <a:dgm id="{BA78F85A-1D99-4BD6-BB8E-66CCDCD657C1}"/>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graphicEl>
                                              <a:dgm id="{BA78F85A-1D99-4BD6-BB8E-66CCDCD657C1}"/>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graphicEl>
                                              <a:dgm id="{5E1AB3F3-2187-44A9-A722-DFEC0E17A79A}"/>
                                            </p:graphicEl>
                                          </p:spTgt>
                                        </p:tgtEl>
                                        <p:attrNameLst>
                                          <p:attrName>style.visibility</p:attrName>
                                        </p:attrNameLst>
                                      </p:cBhvr>
                                      <p:to>
                                        <p:strVal val="visible"/>
                                      </p:to>
                                    </p:set>
                                    <p:anim calcmode="lin" valueType="num">
                                      <p:cBhvr additive="base">
                                        <p:cTn id="41" dur="500" fill="hold"/>
                                        <p:tgtEl>
                                          <p:spTgt spid="16">
                                            <p:graphicEl>
                                              <a:dgm id="{5E1AB3F3-2187-44A9-A722-DFEC0E17A79A}"/>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graphicEl>
                                              <a:dgm id="{5E1AB3F3-2187-44A9-A722-DFEC0E17A79A}"/>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7">
                                            <p:graphicEl>
                                              <a:dgm id="{BA78F85A-1D99-4BD6-BB8E-66CCDCD657C1}"/>
                                            </p:graphicEl>
                                          </p:spTgt>
                                        </p:tgtEl>
                                        <p:attrNameLst>
                                          <p:attrName>style.visibility</p:attrName>
                                        </p:attrNameLst>
                                      </p:cBhvr>
                                      <p:to>
                                        <p:strVal val="visible"/>
                                      </p:to>
                                    </p:set>
                                    <p:anim calcmode="lin" valueType="num">
                                      <p:cBhvr additive="base">
                                        <p:cTn id="63" dur="500" fill="hold"/>
                                        <p:tgtEl>
                                          <p:spTgt spid="17">
                                            <p:graphicEl>
                                              <a:dgm id="{BA78F85A-1D99-4BD6-BB8E-66CCDCD657C1}"/>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7">
                                            <p:graphicEl>
                                              <a:dgm id="{BA78F85A-1D99-4BD6-BB8E-66CCDCD657C1}"/>
                                            </p:graphic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7">
                                            <p:graphicEl>
                                              <a:dgm id="{5E1AB3F3-2187-44A9-A722-DFEC0E17A79A}"/>
                                            </p:graphicEl>
                                          </p:spTgt>
                                        </p:tgtEl>
                                        <p:attrNameLst>
                                          <p:attrName>style.visibility</p:attrName>
                                        </p:attrNameLst>
                                      </p:cBhvr>
                                      <p:to>
                                        <p:strVal val="visible"/>
                                      </p:to>
                                    </p:set>
                                    <p:anim calcmode="lin" valueType="num">
                                      <p:cBhvr additive="base">
                                        <p:cTn id="69" dur="500" fill="hold"/>
                                        <p:tgtEl>
                                          <p:spTgt spid="17">
                                            <p:graphicEl>
                                              <a:dgm id="{5E1AB3F3-2187-44A9-A722-DFEC0E17A79A}"/>
                                            </p:graphic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7">
                                            <p:graphicEl>
                                              <a:dgm id="{5E1AB3F3-2187-44A9-A722-DFEC0E17A79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4" grpId="0" uiExpand="1">
        <p:bldSub>
          <a:bldDgm bld="one"/>
        </p:bldSub>
      </p:bldGraphic>
      <p:bldGraphic spid="15" grpId="0">
        <p:bldSub>
          <a:bldDgm bld="lvlOne"/>
        </p:bldSub>
      </p:bldGraphic>
      <p:bldGraphic spid="16" grpId="0">
        <p:bldSub>
          <a:bldDgm bld="one"/>
        </p:bldSub>
      </p:bldGraphic>
      <p:bldGraphic spid="1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8662" y="2714620"/>
            <a:ext cx="264320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1. Récepteurs membranaires</a:t>
            </a:r>
            <a:endParaRPr lang="fr-FR" b="1" dirty="0"/>
          </a:p>
        </p:txBody>
      </p:sp>
      <p:sp>
        <p:nvSpPr>
          <p:cNvPr id="21" name="Rectangle 20"/>
          <p:cNvSpPr/>
          <p:nvPr/>
        </p:nvSpPr>
        <p:spPr>
          <a:xfrm>
            <a:off x="5857884" y="2714620"/>
            <a:ext cx="264320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2. Récepteurs nucléaires</a:t>
            </a:r>
            <a:endParaRPr lang="fr-FR" b="1" dirty="0"/>
          </a:p>
        </p:txBody>
      </p:sp>
      <p:sp>
        <p:nvSpPr>
          <p:cNvPr id="14" name="Rectangle 13"/>
          <p:cNvSpPr/>
          <p:nvPr/>
        </p:nvSpPr>
        <p:spPr>
          <a:xfrm>
            <a:off x="1071538" y="285728"/>
            <a:ext cx="7000924" cy="7143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t>I. Les protéines cibles jouant le rôle de récepteurs des médiateurs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142900"/>
            <a:ext cx="8286808" cy="1214446"/>
          </a:xfrm>
          <a:ln w="38100">
            <a:noFill/>
          </a:ln>
        </p:spPr>
        <p:txBody>
          <a:bodyPr>
            <a:normAutofit/>
            <a:scene3d>
              <a:camera prst="perspectiveRelaxedModerately"/>
              <a:lightRig rig="threePt" dir="t"/>
            </a:scene3d>
            <a:sp3d extrusionH="57150">
              <a:bevelT h="25400" prst="softRound"/>
            </a:sp3d>
          </a:bodyPr>
          <a:lstStyle/>
          <a:p>
            <a:r>
              <a:rPr lang="fr-FR" sz="4000" b="1" dirty="0" smtClean="0">
                <a:solidFill>
                  <a:srgbClr val="FF0066"/>
                </a:solidFill>
                <a:effectLst>
                  <a:outerShdw blurRad="38100" dist="38100" dir="2700000" algn="tl">
                    <a:srgbClr val="000000">
                      <a:alpha val="43137"/>
                    </a:srgbClr>
                  </a:outerShdw>
                </a:effectLst>
              </a:rPr>
              <a:t>    </a:t>
            </a:r>
            <a:r>
              <a:rPr lang="fr-FR" sz="3200" b="1" dirty="0" smtClean="0">
                <a:solidFill>
                  <a:srgbClr val="FF0066"/>
                </a:solidFill>
                <a:effectLst>
                  <a:outerShdw blurRad="38100" dist="38100" dir="2700000" algn="tl">
                    <a:srgbClr val="000000">
                      <a:alpha val="43137"/>
                    </a:srgbClr>
                  </a:outerShdw>
                </a:effectLst>
              </a:rPr>
              <a:t>1.  Les récepteurs membranaires</a:t>
            </a:r>
            <a:endParaRPr lang="fr-FR" sz="3200" b="1" dirty="0">
              <a:solidFill>
                <a:srgbClr val="FF0066"/>
              </a:solidFill>
              <a:effectLst>
                <a:outerShdw blurRad="38100" dist="38100" dir="2700000" algn="tl">
                  <a:srgbClr val="000000">
                    <a:alpha val="43137"/>
                  </a:srgbClr>
                </a:outerShdw>
              </a:effectLst>
            </a:endParaRPr>
          </a:p>
        </p:txBody>
      </p:sp>
      <p:sp>
        <p:nvSpPr>
          <p:cNvPr id="6" name="Rectangle à coins arrondis 5"/>
          <p:cNvSpPr/>
          <p:nvPr/>
        </p:nvSpPr>
        <p:spPr>
          <a:xfrm>
            <a:off x="285720" y="2285992"/>
            <a:ext cx="292895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rgbClr val="0070C0"/>
                </a:solidFill>
              </a:rPr>
              <a:t>  </a:t>
            </a:r>
            <a:r>
              <a:rPr lang="fr-FR" b="1" dirty="0" err="1" smtClean="0">
                <a:solidFill>
                  <a:srgbClr val="0070C0"/>
                </a:solidFill>
              </a:rPr>
              <a:t>Rec</a:t>
            </a:r>
            <a:r>
              <a:rPr lang="fr-FR" b="1" dirty="0" smtClean="0">
                <a:solidFill>
                  <a:srgbClr val="0070C0"/>
                </a:solidFill>
              </a:rPr>
              <a:t> couplés à la </a:t>
            </a:r>
            <a:r>
              <a:rPr lang="fr-FR" b="1" dirty="0" err="1" smtClean="0">
                <a:solidFill>
                  <a:srgbClr val="0070C0"/>
                </a:solidFill>
              </a:rPr>
              <a:t>pr</a:t>
            </a:r>
            <a:r>
              <a:rPr lang="fr-FR" b="1" dirty="0" smtClean="0">
                <a:solidFill>
                  <a:srgbClr val="0070C0"/>
                </a:solidFill>
              </a:rPr>
              <a:t>- G</a:t>
            </a:r>
            <a:endParaRPr lang="fr-FR" b="1" dirty="0">
              <a:solidFill>
                <a:srgbClr val="0070C0"/>
              </a:solidFill>
            </a:endParaRPr>
          </a:p>
        </p:txBody>
      </p:sp>
      <p:pic>
        <p:nvPicPr>
          <p:cNvPr id="7" name="Picture 2"/>
          <p:cNvPicPr>
            <a:picLocks noChangeAspect="1" noChangeArrowheads="1"/>
          </p:cNvPicPr>
          <p:nvPr/>
        </p:nvPicPr>
        <p:blipFill>
          <a:blip r:embed="rId2"/>
          <a:srcRect/>
          <a:stretch>
            <a:fillRect/>
          </a:stretch>
        </p:blipFill>
        <p:spPr bwMode="auto">
          <a:xfrm>
            <a:off x="357190" y="3714752"/>
            <a:ext cx="2857488" cy="1981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à coins arrondis 7"/>
          <p:cNvSpPr/>
          <p:nvPr/>
        </p:nvSpPr>
        <p:spPr>
          <a:xfrm>
            <a:off x="3500430" y="2357430"/>
            <a:ext cx="2071702"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b="1" dirty="0" err="1" smtClean="0">
                <a:solidFill>
                  <a:srgbClr val="0070C0"/>
                </a:solidFill>
              </a:rPr>
              <a:t>Récep</a:t>
            </a:r>
            <a:r>
              <a:rPr lang="fr-FR" b="1" dirty="0" smtClean="0">
                <a:solidFill>
                  <a:srgbClr val="0070C0"/>
                </a:solidFill>
              </a:rPr>
              <a:t> enzymes</a:t>
            </a:r>
            <a:endParaRPr lang="fr-FR" b="1" dirty="0">
              <a:solidFill>
                <a:srgbClr val="0070C0"/>
              </a:solidFill>
            </a:endParaRPr>
          </a:p>
        </p:txBody>
      </p:sp>
      <p:pic>
        <p:nvPicPr>
          <p:cNvPr id="9" name="Picture 4"/>
          <p:cNvPicPr>
            <a:picLocks noChangeAspect="1" noChangeArrowheads="1"/>
          </p:cNvPicPr>
          <p:nvPr/>
        </p:nvPicPr>
        <p:blipFill>
          <a:blip r:embed="rId3"/>
          <a:srcRect/>
          <a:stretch>
            <a:fillRect/>
          </a:stretch>
        </p:blipFill>
        <p:spPr bwMode="auto">
          <a:xfrm>
            <a:off x="3929058" y="3705246"/>
            <a:ext cx="1357322" cy="2224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à coins arrondis 9"/>
          <p:cNvSpPr/>
          <p:nvPr/>
        </p:nvSpPr>
        <p:spPr>
          <a:xfrm>
            <a:off x="6286512" y="2357430"/>
            <a:ext cx="214314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err="1" smtClean="0">
                <a:solidFill>
                  <a:srgbClr val="0070C0"/>
                </a:solidFill>
              </a:rPr>
              <a:t>Récep</a:t>
            </a:r>
            <a:r>
              <a:rPr lang="fr-FR" b="1" dirty="0" smtClean="0">
                <a:solidFill>
                  <a:srgbClr val="0070C0"/>
                </a:solidFill>
              </a:rPr>
              <a:t> canaux</a:t>
            </a:r>
            <a:endParaRPr lang="fr-FR" b="1" dirty="0">
              <a:solidFill>
                <a:srgbClr val="0070C0"/>
              </a:solidFill>
            </a:endParaRPr>
          </a:p>
        </p:txBody>
      </p:sp>
      <p:pic>
        <p:nvPicPr>
          <p:cNvPr id="11" name="Picture 5"/>
          <p:cNvPicPr>
            <a:picLocks noChangeAspect="1" noChangeArrowheads="1"/>
          </p:cNvPicPr>
          <p:nvPr/>
        </p:nvPicPr>
        <p:blipFill>
          <a:blip r:embed="rId4"/>
          <a:srcRect/>
          <a:stretch>
            <a:fillRect/>
          </a:stretch>
        </p:blipFill>
        <p:spPr bwMode="auto">
          <a:xfrm>
            <a:off x="6357950" y="3714752"/>
            <a:ext cx="2143140" cy="245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9"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622" y="-142900"/>
            <a:ext cx="8229600" cy="1214446"/>
          </a:xfrm>
          <a:ln w="38100">
            <a:noFill/>
          </a:ln>
        </p:spPr>
        <p:txBody>
          <a:bodyPr>
            <a:normAutofit/>
            <a:scene3d>
              <a:camera prst="perspectiveRelaxedModerately"/>
              <a:lightRig rig="threePt" dir="t"/>
            </a:scene3d>
            <a:sp3d extrusionH="57150">
              <a:bevelT h="25400" prst="softRound"/>
            </a:sp3d>
          </a:bodyPr>
          <a:lstStyle/>
          <a:p>
            <a:r>
              <a:rPr lang="fr-FR" sz="4000" b="1" dirty="0" smtClean="0">
                <a:solidFill>
                  <a:srgbClr val="FF0066"/>
                </a:solidFill>
                <a:effectLst>
                  <a:outerShdw blurRad="38100" dist="38100" dir="2700000" algn="tl">
                    <a:srgbClr val="000000">
                      <a:alpha val="43137"/>
                    </a:srgbClr>
                  </a:outerShdw>
                </a:effectLst>
              </a:rPr>
              <a:t>    </a:t>
            </a:r>
            <a:r>
              <a:rPr lang="fr-FR" sz="3200" b="1" dirty="0" smtClean="0">
                <a:solidFill>
                  <a:srgbClr val="FF0066"/>
                </a:solidFill>
                <a:effectLst>
                  <a:outerShdw blurRad="38100" dist="38100" dir="2700000" algn="tl">
                    <a:srgbClr val="000000">
                      <a:alpha val="43137"/>
                    </a:srgbClr>
                  </a:outerShdw>
                </a:effectLst>
              </a:rPr>
              <a:t>1.  Les récepteurs membranaires</a:t>
            </a:r>
            <a:endParaRPr lang="fr-FR" sz="3200" b="1" dirty="0">
              <a:solidFill>
                <a:srgbClr val="FF0066"/>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57200" y="1071546"/>
            <a:ext cx="8229600" cy="5357826"/>
          </a:xfrm>
        </p:spPr>
        <p:txBody>
          <a:bodyPr>
            <a:normAutofit/>
          </a:bodyPr>
          <a:lstStyle/>
          <a:p>
            <a:pPr>
              <a:buBlip>
                <a:blip r:embed="rId2"/>
              </a:buBlip>
            </a:pPr>
            <a:endParaRPr lang="fr-FR" sz="2400" b="1" dirty="0" smtClean="0">
              <a:solidFill>
                <a:srgbClr val="660033"/>
              </a:solidFill>
            </a:endParaRPr>
          </a:p>
          <a:p>
            <a:pPr>
              <a:buBlip>
                <a:blip r:embed="rId2"/>
              </a:buBlip>
            </a:pPr>
            <a:r>
              <a:rPr lang="fr-FR" sz="2400" b="1" dirty="0" smtClean="0">
                <a:solidFill>
                  <a:srgbClr val="660033"/>
                </a:solidFill>
              </a:rPr>
              <a:t>Exercent leur fonction de transmission des messages sans quitter la Mb</a:t>
            </a:r>
          </a:p>
          <a:p>
            <a:pPr>
              <a:buBlip>
                <a:blip r:embed="rId2"/>
              </a:buBlip>
            </a:pPr>
            <a:endParaRPr lang="fr-FR" sz="2400" b="1" dirty="0" smtClean="0">
              <a:solidFill>
                <a:schemeClr val="accent1">
                  <a:lumMod val="75000"/>
                </a:schemeClr>
              </a:solidFill>
            </a:endParaRPr>
          </a:p>
          <a:p>
            <a:pPr>
              <a:buBlip>
                <a:blip r:embed="rId2"/>
              </a:buBlip>
            </a:pPr>
            <a:r>
              <a:rPr lang="fr-FR" sz="2400" b="1" dirty="0" smtClean="0">
                <a:solidFill>
                  <a:srgbClr val="660033"/>
                </a:solidFill>
              </a:rPr>
              <a:t>Transduction des messages suivie obligatoirement de conduction des messages à travers la cellule jusqu’au système </a:t>
            </a:r>
            <a:r>
              <a:rPr lang="fr-FR" sz="2400" b="1" dirty="0" smtClean="0">
                <a:solidFill>
                  <a:srgbClr val="FF0066"/>
                </a:solidFill>
              </a:rPr>
              <a:t>Effecteur</a:t>
            </a:r>
          </a:p>
          <a:p>
            <a:pPr>
              <a:buBlip>
                <a:blip r:embed="rId2"/>
              </a:buBlip>
            </a:pPr>
            <a:endParaRPr lang="fr-FR" sz="2400" b="1" dirty="0" smtClean="0">
              <a:solidFill>
                <a:srgbClr val="660033"/>
              </a:solidFill>
            </a:endParaRPr>
          </a:p>
          <a:p>
            <a:pPr>
              <a:buBlip>
                <a:blip r:embed="rId2"/>
              </a:buBlip>
            </a:pPr>
            <a:r>
              <a:rPr lang="fr-FR" sz="2400" b="1" dirty="0" smtClean="0">
                <a:solidFill>
                  <a:srgbClr val="660033"/>
                </a:solidFill>
              </a:rPr>
              <a:t>Principaux ligands: hormones polypeptidiques, cytokines, facteurs de croissance. </a:t>
            </a:r>
          </a:p>
          <a:p>
            <a:pPr>
              <a:buNone/>
            </a:pPr>
            <a:endParaRPr lang="fr-FR" sz="2400" b="1" dirty="0" smtClean="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622" y="-357214"/>
            <a:ext cx="8229600" cy="857256"/>
          </a:xfrm>
          <a:ln w="38100">
            <a:noFill/>
          </a:ln>
        </p:spPr>
        <p:txBody>
          <a:bodyPr>
            <a:normAutofit/>
            <a:scene3d>
              <a:camera prst="perspectiveRelaxedModerately"/>
              <a:lightRig rig="threePt" dir="t"/>
            </a:scene3d>
            <a:sp3d extrusionH="57150">
              <a:bevelT h="25400" prst="softRound"/>
            </a:sp3d>
          </a:bodyPr>
          <a:lstStyle/>
          <a:p>
            <a:r>
              <a:rPr lang="fr-FR" sz="4000" b="1" dirty="0" smtClean="0">
                <a:solidFill>
                  <a:srgbClr val="FF0066"/>
                </a:solidFill>
                <a:effectLst>
                  <a:outerShdw blurRad="38100" dist="38100" dir="2700000" algn="tl">
                    <a:srgbClr val="000000">
                      <a:alpha val="43137"/>
                    </a:srgbClr>
                  </a:outerShdw>
                </a:effectLst>
              </a:rPr>
              <a:t>    </a:t>
            </a:r>
            <a:r>
              <a:rPr lang="fr-FR" sz="2800" b="1" dirty="0" smtClean="0">
                <a:solidFill>
                  <a:srgbClr val="FF0066"/>
                </a:solidFill>
                <a:effectLst>
                  <a:outerShdw blurRad="38100" dist="38100" dir="2700000" algn="tl">
                    <a:srgbClr val="000000">
                      <a:alpha val="43137"/>
                    </a:srgbClr>
                  </a:outerShdw>
                </a:effectLst>
              </a:rPr>
              <a:t>1.  Les récepteurs membranaires</a:t>
            </a:r>
            <a:endParaRPr lang="fr-FR" sz="2800" b="1" dirty="0">
              <a:solidFill>
                <a:srgbClr val="FF0066"/>
              </a:solidFill>
              <a:effectLst>
                <a:outerShdw blurRad="38100" dist="38100" dir="2700000" algn="tl">
                  <a:srgbClr val="000000">
                    <a:alpha val="43137"/>
                  </a:srgbClr>
                </a:outerShdw>
              </a:effectLst>
            </a:endParaRPr>
          </a:p>
        </p:txBody>
      </p:sp>
      <p:sp>
        <p:nvSpPr>
          <p:cNvPr id="16" name="Rectangle 15"/>
          <p:cNvSpPr/>
          <p:nvPr/>
        </p:nvSpPr>
        <p:spPr>
          <a:xfrm>
            <a:off x="1785918" y="785794"/>
            <a:ext cx="5500726"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660033"/>
                </a:solidFill>
              </a:rPr>
              <a:t>A. Récepteurs couplés à la Protéine G (RCPG)</a:t>
            </a:r>
            <a:endParaRPr lang="fr-FR" b="1" dirty="0">
              <a:solidFill>
                <a:srgbClr val="660033"/>
              </a:solidFill>
            </a:endParaRPr>
          </a:p>
        </p:txBody>
      </p:sp>
      <p:pic>
        <p:nvPicPr>
          <p:cNvPr id="20" name="Picture 1026" descr="C:\Windows\Bureau\fig_G4_2.jpg"/>
          <p:cNvPicPr>
            <a:picLocks noChangeAspect="1" noChangeArrowheads="1"/>
          </p:cNvPicPr>
          <p:nvPr/>
        </p:nvPicPr>
        <p:blipFill>
          <a:blip r:embed="rId2" cstate="print"/>
          <a:srcRect l="6493" t="6774" r="5844" b="8129"/>
          <a:stretch>
            <a:fillRect/>
          </a:stretch>
        </p:blipFill>
        <p:spPr bwMode="auto">
          <a:xfrm>
            <a:off x="285720" y="1643050"/>
            <a:ext cx="8572560" cy="49292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3358" y="358641"/>
            <a:ext cx="6052714" cy="284277"/>
          </a:xfrm>
          <a:prstGeom prst="round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fr-FR" sz="4200" kern="1200" dirty="0"/>
          </a:p>
        </p:txBody>
      </p:sp>
      <p:pic>
        <p:nvPicPr>
          <p:cNvPr id="7" name="Picture 2"/>
          <p:cNvPicPr>
            <a:picLocks noChangeAspect="1" noChangeArrowheads="1"/>
          </p:cNvPicPr>
          <p:nvPr/>
        </p:nvPicPr>
        <p:blipFill>
          <a:blip r:embed="rId3" cstate="print">
            <a:lum bright="-10000"/>
          </a:blip>
          <a:srcRect/>
          <a:stretch>
            <a:fillRect/>
          </a:stretch>
        </p:blipFill>
        <p:spPr bwMode="auto">
          <a:xfrm>
            <a:off x="-32" y="1285860"/>
            <a:ext cx="9144032" cy="4929222"/>
          </a:xfrm>
          <a:prstGeom prst="rect">
            <a:avLst/>
          </a:prstGeom>
          <a:noFill/>
          <a:ln w="9525">
            <a:noFill/>
            <a:miter lim="800000"/>
            <a:headEnd/>
            <a:tailEnd/>
          </a:ln>
          <a:effectLst/>
        </p:spPr>
      </p:pic>
      <p:sp>
        <p:nvSpPr>
          <p:cNvPr id="8" name="Rectangle à coins arrondis 7"/>
          <p:cNvSpPr/>
          <p:nvPr/>
        </p:nvSpPr>
        <p:spPr>
          <a:xfrm>
            <a:off x="4429124" y="1285860"/>
            <a:ext cx="4643470" cy="48577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smtClean="0">
              <a:solidFill>
                <a:schemeClr val="tx1"/>
              </a:solidFill>
              <a:latin typeface="Times New Roman" pitchFamily="18" charset="0"/>
              <a:cs typeface="Times New Roman" pitchFamily="18" charset="0"/>
            </a:endParaRPr>
          </a:p>
        </p:txBody>
      </p:sp>
      <p:sp>
        <p:nvSpPr>
          <p:cNvPr id="9" name="Rectangle 8"/>
          <p:cNvSpPr/>
          <p:nvPr/>
        </p:nvSpPr>
        <p:spPr>
          <a:xfrm>
            <a:off x="4714908" y="1785926"/>
            <a:ext cx="4500562" cy="1571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u="sng" dirty="0" smtClean="0">
                <a:solidFill>
                  <a:schemeClr val="accent4">
                    <a:lumMod val="50000"/>
                  </a:schemeClr>
                </a:solidFill>
                <a:latin typeface="Times New Roman" pitchFamily="18" charset="0"/>
                <a:cs typeface="Times New Roman" pitchFamily="18" charset="0"/>
              </a:rPr>
              <a:t>Récepteur </a:t>
            </a:r>
            <a:r>
              <a:rPr lang="fr-FR" sz="3200" b="1" dirty="0" smtClean="0">
                <a:solidFill>
                  <a:schemeClr val="accent4">
                    <a:lumMod val="50000"/>
                  </a:schemeClr>
                </a:solidFill>
                <a:latin typeface="Times New Roman" pitchFamily="18" charset="0"/>
                <a:cs typeface="Times New Roman" pitchFamily="18" charset="0"/>
              </a:rPr>
              <a:t>:</a:t>
            </a:r>
          </a:p>
          <a:p>
            <a:pPr algn="ctr"/>
            <a:endParaRPr lang="fr-FR" sz="1600" b="1" dirty="0" smtClean="0">
              <a:solidFill>
                <a:schemeClr val="accent4">
                  <a:lumMod val="50000"/>
                </a:schemeClr>
              </a:solidFill>
              <a:latin typeface="Times New Roman" pitchFamily="18" charset="0"/>
              <a:cs typeface="Times New Roman" pitchFamily="18" charset="0"/>
            </a:endParaRPr>
          </a:p>
          <a:p>
            <a:r>
              <a:rPr lang="fr-FR" sz="2400" dirty="0" smtClean="0">
                <a:solidFill>
                  <a:schemeClr val="tx1"/>
                </a:solidFill>
                <a:latin typeface="Times New Roman" pitchFamily="18" charset="0"/>
                <a:cs typeface="Times New Roman" pitchFamily="18" charset="0"/>
              </a:rPr>
              <a:t>Glycoprotéine:  +++ AA organisés en 7 segments.</a:t>
            </a:r>
          </a:p>
          <a:p>
            <a:pPr algn="ctr"/>
            <a:endParaRPr lang="fr-FR" sz="2000" dirty="0"/>
          </a:p>
        </p:txBody>
      </p:sp>
      <p:sp>
        <p:nvSpPr>
          <p:cNvPr id="10" name="Rectangle 9"/>
          <p:cNvSpPr/>
          <p:nvPr/>
        </p:nvSpPr>
        <p:spPr>
          <a:xfrm>
            <a:off x="71406" y="3357562"/>
            <a:ext cx="4500562" cy="114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latin typeface="Times New Roman" pitchFamily="18" charset="0"/>
                <a:cs typeface="Times New Roman" pitchFamily="18" charset="0"/>
              </a:rPr>
              <a:t>Les 7 hélices étroitement accolées définissent une poche hydrophobe où va se fixer le ligand</a:t>
            </a:r>
          </a:p>
        </p:txBody>
      </p:sp>
      <p:sp>
        <p:nvSpPr>
          <p:cNvPr id="11" name="Rectangle 10"/>
          <p:cNvSpPr/>
          <p:nvPr/>
        </p:nvSpPr>
        <p:spPr>
          <a:xfrm>
            <a:off x="214282" y="4714884"/>
            <a:ext cx="4500562"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latin typeface="Times New Roman" pitchFamily="18" charset="0"/>
                <a:cs typeface="Times New Roman" pitchFamily="18" charset="0"/>
              </a:rPr>
              <a:t>L’extrémité intracellulaire fixe la proteine G</a:t>
            </a:r>
            <a:endParaRPr lang="fr-FR" sz="2000" dirty="0"/>
          </a:p>
        </p:txBody>
      </p:sp>
      <p:sp>
        <p:nvSpPr>
          <p:cNvPr id="12" name="Ellipse 11"/>
          <p:cNvSpPr/>
          <p:nvPr/>
        </p:nvSpPr>
        <p:spPr>
          <a:xfrm>
            <a:off x="71406" y="142852"/>
            <a:ext cx="3000396" cy="5715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sz="2400" b="1" dirty="0" smtClean="0">
                <a:solidFill>
                  <a:srgbClr val="0070C0"/>
                </a:solidFill>
              </a:rPr>
              <a:t>Le récepteur</a:t>
            </a:r>
            <a:endParaRPr lang="fr-FR"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44444E-6 -2.59259E-6 L -0.49809 -0.00463 " pathEditMode="relative" rAng="0" ptsTypes="AA">
                                      <p:cBhvr>
                                        <p:cTn id="6" dur="2000" fill="hold"/>
                                        <p:tgtEl>
                                          <p:spTgt spid="8"/>
                                        </p:tgtEl>
                                        <p:attrNameLst>
                                          <p:attrName>ppt_x</p:attrName>
                                          <p:attrName>ppt_y</p:attrName>
                                        </p:attrNameLst>
                                      </p:cBhvr>
                                      <p:rCtr x="-249" y="-2"/>
                                    </p:animMotion>
                                  </p:childTnLst>
                                </p:cTn>
                              </p:par>
                              <p:par>
                                <p:cTn id="7" presetID="35" presetClass="path" presetSubtype="0" accel="50000" decel="50000" fill="hold" grpId="0" nodeType="withEffect">
                                  <p:stCondLst>
                                    <p:cond delay="0"/>
                                  </p:stCondLst>
                                  <p:childTnLst>
                                    <p:animMotion origin="layout" path="M 5.55556E-7 0 L -0.50573 -0.00069 " pathEditMode="relative" rAng="0" ptsTypes="AA">
                                      <p:cBhvr>
                                        <p:cTn id="8" dur="2000" fill="hold"/>
                                        <p:tgtEl>
                                          <p:spTgt spid="9">
                                            <p:txEl>
                                              <p:pRg st="0" end="0"/>
                                            </p:txEl>
                                          </p:spTgt>
                                        </p:tgtEl>
                                        <p:attrNameLst>
                                          <p:attrName>ppt_x</p:attrName>
                                          <p:attrName>ppt_y</p:attrName>
                                        </p:attrNameLst>
                                      </p:cBhvr>
                                      <p:rCtr x="-253" y="0"/>
                                    </p:animMotion>
                                  </p:childTnLst>
                                </p:cTn>
                              </p:par>
                              <p:par>
                                <p:cTn id="9" presetID="35" presetClass="path" presetSubtype="0" accel="50000" decel="50000" fill="hold" grpId="0" nodeType="withEffect">
                                  <p:stCondLst>
                                    <p:cond delay="0"/>
                                  </p:stCondLst>
                                  <p:childTnLst>
                                    <p:animMotion origin="layout" path="M 5.55556E-7 0 L -0.50573 -0.00069 " pathEditMode="relative" rAng="0" ptsTypes="AA">
                                      <p:cBhvr>
                                        <p:cTn id="10" dur="2000" fill="hold"/>
                                        <p:tgtEl>
                                          <p:spTgt spid="9">
                                            <p:txEl>
                                              <p:pRg st="2" end="2"/>
                                            </p:txEl>
                                          </p:spTgt>
                                        </p:tgtEl>
                                        <p:attrNameLst>
                                          <p:attrName>ppt_x</p:attrName>
                                          <p:attrName>ppt_y</p:attrName>
                                        </p:attrNameLst>
                                      </p:cBhvr>
                                      <p:rCtr x="-253" y="0"/>
                                    </p:animMotion>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643998" cy="6500858"/>
          </a:xfrm>
        </p:spPr>
        <p:txBody>
          <a:bodyPr/>
          <a:lstStyle/>
          <a:p>
            <a:pPr>
              <a:buNone/>
            </a:pPr>
            <a:endParaRPr lang="fr-FR" dirty="0" smtClean="0"/>
          </a:p>
          <a:p>
            <a:pPr>
              <a:buNone/>
            </a:pPr>
            <a:endParaRPr lang="fr-FR" dirty="0"/>
          </a:p>
        </p:txBody>
      </p:sp>
      <p:graphicFrame>
        <p:nvGraphicFramePr>
          <p:cNvPr id="5" name="Tableau 4"/>
          <p:cNvGraphicFramePr>
            <a:graphicFrameLocks noGrp="1"/>
          </p:cNvGraphicFramePr>
          <p:nvPr/>
        </p:nvGraphicFramePr>
        <p:xfrm>
          <a:off x="500034" y="285725"/>
          <a:ext cx="8143932" cy="6429423"/>
        </p:xfrm>
        <a:graphic>
          <a:graphicData uri="http://schemas.openxmlformats.org/drawingml/2006/table">
            <a:tbl>
              <a:tblPr firstRow="1" bandRow="1">
                <a:tableStyleId>{7DF18680-E054-41AD-8BC1-D1AEF772440D}</a:tableStyleId>
              </a:tblPr>
              <a:tblGrid>
                <a:gridCol w="8143932"/>
              </a:tblGrid>
              <a:tr h="724886">
                <a:tc>
                  <a:txBody>
                    <a:bodyPr/>
                    <a:lstStyle/>
                    <a:p>
                      <a:pPr algn="ctr"/>
                      <a:r>
                        <a:rPr lang="fr-FR" sz="2000" dirty="0" smtClean="0">
                          <a:solidFill>
                            <a:schemeClr val="tx1"/>
                          </a:solidFill>
                        </a:rPr>
                        <a:t>Exemples de récepteurs</a:t>
                      </a:r>
                      <a:r>
                        <a:rPr lang="fr-FR" sz="2000" baseline="0" dirty="0" smtClean="0">
                          <a:solidFill>
                            <a:schemeClr val="tx1"/>
                          </a:solidFill>
                        </a:rPr>
                        <a:t> membranaires couplés à la protéine G</a:t>
                      </a:r>
                      <a:endParaRPr lang="fr-FR" sz="2000" dirty="0">
                        <a:solidFill>
                          <a:schemeClr val="tx1"/>
                        </a:solidFill>
                      </a:endParaRPr>
                    </a:p>
                  </a:txBody>
                  <a:tcPr/>
                </a:tc>
              </a:tr>
              <a:tr h="8509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fr-FR" sz="1600" b="1" kern="1200" dirty="0" smtClean="0">
                        <a:solidFill>
                          <a:srgbClr val="C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600" b="1" kern="1200" dirty="0" smtClean="0">
                          <a:solidFill>
                            <a:srgbClr val="C00000"/>
                          </a:solidFill>
                          <a:latin typeface="+mn-lt"/>
                          <a:ea typeface="+mn-ea"/>
                          <a:cs typeface="+mn-cs"/>
                        </a:rPr>
                        <a:t>Les récepteurs histaminiques H</a:t>
                      </a:r>
                      <a:r>
                        <a:rPr kumimoji="0" lang="fr-FR" sz="1600" b="1" kern="1200" baseline="-25000" dirty="0" smtClean="0">
                          <a:solidFill>
                            <a:srgbClr val="C00000"/>
                          </a:solidFill>
                          <a:latin typeface="+mn-lt"/>
                          <a:ea typeface="+mn-ea"/>
                          <a:cs typeface="+mn-cs"/>
                        </a:rPr>
                        <a:t>1</a:t>
                      </a:r>
                      <a:r>
                        <a:rPr kumimoji="0" lang="fr-FR" sz="1600" b="1" kern="1200" dirty="0" smtClean="0">
                          <a:solidFill>
                            <a:srgbClr val="C00000"/>
                          </a:solidFill>
                          <a:latin typeface="+mn-lt"/>
                          <a:ea typeface="+mn-ea"/>
                          <a:cs typeface="+mn-cs"/>
                        </a:rPr>
                        <a:t> et H</a:t>
                      </a:r>
                      <a:r>
                        <a:rPr kumimoji="0" lang="fr-FR" sz="1600" b="1" kern="1200" baseline="-25000" dirty="0" smtClean="0">
                          <a:solidFill>
                            <a:srgbClr val="C00000"/>
                          </a:solidFill>
                          <a:latin typeface="+mn-lt"/>
                          <a:ea typeface="+mn-ea"/>
                          <a:cs typeface="+mn-cs"/>
                        </a:rPr>
                        <a:t>2</a:t>
                      </a:r>
                      <a:r>
                        <a:rPr kumimoji="0" lang="fr-FR" sz="1600" b="1" kern="1200" dirty="0" smtClean="0">
                          <a:solidFill>
                            <a:srgbClr val="C00000"/>
                          </a:solidFill>
                          <a:latin typeface="+mn-lt"/>
                          <a:ea typeface="+mn-ea"/>
                          <a:cs typeface="+mn-cs"/>
                        </a:rPr>
                        <a:t>.</a:t>
                      </a:r>
                    </a:p>
                    <a:p>
                      <a:pPr algn="ctr"/>
                      <a:endParaRPr lang="fr-FR" sz="1600" dirty="0"/>
                    </a:p>
                  </a:txBody>
                  <a:tcPr/>
                </a:tc>
              </a:tr>
              <a:tr h="850953">
                <a:tc>
                  <a:txBody>
                    <a:bodyPr/>
                    <a:lstStyle/>
                    <a:p>
                      <a:pPr algn="ctr"/>
                      <a:endParaRPr kumimoji="0" lang="fr-FR" sz="1600" b="1" kern="1200" dirty="0" smtClean="0">
                        <a:solidFill>
                          <a:srgbClr val="C00000"/>
                        </a:solidFill>
                        <a:latin typeface="+mn-lt"/>
                        <a:ea typeface="+mn-ea"/>
                        <a:cs typeface="+mn-cs"/>
                      </a:endParaRPr>
                    </a:p>
                    <a:p>
                      <a:pPr algn="ctr"/>
                      <a:r>
                        <a:rPr kumimoji="0" lang="fr-FR" sz="1600" b="1" kern="1200" dirty="0" smtClean="0">
                          <a:solidFill>
                            <a:srgbClr val="C00000"/>
                          </a:solidFill>
                          <a:latin typeface="+mn-lt"/>
                          <a:ea typeface="+mn-ea"/>
                          <a:cs typeface="+mn-cs"/>
                        </a:rPr>
                        <a:t>Les récepteurs </a:t>
                      </a:r>
                      <a:r>
                        <a:rPr kumimoji="0" lang="fr-FR" sz="1600" b="1" kern="1200" dirty="0" err="1" smtClean="0">
                          <a:solidFill>
                            <a:srgbClr val="C00000"/>
                          </a:solidFill>
                          <a:latin typeface="+mn-lt"/>
                          <a:ea typeface="+mn-ea"/>
                          <a:cs typeface="+mn-cs"/>
                        </a:rPr>
                        <a:t>muscariniques</a:t>
                      </a:r>
                      <a:r>
                        <a:rPr kumimoji="0" lang="fr-FR" sz="1600" b="1" kern="1200" dirty="0" smtClean="0">
                          <a:solidFill>
                            <a:srgbClr val="C00000"/>
                          </a:solidFill>
                          <a:latin typeface="+mn-lt"/>
                          <a:ea typeface="+mn-ea"/>
                          <a:cs typeface="+mn-cs"/>
                        </a:rPr>
                        <a:t> (M) de l'acétylcholine</a:t>
                      </a:r>
                    </a:p>
                    <a:p>
                      <a:pPr algn="ctr"/>
                      <a:endParaRPr lang="fr-FR" sz="1600" b="1" dirty="0">
                        <a:solidFill>
                          <a:srgbClr val="C00000"/>
                        </a:solidFill>
                      </a:endParaRPr>
                    </a:p>
                  </a:txBody>
                  <a:tcPr/>
                </a:tc>
              </a:tr>
              <a:tr h="8509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fr-FR" sz="1600" b="1" kern="1200" dirty="0" smtClean="0">
                        <a:solidFill>
                          <a:srgbClr val="C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600" b="1" kern="1200" dirty="0" smtClean="0">
                          <a:solidFill>
                            <a:srgbClr val="C00000"/>
                          </a:solidFill>
                          <a:latin typeface="+mn-lt"/>
                          <a:ea typeface="+mn-ea"/>
                          <a:cs typeface="+mn-cs"/>
                        </a:rPr>
                        <a:t>Les récepteurs α et β adrénergiques</a:t>
                      </a:r>
                    </a:p>
                    <a:p>
                      <a:pPr algn="ctr"/>
                      <a:endParaRPr lang="fr-FR" sz="1600" dirty="0"/>
                    </a:p>
                  </a:txBody>
                  <a:tcPr/>
                </a:tc>
              </a:tr>
              <a:tr h="8509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fr-FR" sz="1600" b="1" kern="1200" dirty="0" smtClean="0">
                        <a:solidFill>
                          <a:srgbClr val="C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600" b="1" kern="1200" dirty="0" smtClean="0">
                          <a:solidFill>
                            <a:srgbClr val="C00000"/>
                          </a:solidFill>
                          <a:latin typeface="+mn-lt"/>
                          <a:ea typeface="+mn-ea"/>
                          <a:cs typeface="+mn-cs"/>
                        </a:rPr>
                        <a:t>Les récepteurs (D) de la dopamine</a:t>
                      </a:r>
                    </a:p>
                    <a:p>
                      <a:pPr algn="ctr"/>
                      <a:endParaRPr lang="fr-FR" sz="1600" dirty="0"/>
                    </a:p>
                  </a:txBody>
                  <a:tcPr/>
                </a:tc>
              </a:tr>
              <a:tr h="850953">
                <a:tc>
                  <a:txBody>
                    <a:bodyPr/>
                    <a:lstStyle/>
                    <a:p>
                      <a:pPr algn="ctr"/>
                      <a:endParaRPr kumimoji="0" lang="fr-FR" sz="1600" b="1" kern="1200" dirty="0" smtClean="0">
                        <a:solidFill>
                          <a:srgbClr val="C00000"/>
                        </a:solidFill>
                        <a:latin typeface="+mn-lt"/>
                        <a:ea typeface="+mn-ea"/>
                        <a:cs typeface="+mn-cs"/>
                      </a:endParaRPr>
                    </a:p>
                    <a:p>
                      <a:pPr algn="ctr"/>
                      <a:r>
                        <a:rPr kumimoji="0" lang="fr-FR" sz="1600" b="1" kern="1200" dirty="0" smtClean="0">
                          <a:solidFill>
                            <a:srgbClr val="C00000"/>
                          </a:solidFill>
                          <a:latin typeface="+mn-lt"/>
                          <a:ea typeface="+mn-ea"/>
                          <a:cs typeface="+mn-cs"/>
                        </a:rPr>
                        <a:t>Les récepteurs (5</a:t>
                      </a:r>
                      <a:r>
                        <a:rPr kumimoji="0" lang="fr-FR" sz="1600" b="1" kern="1200" baseline="0" dirty="0" smtClean="0">
                          <a:solidFill>
                            <a:srgbClr val="C00000"/>
                          </a:solidFill>
                          <a:latin typeface="+mn-lt"/>
                          <a:ea typeface="+mn-ea"/>
                          <a:cs typeface="+mn-cs"/>
                        </a:rPr>
                        <a:t> HT) </a:t>
                      </a:r>
                      <a:r>
                        <a:rPr kumimoji="0" lang="fr-FR" sz="1600" b="1" kern="1200" dirty="0" smtClean="0">
                          <a:solidFill>
                            <a:srgbClr val="C00000"/>
                          </a:solidFill>
                          <a:latin typeface="+mn-lt"/>
                          <a:ea typeface="+mn-ea"/>
                          <a:cs typeface="+mn-cs"/>
                        </a:rPr>
                        <a:t>de la sérotonine </a:t>
                      </a:r>
                    </a:p>
                    <a:p>
                      <a:pPr algn="ctr"/>
                      <a:endParaRPr lang="fr-FR" sz="1600" b="1" dirty="0">
                        <a:solidFill>
                          <a:srgbClr val="C00000"/>
                        </a:solidFill>
                      </a:endParaRPr>
                    </a:p>
                  </a:txBody>
                  <a:tcPr/>
                </a:tc>
              </a:tr>
              <a:tr h="8509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fr-FR" sz="1600" b="1" kern="1200" dirty="0" smtClean="0">
                        <a:solidFill>
                          <a:srgbClr val="C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600" b="1" kern="1200" dirty="0" smtClean="0">
                          <a:solidFill>
                            <a:srgbClr val="C00000"/>
                          </a:solidFill>
                          <a:latin typeface="+mn-lt"/>
                          <a:ea typeface="+mn-ea"/>
                          <a:cs typeface="+mn-cs"/>
                        </a:rPr>
                        <a:t>Les récepteurs morphiniques</a:t>
                      </a:r>
                    </a:p>
                    <a:p>
                      <a:pPr algn="ctr"/>
                      <a:endParaRPr lang="fr-FR" sz="1600" dirty="0"/>
                    </a:p>
                  </a:txBody>
                  <a:tcPr/>
                </a:tc>
              </a:tr>
              <a:tr h="598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600" b="1" kern="1200" dirty="0" smtClean="0">
                          <a:solidFill>
                            <a:srgbClr val="C00000"/>
                          </a:solidFill>
                          <a:latin typeface="+mn-lt"/>
                          <a:ea typeface="+mn-ea"/>
                          <a:cs typeface="+mn-cs"/>
                        </a:rPr>
                        <a:t>Les récepteurs B de l'acide γ-</a:t>
                      </a:r>
                      <a:r>
                        <a:rPr kumimoji="0" lang="fr-FR" sz="1600" b="1" kern="1200" dirty="0" err="1" smtClean="0">
                          <a:solidFill>
                            <a:srgbClr val="C00000"/>
                          </a:solidFill>
                          <a:latin typeface="+mn-lt"/>
                          <a:ea typeface="+mn-ea"/>
                          <a:cs typeface="+mn-cs"/>
                        </a:rPr>
                        <a:t>aminobutyrique</a:t>
                      </a:r>
                      <a:r>
                        <a:rPr kumimoji="0" lang="fr-FR" sz="1600" b="1" kern="1200" dirty="0" smtClean="0">
                          <a:solidFill>
                            <a:srgbClr val="C00000"/>
                          </a:solidFill>
                          <a:latin typeface="+mn-lt"/>
                          <a:ea typeface="+mn-ea"/>
                          <a:cs typeface="+mn-cs"/>
                        </a:rPr>
                        <a:t> (GABA).</a:t>
                      </a:r>
                    </a:p>
                    <a:p>
                      <a:pPr algn="ctr"/>
                      <a:endParaRPr lang="fr-FR" sz="16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7554" y="357166"/>
            <a:ext cx="200026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t>Objectif</a:t>
            </a:r>
            <a:endParaRPr lang="fr-FR" sz="2000" b="1" dirty="0"/>
          </a:p>
        </p:txBody>
      </p:sp>
      <p:sp>
        <p:nvSpPr>
          <p:cNvPr id="5" name="Rectangle à coins arrondis 4"/>
          <p:cNvSpPr/>
          <p:nvPr/>
        </p:nvSpPr>
        <p:spPr>
          <a:xfrm>
            <a:off x="1071538" y="1928802"/>
            <a:ext cx="7072362" cy="1143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Connaitre la </a:t>
            </a:r>
            <a:r>
              <a:rPr lang="fr-FR" b="1" dirty="0" smtClean="0">
                <a:solidFill>
                  <a:srgbClr val="FF0066"/>
                </a:solidFill>
              </a:rPr>
              <a:t>nature des sites de liaisons </a:t>
            </a:r>
            <a:r>
              <a:rPr lang="fr-FR" b="1" dirty="0" smtClean="0"/>
              <a:t>du médicament dans l’organisme</a:t>
            </a:r>
            <a:endParaRPr lang="fr-FR" b="1" dirty="0"/>
          </a:p>
        </p:txBody>
      </p:sp>
      <p:sp>
        <p:nvSpPr>
          <p:cNvPr id="6" name="Rectangle à coins arrondis 5"/>
          <p:cNvSpPr/>
          <p:nvPr/>
        </p:nvSpPr>
        <p:spPr>
          <a:xfrm>
            <a:off x="1071538" y="4071942"/>
            <a:ext cx="7072362" cy="1143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Connaitre les mécanismes par les quels l’association du </a:t>
            </a:r>
            <a:r>
              <a:rPr lang="fr-FR" b="1" dirty="0" err="1" smtClean="0"/>
              <a:t>Medt</a:t>
            </a:r>
            <a:r>
              <a:rPr lang="fr-FR" b="1" dirty="0" smtClean="0"/>
              <a:t> avec un site mène à une </a:t>
            </a:r>
            <a:r>
              <a:rPr lang="fr-FR" b="1" dirty="0" smtClean="0">
                <a:solidFill>
                  <a:srgbClr val="FF0066"/>
                </a:solidFill>
              </a:rPr>
              <a:t>réponse pharmacologique</a:t>
            </a:r>
            <a:endParaRPr lang="fr-FR" b="1"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71546"/>
            <a:ext cx="8229600" cy="5357826"/>
          </a:xfrm>
        </p:spPr>
        <p:txBody>
          <a:bodyPr>
            <a:normAutofit/>
          </a:bodyPr>
          <a:lstStyle/>
          <a:p>
            <a:pPr>
              <a:buBlip>
                <a:blip r:embed="rId2"/>
              </a:buBlip>
            </a:pPr>
            <a:r>
              <a:rPr lang="fr-FR" sz="2400" b="1" dirty="0" smtClean="0">
                <a:solidFill>
                  <a:srgbClr val="660033"/>
                </a:solidFill>
              </a:rPr>
              <a:t>Localisée sur la face cytoplasmique interne de la Mb</a:t>
            </a:r>
          </a:p>
          <a:p>
            <a:pPr>
              <a:buBlip>
                <a:blip r:embed="rId2"/>
              </a:buBlip>
            </a:pPr>
            <a:endParaRPr lang="fr-FR" sz="2400" b="1" dirty="0" smtClean="0">
              <a:solidFill>
                <a:schemeClr val="accent1">
                  <a:lumMod val="75000"/>
                </a:schemeClr>
              </a:solidFill>
            </a:endParaRPr>
          </a:p>
          <a:p>
            <a:pPr>
              <a:buBlip>
                <a:blip r:embed="rId2"/>
              </a:buBlip>
            </a:pPr>
            <a:r>
              <a:rPr lang="fr-FR" sz="2400" b="1" dirty="0" smtClean="0">
                <a:solidFill>
                  <a:srgbClr val="660033"/>
                </a:solidFill>
              </a:rPr>
              <a:t>Assure la transduction du signal suite à l’interaction </a:t>
            </a:r>
          </a:p>
          <a:p>
            <a:pPr>
              <a:buNone/>
            </a:pPr>
            <a:r>
              <a:rPr lang="fr-FR" sz="2400" b="1" dirty="0" smtClean="0">
                <a:solidFill>
                  <a:srgbClr val="660033"/>
                </a:solidFill>
              </a:rPr>
              <a:t>     « L-R »</a:t>
            </a:r>
          </a:p>
          <a:p>
            <a:pPr>
              <a:buBlip>
                <a:blip r:embed="rId2"/>
              </a:buBlip>
            </a:pPr>
            <a:endParaRPr lang="fr-FR" sz="2400" b="1" dirty="0" smtClean="0">
              <a:solidFill>
                <a:srgbClr val="660033"/>
              </a:solidFill>
            </a:endParaRPr>
          </a:p>
          <a:p>
            <a:pPr>
              <a:buBlip>
                <a:blip r:embed="rId2"/>
              </a:buBlip>
            </a:pPr>
            <a:r>
              <a:rPr lang="fr-FR" sz="2400" b="1" dirty="0" smtClean="0">
                <a:solidFill>
                  <a:srgbClr val="660033"/>
                </a:solidFill>
              </a:rPr>
              <a:t>Nommée ainsi car elle</a:t>
            </a:r>
            <a:r>
              <a:rPr lang="fr-FR" sz="2400" b="1" dirty="0" smtClean="0">
                <a:solidFill>
                  <a:schemeClr val="accent1">
                    <a:lumMod val="75000"/>
                  </a:schemeClr>
                </a:solidFill>
              </a:rPr>
              <a:t> </a:t>
            </a:r>
            <a:r>
              <a:rPr lang="fr-FR" sz="2400" b="1" dirty="0" smtClean="0">
                <a:solidFill>
                  <a:srgbClr val="C00000"/>
                </a:solidFill>
              </a:rPr>
              <a:t>fixe et hydrolyse </a:t>
            </a:r>
            <a:r>
              <a:rPr lang="fr-FR" sz="2400" b="1" dirty="0" smtClean="0">
                <a:solidFill>
                  <a:srgbClr val="660033"/>
                </a:solidFill>
              </a:rPr>
              <a:t>le </a:t>
            </a:r>
            <a:r>
              <a:rPr lang="fr-FR" sz="2400" b="1" dirty="0" smtClean="0">
                <a:solidFill>
                  <a:srgbClr val="FF0066"/>
                </a:solidFill>
              </a:rPr>
              <a:t>GTP</a:t>
            </a:r>
            <a:endParaRPr lang="fr-FR" sz="2400" b="1" dirty="0" smtClean="0">
              <a:solidFill>
                <a:srgbClr val="660033"/>
              </a:solidFill>
            </a:endParaRPr>
          </a:p>
          <a:p>
            <a:pPr>
              <a:buNone/>
            </a:pPr>
            <a:endParaRPr lang="fr-FR" sz="2400" b="1" u="sng" dirty="0" smtClean="0">
              <a:solidFill>
                <a:srgbClr val="660033"/>
              </a:solidFill>
            </a:endParaRPr>
          </a:p>
          <a:p>
            <a:pPr>
              <a:buBlip>
                <a:blip r:embed="rId2"/>
              </a:buBlip>
            </a:pPr>
            <a:r>
              <a:rPr lang="fr-FR" sz="2400" b="1" dirty="0" smtClean="0">
                <a:solidFill>
                  <a:srgbClr val="660033"/>
                </a:solidFill>
              </a:rPr>
              <a:t>3  s/unités: </a:t>
            </a:r>
            <a:r>
              <a:rPr lang="el-GR" sz="2400" b="1" dirty="0" smtClean="0">
                <a:solidFill>
                  <a:srgbClr val="660033"/>
                </a:solidFill>
              </a:rPr>
              <a:t>α</a:t>
            </a:r>
            <a:r>
              <a:rPr lang="fr-FR" sz="2400" b="1" dirty="0" smtClean="0">
                <a:solidFill>
                  <a:srgbClr val="660033"/>
                </a:solidFill>
              </a:rPr>
              <a:t>, </a:t>
            </a:r>
            <a:r>
              <a:rPr lang="el-GR" sz="2400" b="1" dirty="0" smtClean="0">
                <a:solidFill>
                  <a:srgbClr val="660033"/>
                </a:solidFill>
              </a:rPr>
              <a:t>β</a:t>
            </a:r>
            <a:r>
              <a:rPr lang="fr-FR" sz="2400" b="1" dirty="0" smtClean="0">
                <a:solidFill>
                  <a:srgbClr val="660033"/>
                </a:solidFill>
              </a:rPr>
              <a:t>, </a:t>
            </a:r>
            <a:r>
              <a:rPr lang="el-GR" sz="2400" b="1" dirty="0" smtClean="0">
                <a:solidFill>
                  <a:srgbClr val="660033"/>
                </a:solidFill>
              </a:rPr>
              <a:t>γ</a:t>
            </a:r>
            <a:r>
              <a:rPr lang="fr-FR" sz="2400" b="1" dirty="0" smtClean="0">
                <a:solidFill>
                  <a:srgbClr val="660033"/>
                </a:solidFill>
              </a:rPr>
              <a:t>.</a:t>
            </a:r>
          </a:p>
          <a:p>
            <a:pPr>
              <a:buBlip>
                <a:blip r:embed="rId2"/>
              </a:buBlip>
            </a:pPr>
            <a:endParaRPr lang="fr-FR" sz="2400" b="1" dirty="0" smtClean="0">
              <a:solidFill>
                <a:srgbClr val="660033"/>
              </a:solidFill>
            </a:endParaRPr>
          </a:p>
          <a:p>
            <a:pPr>
              <a:buBlip>
                <a:blip r:embed="rId2"/>
              </a:buBlip>
            </a:pPr>
            <a:r>
              <a:rPr lang="fr-FR" sz="2400" b="1" dirty="0" smtClean="0">
                <a:solidFill>
                  <a:srgbClr val="660033"/>
                </a:solidFill>
              </a:rPr>
              <a:t>Les </a:t>
            </a:r>
            <a:r>
              <a:rPr lang="fr-FR" sz="2400" b="1" dirty="0" err="1" smtClean="0">
                <a:solidFill>
                  <a:srgbClr val="660033"/>
                </a:solidFill>
              </a:rPr>
              <a:t>pr</a:t>
            </a:r>
            <a:r>
              <a:rPr lang="fr-FR" sz="2400" b="1" dirty="0" smtClean="0">
                <a:solidFill>
                  <a:srgbClr val="660033"/>
                </a:solidFill>
              </a:rPr>
              <a:t>- G se diffèrent par leurs s/u </a:t>
            </a:r>
            <a:r>
              <a:rPr lang="el-GR" sz="2400" b="1" dirty="0" smtClean="0">
                <a:solidFill>
                  <a:srgbClr val="660033"/>
                </a:solidFill>
              </a:rPr>
              <a:t>α</a:t>
            </a:r>
            <a:r>
              <a:rPr lang="fr-FR" sz="2400" b="1" dirty="0" smtClean="0">
                <a:solidFill>
                  <a:srgbClr val="660033"/>
                </a:solidFill>
              </a:rPr>
              <a:t>:</a:t>
            </a:r>
          </a:p>
          <a:p>
            <a:pPr>
              <a:buNone/>
            </a:pPr>
            <a:endParaRPr lang="fr-FR" sz="2400" b="1" dirty="0" smtClean="0">
              <a:solidFill>
                <a:srgbClr val="660033"/>
              </a:solidFill>
            </a:endParaRPr>
          </a:p>
        </p:txBody>
      </p:sp>
      <p:sp>
        <p:nvSpPr>
          <p:cNvPr id="4" name="Ellipse 3"/>
          <p:cNvSpPr/>
          <p:nvPr/>
        </p:nvSpPr>
        <p:spPr>
          <a:xfrm>
            <a:off x="3214678" y="142852"/>
            <a:ext cx="2643206" cy="5715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sz="2000" b="1" dirty="0" smtClean="0">
                <a:solidFill>
                  <a:srgbClr val="0070C0"/>
                </a:solidFill>
              </a:rPr>
              <a:t>La protéine G</a:t>
            </a:r>
            <a:endParaRPr lang="fr-FR" sz="2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28596" y="1500174"/>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eur droit avec flèche 5"/>
          <p:cNvCxnSpPr/>
          <p:nvPr/>
        </p:nvCxnSpPr>
        <p:spPr>
          <a:xfrm>
            <a:off x="3071802" y="4786322"/>
            <a:ext cx="42862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 name="Ellipse 4"/>
          <p:cNvSpPr/>
          <p:nvPr/>
        </p:nvSpPr>
        <p:spPr>
          <a:xfrm>
            <a:off x="3214678" y="142852"/>
            <a:ext cx="2643206" cy="5715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sz="2000" b="1" dirty="0" smtClean="0">
                <a:solidFill>
                  <a:srgbClr val="0070C0"/>
                </a:solidFill>
              </a:rPr>
              <a:t>La protéine G</a:t>
            </a:r>
            <a:endParaRPr lang="fr-FR" sz="2000"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nvGraphicFramePr>
        <p:xfrm>
          <a:off x="1524000" y="1643050"/>
          <a:ext cx="6096000"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Ellipse 11"/>
          <p:cNvSpPr/>
          <p:nvPr/>
        </p:nvSpPr>
        <p:spPr>
          <a:xfrm>
            <a:off x="3214678" y="142852"/>
            <a:ext cx="2643206" cy="5715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sz="2000" b="1" dirty="0" smtClean="0">
                <a:solidFill>
                  <a:srgbClr val="0070C0"/>
                </a:solidFill>
              </a:rPr>
              <a:t>La protéine G</a:t>
            </a:r>
            <a:endParaRPr lang="fr-FR" sz="2000" b="1"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42852"/>
            <a:ext cx="8715436" cy="6572296"/>
          </a:xfrm>
        </p:spPr>
        <p:txBody>
          <a:bodyPr/>
          <a:lstStyle/>
          <a:p>
            <a:pPr>
              <a:buNone/>
            </a:pPr>
            <a:endParaRPr lang="fr-FR" dirty="0" smtClean="0"/>
          </a:p>
          <a:p>
            <a:pPr>
              <a:buNone/>
            </a:pPr>
            <a:endParaRPr lang="fr-FR" sz="2400" b="1" dirty="0" smtClean="0">
              <a:solidFill>
                <a:srgbClr val="FF0066"/>
              </a:solidFill>
              <a:latin typeface="Constantia"/>
            </a:endParaRPr>
          </a:p>
          <a:p>
            <a:pPr>
              <a:buNone/>
            </a:pPr>
            <a:r>
              <a:rPr lang="fr-FR" sz="2400" b="1" dirty="0" smtClean="0">
                <a:solidFill>
                  <a:srgbClr val="FF0066"/>
                </a:solidFill>
                <a:latin typeface="Constantia"/>
              </a:rPr>
              <a:t>  </a:t>
            </a:r>
            <a:endParaRPr lang="fr-FR" sz="2400" b="1" u="sng" dirty="0">
              <a:solidFill>
                <a:srgbClr val="FF0066"/>
              </a:solidFill>
            </a:endParaRPr>
          </a:p>
        </p:txBody>
      </p:sp>
      <p:graphicFrame>
        <p:nvGraphicFramePr>
          <p:cNvPr id="5" name="Tableau 4"/>
          <p:cNvGraphicFramePr>
            <a:graphicFrameLocks noGrp="1"/>
          </p:cNvGraphicFramePr>
          <p:nvPr/>
        </p:nvGraphicFramePr>
        <p:xfrm>
          <a:off x="785786" y="973476"/>
          <a:ext cx="7262842" cy="5516880"/>
        </p:xfrm>
        <a:graphic>
          <a:graphicData uri="http://schemas.openxmlformats.org/drawingml/2006/table">
            <a:tbl>
              <a:tblPr firstRow="1" bandRow="1">
                <a:tableStyleId>{22838BEF-8BB2-4498-84A7-C5851F593DF1}</a:tableStyleId>
              </a:tblPr>
              <a:tblGrid>
                <a:gridCol w="2619372"/>
                <a:gridCol w="4643470"/>
              </a:tblGrid>
              <a:tr h="370840">
                <a:tc>
                  <a:txBody>
                    <a:bodyPr/>
                    <a:lstStyle/>
                    <a:p>
                      <a:r>
                        <a:rPr lang="fr-FR" sz="2000" dirty="0" smtClean="0">
                          <a:solidFill>
                            <a:srgbClr val="C00000"/>
                          </a:solidFill>
                        </a:rPr>
                        <a:t>    </a:t>
                      </a:r>
                    </a:p>
                    <a:p>
                      <a:r>
                        <a:rPr lang="fr-FR" sz="2000" dirty="0" smtClean="0">
                          <a:solidFill>
                            <a:srgbClr val="C00000"/>
                          </a:solidFill>
                        </a:rPr>
                        <a:t>   Gs (stimulante)</a:t>
                      </a:r>
                    </a:p>
                    <a:p>
                      <a:endParaRPr lang="fr-FR" sz="2000" dirty="0">
                        <a:solidFill>
                          <a:srgbClr val="C00000"/>
                        </a:solidFill>
                      </a:endParaRPr>
                    </a:p>
                  </a:txBody>
                  <a:tcPr/>
                </a:tc>
                <a:tc>
                  <a:txBody>
                    <a:bodyPr/>
                    <a:lstStyle/>
                    <a:p>
                      <a:endParaRPr lang="fr-FR" sz="2000" dirty="0" smtClean="0">
                        <a:solidFill>
                          <a:srgbClr val="0070C0"/>
                        </a:solidFill>
                      </a:endParaRPr>
                    </a:p>
                    <a:p>
                      <a:r>
                        <a:rPr lang="fr-FR" sz="2000" dirty="0" smtClean="0">
                          <a:solidFill>
                            <a:srgbClr val="0070C0"/>
                          </a:solidFill>
                        </a:rPr>
                        <a:t>  S/u</a:t>
                      </a:r>
                      <a:r>
                        <a:rPr lang="fr-FR" sz="2000" baseline="0" dirty="0" smtClean="0">
                          <a:solidFill>
                            <a:srgbClr val="0070C0"/>
                          </a:solidFill>
                        </a:rPr>
                        <a:t>  </a:t>
                      </a:r>
                      <a:r>
                        <a:rPr kumimoji="0" lang="fr-FR" sz="2000" b="1" kern="1200" dirty="0" err="1" smtClean="0">
                          <a:solidFill>
                            <a:srgbClr val="0070C0"/>
                          </a:solidFill>
                          <a:latin typeface="+mn-lt"/>
                          <a:ea typeface="+mn-ea"/>
                          <a:cs typeface="+mn-cs"/>
                        </a:rPr>
                        <a:t>α</a:t>
                      </a:r>
                      <a:r>
                        <a:rPr kumimoji="0" lang="fr-FR" sz="2000" b="1" kern="1200" baseline="-25000" dirty="0" err="1" smtClean="0">
                          <a:solidFill>
                            <a:srgbClr val="0070C0"/>
                          </a:solidFill>
                          <a:latin typeface="+mn-lt"/>
                          <a:ea typeface="+mn-ea"/>
                          <a:cs typeface="+mn-cs"/>
                        </a:rPr>
                        <a:t>S</a:t>
                      </a:r>
                      <a:r>
                        <a:rPr kumimoji="0" lang="fr-FR" sz="2000" b="1" kern="1200" dirty="0" smtClean="0">
                          <a:solidFill>
                            <a:srgbClr val="0070C0"/>
                          </a:solidFill>
                          <a:latin typeface="+mn-lt"/>
                          <a:ea typeface="+mn-ea"/>
                          <a:cs typeface="+mn-cs"/>
                        </a:rPr>
                        <a:t> </a:t>
                      </a:r>
                    </a:p>
                    <a:p>
                      <a:r>
                        <a:rPr kumimoji="0" lang="fr-FR" sz="2000" b="1" kern="1200" dirty="0" smtClean="0">
                          <a:solidFill>
                            <a:srgbClr val="0070C0"/>
                          </a:solidFill>
                          <a:latin typeface="+mn-lt"/>
                          <a:ea typeface="+mn-ea"/>
                          <a:cs typeface="+mn-cs"/>
                        </a:rPr>
                        <a:t>( la + part des tissus) ou </a:t>
                      </a:r>
                    </a:p>
                    <a:p>
                      <a:r>
                        <a:rPr kumimoji="0" lang="fr-FR" sz="2000" b="1" kern="1200" dirty="0" err="1" smtClean="0">
                          <a:solidFill>
                            <a:srgbClr val="0070C0"/>
                          </a:solidFill>
                          <a:latin typeface="+mn-lt"/>
                          <a:ea typeface="+mn-ea"/>
                          <a:cs typeface="+mn-cs"/>
                        </a:rPr>
                        <a:t>α</a:t>
                      </a:r>
                      <a:r>
                        <a:rPr kumimoji="0" lang="fr-FR" sz="2000" b="1" kern="1200" baseline="-25000" dirty="0" err="1" smtClean="0">
                          <a:solidFill>
                            <a:srgbClr val="0070C0"/>
                          </a:solidFill>
                          <a:latin typeface="+mn-lt"/>
                          <a:ea typeface="+mn-ea"/>
                          <a:cs typeface="+mn-cs"/>
                        </a:rPr>
                        <a:t>olf</a:t>
                      </a:r>
                      <a:r>
                        <a:rPr kumimoji="0" lang="fr-FR" sz="2000" b="1" kern="1200" baseline="-25000" dirty="0" smtClean="0">
                          <a:solidFill>
                            <a:srgbClr val="0070C0"/>
                          </a:solidFill>
                          <a:latin typeface="+mn-lt"/>
                          <a:ea typeface="+mn-ea"/>
                          <a:cs typeface="+mn-cs"/>
                        </a:rPr>
                        <a:t>  </a:t>
                      </a:r>
                      <a:r>
                        <a:rPr kumimoji="0" lang="fr-FR" sz="2000" b="1" kern="1200" dirty="0" smtClean="0">
                          <a:solidFill>
                            <a:srgbClr val="0070C0"/>
                          </a:solidFill>
                          <a:latin typeface="+mn-lt"/>
                          <a:ea typeface="+mn-ea"/>
                          <a:cs typeface="+mn-cs"/>
                        </a:rPr>
                        <a:t>(</a:t>
                      </a:r>
                      <a:r>
                        <a:rPr kumimoji="0" lang="fr-FR" sz="2000" b="1" kern="1200" dirty="0" err="1" smtClean="0">
                          <a:solidFill>
                            <a:srgbClr val="0070C0"/>
                          </a:solidFill>
                          <a:latin typeface="+mn-lt"/>
                          <a:ea typeface="+mn-ea"/>
                          <a:cs typeface="+mn-cs"/>
                        </a:rPr>
                        <a:t>neuroépithélium</a:t>
                      </a:r>
                      <a:r>
                        <a:rPr kumimoji="0" lang="fr-FR" sz="2000" b="1" kern="1200" dirty="0" smtClean="0">
                          <a:solidFill>
                            <a:srgbClr val="0070C0"/>
                          </a:solidFill>
                          <a:latin typeface="+mn-lt"/>
                          <a:ea typeface="+mn-ea"/>
                          <a:cs typeface="+mn-cs"/>
                        </a:rPr>
                        <a:t> olfactif)</a:t>
                      </a:r>
                    </a:p>
                    <a:p>
                      <a:r>
                        <a:rPr kumimoji="0" lang="fr-FR" sz="2000" b="1" kern="1200" baseline="-25000" dirty="0" smtClean="0">
                          <a:solidFill>
                            <a:srgbClr val="0070C0"/>
                          </a:solidFill>
                          <a:latin typeface="+mn-lt"/>
                          <a:ea typeface="+mn-ea"/>
                          <a:cs typeface="+mn-cs"/>
                        </a:rPr>
                        <a:t>   </a:t>
                      </a:r>
                      <a:endParaRPr lang="fr-FR" sz="2000" dirty="0">
                        <a:solidFill>
                          <a:srgbClr val="0070C0"/>
                        </a:solidFill>
                      </a:endParaRPr>
                    </a:p>
                  </a:txBody>
                  <a:tcPr/>
                </a:tc>
              </a:tr>
              <a:tr h="370840">
                <a:tc>
                  <a:txBody>
                    <a:bodyPr/>
                    <a:lstStyle/>
                    <a:p>
                      <a:r>
                        <a:rPr lang="fr-FR" sz="2000" b="1" dirty="0" smtClean="0">
                          <a:solidFill>
                            <a:srgbClr val="C00000"/>
                          </a:solidFill>
                        </a:rPr>
                        <a:t>    </a:t>
                      </a:r>
                    </a:p>
                    <a:p>
                      <a:r>
                        <a:rPr lang="fr-FR" sz="2000" b="1" dirty="0" smtClean="0">
                          <a:solidFill>
                            <a:srgbClr val="C00000"/>
                          </a:solidFill>
                        </a:rPr>
                        <a:t>  Gi (inhibitrice)</a:t>
                      </a:r>
                    </a:p>
                    <a:p>
                      <a:endParaRPr lang="fr-FR" sz="2000" b="1" dirty="0">
                        <a:solidFill>
                          <a:srgbClr val="C00000"/>
                        </a:solidFill>
                      </a:endParaRPr>
                    </a:p>
                  </a:txBody>
                  <a:tcPr/>
                </a:tc>
                <a:tc>
                  <a:txBody>
                    <a:bodyPr/>
                    <a:lstStyle/>
                    <a:p>
                      <a:endParaRPr kumimoji="0" lang="fr-FR" sz="2000" b="1" kern="1200" dirty="0" smtClean="0">
                        <a:solidFill>
                          <a:srgbClr val="0070C0"/>
                        </a:solidFill>
                        <a:latin typeface="+mn-lt"/>
                        <a:ea typeface="+mn-ea"/>
                        <a:cs typeface="+mn-cs"/>
                      </a:endParaRPr>
                    </a:p>
                    <a:p>
                      <a:r>
                        <a:rPr kumimoji="0" lang="fr-FR" sz="2000" b="1" kern="1200" dirty="0" smtClean="0">
                          <a:solidFill>
                            <a:srgbClr val="0070C0"/>
                          </a:solidFill>
                          <a:latin typeface="+mn-lt"/>
                          <a:ea typeface="+mn-ea"/>
                          <a:cs typeface="+mn-cs"/>
                        </a:rPr>
                        <a:t>          S/u  α</a:t>
                      </a:r>
                      <a:r>
                        <a:rPr kumimoji="0" lang="fr-FR" sz="2000" b="1" kern="1200" baseline="-25000" dirty="0" smtClean="0">
                          <a:solidFill>
                            <a:srgbClr val="0070C0"/>
                          </a:solidFill>
                          <a:latin typeface="+mn-lt"/>
                          <a:ea typeface="+mn-ea"/>
                          <a:cs typeface="+mn-cs"/>
                        </a:rPr>
                        <a:t>i1</a:t>
                      </a:r>
                      <a:r>
                        <a:rPr kumimoji="0" lang="fr-FR" sz="2000" b="1" kern="1200" dirty="0" smtClean="0">
                          <a:solidFill>
                            <a:srgbClr val="0070C0"/>
                          </a:solidFill>
                          <a:latin typeface="+mn-lt"/>
                          <a:ea typeface="+mn-ea"/>
                          <a:cs typeface="+mn-cs"/>
                        </a:rPr>
                        <a:t>, α</a:t>
                      </a:r>
                      <a:r>
                        <a:rPr kumimoji="0" lang="fr-FR" sz="2000" b="1" kern="1200" baseline="-25000" dirty="0" smtClean="0">
                          <a:solidFill>
                            <a:srgbClr val="0070C0"/>
                          </a:solidFill>
                          <a:latin typeface="+mn-lt"/>
                          <a:ea typeface="+mn-ea"/>
                          <a:cs typeface="+mn-cs"/>
                        </a:rPr>
                        <a:t>i2</a:t>
                      </a:r>
                      <a:r>
                        <a:rPr kumimoji="0" lang="fr-FR" sz="2000" b="1" kern="1200" dirty="0" smtClean="0">
                          <a:solidFill>
                            <a:srgbClr val="0070C0"/>
                          </a:solidFill>
                          <a:latin typeface="+mn-lt"/>
                          <a:ea typeface="+mn-ea"/>
                          <a:cs typeface="+mn-cs"/>
                        </a:rPr>
                        <a:t>, α</a:t>
                      </a:r>
                      <a:r>
                        <a:rPr kumimoji="0" lang="fr-FR" sz="2000" b="1" kern="1200" baseline="-25000" dirty="0" smtClean="0">
                          <a:solidFill>
                            <a:srgbClr val="0070C0"/>
                          </a:solidFill>
                          <a:latin typeface="+mn-lt"/>
                          <a:ea typeface="+mn-ea"/>
                          <a:cs typeface="+mn-cs"/>
                        </a:rPr>
                        <a:t>i3</a:t>
                      </a:r>
                      <a:endParaRPr lang="fr-FR" sz="2000" b="1" dirty="0">
                        <a:solidFill>
                          <a:srgbClr val="0070C0"/>
                        </a:solidFill>
                      </a:endParaRPr>
                    </a:p>
                  </a:txBody>
                  <a:tcPr/>
                </a:tc>
              </a:tr>
              <a:tr h="370840">
                <a:tc>
                  <a:txBody>
                    <a:bodyPr/>
                    <a:lstStyle/>
                    <a:p>
                      <a:r>
                        <a:rPr lang="fr-FR" dirty="0" smtClean="0"/>
                        <a:t>    </a:t>
                      </a:r>
                    </a:p>
                    <a:p>
                      <a:r>
                        <a:rPr lang="fr-FR" sz="2000" b="1" dirty="0" smtClean="0">
                          <a:solidFill>
                            <a:srgbClr val="C00000"/>
                          </a:solidFill>
                        </a:rPr>
                        <a:t>   Gt</a:t>
                      </a:r>
                      <a:r>
                        <a:rPr lang="fr-FR" sz="2000" b="1" baseline="0" dirty="0" smtClean="0">
                          <a:solidFill>
                            <a:srgbClr val="C00000"/>
                          </a:solidFill>
                        </a:rPr>
                        <a:t> (</a:t>
                      </a:r>
                      <a:r>
                        <a:rPr lang="fr-FR" sz="2000" b="1" baseline="0" dirty="0" err="1" smtClean="0">
                          <a:solidFill>
                            <a:srgbClr val="C00000"/>
                          </a:solidFill>
                        </a:rPr>
                        <a:t>transducine</a:t>
                      </a:r>
                      <a:r>
                        <a:rPr lang="fr-FR" sz="2000" b="1" baseline="0" dirty="0" smtClean="0">
                          <a:solidFill>
                            <a:srgbClr val="C00000"/>
                          </a:solidFill>
                        </a:rPr>
                        <a:t>)</a:t>
                      </a:r>
                    </a:p>
                    <a:p>
                      <a:endParaRPr lang="fr-FR" dirty="0"/>
                    </a:p>
                  </a:txBody>
                  <a:tcPr/>
                </a:tc>
                <a:tc>
                  <a:txBody>
                    <a:bodyPr/>
                    <a:lstStyle/>
                    <a:p>
                      <a:r>
                        <a:rPr lang="fr-FR" sz="2000" b="1" dirty="0" smtClean="0">
                          <a:solidFill>
                            <a:srgbClr val="0070C0"/>
                          </a:solidFill>
                        </a:rPr>
                        <a:t> </a:t>
                      </a:r>
                      <a:r>
                        <a:rPr kumimoji="0" lang="fr-FR" sz="2000" b="1" kern="1200" dirty="0" smtClean="0">
                          <a:solidFill>
                            <a:srgbClr val="0070C0"/>
                          </a:solidFill>
                          <a:latin typeface="+mn-lt"/>
                          <a:ea typeface="+mn-ea"/>
                          <a:cs typeface="+mn-cs"/>
                        </a:rPr>
                        <a:t>α</a:t>
                      </a:r>
                      <a:r>
                        <a:rPr kumimoji="0" lang="fr-FR" sz="2000" b="1" kern="1200" baseline="-25000" dirty="0" smtClean="0">
                          <a:solidFill>
                            <a:srgbClr val="0070C0"/>
                          </a:solidFill>
                          <a:latin typeface="+mn-lt"/>
                          <a:ea typeface="+mn-ea"/>
                          <a:cs typeface="+mn-cs"/>
                        </a:rPr>
                        <a:t>t1; </a:t>
                      </a:r>
                      <a:r>
                        <a:rPr kumimoji="0" lang="fr-FR" sz="2000" b="1" kern="1200" dirty="0" smtClean="0">
                          <a:solidFill>
                            <a:srgbClr val="0070C0"/>
                          </a:solidFill>
                          <a:latin typeface="+mn-lt"/>
                          <a:ea typeface="+mn-ea"/>
                          <a:cs typeface="+mn-cs"/>
                        </a:rPr>
                        <a:t>α</a:t>
                      </a:r>
                      <a:r>
                        <a:rPr kumimoji="0" lang="fr-FR" sz="2000" b="1" kern="1200" baseline="-25000" dirty="0" smtClean="0">
                          <a:solidFill>
                            <a:srgbClr val="0070C0"/>
                          </a:solidFill>
                          <a:latin typeface="+mn-lt"/>
                          <a:ea typeface="+mn-ea"/>
                          <a:cs typeface="+mn-cs"/>
                        </a:rPr>
                        <a:t>t2</a:t>
                      </a:r>
                    </a:p>
                    <a:p>
                      <a:r>
                        <a:rPr lang="fr-FR" sz="1600" b="1" dirty="0" smtClean="0">
                          <a:solidFill>
                            <a:srgbClr val="0070C0"/>
                          </a:solidFill>
                        </a:rPr>
                        <a:t>Cellules en </a:t>
                      </a:r>
                      <a:r>
                        <a:rPr lang="fr-FR" sz="1600" b="1" dirty="0" err="1" smtClean="0">
                          <a:solidFill>
                            <a:srgbClr val="0070C0"/>
                          </a:solidFill>
                        </a:rPr>
                        <a:t>batonnets</a:t>
                      </a:r>
                      <a:r>
                        <a:rPr lang="fr-FR" sz="1600" b="1" dirty="0" smtClean="0">
                          <a:solidFill>
                            <a:srgbClr val="0070C0"/>
                          </a:solidFill>
                        </a:rPr>
                        <a:t> et en cônes</a:t>
                      </a:r>
                      <a:r>
                        <a:rPr lang="fr-FR" sz="1600" b="1" baseline="0" dirty="0" smtClean="0">
                          <a:solidFill>
                            <a:srgbClr val="0070C0"/>
                          </a:solidFill>
                        </a:rPr>
                        <a:t>  de la rétine                      </a:t>
                      </a:r>
                      <a:r>
                        <a:rPr lang="fr-FR" sz="1600" b="1" dirty="0" err="1" smtClean="0">
                          <a:solidFill>
                            <a:srgbClr val="0070C0"/>
                          </a:solidFill>
                        </a:rPr>
                        <a:t>phototransduction</a:t>
                      </a:r>
                      <a:r>
                        <a:rPr lang="fr-FR" sz="1600" b="1" dirty="0" smtClean="0">
                          <a:solidFill>
                            <a:srgbClr val="0070C0"/>
                          </a:solidFill>
                        </a:rPr>
                        <a:t> </a:t>
                      </a:r>
                      <a:endParaRPr lang="fr-FR" sz="1600" b="1" dirty="0">
                        <a:solidFill>
                          <a:srgbClr val="0070C0"/>
                        </a:solidFill>
                      </a:endParaRPr>
                    </a:p>
                  </a:txBody>
                  <a:tcPr/>
                </a:tc>
              </a:tr>
              <a:tr h="370840">
                <a:tc>
                  <a:txBody>
                    <a:bodyPr/>
                    <a:lstStyle/>
                    <a:p>
                      <a:r>
                        <a:rPr lang="fr-FR" dirty="0" smtClean="0"/>
                        <a:t>    </a:t>
                      </a:r>
                    </a:p>
                    <a:p>
                      <a:r>
                        <a:rPr lang="fr-FR" sz="2000" b="1" dirty="0" smtClean="0">
                          <a:solidFill>
                            <a:srgbClr val="C00000"/>
                          </a:solidFill>
                        </a:rPr>
                        <a:t>    G0 (</a:t>
                      </a:r>
                      <a:r>
                        <a:rPr lang="fr-FR" sz="2000" b="1" dirty="0" err="1" smtClean="0">
                          <a:solidFill>
                            <a:srgbClr val="C00000"/>
                          </a:solidFill>
                        </a:rPr>
                        <a:t>Other</a:t>
                      </a:r>
                      <a:r>
                        <a:rPr lang="fr-FR" sz="2000" b="1" dirty="0" smtClean="0">
                          <a:solidFill>
                            <a:srgbClr val="C00000"/>
                          </a:solidFill>
                        </a:rPr>
                        <a:t>)</a:t>
                      </a:r>
                    </a:p>
                    <a:p>
                      <a:endParaRPr lang="fr-FR" dirty="0">
                        <a:solidFill>
                          <a:srgbClr val="C00000"/>
                        </a:solidFill>
                      </a:endParaRPr>
                    </a:p>
                  </a:txBody>
                  <a:tcPr/>
                </a:tc>
                <a:tc>
                  <a:txBody>
                    <a:bodyPr/>
                    <a:lstStyle/>
                    <a:p>
                      <a:r>
                        <a:rPr lang="fr-FR" sz="2000" b="1" dirty="0" smtClean="0">
                          <a:solidFill>
                            <a:srgbClr val="0070C0"/>
                          </a:solidFill>
                        </a:rPr>
                        <a:t>   </a:t>
                      </a:r>
                    </a:p>
                    <a:p>
                      <a:r>
                        <a:rPr lang="fr-FR" sz="2000" b="1" dirty="0" smtClean="0">
                          <a:solidFill>
                            <a:srgbClr val="0070C0"/>
                          </a:solidFill>
                        </a:rPr>
                        <a:t>                            SNC</a:t>
                      </a:r>
                      <a:endParaRPr lang="fr-FR" sz="2000" b="1" dirty="0">
                        <a:solidFill>
                          <a:srgbClr val="0070C0"/>
                        </a:solidFill>
                      </a:endParaRPr>
                    </a:p>
                  </a:txBody>
                  <a:tcPr/>
                </a:tc>
              </a:tr>
              <a:tr h="370840">
                <a:tc>
                  <a:txBody>
                    <a:bodyPr/>
                    <a:lstStyle/>
                    <a:p>
                      <a:r>
                        <a:rPr lang="fr-FR" dirty="0" smtClean="0"/>
                        <a:t>   </a:t>
                      </a:r>
                    </a:p>
                    <a:p>
                      <a:r>
                        <a:rPr lang="fr-FR" dirty="0" smtClean="0"/>
                        <a:t>    </a:t>
                      </a:r>
                      <a:r>
                        <a:rPr lang="fr-FR" sz="2000" b="1" dirty="0" err="1" smtClean="0">
                          <a:solidFill>
                            <a:srgbClr val="C00000"/>
                          </a:solidFill>
                        </a:rPr>
                        <a:t>Gq</a:t>
                      </a:r>
                      <a:r>
                        <a:rPr lang="fr-FR" sz="2000" b="1" dirty="0" smtClean="0">
                          <a:solidFill>
                            <a:srgbClr val="C00000"/>
                          </a:solidFill>
                        </a:rPr>
                        <a:t> </a:t>
                      </a:r>
                    </a:p>
                    <a:p>
                      <a:endParaRPr lang="fr-FR" dirty="0">
                        <a:solidFill>
                          <a:srgbClr val="C00000"/>
                        </a:solidFill>
                      </a:endParaRPr>
                    </a:p>
                  </a:txBody>
                  <a:tcPr/>
                </a:tc>
                <a:tc>
                  <a:txBody>
                    <a:bodyPr/>
                    <a:lstStyle/>
                    <a:p>
                      <a:endParaRPr lang="fr-FR" sz="2000" b="1"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0070C0"/>
                          </a:solidFill>
                        </a:rPr>
                        <a:t> </a:t>
                      </a:r>
                      <a:r>
                        <a:rPr lang="fr-FR" sz="2000" b="1" baseline="0" dirty="0" smtClean="0">
                          <a:solidFill>
                            <a:srgbClr val="0070C0"/>
                          </a:solidFill>
                        </a:rPr>
                        <a:t>s/u </a:t>
                      </a:r>
                      <a:r>
                        <a:rPr kumimoji="0" lang="fr-FR" sz="2000" b="1" kern="1200" dirty="0" err="1" smtClean="0">
                          <a:solidFill>
                            <a:srgbClr val="0070C0"/>
                          </a:solidFill>
                          <a:latin typeface="+mn-lt"/>
                          <a:ea typeface="+mn-ea"/>
                          <a:cs typeface="+mn-cs"/>
                        </a:rPr>
                        <a:t>α</a:t>
                      </a:r>
                      <a:r>
                        <a:rPr kumimoji="0" lang="fr-FR" sz="2000" b="1" kern="1200" baseline="-25000" dirty="0" err="1" smtClean="0">
                          <a:solidFill>
                            <a:srgbClr val="0070C0"/>
                          </a:solidFill>
                          <a:latin typeface="+mn-lt"/>
                          <a:ea typeface="+mn-ea"/>
                          <a:cs typeface="+mn-cs"/>
                        </a:rPr>
                        <a:t>q</a:t>
                      </a:r>
                      <a:r>
                        <a:rPr kumimoji="0" lang="fr-FR" sz="2000" b="1" kern="1200" dirty="0" smtClean="0">
                          <a:solidFill>
                            <a:srgbClr val="0070C0"/>
                          </a:solidFill>
                          <a:latin typeface="+mn-lt"/>
                          <a:ea typeface="+mn-ea"/>
                          <a:cs typeface="+mn-cs"/>
                        </a:rPr>
                        <a:t> et α</a:t>
                      </a:r>
                      <a:r>
                        <a:rPr kumimoji="0" lang="fr-FR" sz="2000" b="1" kern="1200" baseline="-25000" dirty="0" smtClean="0">
                          <a:solidFill>
                            <a:srgbClr val="0070C0"/>
                          </a:solidFill>
                          <a:latin typeface="+mn-lt"/>
                          <a:ea typeface="+mn-ea"/>
                          <a:cs typeface="+mn-cs"/>
                        </a:rPr>
                        <a:t>11</a:t>
                      </a:r>
                      <a:r>
                        <a:rPr kumimoji="0" lang="fr-FR" sz="2000" b="1" kern="1200" baseline="0" dirty="0" smtClean="0">
                          <a:solidFill>
                            <a:srgbClr val="0070C0"/>
                          </a:solidFill>
                          <a:latin typeface="+mn-lt"/>
                          <a:ea typeface="+mn-ea"/>
                          <a:cs typeface="+mn-cs"/>
                        </a:rPr>
                        <a:t> </a:t>
                      </a:r>
                      <a:r>
                        <a:rPr lang="fr-FR" sz="2000" b="1" dirty="0" smtClean="0">
                          <a:solidFill>
                            <a:srgbClr val="0070C0"/>
                          </a:solidFill>
                        </a:rPr>
                        <a:t>    </a:t>
                      </a:r>
                    </a:p>
                    <a:p>
                      <a:r>
                        <a:rPr lang="fr-FR" sz="2000" b="1" dirty="0" smtClean="0">
                          <a:solidFill>
                            <a:srgbClr val="0070C0"/>
                          </a:solidFill>
                        </a:rPr>
                        <a:t> Répartition</a:t>
                      </a:r>
                      <a:r>
                        <a:rPr lang="fr-FR" sz="2000" b="1" baseline="0" dirty="0" smtClean="0">
                          <a:solidFill>
                            <a:srgbClr val="0070C0"/>
                          </a:solidFill>
                        </a:rPr>
                        <a:t> large</a:t>
                      </a:r>
                      <a:endParaRPr lang="fr-FR" sz="2000" b="1" dirty="0">
                        <a:solidFill>
                          <a:srgbClr val="0070C0"/>
                        </a:solidFill>
                      </a:endParaRPr>
                    </a:p>
                  </a:txBody>
                  <a:tcPr/>
                </a:tc>
              </a:tr>
            </a:tbl>
          </a:graphicData>
        </a:graphic>
      </p:graphicFrame>
      <p:sp>
        <p:nvSpPr>
          <p:cNvPr id="9" name="Ellipse 8"/>
          <p:cNvSpPr/>
          <p:nvPr/>
        </p:nvSpPr>
        <p:spPr>
          <a:xfrm>
            <a:off x="3214678" y="142852"/>
            <a:ext cx="2643206" cy="5715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sz="2000" b="1" dirty="0" smtClean="0">
                <a:solidFill>
                  <a:srgbClr val="0070C0"/>
                </a:solidFill>
              </a:rPr>
              <a:t>La protéine G</a:t>
            </a:r>
            <a:endParaRPr lang="fr-FR" sz="2000" b="1"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a:blip>
          <a:srcRect/>
          <a:stretch>
            <a:fillRect/>
          </a:stretch>
        </p:blipFill>
        <p:spPr bwMode="auto">
          <a:xfrm>
            <a:off x="1" y="500042"/>
            <a:ext cx="9144032" cy="6357958"/>
          </a:xfrm>
          <a:prstGeom prst="rect">
            <a:avLst/>
          </a:prstGeom>
          <a:noFill/>
          <a:ln w="9525">
            <a:noFill/>
            <a:miter lim="800000"/>
            <a:headEnd/>
            <a:tailEnd/>
          </a:ln>
          <a:effectLst/>
        </p:spPr>
      </p:pic>
      <p:sp>
        <p:nvSpPr>
          <p:cNvPr id="3" name="Rectangle à coins arrondis 2"/>
          <p:cNvSpPr/>
          <p:nvPr/>
        </p:nvSpPr>
        <p:spPr>
          <a:xfrm>
            <a:off x="428596" y="0"/>
            <a:ext cx="8286808" cy="46991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1866900">
              <a:lnSpc>
                <a:spcPct val="90000"/>
              </a:lnSpc>
              <a:spcBef>
                <a:spcPct val="0"/>
              </a:spcBef>
              <a:spcAft>
                <a:spcPct val="35000"/>
              </a:spcAft>
            </a:pPr>
            <a:r>
              <a:rPr lang="fr-FR" sz="2400" b="1" dirty="0" smtClean="0">
                <a:solidFill>
                  <a:schemeClr val="accent2">
                    <a:lumMod val="50000"/>
                  </a:schemeClr>
                </a:solidFill>
                <a:latin typeface="Times New Roman" pitchFamily="18" charset="0"/>
                <a:cs typeface="Times New Roman" pitchFamily="18" charset="0"/>
              </a:rPr>
              <a:t>Cycle fonctionnel des récepteurs couplés à la pro G</a:t>
            </a:r>
            <a:endParaRPr lang="fr-FR" sz="2400" b="1" dirty="0">
              <a:solidFill>
                <a:schemeClr val="accent2">
                  <a:lumMod val="50000"/>
                </a:schemeClr>
              </a:solidFill>
              <a:latin typeface="Times New Roman" pitchFamily="18" charset="0"/>
              <a:cs typeface="Times New Roman" pitchFamily="18" charset="0"/>
            </a:endParaRPr>
          </a:p>
        </p:txBody>
      </p:sp>
      <p:sp>
        <p:nvSpPr>
          <p:cNvPr id="6" name="Ellipse 5"/>
          <p:cNvSpPr/>
          <p:nvPr/>
        </p:nvSpPr>
        <p:spPr>
          <a:xfrm>
            <a:off x="3714744" y="2714620"/>
            <a:ext cx="1928826" cy="1928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Picture 2"/>
          <p:cNvPicPr>
            <a:picLocks noChangeAspect="1" noChangeArrowheads="1"/>
          </p:cNvPicPr>
          <p:nvPr/>
        </p:nvPicPr>
        <p:blipFill>
          <a:blip r:embed="rId4" cstate="print">
            <a:lum/>
          </a:blip>
          <a:srcRect/>
          <a:stretch>
            <a:fillRect/>
          </a:stretch>
        </p:blipFill>
        <p:spPr bwMode="auto">
          <a:xfrm>
            <a:off x="3571868" y="2714620"/>
            <a:ext cx="2143140" cy="1857388"/>
          </a:xfrm>
          <a:prstGeom prst="ellipse">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7"/>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214678" y="142852"/>
            <a:ext cx="2643206" cy="57150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sz="2000" b="1" dirty="0" smtClean="0">
                <a:solidFill>
                  <a:srgbClr val="0070C0"/>
                </a:solidFill>
              </a:rPr>
              <a:t>L’Effecteur</a:t>
            </a:r>
            <a:endParaRPr lang="fr-FR" sz="2000" b="1" dirty="0">
              <a:solidFill>
                <a:srgbClr val="0070C0"/>
              </a:solidFill>
            </a:endParaRPr>
          </a:p>
        </p:txBody>
      </p:sp>
      <p:graphicFrame>
        <p:nvGraphicFramePr>
          <p:cNvPr id="8" name="Diagramme 7"/>
          <p:cNvGraphicFramePr/>
          <p:nvPr/>
        </p:nvGraphicFramePr>
        <p:xfrm>
          <a:off x="500034" y="1214422"/>
          <a:ext cx="8358246"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me 9"/>
          <p:cNvGraphicFramePr/>
          <p:nvPr/>
        </p:nvGraphicFramePr>
        <p:xfrm>
          <a:off x="785786" y="3571876"/>
          <a:ext cx="7620032" cy="23177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graphicEl>
                                              <a:dgm id="{14CAE851-7D61-416E-8EFF-046728A9A6EF}"/>
                                            </p:graphicEl>
                                          </p:spTgt>
                                        </p:tgtEl>
                                        <p:attrNameLst>
                                          <p:attrName>style.visibility</p:attrName>
                                        </p:attrNameLst>
                                      </p:cBhvr>
                                      <p:to>
                                        <p:strVal val="visible"/>
                                      </p:to>
                                    </p:set>
                                    <p:anim calcmode="lin" valueType="num">
                                      <p:cBhvr additive="base">
                                        <p:cTn id="7" dur="1000" fill="hold"/>
                                        <p:tgtEl>
                                          <p:spTgt spid="8">
                                            <p:graphicEl>
                                              <a:dgm id="{14CAE851-7D61-416E-8EFF-046728A9A6EF}"/>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graphicEl>
                                              <a:dgm id="{14CAE851-7D61-416E-8EFF-046728A9A6E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CE7EEEBD-823D-495A-B182-DEA6F70E4CF9}"/>
                                            </p:graphicEl>
                                          </p:spTgt>
                                        </p:tgtEl>
                                        <p:attrNameLst>
                                          <p:attrName>style.visibility</p:attrName>
                                        </p:attrNameLst>
                                      </p:cBhvr>
                                      <p:to>
                                        <p:strVal val="visible"/>
                                      </p:to>
                                    </p:set>
                                    <p:anim calcmode="lin" valueType="num">
                                      <p:cBhvr additive="base">
                                        <p:cTn id="13" dur="1000" fill="hold"/>
                                        <p:tgtEl>
                                          <p:spTgt spid="8">
                                            <p:graphicEl>
                                              <a:dgm id="{CE7EEEBD-823D-495A-B182-DEA6F70E4CF9}"/>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graphicEl>
                                              <a:dgm id="{CE7EEEBD-823D-495A-B182-DEA6F70E4CF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graphicEl>
                                              <a:dgm id="{4AA573FF-AB52-40DE-A89F-8C9DF8618319}"/>
                                            </p:graphicEl>
                                          </p:spTgt>
                                        </p:tgtEl>
                                        <p:attrNameLst>
                                          <p:attrName>style.visibility</p:attrName>
                                        </p:attrNameLst>
                                      </p:cBhvr>
                                      <p:to>
                                        <p:strVal val="visible"/>
                                      </p:to>
                                    </p:set>
                                    <p:anim calcmode="lin" valueType="num">
                                      <p:cBhvr additive="base">
                                        <p:cTn id="17" dur="1000" fill="hold"/>
                                        <p:tgtEl>
                                          <p:spTgt spid="8">
                                            <p:graphicEl>
                                              <a:dgm id="{4AA573FF-AB52-40DE-A89F-8C9DF8618319}"/>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graphicEl>
                                              <a:dgm id="{4AA573FF-AB52-40DE-A89F-8C9DF8618319}"/>
                                            </p:graphicEl>
                                          </p:spTgt>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graphicEl>
                                              <a:dgm id="{46582331-B442-425D-8F86-BE3ADF14232F}"/>
                                            </p:graphicEl>
                                          </p:spTgt>
                                        </p:tgtEl>
                                        <p:attrNameLst>
                                          <p:attrName>style.visibility</p:attrName>
                                        </p:attrNameLst>
                                      </p:cBhvr>
                                      <p:to>
                                        <p:strVal val="visible"/>
                                      </p:to>
                                    </p:set>
                                    <p:anim calcmode="lin" valueType="num">
                                      <p:cBhvr additive="base">
                                        <p:cTn id="21" dur="1000" fill="hold"/>
                                        <p:tgtEl>
                                          <p:spTgt spid="8">
                                            <p:graphicEl>
                                              <a:dgm id="{46582331-B442-425D-8F86-BE3ADF14232F}"/>
                                            </p:graphic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8">
                                            <p:graphicEl>
                                              <a:dgm id="{46582331-B442-425D-8F86-BE3ADF14232F}"/>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graphicEl>
                                              <a:dgm id="{6103C68C-5713-4C82-A3C3-860FEB4C066A}"/>
                                            </p:graphicEl>
                                          </p:spTgt>
                                        </p:tgtEl>
                                        <p:attrNameLst>
                                          <p:attrName>style.visibility</p:attrName>
                                        </p:attrNameLst>
                                      </p:cBhvr>
                                      <p:to>
                                        <p:strVal val="visible"/>
                                      </p:to>
                                    </p:set>
                                    <p:anim calcmode="lin" valueType="num">
                                      <p:cBhvr additive="base">
                                        <p:cTn id="25" dur="1000" fill="hold"/>
                                        <p:tgtEl>
                                          <p:spTgt spid="8">
                                            <p:graphicEl>
                                              <a:dgm id="{6103C68C-5713-4C82-A3C3-860FEB4C066A}"/>
                                            </p:graphic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
                                            <p:graphicEl>
                                              <a:dgm id="{6103C68C-5713-4C82-A3C3-860FEB4C066A}"/>
                                            </p:graphicEl>
                                          </p:spTgt>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graphicEl>
                                              <a:dgm id="{A3133972-EEC3-40BF-BB70-90754748BD4B}"/>
                                            </p:graphicEl>
                                          </p:spTgt>
                                        </p:tgtEl>
                                        <p:attrNameLst>
                                          <p:attrName>style.visibility</p:attrName>
                                        </p:attrNameLst>
                                      </p:cBhvr>
                                      <p:to>
                                        <p:strVal val="visible"/>
                                      </p:to>
                                    </p:set>
                                    <p:anim calcmode="lin" valueType="num">
                                      <p:cBhvr additive="base">
                                        <p:cTn id="29" dur="1000" fill="hold"/>
                                        <p:tgtEl>
                                          <p:spTgt spid="8">
                                            <p:graphicEl>
                                              <a:dgm id="{A3133972-EEC3-40BF-BB70-90754748BD4B}"/>
                                            </p:graphicEl>
                                          </p:spTgt>
                                        </p:tgtEl>
                                        <p:attrNameLst>
                                          <p:attrName>ppt_x</p:attrName>
                                        </p:attrNameLst>
                                      </p:cBhvr>
                                      <p:tavLst>
                                        <p:tav tm="0">
                                          <p:val>
                                            <p:strVal val="#ppt_x"/>
                                          </p:val>
                                        </p:tav>
                                        <p:tav tm="100000">
                                          <p:val>
                                            <p:strVal val="#ppt_x"/>
                                          </p:val>
                                        </p:tav>
                                      </p:tavLst>
                                    </p:anim>
                                    <p:anim calcmode="lin" valueType="num">
                                      <p:cBhvr additive="base">
                                        <p:cTn id="30" dur="1000" fill="hold"/>
                                        <p:tgtEl>
                                          <p:spTgt spid="8">
                                            <p:graphicEl>
                                              <a:dgm id="{A3133972-EEC3-40BF-BB70-90754748BD4B}"/>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graphicEl>
                                              <a:dgm id="{C1DFA2BB-40CF-416E-A08A-D64FC6E4D9F3}"/>
                                            </p:graphicEl>
                                          </p:spTgt>
                                        </p:tgtEl>
                                        <p:attrNameLst>
                                          <p:attrName>style.visibility</p:attrName>
                                        </p:attrNameLst>
                                      </p:cBhvr>
                                      <p:to>
                                        <p:strVal val="visible"/>
                                      </p:to>
                                    </p:set>
                                    <p:anim calcmode="lin" valueType="num">
                                      <p:cBhvr additive="base">
                                        <p:cTn id="33" dur="1000" fill="hold"/>
                                        <p:tgtEl>
                                          <p:spTgt spid="8">
                                            <p:graphicEl>
                                              <a:dgm id="{C1DFA2BB-40CF-416E-A08A-D64FC6E4D9F3}"/>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8">
                                            <p:graphicEl>
                                              <a:dgm id="{C1DFA2BB-40CF-416E-A08A-D64FC6E4D9F3}"/>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AtOnce"/>
        </p:bldSub>
      </p:bldGraphic>
      <p:bldGraphic spid="1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7346083" y="1815646"/>
            <a:ext cx="1583635" cy="898974"/>
            <a:chOff x="1003" y="2237859"/>
            <a:chExt cx="1797949" cy="898974"/>
          </a:xfrm>
          <a:scene3d>
            <a:camera prst="orthographicFront">
              <a:rot lat="0" lon="0" rev="0"/>
            </a:camera>
            <a:lightRig rig="contrasting" dir="t">
              <a:rot lat="0" lon="0" rev="1200000"/>
            </a:lightRig>
          </a:scene3d>
        </p:grpSpPr>
        <p:sp>
          <p:nvSpPr>
            <p:cNvPr id="7" name="Rectangle à coins arrondis 6"/>
            <p:cNvSpPr/>
            <p:nvPr/>
          </p:nvSpPr>
          <p:spPr>
            <a:xfrm>
              <a:off x="1003" y="2237859"/>
              <a:ext cx="1797949" cy="89897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algn="ctr"/>
              <a:r>
                <a:rPr lang="fr-FR" sz="2000" b="1" dirty="0" smtClean="0">
                  <a:latin typeface="Times New Roman" pitchFamily="18" charset="0"/>
                  <a:cs typeface="Times New Roman" pitchFamily="18" charset="0"/>
                </a:rPr>
                <a:t>Canaux </a:t>
              </a:r>
            </a:p>
            <a:p>
              <a:pPr algn="ctr"/>
              <a:r>
                <a:rPr lang="fr-FR" sz="2000" b="1" dirty="0" smtClean="0">
                  <a:latin typeface="Times New Roman" pitchFamily="18" charset="0"/>
                  <a:cs typeface="Times New Roman" pitchFamily="18" charset="0"/>
                </a:rPr>
                <a:t>Ca</a:t>
              </a:r>
              <a:r>
                <a:rPr lang="fr-FR" sz="2000" b="1" baseline="30000" dirty="0" smtClean="0">
                  <a:latin typeface="Times New Roman" pitchFamily="18" charset="0"/>
                  <a:cs typeface="Times New Roman" pitchFamily="18" charset="0"/>
                </a:rPr>
                <a:t>2+ </a:t>
              </a:r>
              <a:r>
                <a:rPr lang="fr-FR" sz="2000" b="1" dirty="0" smtClean="0">
                  <a:latin typeface="Times New Roman" pitchFamily="18" charset="0"/>
                  <a:cs typeface="Times New Roman" pitchFamily="18" charset="0"/>
                </a:rPr>
                <a:t>et K+</a:t>
              </a:r>
              <a:endParaRPr lang="fr-FR" sz="2000" b="1" dirty="0">
                <a:latin typeface="Times New Roman" pitchFamily="18" charset="0"/>
                <a:cs typeface="Times New Roman" pitchFamily="18" charset="0"/>
              </a:endParaRPr>
            </a:p>
          </p:txBody>
        </p:sp>
        <p:sp>
          <p:nvSpPr>
            <p:cNvPr id="8" name="Rectangle 7"/>
            <p:cNvSpPr/>
            <p:nvPr/>
          </p:nvSpPr>
          <p:spPr>
            <a:xfrm>
              <a:off x="27333" y="2264189"/>
              <a:ext cx="1745289" cy="846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fr-FR" sz="4800" kern="1200"/>
            </a:p>
          </p:txBody>
        </p:sp>
      </p:grpSp>
      <p:grpSp>
        <p:nvGrpSpPr>
          <p:cNvPr id="3" name="Groupe 11"/>
          <p:cNvGrpSpPr/>
          <p:nvPr/>
        </p:nvGrpSpPr>
        <p:grpSpPr>
          <a:xfrm>
            <a:off x="4488563" y="1857364"/>
            <a:ext cx="1797949" cy="898974"/>
            <a:chOff x="2518132" y="3013225"/>
            <a:chExt cx="1797949" cy="898974"/>
          </a:xfrm>
          <a:scene3d>
            <a:camera prst="orthographicFront">
              <a:rot lat="0" lon="0" rev="0"/>
            </a:camera>
            <a:lightRig rig="contrasting" dir="t">
              <a:rot lat="0" lon="0" rev="1200000"/>
            </a:lightRig>
          </a:scene3d>
        </p:grpSpPr>
        <p:sp>
          <p:nvSpPr>
            <p:cNvPr id="13" name="Rectangle à coins arrondis 12"/>
            <p:cNvSpPr/>
            <p:nvPr/>
          </p:nvSpPr>
          <p:spPr>
            <a:xfrm>
              <a:off x="2518132" y="3013225"/>
              <a:ext cx="1797949" cy="89897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pPr algn="ctr"/>
              <a:r>
                <a:rPr lang="fr-FR" b="1" dirty="0" smtClean="0">
                  <a:solidFill>
                    <a:schemeClr val="tx1"/>
                  </a:solidFill>
                  <a:latin typeface="Times New Roman" pitchFamily="18" charset="0"/>
                  <a:cs typeface="Times New Roman" pitchFamily="18" charset="0"/>
                </a:rPr>
                <a:t>Phospholipase A2  et   C</a:t>
              </a:r>
              <a:endParaRPr lang="fr-FR" b="1" dirty="0">
                <a:solidFill>
                  <a:schemeClr val="tx1"/>
                </a:solidFill>
                <a:latin typeface="Times New Roman" pitchFamily="18" charset="0"/>
                <a:cs typeface="Times New Roman" pitchFamily="18" charset="0"/>
              </a:endParaRPr>
            </a:p>
          </p:txBody>
        </p:sp>
        <p:sp>
          <p:nvSpPr>
            <p:cNvPr id="14" name="Rectangle 13"/>
            <p:cNvSpPr/>
            <p:nvPr/>
          </p:nvSpPr>
          <p:spPr>
            <a:xfrm>
              <a:off x="2544462" y="3039555"/>
              <a:ext cx="1745289" cy="846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fr-FR" sz="4800" kern="1200"/>
            </a:p>
          </p:txBody>
        </p:sp>
      </p:grpSp>
      <p:grpSp>
        <p:nvGrpSpPr>
          <p:cNvPr id="6" name="Groupe 20"/>
          <p:cNvGrpSpPr/>
          <p:nvPr/>
        </p:nvGrpSpPr>
        <p:grpSpPr>
          <a:xfrm>
            <a:off x="1928794" y="1857364"/>
            <a:ext cx="1928826" cy="898974"/>
            <a:chOff x="5035261" y="3013225"/>
            <a:chExt cx="1928826" cy="898974"/>
          </a:xfrm>
          <a:scene3d>
            <a:camera prst="orthographicFront">
              <a:rot lat="0" lon="0" rev="0"/>
            </a:camera>
            <a:lightRig rig="contrasting" dir="t">
              <a:rot lat="0" lon="0" rev="1200000"/>
            </a:lightRig>
          </a:scene3d>
        </p:grpSpPr>
        <p:sp>
          <p:nvSpPr>
            <p:cNvPr id="22" name="Rectangle à coins arrondis 21"/>
            <p:cNvSpPr/>
            <p:nvPr/>
          </p:nvSpPr>
          <p:spPr>
            <a:xfrm>
              <a:off x="5035261" y="3013225"/>
              <a:ext cx="1928826" cy="89897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pPr algn="ctr"/>
              <a:r>
                <a:rPr lang="fr-FR" sz="2000" b="1" dirty="0" smtClean="0">
                  <a:solidFill>
                    <a:schemeClr val="tx1"/>
                  </a:solidFill>
                  <a:latin typeface="Times New Roman" pitchFamily="18" charset="0"/>
                  <a:cs typeface="Times New Roman" pitchFamily="18" charset="0"/>
                </a:rPr>
                <a:t>Adénylcyclase </a:t>
              </a:r>
              <a:endParaRPr lang="fr-FR" sz="2000" b="1" dirty="0">
                <a:solidFill>
                  <a:schemeClr val="tx1"/>
                </a:solidFill>
                <a:latin typeface="Times New Roman" pitchFamily="18" charset="0"/>
                <a:cs typeface="Times New Roman" pitchFamily="18" charset="0"/>
              </a:endParaRPr>
            </a:p>
          </p:txBody>
        </p:sp>
        <p:sp>
          <p:nvSpPr>
            <p:cNvPr id="23" name="Rectangle 22"/>
            <p:cNvSpPr/>
            <p:nvPr/>
          </p:nvSpPr>
          <p:spPr>
            <a:xfrm>
              <a:off x="5061591" y="3039555"/>
              <a:ext cx="1745289" cy="846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fr-FR" sz="4800" kern="1200"/>
            </a:p>
          </p:txBody>
        </p:sp>
      </p:grpSp>
      <p:cxnSp>
        <p:nvCxnSpPr>
          <p:cNvPr id="32" name="Connecteur droit 31"/>
          <p:cNvCxnSpPr/>
          <p:nvPr/>
        </p:nvCxnSpPr>
        <p:spPr>
          <a:xfrm>
            <a:off x="2786050" y="1571612"/>
            <a:ext cx="5357850" cy="1588"/>
          </a:xfrm>
          <a:prstGeom prst="line">
            <a:avLst/>
          </a:prstGeom>
        </p:spPr>
        <p:style>
          <a:lnRef idx="3">
            <a:schemeClr val="dk1"/>
          </a:lnRef>
          <a:fillRef idx="0">
            <a:schemeClr val="dk1"/>
          </a:fillRef>
          <a:effectRef idx="2">
            <a:schemeClr val="dk1"/>
          </a:effectRef>
          <a:fontRef idx="minor">
            <a:schemeClr val="tx1"/>
          </a:fontRef>
        </p:style>
      </p:cxnSp>
      <p:cxnSp>
        <p:nvCxnSpPr>
          <p:cNvPr id="39" name="Connecteur droit avec flèche 38"/>
          <p:cNvCxnSpPr/>
          <p:nvPr/>
        </p:nvCxnSpPr>
        <p:spPr>
          <a:xfrm rot="5400000">
            <a:off x="5216636" y="1700795"/>
            <a:ext cx="270364" cy="11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Connecteur droit avec flèche 39"/>
          <p:cNvCxnSpPr/>
          <p:nvPr/>
        </p:nvCxnSpPr>
        <p:spPr>
          <a:xfrm rot="5400000">
            <a:off x="8002718" y="1700795"/>
            <a:ext cx="270364" cy="11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Connecteur droit avec flèche 40"/>
          <p:cNvCxnSpPr/>
          <p:nvPr/>
        </p:nvCxnSpPr>
        <p:spPr>
          <a:xfrm rot="5400000">
            <a:off x="2656867" y="1700795"/>
            <a:ext cx="270364" cy="11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Flèche droite 46"/>
          <p:cNvSpPr/>
          <p:nvPr/>
        </p:nvSpPr>
        <p:spPr>
          <a:xfrm rot="5400000">
            <a:off x="-2428912" y="3071830"/>
            <a:ext cx="6215082" cy="1357258"/>
          </a:xfrm>
          <a:prstGeom prst="rightArrow">
            <a:avLst/>
          </a:prstGeom>
          <a:scene3d>
            <a:camera prst="orthographicFront"/>
            <a:lightRig rig="chilly" dir="t"/>
          </a:scene3d>
          <a:sp3d z="-12700" extrusionH="1700" prstMaterial="translucentPowder">
            <a:bevelT w="25400" h="6350" prst="softRound"/>
            <a:bevelB w="0" h="0" prst="convex"/>
          </a:sp3d>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fr-FR"/>
          </a:p>
        </p:txBody>
      </p:sp>
      <p:grpSp>
        <p:nvGrpSpPr>
          <p:cNvPr id="9" name="Groupe 47"/>
          <p:cNvGrpSpPr/>
          <p:nvPr/>
        </p:nvGrpSpPr>
        <p:grpSpPr>
          <a:xfrm>
            <a:off x="0" y="5000636"/>
            <a:ext cx="1828800" cy="696906"/>
            <a:chOff x="0" y="1219199"/>
            <a:chExt cx="1828800" cy="1625600"/>
          </a:xfrm>
          <a:scene3d>
            <a:camera prst="orthographicFront"/>
            <a:lightRig rig="chilly" dir="t"/>
          </a:scene3d>
        </p:grpSpPr>
        <p:sp>
          <p:nvSpPr>
            <p:cNvPr id="49" name="Rectangle à coins arrondis 48"/>
            <p:cNvSpPr/>
            <p:nvPr/>
          </p:nvSpPr>
          <p:spPr>
            <a:xfrm>
              <a:off x="0" y="1219199"/>
              <a:ext cx="1828800" cy="1625600"/>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fr-FR" sz="2000" b="1" dirty="0" smtClean="0">
                  <a:solidFill>
                    <a:schemeClr val="tx1"/>
                  </a:solidFill>
                  <a:latin typeface="Times New Roman" pitchFamily="18" charset="0"/>
                  <a:cs typeface="Times New Roman" pitchFamily="18" charset="0"/>
                </a:rPr>
                <a:t>Effecteur </a:t>
              </a:r>
            </a:p>
            <a:p>
              <a:pPr algn="ctr"/>
              <a:r>
                <a:rPr lang="fr-FR" sz="2000" b="1" dirty="0" smtClean="0">
                  <a:solidFill>
                    <a:schemeClr val="tx1"/>
                  </a:solidFill>
                  <a:latin typeface="Times New Roman" pitchFamily="18" charset="0"/>
                  <a:cs typeface="Times New Roman" pitchFamily="18" charset="0"/>
                </a:rPr>
                <a:t>interne</a:t>
              </a:r>
              <a:endParaRPr lang="fr-FR" sz="2000" b="1" dirty="0">
                <a:solidFill>
                  <a:schemeClr val="tx1"/>
                </a:solidFill>
                <a:latin typeface="Times New Roman" pitchFamily="18" charset="0"/>
                <a:cs typeface="Times New Roman" pitchFamily="18" charset="0"/>
              </a:endParaRPr>
            </a:p>
          </p:txBody>
        </p:sp>
        <p:sp>
          <p:nvSpPr>
            <p:cNvPr id="50" name="Rectangle 49"/>
            <p:cNvSpPr/>
            <p:nvPr/>
          </p:nvSpPr>
          <p:spPr>
            <a:xfrm>
              <a:off x="79355" y="1298554"/>
              <a:ext cx="1670090" cy="14668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fr-FR" sz="3900" kern="1200"/>
            </a:p>
          </p:txBody>
        </p:sp>
      </p:grpSp>
      <p:grpSp>
        <p:nvGrpSpPr>
          <p:cNvPr id="10" name="Groupe 50"/>
          <p:cNvGrpSpPr/>
          <p:nvPr/>
        </p:nvGrpSpPr>
        <p:grpSpPr>
          <a:xfrm>
            <a:off x="0" y="3571876"/>
            <a:ext cx="1828800" cy="1000132"/>
            <a:chOff x="4267200" y="1219199"/>
            <a:chExt cx="1828800" cy="1625600"/>
          </a:xfrm>
          <a:scene3d>
            <a:camera prst="orthographicFront"/>
            <a:lightRig rig="chilly" dir="t"/>
          </a:scene3d>
        </p:grpSpPr>
        <p:sp>
          <p:nvSpPr>
            <p:cNvPr id="52" name="Rectangle à coins arrondis 51"/>
            <p:cNvSpPr/>
            <p:nvPr/>
          </p:nvSpPr>
          <p:spPr>
            <a:xfrm>
              <a:off x="4267200" y="1219199"/>
              <a:ext cx="1828800" cy="1625600"/>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pPr algn="ctr"/>
              <a:r>
                <a:rPr lang="fr-FR" sz="2000" b="1" dirty="0" smtClean="0">
                  <a:solidFill>
                    <a:schemeClr val="tx1"/>
                  </a:solidFill>
                  <a:latin typeface="Times New Roman" pitchFamily="18" charset="0"/>
                  <a:cs typeface="Times New Roman" pitchFamily="18" charset="0"/>
                </a:rPr>
                <a:t>Second messager</a:t>
              </a:r>
              <a:endParaRPr lang="fr-FR" sz="2000" b="1" dirty="0">
                <a:solidFill>
                  <a:schemeClr val="tx1"/>
                </a:solidFill>
                <a:latin typeface="Times New Roman" pitchFamily="18" charset="0"/>
                <a:cs typeface="Times New Roman" pitchFamily="18" charset="0"/>
              </a:endParaRPr>
            </a:p>
          </p:txBody>
        </p:sp>
        <p:sp>
          <p:nvSpPr>
            <p:cNvPr id="53" name="Rectangle 52"/>
            <p:cNvSpPr/>
            <p:nvPr/>
          </p:nvSpPr>
          <p:spPr>
            <a:xfrm>
              <a:off x="4346555" y="1298554"/>
              <a:ext cx="1670090" cy="14668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fr-FR" sz="3900" kern="1200"/>
            </a:p>
          </p:txBody>
        </p:sp>
      </p:grpSp>
      <p:grpSp>
        <p:nvGrpSpPr>
          <p:cNvPr id="11" name="Groupe 53"/>
          <p:cNvGrpSpPr/>
          <p:nvPr/>
        </p:nvGrpSpPr>
        <p:grpSpPr>
          <a:xfrm>
            <a:off x="0" y="1928802"/>
            <a:ext cx="1643042" cy="857256"/>
            <a:chOff x="2133600" y="1219199"/>
            <a:chExt cx="1828800" cy="1625600"/>
          </a:xfrm>
          <a:scene3d>
            <a:camera prst="orthographicFront"/>
            <a:lightRig rig="chilly" dir="t"/>
          </a:scene3d>
        </p:grpSpPr>
        <p:sp>
          <p:nvSpPr>
            <p:cNvPr id="55" name="Rectangle à coins arrondis 54"/>
            <p:cNvSpPr/>
            <p:nvPr/>
          </p:nvSpPr>
          <p:spPr>
            <a:xfrm>
              <a:off x="2133600" y="1219199"/>
              <a:ext cx="1828800" cy="1625600"/>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6" name="Rectangle 55"/>
            <p:cNvSpPr/>
            <p:nvPr/>
          </p:nvSpPr>
          <p:spPr>
            <a:xfrm>
              <a:off x="2212955" y="1298554"/>
              <a:ext cx="1670090" cy="14668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2000" b="1" kern="1200" dirty="0" smtClean="0">
                  <a:solidFill>
                    <a:schemeClr val="tx1"/>
                  </a:solidFill>
                  <a:latin typeface="Times New Roman" pitchFamily="18" charset="0"/>
                  <a:cs typeface="Times New Roman" pitchFamily="18" charset="0"/>
                </a:rPr>
                <a:t>Effecteur</a:t>
              </a:r>
              <a:r>
                <a:rPr lang="fr-FR" sz="2800" kern="1200" dirty="0" smtClean="0">
                  <a:solidFill>
                    <a:schemeClr val="tx1"/>
                  </a:solidFill>
                  <a:latin typeface="Times New Roman" pitchFamily="18" charset="0"/>
                  <a:cs typeface="Times New Roman" pitchFamily="18" charset="0"/>
                </a:rPr>
                <a:t> </a:t>
              </a:r>
              <a:endParaRPr lang="fr-FR" sz="2800" kern="1200" dirty="0">
                <a:solidFill>
                  <a:schemeClr val="tx1"/>
                </a:solidFill>
                <a:latin typeface="Times New Roman" pitchFamily="18" charset="0"/>
                <a:cs typeface="Times New Roman" pitchFamily="18" charset="0"/>
              </a:endParaRPr>
            </a:p>
          </p:txBody>
        </p:sp>
      </p:grpSp>
      <p:sp>
        <p:nvSpPr>
          <p:cNvPr id="58" name="Rectangle 57"/>
          <p:cNvSpPr/>
          <p:nvPr/>
        </p:nvSpPr>
        <p:spPr>
          <a:xfrm>
            <a:off x="2071670" y="3643314"/>
            <a:ext cx="1714512" cy="7143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Times New Roman" pitchFamily="18" charset="0"/>
                <a:cs typeface="Times New Roman" pitchFamily="18" charset="0"/>
              </a:rPr>
              <a:t>AMPc </a:t>
            </a:r>
            <a:endParaRPr lang="fr-FR" sz="2400" b="1" dirty="0">
              <a:latin typeface="Times New Roman" pitchFamily="18" charset="0"/>
              <a:cs typeface="Times New Roman" pitchFamily="18" charset="0"/>
            </a:endParaRPr>
          </a:p>
        </p:txBody>
      </p:sp>
      <p:sp>
        <p:nvSpPr>
          <p:cNvPr id="59" name="Rectangle 58"/>
          <p:cNvSpPr/>
          <p:nvPr/>
        </p:nvSpPr>
        <p:spPr>
          <a:xfrm>
            <a:off x="2071670" y="5000636"/>
            <a:ext cx="1714512"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smtClean="0">
                <a:latin typeface="Times New Roman" pitchFamily="18" charset="0"/>
                <a:cs typeface="Times New Roman" pitchFamily="18" charset="0"/>
              </a:rPr>
              <a:t>Proteine kinase A, C </a:t>
            </a:r>
            <a:endParaRPr lang="fr-FR" sz="2400" b="1" dirty="0">
              <a:latin typeface="Times New Roman" pitchFamily="18" charset="0"/>
              <a:cs typeface="Times New Roman" pitchFamily="18" charset="0"/>
            </a:endParaRPr>
          </a:p>
        </p:txBody>
      </p:sp>
      <p:sp>
        <p:nvSpPr>
          <p:cNvPr id="60" name="Rectangle 59"/>
          <p:cNvSpPr/>
          <p:nvPr/>
        </p:nvSpPr>
        <p:spPr>
          <a:xfrm>
            <a:off x="4286248" y="3571876"/>
            <a:ext cx="2214578" cy="10715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Times New Roman" pitchFamily="18" charset="0"/>
                <a:cs typeface="Times New Roman" pitchFamily="18" charset="0"/>
              </a:rPr>
              <a:t>IP3/DAG</a:t>
            </a:r>
          </a:p>
          <a:p>
            <a:pPr algn="ctr"/>
            <a:r>
              <a:rPr lang="fr-FR" sz="2000" b="1" dirty="0" smtClean="0">
                <a:latin typeface="Times New Roman" pitchFamily="18" charset="0"/>
                <a:cs typeface="Times New Roman" pitchFamily="18" charset="0"/>
              </a:rPr>
              <a:t>A . arachidonique</a:t>
            </a:r>
          </a:p>
        </p:txBody>
      </p:sp>
      <p:sp>
        <p:nvSpPr>
          <p:cNvPr id="61" name="Rectangle 60"/>
          <p:cNvSpPr/>
          <p:nvPr/>
        </p:nvSpPr>
        <p:spPr>
          <a:xfrm>
            <a:off x="4500562" y="4929198"/>
            <a:ext cx="1714512" cy="7143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latin typeface="Times New Roman" pitchFamily="18" charset="0"/>
                <a:cs typeface="Times New Roman" pitchFamily="18" charset="0"/>
              </a:rPr>
              <a:t>Proteine kinase C</a:t>
            </a:r>
            <a:endParaRPr lang="fr-FR" sz="2400" b="1" dirty="0">
              <a:latin typeface="Times New Roman" pitchFamily="18" charset="0"/>
              <a:cs typeface="Times New Roman" pitchFamily="18" charset="0"/>
            </a:endParaRPr>
          </a:p>
        </p:txBody>
      </p:sp>
      <p:cxnSp>
        <p:nvCxnSpPr>
          <p:cNvPr id="63" name="Connecteur droit avec flèche 62"/>
          <p:cNvCxnSpPr/>
          <p:nvPr/>
        </p:nvCxnSpPr>
        <p:spPr>
          <a:xfrm rot="5400000">
            <a:off x="5157198" y="4844067"/>
            <a:ext cx="270364" cy="11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Connecteur droit avec flèche 64"/>
          <p:cNvCxnSpPr/>
          <p:nvPr/>
        </p:nvCxnSpPr>
        <p:spPr>
          <a:xfrm rot="5400000">
            <a:off x="4828033" y="3172969"/>
            <a:ext cx="928695" cy="11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6" name="Connecteur droit avec flèche 65"/>
          <p:cNvCxnSpPr/>
          <p:nvPr/>
        </p:nvCxnSpPr>
        <p:spPr>
          <a:xfrm rot="16200000" flipH="1">
            <a:off x="2464579" y="4679165"/>
            <a:ext cx="642944"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Connecteur droit avec flèche 66"/>
          <p:cNvCxnSpPr/>
          <p:nvPr/>
        </p:nvCxnSpPr>
        <p:spPr>
          <a:xfrm rot="5400000">
            <a:off x="2363422" y="3208687"/>
            <a:ext cx="857256" cy="11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2" name="Rectangle 41"/>
          <p:cNvSpPr/>
          <p:nvPr/>
        </p:nvSpPr>
        <p:spPr>
          <a:xfrm>
            <a:off x="1821637" y="500042"/>
            <a:ext cx="5500726"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A. Récepteurs couplés à la Protéine G (RCPG)</a:t>
            </a:r>
            <a:endParaRPr lang="fr-FR"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71406" y="1755584"/>
          <a:ext cx="8929720" cy="3459366"/>
        </p:xfrm>
        <a:graphic>
          <a:graphicData uri="http://schemas.openxmlformats.org/drawingml/2006/table">
            <a:tbl>
              <a:tblPr firstRow="1" bandRow="1">
                <a:tableStyleId>{7DF18680-E054-41AD-8BC1-D1AEF772440D}</a:tableStyleId>
              </a:tblPr>
              <a:tblGrid>
                <a:gridCol w="1428760"/>
                <a:gridCol w="1571636"/>
                <a:gridCol w="2000264"/>
                <a:gridCol w="1964530"/>
                <a:gridCol w="1964530"/>
              </a:tblGrid>
              <a:tr h="6897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Proteine G</a:t>
                      </a:r>
                    </a:p>
                    <a:p>
                      <a:pPr algn="ctr"/>
                      <a:endParaRPr lang="fr-FR" sz="2000" dirty="0">
                        <a:solidFill>
                          <a:srgbClr val="FF0000"/>
                        </a:solidFill>
                        <a:latin typeface="Times New Roman" pitchFamily="18" charset="0"/>
                        <a:cs typeface="Times New Roman" pitchFamily="18" charset="0"/>
                      </a:endParaRPr>
                    </a:p>
                  </a:txBody>
                  <a:tcPr/>
                </a:tc>
                <a:tc>
                  <a:txBody>
                    <a:bodyPr/>
                    <a:lstStyle/>
                    <a:p>
                      <a:pPr algn="ctr"/>
                      <a:r>
                        <a:rPr lang="fr-FR" sz="2000" dirty="0" smtClean="0">
                          <a:solidFill>
                            <a:schemeClr val="lt1"/>
                          </a:solidFill>
                          <a:latin typeface="+mn-lt"/>
                          <a:cs typeface="+mn-cs"/>
                        </a:rPr>
                        <a:t>Effecteur</a:t>
                      </a:r>
                      <a:endParaRPr lang="fr-FR" sz="2000" dirty="0">
                        <a:solidFill>
                          <a:srgbClr val="FF0000"/>
                        </a:solidFill>
                        <a:latin typeface="Times New Roman" pitchFamily="18" charset="0"/>
                        <a:cs typeface="Times New Roman" pitchFamily="18" charset="0"/>
                      </a:endParaRPr>
                    </a:p>
                  </a:txBody>
                  <a:tcPr/>
                </a:tc>
                <a:tc>
                  <a:txBody>
                    <a:bodyPr/>
                    <a:lstStyle/>
                    <a:p>
                      <a:pPr algn="ctr"/>
                      <a:r>
                        <a:rPr lang="fr-FR" sz="2000" baseline="0" dirty="0" smtClean="0"/>
                        <a:t>Second messager </a:t>
                      </a:r>
                      <a:endParaRPr lang="fr-FR" sz="2000" dirty="0">
                        <a:solidFill>
                          <a:srgbClr val="FF0000"/>
                        </a:solidFill>
                        <a:latin typeface="Times New Roman" pitchFamily="18" charset="0"/>
                        <a:cs typeface="Times New Roman" pitchFamily="18" charset="0"/>
                      </a:endParaRPr>
                    </a:p>
                  </a:txBody>
                  <a:tcPr/>
                </a:tc>
                <a:tc>
                  <a:txBody>
                    <a:bodyPr/>
                    <a:lstStyle/>
                    <a:p>
                      <a:pPr algn="ctr"/>
                      <a:r>
                        <a:rPr lang="fr-FR" sz="2000" dirty="0" smtClean="0">
                          <a:solidFill>
                            <a:schemeClr val="lt1"/>
                          </a:solidFill>
                          <a:latin typeface="+mn-lt"/>
                          <a:cs typeface="+mn-cs"/>
                        </a:rPr>
                        <a:t>Protéine</a:t>
                      </a:r>
                      <a:r>
                        <a:rPr lang="fr-FR" sz="2000" baseline="0" dirty="0" smtClean="0">
                          <a:solidFill>
                            <a:schemeClr val="lt1"/>
                          </a:solidFill>
                          <a:latin typeface="+mn-lt"/>
                          <a:cs typeface="+mn-cs"/>
                        </a:rPr>
                        <a:t> </a:t>
                      </a:r>
                    </a:p>
                    <a:p>
                      <a:pPr algn="ctr"/>
                      <a:r>
                        <a:rPr lang="fr-FR" sz="2000" baseline="0" dirty="0" smtClean="0">
                          <a:solidFill>
                            <a:schemeClr val="lt1"/>
                          </a:solidFill>
                          <a:latin typeface="+mn-lt"/>
                          <a:cs typeface="+mn-cs"/>
                        </a:rPr>
                        <a:t>à </a:t>
                      </a:r>
                      <a:r>
                        <a:rPr lang="fr-FR" sz="2000" baseline="0" dirty="0" err="1" smtClean="0">
                          <a:solidFill>
                            <a:schemeClr val="lt1"/>
                          </a:solidFill>
                          <a:latin typeface="+mn-lt"/>
                          <a:cs typeface="+mn-cs"/>
                        </a:rPr>
                        <a:t>phosphoryler</a:t>
                      </a:r>
                      <a:endParaRPr lang="fr-FR" sz="2000" dirty="0">
                        <a:solidFill>
                          <a:srgbClr val="FF0000"/>
                        </a:solidFill>
                        <a:latin typeface="Times New Roman" pitchFamily="18" charset="0"/>
                        <a:cs typeface="Times New Roman" pitchFamily="18" charset="0"/>
                      </a:endParaRPr>
                    </a:p>
                  </a:txBody>
                  <a:tcPr/>
                </a:tc>
                <a:tc>
                  <a:txBody>
                    <a:bodyPr/>
                    <a:lstStyle/>
                    <a:p>
                      <a:pPr algn="ctr"/>
                      <a:r>
                        <a:rPr lang="fr-FR" sz="2000" dirty="0" smtClean="0">
                          <a:solidFill>
                            <a:schemeClr val="bg1"/>
                          </a:solidFill>
                          <a:latin typeface="Times New Roman" pitchFamily="18" charset="0"/>
                          <a:cs typeface="Times New Roman" pitchFamily="18" charset="0"/>
                        </a:rPr>
                        <a:t>Conséquences</a:t>
                      </a:r>
                    </a:p>
                  </a:txBody>
                  <a:tcPr/>
                </a:tc>
              </a:tr>
              <a:tr h="1226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t>Pro G</a:t>
                      </a:r>
                      <a:r>
                        <a:rPr lang="en-US" sz="2000" kern="1200" baseline="-25000" dirty="0" smtClean="0"/>
                        <a:t>s  </a:t>
                      </a:r>
                      <a:endParaRPr lang="fr-FR" sz="2000" b="1" kern="1200" dirty="0" smtClean="0">
                        <a:solidFill>
                          <a:srgbClr val="FF0000"/>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t>(</a:t>
                      </a:r>
                      <a:r>
                        <a:rPr lang="fr-FR" sz="2000" kern="1200" dirty="0" err="1" smtClean="0"/>
                        <a:t>α</a:t>
                      </a:r>
                      <a:r>
                        <a:rPr lang="fr-FR" sz="2000" kern="1200" baseline="-25000" dirty="0" err="1" smtClean="0"/>
                        <a:t>s</a:t>
                      </a:r>
                      <a:r>
                        <a:rPr lang="fr-FR" sz="2000" kern="1200" baseline="0" dirty="0" smtClean="0"/>
                        <a:t> )</a:t>
                      </a:r>
                      <a:endParaRPr lang="fr-FR" sz="20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AC</a:t>
                      </a:r>
                      <a:endParaRPr lang="fr-FR" sz="2400" dirty="0" smtClean="0">
                        <a:latin typeface="Times New Roman" pitchFamily="18" charset="0"/>
                        <a:cs typeface="Times New Roman" pitchFamily="18" charset="0"/>
                      </a:endParaRPr>
                    </a:p>
                  </a:txBody>
                  <a:tcPr/>
                </a:tc>
                <a:tc>
                  <a:txBody>
                    <a:bodyPr/>
                    <a:lstStyle/>
                    <a:p>
                      <a:pPr algn="ctr"/>
                      <a:endParaRPr lang="fr-FR" sz="2400" dirty="0" smtClean="0"/>
                    </a:p>
                    <a:p>
                      <a:pPr algn="ctr"/>
                      <a:r>
                        <a:rPr lang="fr-FR" sz="2400" dirty="0" err="1" smtClean="0"/>
                        <a:t>AMPc</a:t>
                      </a:r>
                      <a:endParaRPr lang="fr-FR" sz="2400" dirty="0">
                        <a:latin typeface="Times New Roman" pitchFamily="18" charset="0"/>
                        <a:cs typeface="Times New Roman" pitchFamily="18" charset="0"/>
                      </a:endParaRPr>
                    </a:p>
                  </a:txBody>
                  <a:tcPr/>
                </a:tc>
                <a:tc>
                  <a:txBody>
                    <a:bodyPr/>
                    <a:lstStyle/>
                    <a:p>
                      <a:pPr algn="ct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PK A </a:t>
                      </a:r>
                    </a:p>
                    <a:p>
                      <a:pPr algn="ctr"/>
                      <a:r>
                        <a:rPr lang="fr-FR" dirty="0" smtClean="0">
                          <a:latin typeface="Times New Roman" pitchFamily="18" charset="0"/>
                          <a:cs typeface="Times New Roman" pitchFamily="18" charset="0"/>
                        </a:rPr>
                        <a:t>PKC</a:t>
                      </a:r>
                      <a:endParaRPr lang="fr-FR" dirty="0">
                        <a:latin typeface="Times New Roman" pitchFamily="18" charset="0"/>
                        <a:cs typeface="Times New Roman" pitchFamily="18" charset="0"/>
                      </a:endParaRPr>
                    </a:p>
                  </a:txBody>
                  <a:tcPr/>
                </a:tc>
                <a:tc>
                  <a:txBody>
                    <a:bodyPr/>
                    <a:lstStyle/>
                    <a:p>
                      <a:pPr algn="ct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stimulation</a:t>
                      </a:r>
                      <a:endParaRPr lang="fr-FR" dirty="0">
                        <a:latin typeface="Times New Roman" pitchFamily="18" charset="0"/>
                        <a:cs typeface="Times New Roman" pitchFamily="18" charset="0"/>
                      </a:endParaRPr>
                    </a:p>
                  </a:txBody>
                  <a:tcPr/>
                </a:tc>
              </a:tr>
              <a:tr h="1226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t>Pro </a:t>
                      </a:r>
                      <a:r>
                        <a:rPr lang="en-US" sz="2000" kern="1200" dirty="0" err="1" smtClean="0"/>
                        <a:t>G</a:t>
                      </a:r>
                      <a:r>
                        <a:rPr lang="en-US" sz="2000" kern="1200" baseline="-25000" dirty="0" err="1" smtClean="0"/>
                        <a:t>i</a:t>
                      </a:r>
                      <a:r>
                        <a:rPr lang="en-US" sz="2000" kern="12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t>(</a:t>
                      </a:r>
                      <a:r>
                        <a:rPr lang="fr-FR" sz="2000" kern="1200" dirty="0" smtClean="0"/>
                        <a:t>α</a:t>
                      </a:r>
                      <a:r>
                        <a:rPr lang="fr-FR" sz="2000" kern="1200" baseline="-25000" dirty="0" smtClean="0"/>
                        <a:t>i1</a:t>
                      </a:r>
                      <a:r>
                        <a:rPr lang="fr-FR" sz="2000" kern="1200" baseline="0" dirty="0" smtClean="0"/>
                        <a:t> )</a:t>
                      </a:r>
                      <a:endParaRPr lang="fr-FR" sz="20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AC</a:t>
                      </a:r>
                      <a:endParaRPr lang="fr-FR" sz="24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24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err="1" smtClean="0"/>
                        <a:t>AMPc</a:t>
                      </a:r>
                      <a:endParaRPr lang="fr-FR" sz="24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Inhibition</a:t>
                      </a:r>
                    </a:p>
                  </a:txBody>
                  <a:tcPr/>
                </a:tc>
              </a:tr>
            </a:tbl>
          </a:graphicData>
        </a:graphic>
      </p:graphicFrame>
      <p:cxnSp>
        <p:nvCxnSpPr>
          <p:cNvPr id="8" name="Connecteur droit avec flèche 7"/>
          <p:cNvCxnSpPr/>
          <p:nvPr/>
        </p:nvCxnSpPr>
        <p:spPr>
          <a:xfrm rot="5400000" flipH="1" flipV="1">
            <a:off x="3214678" y="3286124"/>
            <a:ext cx="500066" cy="714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necteur droit avec flèche 8"/>
          <p:cNvCxnSpPr/>
          <p:nvPr/>
        </p:nvCxnSpPr>
        <p:spPr>
          <a:xfrm rot="5400000">
            <a:off x="3250397" y="4536289"/>
            <a:ext cx="500066" cy="1428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2" name="Groupe 9"/>
          <p:cNvGrpSpPr/>
          <p:nvPr/>
        </p:nvGrpSpPr>
        <p:grpSpPr>
          <a:xfrm>
            <a:off x="1714480" y="71415"/>
            <a:ext cx="5572164" cy="911957"/>
            <a:chOff x="5035261" y="2451364"/>
            <a:chExt cx="1928826" cy="1434505"/>
          </a:xfrm>
          <a:scene3d>
            <a:camera prst="orthographicFront">
              <a:rot lat="0" lon="0" rev="0"/>
            </a:camera>
            <a:lightRig rig="contrasting" dir="t">
              <a:rot lat="0" lon="0" rev="1200000"/>
            </a:lightRig>
          </a:scene3d>
        </p:grpSpPr>
        <p:sp>
          <p:nvSpPr>
            <p:cNvPr id="11" name="Rectangle à coins arrondis 10"/>
            <p:cNvSpPr/>
            <p:nvPr/>
          </p:nvSpPr>
          <p:spPr>
            <a:xfrm>
              <a:off x="5035261" y="2451364"/>
              <a:ext cx="1928826" cy="89897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pPr algn="ctr"/>
              <a:r>
                <a:rPr lang="fr-FR" sz="2400" b="1" dirty="0" smtClean="0">
                  <a:solidFill>
                    <a:schemeClr val="tx1"/>
                  </a:solidFill>
                  <a:latin typeface="Times New Roman" pitchFamily="18" charset="0"/>
                  <a:cs typeface="Times New Roman" pitchFamily="18" charset="0"/>
                </a:rPr>
                <a:t>1. </a:t>
              </a:r>
              <a:r>
                <a:rPr lang="fr-FR" sz="2400" b="1" dirty="0" err="1" smtClean="0">
                  <a:solidFill>
                    <a:schemeClr val="tx1"/>
                  </a:solidFill>
                  <a:latin typeface="Times New Roman" pitchFamily="18" charset="0"/>
                  <a:cs typeface="Times New Roman" pitchFamily="18" charset="0"/>
                </a:rPr>
                <a:t>Adénylcyclase</a:t>
              </a:r>
              <a:r>
                <a:rPr lang="fr-FR" sz="2400" b="1" dirty="0" smtClean="0">
                  <a:solidFill>
                    <a:schemeClr val="tx1"/>
                  </a:solidFill>
                  <a:latin typeface="Times New Roman" pitchFamily="18" charset="0"/>
                  <a:cs typeface="Times New Roman" pitchFamily="18" charset="0"/>
                </a:rPr>
                <a:t> (AC) </a:t>
              </a:r>
              <a:endParaRPr lang="fr-FR" sz="2400" b="1" dirty="0">
                <a:solidFill>
                  <a:schemeClr val="tx1"/>
                </a:solidFill>
                <a:latin typeface="Times New Roman" pitchFamily="18" charset="0"/>
                <a:cs typeface="Times New Roman" pitchFamily="18" charset="0"/>
              </a:endParaRPr>
            </a:p>
          </p:txBody>
        </p:sp>
        <p:sp>
          <p:nvSpPr>
            <p:cNvPr id="12" name="Rectangle 11"/>
            <p:cNvSpPr/>
            <p:nvPr/>
          </p:nvSpPr>
          <p:spPr>
            <a:xfrm>
              <a:off x="5061591" y="3039555"/>
              <a:ext cx="1745289" cy="846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fr-FR" sz="4800" kern="1200"/>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40" y="841701"/>
            <a:ext cx="6572280" cy="1015663"/>
          </a:xfrm>
          <a:prstGeom prst="rect">
            <a:avLst/>
          </a:prstGeom>
        </p:spPr>
        <p:txBody>
          <a:bodyPr wrap="square">
            <a:spAutoFit/>
          </a:bodyPr>
          <a:lstStyle/>
          <a:p>
            <a:r>
              <a:rPr lang="fr-FR" sz="2400" b="1" u="sng" dirty="0" smtClean="0">
                <a:solidFill>
                  <a:srgbClr val="FF0000"/>
                </a:solidFill>
                <a:latin typeface="Times New Roman" pitchFamily="18" charset="0"/>
                <a:cs typeface="Times New Roman" pitchFamily="18" charset="0"/>
              </a:rPr>
              <a:t>Système Adénylcyclase /AMP cyclique:</a:t>
            </a:r>
          </a:p>
          <a:p>
            <a:endParaRPr lang="fr-FR" dirty="0" smtClean="0"/>
          </a:p>
          <a:p>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0" y="1500174"/>
            <a:ext cx="9144000" cy="4000528"/>
          </a:xfrm>
          <a:prstGeom prst="rect">
            <a:avLst/>
          </a:prstGeom>
          <a:noFill/>
          <a:ln w="9525">
            <a:noFill/>
            <a:miter lim="800000"/>
            <a:headEnd/>
            <a:tailEnd/>
          </a:ln>
          <a:effectLst/>
        </p:spPr>
      </p:pic>
      <p:sp>
        <p:nvSpPr>
          <p:cNvPr id="6" name="Ellipse 5"/>
          <p:cNvSpPr/>
          <p:nvPr/>
        </p:nvSpPr>
        <p:spPr>
          <a:xfrm>
            <a:off x="4143372" y="2857496"/>
            <a:ext cx="1500198"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571736" y="3000372"/>
            <a:ext cx="150019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latin typeface="Times New Roman" pitchFamily="18" charset="0"/>
                <a:cs typeface="Times New Roman" pitchFamily="18" charset="0"/>
              </a:rPr>
              <a:t>Second messager</a:t>
            </a:r>
            <a:endParaRPr lang="fr-FR" b="1"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4" cstate="print"/>
          <a:srcRect/>
          <a:stretch>
            <a:fillRect/>
          </a:stretch>
        </p:blipFill>
        <p:spPr bwMode="auto">
          <a:xfrm>
            <a:off x="5286380" y="3929066"/>
            <a:ext cx="3857620" cy="2928958"/>
          </a:xfrm>
          <a:prstGeom prst="rect">
            <a:avLst/>
          </a:prstGeom>
          <a:noFill/>
          <a:ln w="9525">
            <a:noFill/>
            <a:miter lim="800000"/>
            <a:headEnd/>
            <a:tailEnd/>
          </a:ln>
          <a:effectLst/>
        </p:spPr>
      </p:pic>
      <p:sp>
        <p:nvSpPr>
          <p:cNvPr id="9" name="Rectangle 8"/>
          <p:cNvSpPr/>
          <p:nvPr/>
        </p:nvSpPr>
        <p:spPr>
          <a:xfrm>
            <a:off x="5286380" y="4429132"/>
            <a:ext cx="642942"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643570" y="1571612"/>
            <a:ext cx="3500430" cy="242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a:off x="5643570" y="3286124"/>
            <a:ext cx="2000264" cy="6429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5357818" y="5857892"/>
            <a:ext cx="71438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0" y="3121223"/>
            <a:ext cx="857224"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fr-FR" sz="1400" b="1" dirty="0" smtClean="0">
                <a:solidFill>
                  <a:schemeClr val="tx1"/>
                </a:solidFill>
                <a:latin typeface="Times New Roman" pitchFamily="18" charset="0"/>
                <a:cs typeface="Times New Roman" pitchFamily="18" charset="0"/>
              </a:rPr>
              <a:t>Pro Gα</a:t>
            </a:r>
            <a:r>
              <a:rPr lang="fr-FR" sz="1400" b="1" baseline="-25000" dirty="0" smtClean="0">
                <a:solidFill>
                  <a:schemeClr val="tx1"/>
                </a:solidFill>
                <a:latin typeface="Times New Roman" pitchFamily="18" charset="0"/>
                <a:cs typeface="Times New Roman" pitchFamily="18" charset="0"/>
              </a:rPr>
              <a:t>i1</a:t>
            </a:r>
            <a:endParaRPr lang="fr-FR" sz="1400" b="1" dirty="0" smtClean="0">
              <a:solidFill>
                <a:schemeClr val="tx1"/>
              </a:solidFill>
              <a:latin typeface="Times New Roman" pitchFamily="18" charset="0"/>
              <a:cs typeface="Times New Roman" pitchFamily="18" charset="0"/>
            </a:endParaRPr>
          </a:p>
        </p:txBody>
      </p:sp>
      <p:cxnSp>
        <p:nvCxnSpPr>
          <p:cNvPr id="27" name="Connecteur droit avec flèche 26"/>
          <p:cNvCxnSpPr/>
          <p:nvPr/>
        </p:nvCxnSpPr>
        <p:spPr>
          <a:xfrm rot="5400000">
            <a:off x="7501752" y="5214950"/>
            <a:ext cx="284958"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6572264" y="4572008"/>
            <a:ext cx="2000264"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lumMod val="25000"/>
                  </a:schemeClr>
                </a:solidFill>
                <a:latin typeface="Times New Roman" pitchFamily="18" charset="0"/>
                <a:cs typeface="Times New Roman" pitchFamily="18" charset="0"/>
              </a:rPr>
              <a:t>Proteine kinase</a:t>
            </a:r>
            <a:endParaRPr lang="fr-FR" dirty="0">
              <a:solidFill>
                <a:schemeClr val="bg2">
                  <a:lumMod val="25000"/>
                </a:schemeClr>
              </a:solidFill>
              <a:latin typeface="Times New Roman" pitchFamily="18" charset="0"/>
              <a:cs typeface="Times New Roman" pitchFamily="18" charset="0"/>
            </a:endParaRPr>
          </a:p>
        </p:txBody>
      </p:sp>
      <p:grpSp>
        <p:nvGrpSpPr>
          <p:cNvPr id="17" name="Groupe 9"/>
          <p:cNvGrpSpPr/>
          <p:nvPr/>
        </p:nvGrpSpPr>
        <p:grpSpPr>
          <a:xfrm>
            <a:off x="1714480" y="142853"/>
            <a:ext cx="5572164" cy="642941"/>
            <a:chOff x="5035261" y="2788483"/>
            <a:chExt cx="1928826" cy="1097386"/>
          </a:xfrm>
          <a:scene3d>
            <a:camera prst="orthographicFront">
              <a:rot lat="0" lon="0" rev="0"/>
            </a:camera>
            <a:lightRig rig="contrasting" dir="t">
              <a:rot lat="0" lon="0" rev="1200000"/>
            </a:lightRig>
          </a:scene3d>
        </p:grpSpPr>
        <p:sp>
          <p:nvSpPr>
            <p:cNvPr id="18" name="Rectangle à coins arrondis 17"/>
            <p:cNvSpPr/>
            <p:nvPr/>
          </p:nvSpPr>
          <p:spPr>
            <a:xfrm>
              <a:off x="5035261" y="2788483"/>
              <a:ext cx="1928826" cy="89897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pPr algn="ctr"/>
              <a:r>
                <a:rPr lang="fr-FR" sz="2400" b="1" dirty="0" smtClean="0">
                  <a:solidFill>
                    <a:schemeClr val="tx1"/>
                  </a:solidFill>
                  <a:latin typeface="Times New Roman" pitchFamily="18" charset="0"/>
                  <a:cs typeface="Times New Roman" pitchFamily="18" charset="0"/>
                </a:rPr>
                <a:t>1. </a:t>
              </a:r>
              <a:r>
                <a:rPr lang="fr-FR" sz="2400" b="1" dirty="0" err="1" smtClean="0">
                  <a:solidFill>
                    <a:schemeClr val="tx1"/>
                  </a:solidFill>
                  <a:latin typeface="Times New Roman" pitchFamily="18" charset="0"/>
                  <a:cs typeface="Times New Roman" pitchFamily="18" charset="0"/>
                </a:rPr>
                <a:t>Adénylcyclase</a:t>
              </a:r>
              <a:r>
                <a:rPr lang="fr-FR" sz="2400" b="1" dirty="0" smtClean="0">
                  <a:solidFill>
                    <a:schemeClr val="tx1"/>
                  </a:solidFill>
                  <a:latin typeface="Times New Roman" pitchFamily="18" charset="0"/>
                  <a:cs typeface="Times New Roman" pitchFamily="18" charset="0"/>
                </a:rPr>
                <a:t> </a:t>
              </a:r>
              <a:endParaRPr lang="fr-FR" sz="2400" b="1" dirty="0">
                <a:solidFill>
                  <a:schemeClr val="tx1"/>
                </a:solidFill>
                <a:latin typeface="Times New Roman" pitchFamily="18" charset="0"/>
                <a:cs typeface="Times New Roman" pitchFamily="18" charset="0"/>
              </a:endParaRPr>
            </a:p>
          </p:txBody>
        </p:sp>
        <p:sp>
          <p:nvSpPr>
            <p:cNvPr id="19" name="Rectangle 18"/>
            <p:cNvSpPr/>
            <p:nvPr/>
          </p:nvSpPr>
          <p:spPr>
            <a:xfrm>
              <a:off x="5061591" y="3039555"/>
              <a:ext cx="1745289" cy="846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fr-FR" sz="4800" kern="1200"/>
            </a:p>
          </p:txBody>
        </p:sp>
      </p:grpSp>
      <p:pic>
        <p:nvPicPr>
          <p:cNvPr id="2050" name="Picture 2"/>
          <p:cNvPicPr>
            <a:picLocks noChangeAspect="1" noChangeArrowheads="1"/>
          </p:cNvPicPr>
          <p:nvPr/>
        </p:nvPicPr>
        <p:blipFill>
          <a:blip r:embed="rId5"/>
          <a:srcRect/>
          <a:stretch>
            <a:fillRect/>
          </a:stretch>
        </p:blipFill>
        <p:spPr bwMode="auto">
          <a:xfrm>
            <a:off x="1" y="1500174"/>
            <a:ext cx="5786445" cy="3929090"/>
          </a:xfrm>
          <a:prstGeom prst="rect">
            <a:avLst/>
          </a:prstGeom>
          <a:noFill/>
          <a:ln w="9525">
            <a:noFill/>
            <a:miter lim="800000"/>
            <a:headEnd/>
            <a:tailEnd/>
          </a:ln>
          <a:effectLst/>
        </p:spPr>
      </p:pic>
      <p:sp>
        <p:nvSpPr>
          <p:cNvPr id="20" name="Rectangle 19"/>
          <p:cNvSpPr/>
          <p:nvPr/>
        </p:nvSpPr>
        <p:spPr>
          <a:xfrm>
            <a:off x="539552" y="2857496"/>
            <a:ext cx="8064896"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AMPc</a:t>
            </a:r>
            <a:r>
              <a:rPr lang="fr-FR" sz="2000" b="1" dirty="0" smtClean="0">
                <a:latin typeface="Calibri" pitchFamily="34" charset="0"/>
                <a:cs typeface="Calibri" pitchFamily="34" charset="0"/>
              </a:rPr>
              <a:t> active </a:t>
            </a:r>
            <a:r>
              <a:rPr lang="fr-FR" sz="2000" b="1" dirty="0">
                <a:latin typeface="Calibri" pitchFamily="34" charset="0"/>
                <a:cs typeface="Calibri" pitchFamily="34" charset="0"/>
              </a:rPr>
              <a:t>des protéines </a:t>
            </a:r>
            <a:r>
              <a:rPr lang="fr-FR" sz="2000" b="1" dirty="0" smtClean="0">
                <a:latin typeface="Calibri" pitchFamily="34" charset="0"/>
                <a:cs typeface="Calibri" pitchFamily="34" charset="0"/>
              </a:rPr>
              <a:t>kinases </a:t>
            </a:r>
            <a:r>
              <a:rPr lang="en-US" sz="2000" b="1" dirty="0" err="1" smtClean="0">
                <a:latin typeface="Calibri" pitchFamily="34" charset="0"/>
                <a:cs typeface="Calibri" pitchFamily="34" charset="0"/>
              </a:rPr>
              <a:t>impliquées</a:t>
            </a:r>
            <a:r>
              <a:rPr lang="en-US" sz="2000" b="1" dirty="0" smtClean="0">
                <a:latin typeface="Calibri" pitchFamily="34" charset="0"/>
                <a:cs typeface="Calibri" pitchFamily="34" charset="0"/>
              </a:rPr>
              <a:t> </a:t>
            </a:r>
            <a:r>
              <a:rPr lang="en-US" sz="2000" b="1" dirty="0" err="1" smtClean="0">
                <a:latin typeface="Calibri" pitchFamily="34" charset="0"/>
                <a:cs typeface="Calibri" pitchFamily="34" charset="0"/>
              </a:rPr>
              <a:t>dans</a:t>
            </a:r>
            <a:r>
              <a:rPr lang="en-US" sz="2000" b="1" dirty="0" smtClean="0">
                <a:latin typeface="Calibri" pitchFamily="34" charset="0"/>
                <a:cs typeface="Calibri" pitchFamily="34" charset="0"/>
              </a:rPr>
              <a:t> :</a:t>
            </a:r>
          </a:p>
          <a:p>
            <a:pPr algn="just">
              <a:lnSpc>
                <a:spcPct val="150000"/>
              </a:lnSpc>
            </a:pPr>
            <a:r>
              <a:rPr lang="fr-FR" sz="2000" b="1" dirty="0" smtClean="0">
                <a:latin typeface="Calibri" pitchFamily="34" charset="0"/>
                <a:cs typeface="Calibri" pitchFamily="34" charset="0"/>
              </a:rPr>
              <a:t>  la </a:t>
            </a:r>
            <a:r>
              <a:rPr lang="fr-FR" sz="2000" b="1" dirty="0">
                <a:latin typeface="Calibri" pitchFamily="34" charset="0"/>
                <a:cs typeface="Calibri" pitchFamily="34" charset="0"/>
              </a:rPr>
              <a:t>division ou la différentiation de la cellule, </a:t>
            </a:r>
            <a:r>
              <a:rPr lang="fr-FR" sz="2000" b="1" dirty="0" smtClean="0">
                <a:latin typeface="Calibri" pitchFamily="34" charset="0"/>
                <a:cs typeface="Calibri" pitchFamily="34" charset="0"/>
              </a:rPr>
              <a:t>le </a:t>
            </a:r>
            <a:r>
              <a:rPr lang="fr-FR" sz="2000" b="1" dirty="0">
                <a:latin typeface="Calibri" pitchFamily="34" charset="0"/>
                <a:cs typeface="Calibri" pitchFamily="34" charset="0"/>
              </a:rPr>
              <a:t>transports ioniques</a:t>
            </a:r>
            <a:r>
              <a:rPr lang="fr-FR" sz="2000" b="1" dirty="0" smtClean="0">
                <a:latin typeface="Calibri" pitchFamily="34" charset="0"/>
                <a:cs typeface="Calibri" pitchFamily="34" charset="0"/>
              </a:rPr>
              <a:t>, </a:t>
            </a:r>
            <a:r>
              <a:rPr lang="fr-FR" sz="2000" b="1" dirty="0">
                <a:latin typeface="Calibri" pitchFamily="34" charset="0"/>
                <a:cs typeface="Calibri" pitchFamily="34" charset="0"/>
              </a:rPr>
              <a:t>la modification de l’excitabilité neuronale ou de la contractilité musculaire ou du métabolisme, </a:t>
            </a:r>
            <a:r>
              <a:rPr lang="fr-FR" sz="2000" b="1" dirty="0" smtClean="0">
                <a:latin typeface="Calibri" pitchFamily="34" charset="0"/>
                <a:cs typeface="Calibri" pitchFamily="34" charset="0"/>
              </a:rPr>
              <a:t>etc…</a:t>
            </a:r>
            <a:endParaRPr lang="fr-FR" sz="2000" b="1"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6" y="785794"/>
            <a:ext cx="8858280" cy="23574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smtClean="0">
                <a:solidFill>
                  <a:srgbClr val="660033"/>
                </a:solidFill>
              </a:rPr>
              <a:t>Exemple des récepteurs </a:t>
            </a:r>
            <a:r>
              <a:rPr lang="el-GR" sz="2400" b="1" dirty="0" smtClean="0">
                <a:solidFill>
                  <a:srgbClr val="660033"/>
                </a:solidFill>
                <a:latin typeface="Constantia"/>
              </a:rPr>
              <a:t>β</a:t>
            </a:r>
            <a:r>
              <a:rPr lang="fr-FR" sz="2400" b="1" dirty="0" smtClean="0">
                <a:solidFill>
                  <a:srgbClr val="660033"/>
                </a:solidFill>
                <a:latin typeface="Constantia"/>
              </a:rPr>
              <a:t>1 cardiaques:</a:t>
            </a:r>
          </a:p>
          <a:p>
            <a:pPr algn="ctr"/>
            <a:endParaRPr lang="fr-FR" sz="2400" b="1" dirty="0" smtClean="0">
              <a:solidFill>
                <a:srgbClr val="660033"/>
              </a:solidFill>
              <a:latin typeface="Constantia"/>
            </a:endParaRPr>
          </a:p>
          <a:p>
            <a:pPr algn="ctr"/>
            <a:r>
              <a:rPr lang="fr-FR" b="1" dirty="0" smtClean="0">
                <a:latin typeface="Constantia"/>
              </a:rPr>
              <a:t>activation Pr- Gs </a:t>
            </a:r>
            <a:r>
              <a:rPr lang="fr-FR" dirty="0" smtClean="0">
                <a:sym typeface="Wingdings" pitchFamily="2" charset="2"/>
              </a:rPr>
              <a:t> stimulation AC  </a:t>
            </a:r>
            <a:r>
              <a:rPr lang="fr-FR" b="1" dirty="0" smtClean="0">
                <a:solidFill>
                  <a:srgbClr val="FF0066"/>
                </a:solidFill>
                <a:sym typeface="Wingdings" pitchFamily="2" charset="2"/>
              </a:rPr>
              <a:t>augmentation de l’</a:t>
            </a:r>
            <a:r>
              <a:rPr lang="fr-FR" b="1" dirty="0" err="1" smtClean="0">
                <a:solidFill>
                  <a:srgbClr val="FF0066"/>
                </a:solidFill>
                <a:sym typeface="Wingdings" pitchFamily="2" charset="2"/>
              </a:rPr>
              <a:t>AMPc</a:t>
            </a:r>
            <a:r>
              <a:rPr lang="fr-FR" b="1" dirty="0" smtClean="0">
                <a:solidFill>
                  <a:srgbClr val="FF0066"/>
                </a:solidFill>
                <a:sym typeface="Wingdings" pitchFamily="2" charset="2"/>
              </a:rPr>
              <a:t>: </a:t>
            </a:r>
          </a:p>
          <a:p>
            <a:pPr algn="ctr"/>
            <a:r>
              <a:rPr lang="fr-FR" dirty="0" smtClean="0">
                <a:sym typeface="Wingdings" pitchFamily="2" charset="2"/>
              </a:rPr>
              <a:t>stimulation de la PKA  phosphorylation des canaux calciques</a:t>
            </a:r>
          </a:p>
          <a:p>
            <a:pPr algn="ctr">
              <a:buFont typeface="Wingdings"/>
              <a:buChar char="è"/>
            </a:pPr>
            <a:r>
              <a:rPr lang="fr-FR" dirty="0" smtClean="0">
                <a:sym typeface="Wingdings" pitchFamily="2" charset="2"/>
              </a:rPr>
              <a:t>Augmentation du Ca intracellulaire:</a:t>
            </a:r>
          </a:p>
          <a:p>
            <a:pPr algn="ctr">
              <a:buFont typeface="Wingdings"/>
              <a:buChar char="è"/>
            </a:pPr>
            <a:r>
              <a:rPr lang="fr-FR" b="1" dirty="0" smtClean="0">
                <a:sym typeface="Wingdings" pitchFamily="2" charset="2"/>
              </a:rPr>
              <a:t>Stimulation de toutes les fonctions cardiaques</a:t>
            </a:r>
            <a:endParaRPr lang="fr-FR" b="1" dirty="0"/>
          </a:p>
        </p:txBody>
      </p:sp>
      <p:sp>
        <p:nvSpPr>
          <p:cNvPr id="4" name="Rectangle 3"/>
          <p:cNvSpPr/>
          <p:nvPr/>
        </p:nvSpPr>
        <p:spPr>
          <a:xfrm>
            <a:off x="71406" y="3929066"/>
            <a:ext cx="8858280" cy="23574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smtClean="0">
                <a:solidFill>
                  <a:srgbClr val="660033"/>
                </a:solidFill>
              </a:rPr>
              <a:t>Exemple des récepteurs </a:t>
            </a:r>
            <a:r>
              <a:rPr lang="el-GR" sz="2400" b="1" dirty="0" smtClean="0">
                <a:solidFill>
                  <a:srgbClr val="660033"/>
                </a:solidFill>
                <a:latin typeface="Constantia"/>
              </a:rPr>
              <a:t>α</a:t>
            </a:r>
            <a:r>
              <a:rPr lang="fr-FR" sz="2400" b="1" dirty="0" smtClean="0">
                <a:solidFill>
                  <a:srgbClr val="660033"/>
                </a:solidFill>
                <a:latin typeface="Constantia"/>
              </a:rPr>
              <a:t>2:</a:t>
            </a:r>
          </a:p>
          <a:p>
            <a:pPr algn="ctr"/>
            <a:endParaRPr lang="fr-FR" sz="2400" b="1" dirty="0" smtClean="0">
              <a:solidFill>
                <a:srgbClr val="660033"/>
              </a:solidFill>
              <a:latin typeface="Constantia"/>
            </a:endParaRPr>
          </a:p>
          <a:p>
            <a:pPr algn="ctr"/>
            <a:r>
              <a:rPr lang="fr-FR" b="1" dirty="0" smtClean="0">
                <a:latin typeface="Constantia"/>
              </a:rPr>
              <a:t>Stimulation Pr- Gi </a:t>
            </a:r>
            <a:r>
              <a:rPr lang="fr-FR" dirty="0" smtClean="0">
                <a:sym typeface="Wingdings" pitchFamily="2" charset="2"/>
              </a:rPr>
              <a:t> inhibition AC  </a:t>
            </a:r>
            <a:r>
              <a:rPr lang="fr-FR" b="1" dirty="0" smtClean="0">
                <a:solidFill>
                  <a:srgbClr val="FF0066"/>
                </a:solidFill>
                <a:sym typeface="Wingdings" pitchFamily="2" charset="2"/>
              </a:rPr>
              <a:t>diminution de l’</a:t>
            </a:r>
            <a:r>
              <a:rPr lang="fr-FR" b="1" dirty="0" err="1" smtClean="0">
                <a:solidFill>
                  <a:srgbClr val="FF0066"/>
                </a:solidFill>
                <a:sym typeface="Wingdings" pitchFamily="2" charset="2"/>
              </a:rPr>
              <a:t>AMPc</a:t>
            </a:r>
            <a:r>
              <a:rPr lang="fr-FR" b="1" dirty="0" smtClean="0">
                <a:solidFill>
                  <a:srgbClr val="FF0066"/>
                </a:solidFill>
                <a:sym typeface="Wingdings" pitchFamily="2" charset="2"/>
              </a:rPr>
              <a:t>: </a:t>
            </a:r>
          </a:p>
          <a:p>
            <a:pPr algn="ctr"/>
            <a:r>
              <a:rPr lang="fr-FR" dirty="0" smtClean="0">
                <a:sym typeface="Wingdings" pitchFamily="2" charset="2"/>
              </a:rPr>
              <a:t>Diminution de la phosphorylation des canaux calciques</a:t>
            </a:r>
          </a:p>
          <a:p>
            <a:pPr algn="ctr">
              <a:buFont typeface="Wingdings"/>
              <a:buChar char="è"/>
            </a:pPr>
            <a:r>
              <a:rPr lang="fr-FR" dirty="0" smtClean="0">
                <a:sym typeface="Wingdings" pitchFamily="2" charset="2"/>
              </a:rPr>
              <a:t> diminution du Ca intracellulaire</a:t>
            </a:r>
          </a:p>
          <a:p>
            <a:pPr algn="ctr">
              <a:buFont typeface="Wingdings"/>
              <a:buChar char="è"/>
            </a:pPr>
            <a:r>
              <a:rPr lang="fr-FR" dirty="0" smtClean="0">
                <a:sym typeface="Wingdings" pitchFamily="2" charset="2"/>
              </a:rPr>
              <a:t> Rétrocontrôle négatif</a:t>
            </a:r>
          </a:p>
          <a:p>
            <a:pPr algn="ctr">
              <a:buFont typeface="Wingdings"/>
              <a:buChar char="è"/>
            </a:pP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7554" y="357166"/>
            <a:ext cx="200026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t>Introduction</a:t>
            </a:r>
            <a:endParaRPr lang="fr-FR" sz="2000" b="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2977" y="1500174"/>
            <a:ext cx="6929486" cy="3089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 name="Diagramme 10"/>
          <p:cNvGraphicFramePr/>
          <p:nvPr/>
        </p:nvGraphicFramePr>
        <p:xfrm>
          <a:off x="357158" y="4929198"/>
          <a:ext cx="8501122" cy="1460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
                                            <p:graphicEl>
                                              <a:dgm id="{9C438A6E-2A8D-46C8-AA32-2C2292EB38F8}"/>
                                            </p:graphicEl>
                                          </p:spTgt>
                                        </p:tgtEl>
                                        <p:attrNameLst>
                                          <p:attrName>style.visibility</p:attrName>
                                        </p:attrNameLst>
                                      </p:cBhvr>
                                      <p:to>
                                        <p:strVal val="visible"/>
                                      </p:to>
                                    </p:set>
                                    <p:anim calcmode="lin" valueType="num">
                                      <p:cBhvr additive="base">
                                        <p:cTn id="15" dur="500" fill="hold"/>
                                        <p:tgtEl>
                                          <p:spTgt spid="11">
                                            <p:graphicEl>
                                              <a:dgm id="{9C438A6E-2A8D-46C8-AA32-2C2292EB38F8}"/>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graphicEl>
                                              <a:dgm id="{9C438A6E-2A8D-46C8-AA32-2C2292EB38F8}"/>
                                            </p:graphic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1">
                                            <p:graphicEl>
                                              <a:dgm id="{2555DA82-CE57-4C12-BCAD-504359778158}"/>
                                            </p:graphicEl>
                                          </p:spTgt>
                                        </p:tgtEl>
                                        <p:attrNameLst>
                                          <p:attrName>style.visibility</p:attrName>
                                        </p:attrNameLst>
                                      </p:cBhvr>
                                      <p:to>
                                        <p:strVal val="visible"/>
                                      </p:to>
                                    </p:set>
                                    <p:anim calcmode="lin" valueType="num">
                                      <p:cBhvr additive="base">
                                        <p:cTn id="20" dur="500" fill="hold"/>
                                        <p:tgtEl>
                                          <p:spTgt spid="11">
                                            <p:graphicEl>
                                              <a:dgm id="{2555DA82-CE57-4C12-BCAD-504359778158}"/>
                                            </p:graphic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1">
                                            <p:graphicEl>
                                              <a:dgm id="{2555DA82-CE57-4C12-BCAD-50435977815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11"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714356"/>
            <a:ext cx="8078686" cy="461665"/>
          </a:xfrm>
          <a:prstGeom prst="rect">
            <a:avLst/>
          </a:prstGeom>
        </p:spPr>
        <p:txBody>
          <a:bodyPr wrap="none">
            <a:spAutoFit/>
          </a:bodyPr>
          <a:lstStyle/>
          <a:p>
            <a:r>
              <a:rPr lang="fr-FR" sz="2400" b="1" u="sng" dirty="0" smtClean="0">
                <a:solidFill>
                  <a:srgbClr val="FF0000"/>
                </a:solidFill>
                <a:latin typeface="Times New Roman" pitchFamily="18" charset="0"/>
                <a:cs typeface="Times New Roman" pitchFamily="18" charset="0"/>
              </a:rPr>
              <a:t>Système phospholipase C /inositol phosphate Diacyl glycérol</a:t>
            </a:r>
            <a:endParaRPr lang="fr-FR" sz="2400" b="1" u="sng"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0" y="1357298"/>
            <a:ext cx="9144000" cy="3786214"/>
          </a:xfrm>
          <a:prstGeom prst="rect">
            <a:avLst/>
          </a:prstGeom>
          <a:noFill/>
          <a:ln w="9525">
            <a:noFill/>
            <a:miter lim="800000"/>
            <a:headEnd/>
            <a:tailEnd/>
          </a:ln>
          <a:effectLst/>
        </p:spPr>
      </p:pic>
      <p:sp>
        <p:nvSpPr>
          <p:cNvPr id="6" name="Rectangle 5"/>
          <p:cNvSpPr/>
          <p:nvPr/>
        </p:nvSpPr>
        <p:spPr>
          <a:xfrm>
            <a:off x="430352" y="3334408"/>
            <a:ext cx="1641318" cy="523220"/>
          </a:xfrm>
          <a:prstGeom prst="rect">
            <a:avLst/>
          </a:prstGeom>
        </p:spPr>
        <p:txBody>
          <a:bodyPr wrap="square">
            <a:spAutoFit/>
          </a:bodyPr>
          <a:lstStyle/>
          <a:p>
            <a:pPr>
              <a:defRPr/>
            </a:pPr>
            <a:r>
              <a:rPr lang="fr-FR" sz="2800" b="1" dirty="0" err="1" smtClean="0">
                <a:latin typeface="Times New Roman" pitchFamily="18" charset="0"/>
                <a:cs typeface="Times New Roman" pitchFamily="18" charset="0"/>
              </a:rPr>
              <a:t>Gq</a:t>
            </a:r>
            <a:r>
              <a:rPr lang="fr-FR" sz="2800" b="1" dirty="0" smtClean="0">
                <a:latin typeface="Times New Roman" pitchFamily="18" charset="0"/>
                <a:cs typeface="Times New Roman" pitchFamily="18" charset="0"/>
              </a:rPr>
              <a:t>, Gi</a:t>
            </a:r>
          </a:p>
        </p:txBody>
      </p:sp>
      <p:sp>
        <p:nvSpPr>
          <p:cNvPr id="9" name="Ellipse 8"/>
          <p:cNvSpPr/>
          <p:nvPr/>
        </p:nvSpPr>
        <p:spPr>
          <a:xfrm>
            <a:off x="3929058" y="1714488"/>
            <a:ext cx="857256" cy="1857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000628" y="3286124"/>
            <a:ext cx="1500198" cy="57150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rgbClr val="FF0000"/>
                </a:solidFill>
                <a:latin typeface="Times New Roman" pitchFamily="18" charset="0"/>
                <a:cs typeface="Times New Roman" pitchFamily="18" charset="0"/>
              </a:rPr>
              <a:t>Second messager</a:t>
            </a:r>
            <a:endParaRPr lang="fr-FR" b="1" dirty="0">
              <a:solidFill>
                <a:srgbClr val="FF0000"/>
              </a:solidFill>
              <a:latin typeface="Times New Roman" pitchFamily="18" charset="0"/>
              <a:cs typeface="Times New Roman" pitchFamily="18" charset="0"/>
            </a:endParaRPr>
          </a:p>
        </p:txBody>
      </p:sp>
      <p:sp>
        <p:nvSpPr>
          <p:cNvPr id="11" name="Ellipse 10"/>
          <p:cNvSpPr/>
          <p:nvPr/>
        </p:nvSpPr>
        <p:spPr>
          <a:xfrm>
            <a:off x="5857884" y="4143380"/>
            <a:ext cx="300039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a:stCxn id="10" idx="1"/>
            <a:endCxn id="9" idx="5"/>
          </p:cNvCxnSpPr>
          <p:nvPr/>
        </p:nvCxnSpPr>
        <p:spPr>
          <a:xfrm rot="10800000">
            <a:off x="4660772" y="3299868"/>
            <a:ext cx="339856" cy="272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Connecteur droit avec flèche 16"/>
          <p:cNvCxnSpPr>
            <a:stCxn id="10" idx="2"/>
          </p:cNvCxnSpPr>
          <p:nvPr/>
        </p:nvCxnSpPr>
        <p:spPr>
          <a:xfrm rot="16200000" flipH="1">
            <a:off x="5732867" y="3875486"/>
            <a:ext cx="357191" cy="3214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5929322" y="4286256"/>
            <a:ext cx="2714612"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2">
                    <a:lumMod val="25000"/>
                  </a:schemeClr>
                </a:solidFill>
                <a:latin typeface="Times New Roman" pitchFamily="18" charset="0"/>
                <a:cs typeface="Times New Roman" pitchFamily="18" charset="0"/>
              </a:rPr>
              <a:t>=</a:t>
            </a:r>
            <a:r>
              <a:rPr lang="fr-FR" sz="2800" b="1" dirty="0" smtClean="0">
                <a:solidFill>
                  <a:schemeClr val="bg2">
                    <a:lumMod val="25000"/>
                  </a:schemeClr>
                </a:solidFill>
                <a:latin typeface="Times New Roman" pitchFamily="18" charset="0"/>
                <a:cs typeface="Times New Roman" pitchFamily="18" charset="0"/>
              </a:rPr>
              <a:t> </a:t>
            </a:r>
            <a:r>
              <a:rPr lang="fr-FR" sz="2000" b="1" dirty="0" smtClean="0">
                <a:solidFill>
                  <a:schemeClr val="bg2">
                    <a:lumMod val="25000"/>
                  </a:schemeClr>
                </a:solidFill>
                <a:latin typeface="Times New Roman" pitchFamily="18" charset="0"/>
                <a:cs typeface="Times New Roman" pitchFamily="18" charset="0"/>
              </a:rPr>
              <a:t>Acide arachidonique</a:t>
            </a:r>
            <a:endParaRPr lang="fr-FR" sz="2000" b="1" dirty="0">
              <a:solidFill>
                <a:schemeClr val="bg2">
                  <a:lumMod val="25000"/>
                </a:schemeClr>
              </a:solidFill>
              <a:latin typeface="Times New Roman" pitchFamily="18" charset="0"/>
              <a:cs typeface="Times New Roman" pitchFamily="18" charset="0"/>
            </a:endParaRPr>
          </a:p>
        </p:txBody>
      </p:sp>
      <p:grpSp>
        <p:nvGrpSpPr>
          <p:cNvPr id="2" name="Groupe 13"/>
          <p:cNvGrpSpPr/>
          <p:nvPr/>
        </p:nvGrpSpPr>
        <p:grpSpPr>
          <a:xfrm>
            <a:off x="2010397" y="71438"/>
            <a:ext cx="5419124" cy="642918"/>
            <a:chOff x="2544462" y="3013222"/>
            <a:chExt cx="1771619" cy="898973"/>
          </a:xfrm>
          <a:scene3d>
            <a:camera prst="orthographicFront">
              <a:rot lat="0" lon="0" rev="0"/>
            </a:camera>
            <a:lightRig rig="contrasting" dir="t">
              <a:rot lat="0" lon="0" rev="1200000"/>
            </a:lightRig>
          </a:scene3d>
        </p:grpSpPr>
        <p:sp>
          <p:nvSpPr>
            <p:cNvPr id="15" name="Rectangle à coins arrondis 14"/>
            <p:cNvSpPr/>
            <p:nvPr/>
          </p:nvSpPr>
          <p:spPr>
            <a:xfrm>
              <a:off x="2771689" y="3013222"/>
              <a:ext cx="1544392" cy="898973"/>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pPr algn="ctr"/>
              <a:r>
                <a:rPr lang="fr-FR" sz="2400" b="1" dirty="0" smtClean="0">
                  <a:solidFill>
                    <a:schemeClr val="tx1"/>
                  </a:solidFill>
                  <a:latin typeface="Times New Roman" pitchFamily="18" charset="0"/>
                  <a:cs typeface="Times New Roman" pitchFamily="18" charset="0"/>
                </a:rPr>
                <a:t>2. </a:t>
              </a:r>
              <a:r>
                <a:rPr lang="fr-FR" sz="2400" b="1" dirty="0" err="1" smtClean="0">
                  <a:solidFill>
                    <a:schemeClr val="tx1"/>
                  </a:solidFill>
                  <a:latin typeface="Times New Roman" pitchFamily="18" charset="0"/>
                  <a:cs typeface="Times New Roman" pitchFamily="18" charset="0"/>
                </a:rPr>
                <a:t>Phospholipase</a:t>
              </a:r>
              <a:r>
                <a:rPr lang="fr-FR" sz="2400" b="1" dirty="0" smtClean="0">
                  <a:solidFill>
                    <a:schemeClr val="tx1"/>
                  </a:solidFill>
                  <a:latin typeface="Times New Roman" pitchFamily="18" charset="0"/>
                  <a:cs typeface="Times New Roman" pitchFamily="18" charset="0"/>
                </a:rPr>
                <a:t> A2  et   C</a:t>
              </a:r>
              <a:endParaRPr lang="fr-FR" sz="2400" b="1" dirty="0">
                <a:solidFill>
                  <a:schemeClr val="tx1"/>
                </a:solidFill>
                <a:latin typeface="Times New Roman" pitchFamily="18" charset="0"/>
                <a:cs typeface="Times New Roman" pitchFamily="18" charset="0"/>
              </a:endParaRPr>
            </a:p>
          </p:txBody>
        </p:sp>
        <p:sp>
          <p:nvSpPr>
            <p:cNvPr id="16" name="Rectangle 15"/>
            <p:cNvSpPr/>
            <p:nvPr/>
          </p:nvSpPr>
          <p:spPr>
            <a:xfrm>
              <a:off x="2544462" y="3039555"/>
              <a:ext cx="1745289" cy="846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fr-FR" sz="4800" kern="1200"/>
            </a:p>
          </p:txBody>
        </p:sp>
      </p:grpSp>
      <p:sp>
        <p:nvSpPr>
          <p:cNvPr id="20" name="Ellipse 19"/>
          <p:cNvSpPr/>
          <p:nvPr/>
        </p:nvSpPr>
        <p:spPr>
          <a:xfrm>
            <a:off x="5929322" y="4143380"/>
            <a:ext cx="2928958"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928662" y="2571744"/>
            <a:ext cx="7143800" cy="164307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smtClean="0">
                <a:solidFill>
                  <a:srgbClr val="660033"/>
                </a:solidFill>
              </a:rPr>
              <a:t>Rôle de l’IP3</a:t>
            </a:r>
            <a:r>
              <a:rPr lang="fr-FR" sz="2400" b="1" dirty="0" smtClean="0">
                <a:solidFill>
                  <a:srgbClr val="660033"/>
                </a:solidFill>
                <a:latin typeface="Constantia"/>
              </a:rPr>
              <a:t>: libération du Ca </a:t>
            </a:r>
            <a:r>
              <a:rPr lang="fr-FR" sz="2400" dirty="0" smtClean="0">
                <a:sym typeface="Wingdings"/>
              </a:rPr>
              <a:t></a:t>
            </a:r>
            <a:endParaRPr lang="fr-FR" sz="2400" b="1" dirty="0" smtClean="0">
              <a:solidFill>
                <a:srgbClr val="660033"/>
              </a:solidFill>
              <a:latin typeface="Constantia"/>
            </a:endParaRPr>
          </a:p>
          <a:p>
            <a:pPr algn="ctr"/>
            <a:endParaRPr lang="fr-FR" sz="2400" b="1" dirty="0" smtClean="0">
              <a:solidFill>
                <a:srgbClr val="660033"/>
              </a:solidFill>
              <a:latin typeface="Constantia"/>
            </a:endParaRPr>
          </a:p>
          <a:p>
            <a:pPr algn="ctr"/>
            <a:r>
              <a:rPr lang="fr-FR" b="1" dirty="0" smtClean="0">
                <a:latin typeface="Constantia"/>
                <a:sym typeface="Wingdings" pitchFamily="2" charset="2"/>
              </a:rPr>
              <a:t>Contraction des muscles lisses vasculaires ou cardiaque</a:t>
            </a:r>
            <a:r>
              <a:rPr lang="fr-FR" dirty="0" smtClean="0">
                <a:sym typeface="Wingdings" pitchFamily="2" charset="2"/>
              </a:rPr>
              <a:t> </a:t>
            </a:r>
          </a:p>
          <a:p>
            <a:pPr algn="ctr"/>
            <a:endParaRPr lang="fr-FR" dirty="0" smtClean="0">
              <a:sym typeface="Wingdings" pitchFamily="2" charset="2"/>
            </a:endParaRPr>
          </a:p>
          <a:p>
            <a:pPr algn="ctr"/>
            <a:r>
              <a:rPr lang="fr-FR" b="1" dirty="0" smtClean="0">
                <a:sym typeface="Wingdings" pitchFamily="2" charset="2"/>
              </a:rPr>
              <a:t>Sécrétions exocrines ou hormonales</a:t>
            </a:r>
          </a:p>
        </p:txBody>
      </p:sp>
      <p:sp>
        <p:nvSpPr>
          <p:cNvPr id="21" name="Rectangle 20"/>
          <p:cNvSpPr/>
          <p:nvPr/>
        </p:nvSpPr>
        <p:spPr>
          <a:xfrm>
            <a:off x="1035819" y="2071678"/>
            <a:ext cx="7072362" cy="21431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smtClean="0">
                <a:solidFill>
                  <a:srgbClr val="660033"/>
                </a:solidFill>
              </a:rPr>
              <a:t>Rôle du DAG</a:t>
            </a:r>
            <a:r>
              <a:rPr lang="fr-FR" sz="2400" b="1" dirty="0" smtClean="0">
                <a:solidFill>
                  <a:srgbClr val="660033"/>
                </a:solidFill>
                <a:latin typeface="Constantia"/>
              </a:rPr>
              <a:t>:</a:t>
            </a:r>
          </a:p>
          <a:p>
            <a:pPr algn="ctr"/>
            <a:r>
              <a:rPr lang="fr-FR" b="1" dirty="0" smtClean="0">
                <a:sym typeface="Wingdings" pitchFamily="2" charset="2"/>
              </a:rPr>
              <a:t>Active des Pr- kinases responsables  selon le cas d’activation ou d’inhibition:</a:t>
            </a:r>
          </a:p>
          <a:p>
            <a:pPr algn="ctr">
              <a:buFontTx/>
              <a:buChar char="-"/>
            </a:pPr>
            <a:r>
              <a:rPr lang="fr-FR" b="1" dirty="0" smtClean="0">
                <a:sym typeface="Wingdings" pitchFamily="2" charset="2"/>
              </a:rPr>
              <a:t>Libération d’hormones ou de NM</a:t>
            </a:r>
          </a:p>
          <a:p>
            <a:pPr algn="ctr">
              <a:buFontTx/>
              <a:buChar char="-"/>
            </a:pPr>
            <a:r>
              <a:rPr lang="fr-FR" b="1" dirty="0" smtClean="0">
                <a:sym typeface="Wingdings" pitchFamily="2" charset="2"/>
              </a:rPr>
              <a:t>  de contraction ou de relâchement de muscles lisses </a:t>
            </a:r>
          </a:p>
          <a:p>
            <a:pPr algn="ctr">
              <a:buFontTx/>
              <a:buChar char="-"/>
            </a:pPr>
            <a:r>
              <a:rPr lang="fr-FR" b="1" dirty="0" smtClean="0">
                <a:sym typeface="Wingdings" pitchFamily="2" charset="2"/>
              </a:rPr>
              <a:t> substances jouant un rôle dans l’inflammation</a:t>
            </a:r>
          </a:p>
          <a:p>
            <a:pPr algn="ctr"/>
            <a:endParaRPr lang="fr-FR" b="1" dirty="0" smtClean="0">
              <a:sym typeface="Wingdings" pitchFamily="2" charset="2"/>
            </a:endParaRPr>
          </a:p>
        </p:txBody>
      </p:sp>
      <p:sp>
        <p:nvSpPr>
          <p:cNvPr id="23" name="Rectangle 22"/>
          <p:cNvSpPr/>
          <p:nvPr/>
        </p:nvSpPr>
        <p:spPr>
          <a:xfrm>
            <a:off x="1035819" y="2357430"/>
            <a:ext cx="7072362" cy="21431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smtClean="0">
                <a:solidFill>
                  <a:srgbClr val="660033"/>
                </a:solidFill>
              </a:rPr>
              <a:t>Rôle de l’</a:t>
            </a:r>
            <a:r>
              <a:rPr lang="fr-FR" sz="2400" b="1" dirty="0" err="1" smtClean="0">
                <a:solidFill>
                  <a:srgbClr val="660033"/>
                </a:solidFill>
              </a:rPr>
              <a:t>ac</a:t>
            </a:r>
            <a:r>
              <a:rPr lang="fr-FR" sz="2400" b="1" dirty="0" smtClean="0">
                <a:solidFill>
                  <a:srgbClr val="660033"/>
                </a:solidFill>
              </a:rPr>
              <a:t>. </a:t>
            </a:r>
            <a:r>
              <a:rPr lang="fr-FR" sz="2400" b="1" dirty="0" err="1" smtClean="0">
                <a:solidFill>
                  <a:srgbClr val="660033"/>
                </a:solidFill>
              </a:rPr>
              <a:t>arachidonique</a:t>
            </a:r>
            <a:r>
              <a:rPr lang="fr-FR" sz="2400" b="1" dirty="0" smtClean="0">
                <a:solidFill>
                  <a:srgbClr val="660033"/>
                </a:solidFill>
                <a:latin typeface="Constantia"/>
              </a:rPr>
              <a:t>:</a:t>
            </a:r>
          </a:p>
          <a:p>
            <a:pPr algn="ctr"/>
            <a:endParaRPr lang="fr-FR" b="1" dirty="0" smtClean="0">
              <a:sym typeface="Wingdings" pitchFamily="2" charset="2"/>
            </a:endParaRPr>
          </a:p>
          <a:p>
            <a:pPr algn="ctr"/>
            <a:r>
              <a:rPr lang="fr-FR" b="1" dirty="0" smtClean="0">
                <a:sym typeface="Wingdings" pitchFamily="2" charset="2"/>
              </a:rPr>
              <a:t>Aboutit à la formation d’hormones locales : </a:t>
            </a:r>
            <a:r>
              <a:rPr lang="fr-FR" b="1" u="sng" dirty="0" smtClean="0">
                <a:solidFill>
                  <a:srgbClr val="FF0066"/>
                </a:solidFill>
                <a:sym typeface="Wingdings" pitchFamily="2" charset="2"/>
              </a:rPr>
              <a:t>les </a:t>
            </a:r>
            <a:r>
              <a:rPr lang="fr-FR" b="1" u="sng" dirty="0" err="1" smtClean="0">
                <a:solidFill>
                  <a:srgbClr val="FF0066"/>
                </a:solidFill>
                <a:sym typeface="Wingdings" pitchFamily="2" charset="2"/>
              </a:rPr>
              <a:t>eicosanoïdes</a:t>
            </a:r>
            <a:r>
              <a:rPr lang="fr-FR" b="1" u="sng" dirty="0" smtClean="0">
                <a:solidFill>
                  <a:srgbClr val="FF0066"/>
                </a:solidFill>
                <a:sym typeface="Wingdings" pitchFamily="2" charset="2"/>
              </a:rPr>
              <a:t>: (</a:t>
            </a:r>
            <a:r>
              <a:rPr lang="fr-FR" b="1" u="sng" dirty="0" err="1" smtClean="0">
                <a:solidFill>
                  <a:srgbClr val="FF0066"/>
                </a:solidFill>
                <a:sym typeface="Wingdings" pitchFamily="2" charset="2"/>
              </a:rPr>
              <a:t>leucotriènes</a:t>
            </a:r>
            <a:r>
              <a:rPr lang="fr-FR" b="1" u="sng" dirty="0" smtClean="0">
                <a:solidFill>
                  <a:srgbClr val="FF0066"/>
                </a:solidFill>
                <a:sym typeface="Wingdings" pitchFamily="2" charset="2"/>
              </a:rPr>
              <a:t> et </a:t>
            </a:r>
            <a:r>
              <a:rPr lang="fr-FR" b="1" u="sng" dirty="0" err="1" smtClean="0">
                <a:solidFill>
                  <a:srgbClr val="FF0066"/>
                </a:solidFill>
                <a:sym typeface="Wingdings" pitchFamily="2" charset="2"/>
              </a:rPr>
              <a:t>prostanoïdes</a:t>
            </a:r>
            <a:r>
              <a:rPr lang="fr-FR" b="1" u="sng" dirty="0" smtClean="0">
                <a:solidFill>
                  <a:srgbClr val="FF0066"/>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animBg="1"/>
      <p:bldP spid="21" grpId="1" animBg="1"/>
      <p:bldP spid="23" grpId="0" animBg="1"/>
      <p:bldP spid="2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6" y="2143116"/>
            <a:ext cx="8858280" cy="23574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smtClean="0">
                <a:solidFill>
                  <a:srgbClr val="660033"/>
                </a:solidFill>
              </a:rPr>
              <a:t>Exemple des récepteurs </a:t>
            </a:r>
            <a:r>
              <a:rPr lang="el-GR" sz="2400" b="1" dirty="0" smtClean="0">
                <a:solidFill>
                  <a:srgbClr val="660033"/>
                </a:solidFill>
                <a:latin typeface="Constantia"/>
              </a:rPr>
              <a:t>α</a:t>
            </a:r>
            <a:r>
              <a:rPr lang="fr-FR" sz="2400" b="1" dirty="0" smtClean="0">
                <a:solidFill>
                  <a:srgbClr val="660033"/>
                </a:solidFill>
                <a:latin typeface="Constantia"/>
              </a:rPr>
              <a:t>1 vasculaires:</a:t>
            </a:r>
          </a:p>
          <a:p>
            <a:pPr algn="ctr"/>
            <a:endParaRPr lang="fr-FR" sz="2400" b="1" dirty="0" smtClean="0">
              <a:solidFill>
                <a:srgbClr val="660033"/>
              </a:solidFill>
              <a:latin typeface="Constantia"/>
            </a:endParaRPr>
          </a:p>
          <a:p>
            <a:pPr algn="ctr"/>
            <a:r>
              <a:rPr lang="fr-FR" b="1" dirty="0" err="1" smtClean="0">
                <a:latin typeface="Constantia"/>
              </a:rPr>
              <a:t>Adctivation</a:t>
            </a:r>
            <a:r>
              <a:rPr lang="fr-FR" b="1" dirty="0" smtClean="0">
                <a:latin typeface="Constantia"/>
              </a:rPr>
              <a:t> Pr- </a:t>
            </a:r>
            <a:r>
              <a:rPr lang="fr-FR" b="1" dirty="0" err="1" smtClean="0">
                <a:latin typeface="Constantia"/>
              </a:rPr>
              <a:t>Gq</a:t>
            </a:r>
            <a:r>
              <a:rPr lang="fr-FR" b="1" dirty="0" smtClean="0">
                <a:latin typeface="Constantia"/>
              </a:rPr>
              <a:t> </a:t>
            </a:r>
            <a:r>
              <a:rPr lang="fr-FR" dirty="0" smtClean="0">
                <a:sym typeface="Wingdings" pitchFamily="2" charset="2"/>
              </a:rPr>
              <a:t> stimulation PL C augmentation de l’IP3</a:t>
            </a:r>
          </a:p>
          <a:p>
            <a:pPr algn="ctr"/>
            <a:r>
              <a:rPr lang="fr-FR" dirty="0" smtClean="0">
                <a:sym typeface="Wingdings" pitchFamily="2" charset="2"/>
              </a:rPr>
              <a:t> </a:t>
            </a:r>
          </a:p>
          <a:p>
            <a:pPr algn="ctr">
              <a:buFont typeface="Wingdings"/>
              <a:buChar char="è"/>
            </a:pPr>
            <a:r>
              <a:rPr lang="fr-FR" dirty="0" smtClean="0">
                <a:sym typeface="Wingdings" pitchFamily="2" charset="2"/>
              </a:rPr>
              <a:t>Augmentation du Ca intracellulaire:</a:t>
            </a:r>
          </a:p>
          <a:p>
            <a:pPr algn="ctr">
              <a:buFont typeface="Wingdings"/>
              <a:buChar char="è"/>
            </a:pPr>
            <a:endParaRPr lang="fr-FR" dirty="0" smtClean="0">
              <a:sym typeface="Wingdings" pitchFamily="2" charset="2"/>
            </a:endParaRPr>
          </a:p>
          <a:p>
            <a:pPr algn="ctr">
              <a:buFont typeface="Wingdings"/>
              <a:buChar char="è"/>
            </a:pPr>
            <a:r>
              <a:rPr lang="fr-FR" b="1" dirty="0" smtClean="0">
                <a:sym typeface="Wingdings" pitchFamily="2" charset="2"/>
              </a:rPr>
              <a:t>Vasoconstriction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878" y="1071546"/>
            <a:ext cx="8501122" cy="707886"/>
          </a:xfrm>
          <a:prstGeom prst="rect">
            <a:avLst/>
          </a:prstGeom>
        </p:spPr>
        <p:txBody>
          <a:bodyPr wrap="square">
            <a:spAutoFit/>
          </a:bodyPr>
          <a:lstStyle/>
          <a:p>
            <a:r>
              <a:rPr lang="fr-FR" sz="2000" dirty="0" smtClean="0">
                <a:latin typeface="Times New Roman" pitchFamily="18" charset="0"/>
                <a:cs typeface="Times New Roman" pitchFamily="18" charset="0"/>
              </a:rPr>
              <a:t>Dans ce cas, la protéine G agit directement, sur un canal ionique, sans l’intermédiaire d’un second messager.</a:t>
            </a:r>
            <a:endParaRPr lang="fr-FR"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1285852" y="1928826"/>
            <a:ext cx="6357982" cy="4643446"/>
          </a:xfrm>
          <a:prstGeom prst="rect">
            <a:avLst/>
          </a:prstGeom>
          <a:noFill/>
          <a:ln w="9525">
            <a:noFill/>
            <a:miter lim="800000"/>
            <a:headEnd/>
            <a:tailEnd/>
          </a:ln>
          <a:effectLst/>
        </p:spPr>
      </p:pic>
      <p:sp>
        <p:nvSpPr>
          <p:cNvPr id="7" name="Rectangle 6"/>
          <p:cNvSpPr/>
          <p:nvPr/>
        </p:nvSpPr>
        <p:spPr>
          <a:xfrm>
            <a:off x="7072330" y="3000372"/>
            <a:ext cx="571504"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429388" y="4857760"/>
            <a:ext cx="1214446"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786314" y="3643315"/>
            <a:ext cx="1277915" cy="523220"/>
          </a:xfrm>
          <a:prstGeom prst="rect">
            <a:avLst/>
          </a:prstGeom>
        </p:spPr>
        <p:txBody>
          <a:bodyPr wrap="square">
            <a:spAutoFit/>
          </a:bodyPr>
          <a:lstStyle/>
          <a:p>
            <a:pPr algn="ctr">
              <a:defRPr/>
            </a:pPr>
            <a:r>
              <a:rPr lang="fr-FR" sz="2800" b="1" dirty="0" smtClean="0">
                <a:solidFill>
                  <a:schemeClr val="bg2">
                    <a:lumMod val="25000"/>
                  </a:schemeClr>
                </a:solidFill>
                <a:latin typeface="Times New Roman" pitchFamily="18" charset="0"/>
                <a:cs typeface="Times New Roman" pitchFamily="18" charset="0"/>
              </a:rPr>
              <a:t>α</a:t>
            </a:r>
            <a:r>
              <a:rPr lang="fr-FR" sz="2800" b="1" baseline="-25000" dirty="0" smtClean="0">
                <a:solidFill>
                  <a:schemeClr val="bg2">
                    <a:lumMod val="25000"/>
                  </a:schemeClr>
                </a:solidFill>
                <a:latin typeface="Times New Roman" pitchFamily="18" charset="0"/>
                <a:cs typeface="Times New Roman" pitchFamily="18" charset="0"/>
              </a:rPr>
              <a:t>i2</a:t>
            </a:r>
            <a:r>
              <a:rPr lang="fr-FR" sz="2800" b="1" dirty="0" smtClean="0">
                <a:solidFill>
                  <a:schemeClr val="bg2">
                    <a:lumMod val="25000"/>
                  </a:schemeClr>
                </a:solidFill>
                <a:latin typeface="Times New Roman" pitchFamily="18" charset="0"/>
                <a:cs typeface="Times New Roman" pitchFamily="18" charset="0"/>
              </a:rPr>
              <a:t>α</a:t>
            </a:r>
            <a:r>
              <a:rPr lang="fr-FR" sz="2800" b="1" baseline="-25000" dirty="0" smtClean="0">
                <a:solidFill>
                  <a:schemeClr val="bg2">
                    <a:lumMod val="25000"/>
                  </a:schemeClr>
                </a:solidFill>
                <a:latin typeface="Times New Roman" pitchFamily="18" charset="0"/>
                <a:cs typeface="Times New Roman" pitchFamily="18" charset="0"/>
              </a:rPr>
              <a:t>i3</a:t>
            </a:r>
            <a:r>
              <a:rPr lang="fr-FR" sz="2800" b="1" dirty="0" smtClean="0">
                <a:solidFill>
                  <a:schemeClr val="bg2">
                    <a:lumMod val="25000"/>
                  </a:schemeClr>
                </a:solidFill>
                <a:latin typeface="Times New Roman" pitchFamily="18" charset="0"/>
                <a:cs typeface="Times New Roman" pitchFamily="18" charset="0"/>
              </a:rPr>
              <a:t>α</a:t>
            </a:r>
            <a:r>
              <a:rPr lang="fr-FR" sz="2800" b="1" baseline="-25000" dirty="0" smtClean="0">
                <a:solidFill>
                  <a:schemeClr val="bg2">
                    <a:lumMod val="25000"/>
                  </a:schemeClr>
                </a:solidFill>
                <a:latin typeface="Times New Roman" pitchFamily="18" charset="0"/>
                <a:cs typeface="Times New Roman" pitchFamily="18" charset="0"/>
              </a:rPr>
              <a:t>o</a:t>
            </a:r>
            <a:endParaRPr lang="fr-FR" sz="2800" b="1" dirty="0" smtClean="0">
              <a:solidFill>
                <a:schemeClr val="bg2">
                  <a:lumMod val="25000"/>
                </a:schemeClr>
              </a:solidFill>
              <a:latin typeface="Times New Roman" pitchFamily="18" charset="0"/>
              <a:cs typeface="Times New Roman" pitchFamily="18" charset="0"/>
            </a:endParaRPr>
          </a:p>
        </p:txBody>
      </p:sp>
      <p:grpSp>
        <p:nvGrpSpPr>
          <p:cNvPr id="9" name="Groupe 12"/>
          <p:cNvGrpSpPr/>
          <p:nvPr/>
        </p:nvGrpSpPr>
        <p:grpSpPr>
          <a:xfrm>
            <a:off x="2357422" y="214290"/>
            <a:ext cx="4576814" cy="571480"/>
            <a:chOff x="2544462" y="3013225"/>
            <a:chExt cx="1745289" cy="898974"/>
          </a:xfrm>
          <a:scene3d>
            <a:camera prst="orthographicFront">
              <a:rot lat="0" lon="0" rev="0"/>
            </a:camera>
            <a:lightRig rig="contrasting" dir="t">
              <a:rot lat="0" lon="0" rev="1200000"/>
            </a:lightRig>
          </a:scene3d>
        </p:grpSpPr>
        <p:sp>
          <p:nvSpPr>
            <p:cNvPr id="11" name="Rectangle à coins arrondis 10"/>
            <p:cNvSpPr/>
            <p:nvPr/>
          </p:nvSpPr>
          <p:spPr>
            <a:xfrm>
              <a:off x="2654340" y="3013225"/>
              <a:ext cx="1552774" cy="89897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pPr algn="ctr"/>
              <a:r>
                <a:rPr lang="fr-FR" sz="2400" b="1" dirty="0" smtClean="0">
                  <a:solidFill>
                    <a:schemeClr val="tx1"/>
                  </a:solidFill>
                  <a:latin typeface="Times New Roman" pitchFamily="18" charset="0"/>
                  <a:cs typeface="Times New Roman" pitchFamily="18" charset="0"/>
                </a:rPr>
                <a:t>3. Canaux ioniques</a:t>
              </a:r>
              <a:endParaRPr lang="fr-FR" sz="2400" b="1" dirty="0">
                <a:solidFill>
                  <a:schemeClr val="tx1"/>
                </a:solidFill>
                <a:latin typeface="Times New Roman" pitchFamily="18" charset="0"/>
                <a:cs typeface="Times New Roman" pitchFamily="18" charset="0"/>
              </a:endParaRPr>
            </a:p>
          </p:txBody>
        </p:sp>
        <p:sp>
          <p:nvSpPr>
            <p:cNvPr id="12" name="Rectangle 11"/>
            <p:cNvSpPr/>
            <p:nvPr/>
          </p:nvSpPr>
          <p:spPr>
            <a:xfrm>
              <a:off x="2544462" y="3039555"/>
              <a:ext cx="1745289" cy="846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fr-FR" sz="4800" kern="120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42874" y="214290"/>
          <a:ext cx="8929720" cy="6015462"/>
        </p:xfrm>
        <a:graphic>
          <a:graphicData uri="http://schemas.openxmlformats.org/drawingml/2006/table">
            <a:tbl>
              <a:tblPr firstRow="1" bandRow="1">
                <a:tableStyleId>{21E4AEA4-8DFA-4A89-87EB-49C32662AFE0}</a:tableStyleId>
              </a:tblPr>
              <a:tblGrid>
                <a:gridCol w="1395249"/>
                <a:gridCol w="837167"/>
                <a:gridCol w="976695"/>
                <a:gridCol w="2023153"/>
                <a:gridCol w="1625754"/>
                <a:gridCol w="2071702"/>
              </a:tblGrid>
              <a:tr h="816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Proteine G</a:t>
                      </a:r>
                    </a:p>
                    <a:p>
                      <a:pPr algn="ctr"/>
                      <a:endParaRPr lang="fr-FR" sz="2000" dirty="0">
                        <a:solidFill>
                          <a:srgbClr val="FF0000"/>
                        </a:solidFill>
                        <a:latin typeface="Times New Roman" pitchFamily="18" charset="0"/>
                        <a:cs typeface="Times New Roman" pitchFamily="18" charset="0"/>
                      </a:endParaRPr>
                    </a:p>
                  </a:txBody>
                  <a:tcPr/>
                </a:tc>
                <a:tc gridSpan="2">
                  <a:txBody>
                    <a:bodyPr/>
                    <a:lstStyle/>
                    <a:p>
                      <a:pPr algn="ctr"/>
                      <a:r>
                        <a:rPr lang="fr-FR" sz="2000" dirty="0" smtClean="0"/>
                        <a:t>Type</a:t>
                      </a:r>
                      <a:r>
                        <a:rPr lang="fr-FR" sz="2000" baseline="0" dirty="0" smtClean="0"/>
                        <a:t> de sous –unité </a:t>
                      </a:r>
                      <a:r>
                        <a:rPr lang="el-GR" sz="2400" baseline="0" dirty="0" smtClean="0"/>
                        <a:t>α</a:t>
                      </a:r>
                      <a:endParaRPr lang="fr-FR" sz="2000" dirty="0">
                        <a:solidFill>
                          <a:srgbClr val="FF0000"/>
                        </a:solidFill>
                        <a:latin typeface="Times New Roman" pitchFamily="18" charset="0"/>
                        <a:cs typeface="Times New Roman" pitchFamily="18" charset="0"/>
                      </a:endParaRPr>
                    </a:p>
                  </a:txBody>
                  <a:tcPr/>
                </a:tc>
                <a:tc hMerge="1">
                  <a:txBody>
                    <a:bodyPr/>
                    <a:lstStyle/>
                    <a:p>
                      <a:endParaRPr lang="fr-FR"/>
                    </a:p>
                  </a:txBody>
                  <a:tcPr/>
                </a:tc>
                <a:tc>
                  <a:txBody>
                    <a:bodyPr/>
                    <a:lstStyle/>
                    <a:p>
                      <a:pPr algn="ctr"/>
                      <a:r>
                        <a:rPr lang="fr-FR" sz="2000" dirty="0" smtClean="0"/>
                        <a:t>Effecteur</a:t>
                      </a:r>
                      <a:r>
                        <a:rPr lang="fr-FR" sz="2000" baseline="0" dirty="0" smtClean="0"/>
                        <a:t> </a:t>
                      </a:r>
                      <a:endParaRPr lang="fr-FR" sz="2000" dirty="0">
                        <a:solidFill>
                          <a:srgbClr val="FF0000"/>
                        </a:solidFill>
                        <a:latin typeface="Times New Roman" pitchFamily="18" charset="0"/>
                        <a:cs typeface="Times New Roman" pitchFamily="18" charset="0"/>
                      </a:endParaRPr>
                    </a:p>
                  </a:txBody>
                  <a:tcPr/>
                </a:tc>
                <a:tc>
                  <a:txBody>
                    <a:bodyPr/>
                    <a:lstStyle/>
                    <a:p>
                      <a:pPr algn="ctr"/>
                      <a:r>
                        <a:rPr lang="fr-FR" sz="2000" dirty="0" smtClean="0"/>
                        <a:t>Second messagers</a:t>
                      </a:r>
                      <a:endParaRPr lang="fr-FR" sz="2000" dirty="0">
                        <a:solidFill>
                          <a:srgbClr val="FF0000"/>
                        </a:solidFill>
                        <a:latin typeface="Times New Roman" pitchFamily="18" charset="0"/>
                        <a:cs typeface="Times New Roman" pitchFamily="18" charset="0"/>
                      </a:endParaRPr>
                    </a:p>
                  </a:txBody>
                  <a:tcPr/>
                </a:tc>
                <a:tc>
                  <a:txBody>
                    <a:bodyPr/>
                    <a:lstStyle/>
                    <a:p>
                      <a:pPr algn="ctr"/>
                      <a:r>
                        <a:rPr lang="fr-FR" sz="2000" dirty="0" smtClean="0"/>
                        <a:t>Effets </a:t>
                      </a:r>
                      <a:endParaRPr lang="fr-FR" sz="2000" dirty="0">
                        <a:solidFill>
                          <a:srgbClr val="FF0000"/>
                        </a:solidFill>
                        <a:latin typeface="Times New Roman" pitchFamily="18" charset="0"/>
                        <a:cs typeface="Times New Roman" pitchFamily="18" charset="0"/>
                      </a:endParaRPr>
                    </a:p>
                  </a:txBody>
                  <a:tcPr/>
                </a:tc>
              </a:tr>
              <a:tr h="816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t>Pro G</a:t>
                      </a:r>
                      <a:r>
                        <a:rPr lang="en-US" sz="2800" kern="1200" baseline="-25000" dirty="0" smtClean="0"/>
                        <a:t>s</a:t>
                      </a:r>
                      <a:endParaRPr lang="fr-FR" sz="2800" kern="1200" dirty="0" smtClean="0">
                        <a:solidFill>
                          <a:schemeClr val="dk1"/>
                        </a:solidFill>
                        <a:latin typeface="Times New Roman" pitchFamily="18" charset="0"/>
                        <a:ea typeface="+mn-ea"/>
                        <a:cs typeface="Times New Roman"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600" kern="1200" dirty="0" smtClean="0"/>
                        <a:t>α</a:t>
                      </a:r>
                      <a:r>
                        <a:rPr lang="fr-FR" sz="3600" kern="1200" baseline="-25000" dirty="0" smtClean="0"/>
                        <a:t>s</a:t>
                      </a:r>
                      <a:endParaRPr lang="fr-FR" sz="3600" b="1" kern="1200" dirty="0" smtClean="0">
                        <a:solidFill>
                          <a:srgbClr val="FF0000"/>
                        </a:solidFill>
                        <a:latin typeface="Times New Roman" pitchFamily="18" charset="0"/>
                        <a:ea typeface="+mn-ea"/>
                        <a:cs typeface="Times New Roman" pitchFamily="18" charset="0"/>
                      </a:endParaRPr>
                    </a:p>
                  </a:txBody>
                  <a:tcPr/>
                </a:tc>
                <a:tc hMerge="1">
                  <a:txBody>
                    <a:bodyPr/>
                    <a:lstStyle/>
                    <a:p>
                      <a:endParaRPr lang="fr-FR"/>
                    </a:p>
                  </a:txBody>
                  <a:tcPr/>
                </a:tc>
                <a:tc>
                  <a:txBody>
                    <a:bodyPr/>
                    <a:lstStyle/>
                    <a:p>
                      <a:pPr algn="ctr"/>
                      <a:r>
                        <a:rPr lang="fr-FR" dirty="0" smtClean="0"/>
                        <a:t>Adénylate-cyclase</a:t>
                      </a:r>
                      <a:endParaRPr lang="fr-FR" dirty="0">
                        <a:latin typeface="Times New Roman" pitchFamily="18" charset="0"/>
                        <a:cs typeface="Times New Roman" pitchFamily="18" charset="0"/>
                      </a:endParaRPr>
                    </a:p>
                  </a:txBody>
                  <a:tcPr/>
                </a:tc>
                <a:tc>
                  <a:txBody>
                    <a:bodyPr/>
                    <a:lstStyle/>
                    <a:p>
                      <a:pPr algn="ctr"/>
                      <a:r>
                        <a:rPr lang="fr-FR" dirty="0" smtClean="0"/>
                        <a:t>AMPc</a:t>
                      </a:r>
                      <a:endParaRPr lang="fr-FR" dirty="0">
                        <a:latin typeface="Times New Roman" pitchFamily="18" charset="0"/>
                        <a:cs typeface="Times New Roman" pitchFamily="18" charset="0"/>
                      </a:endParaRPr>
                    </a:p>
                  </a:txBody>
                  <a:tcPr/>
                </a:tc>
                <a:tc>
                  <a:txBody>
                    <a:bodyPr/>
                    <a:lstStyle/>
                    <a:p>
                      <a:pPr algn="ctr"/>
                      <a:r>
                        <a:rPr lang="fr-FR" dirty="0" smtClean="0"/>
                        <a:t>Stimulation</a:t>
                      </a:r>
                      <a:endParaRPr lang="fr-FR" dirty="0">
                        <a:latin typeface="Times New Roman" pitchFamily="18" charset="0"/>
                        <a:cs typeface="Times New Roman" pitchFamily="18" charset="0"/>
                      </a:endParaRPr>
                    </a:p>
                  </a:txBody>
                  <a:tcPr/>
                </a:tc>
              </a:tr>
              <a:tr h="27214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t>Pro G</a:t>
                      </a:r>
                      <a:r>
                        <a:rPr lang="en-US" sz="2800" kern="1200" baseline="-25000" dirty="0" smtClean="0"/>
                        <a:t>i</a:t>
                      </a:r>
                      <a:r>
                        <a:rPr lang="en-US" sz="2800" kern="1200" dirty="0" smtClean="0"/>
                        <a:t> </a:t>
                      </a:r>
                      <a:endParaRPr lang="fr-FR" sz="2800" dirty="0" smtClean="0"/>
                    </a:p>
                    <a:p>
                      <a:pPr algn="ctr"/>
                      <a:endParaRPr lang="fr-FR" sz="2800" b="1" dirty="0">
                        <a:solidFill>
                          <a:schemeClr val="accent4">
                            <a:lumMod val="50000"/>
                          </a:schemeClr>
                        </a:solidFill>
                        <a:latin typeface="Times New Roman" pitchFamily="18" charset="0"/>
                        <a:cs typeface="Times New Roman" pitchFamily="18" charset="0"/>
                      </a:endParaRPr>
                    </a:p>
                  </a:txBody>
                  <a:tcPr/>
                </a:tc>
                <a:tc rowSpan="3">
                  <a:txBody>
                    <a:bodyPr/>
                    <a:lstStyle/>
                    <a:p>
                      <a:pPr algn="ctr"/>
                      <a:endParaRPr lang="fr-FR" sz="3600" kern="1200" dirty="0" smtClean="0"/>
                    </a:p>
                    <a:p>
                      <a:pPr algn="ctr"/>
                      <a:r>
                        <a:rPr lang="fr-FR" sz="3600" kern="1200" dirty="0" smtClean="0"/>
                        <a:t>α</a:t>
                      </a:r>
                      <a:r>
                        <a:rPr lang="fr-FR" sz="3600" kern="1200" baseline="-25000" dirty="0" smtClean="0"/>
                        <a:t>i</a:t>
                      </a:r>
                      <a:endParaRPr lang="fr-FR" sz="3600" b="1" dirty="0">
                        <a:solidFill>
                          <a:schemeClr val="accent4">
                            <a:lumMod val="50000"/>
                          </a:schemeClr>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600" kern="1200" dirty="0" smtClean="0"/>
                        <a:t>α</a:t>
                      </a:r>
                      <a:r>
                        <a:rPr lang="fr-FR" sz="3600" kern="1200" baseline="-25000" dirty="0" smtClean="0"/>
                        <a:t>i1</a:t>
                      </a:r>
                      <a:endParaRPr lang="fr-FR" sz="3600" dirty="0" smtClean="0">
                        <a:latin typeface="Times New Roman" pitchFamily="18" charset="0"/>
                        <a:cs typeface="Times New Roman" pitchFamily="18" charset="0"/>
                      </a:endParaRPr>
                    </a:p>
                  </a:txBody>
                  <a:tcPr/>
                </a:tc>
                <a:tc>
                  <a:txBody>
                    <a:bodyPr/>
                    <a:lstStyle/>
                    <a:p>
                      <a:pPr algn="ctr"/>
                      <a:r>
                        <a:rPr lang="fr-FR" dirty="0" smtClean="0"/>
                        <a:t>Adénylate-cyclase</a:t>
                      </a:r>
                    </a:p>
                    <a:p>
                      <a:pPr algn="ctr"/>
                      <a:endParaRPr lang="fr-FR"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AMPc</a:t>
                      </a:r>
                    </a:p>
                    <a:p>
                      <a:pPr algn="ctr"/>
                      <a:endParaRPr lang="fr-FR" dirty="0">
                        <a:latin typeface="Times New Roman" pitchFamily="18" charset="0"/>
                        <a:cs typeface="Times New Roman" pitchFamily="18" charset="0"/>
                      </a:endParaRPr>
                    </a:p>
                  </a:txBody>
                  <a:tcPr/>
                </a:tc>
                <a:tc>
                  <a:txBody>
                    <a:bodyPr/>
                    <a:lstStyle/>
                    <a:p>
                      <a:pPr algn="ctr"/>
                      <a:r>
                        <a:rPr lang="fr-FR" dirty="0" smtClean="0"/>
                        <a:t>Inhibition</a:t>
                      </a:r>
                      <a:endParaRPr lang="fr-FR" dirty="0">
                        <a:latin typeface="Times New Roman" pitchFamily="18" charset="0"/>
                        <a:cs typeface="Times New Roman" pitchFamily="18" charset="0"/>
                      </a:endParaRPr>
                    </a:p>
                  </a:txBody>
                  <a:tcPr/>
                </a:tc>
              </a:tr>
              <a:tr h="272144">
                <a:tc vMerge="1">
                  <a:txBody>
                    <a:bodyPr/>
                    <a:lstStyle/>
                    <a:p>
                      <a:endParaRPr lang="fr-FR"/>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600" kern="1200" dirty="0" smtClean="0"/>
                        <a:t>α</a:t>
                      </a:r>
                      <a:r>
                        <a:rPr lang="fr-FR" sz="3600" kern="1200" baseline="-25000" dirty="0" smtClean="0"/>
                        <a:t>i2</a:t>
                      </a:r>
                      <a:endParaRPr lang="fr-FR" sz="3600" dirty="0" smtClean="0">
                        <a:latin typeface="Times New Roman" pitchFamily="18" charset="0"/>
                        <a:cs typeface="Times New Roman" pitchFamily="18" charset="0"/>
                      </a:endParaRPr>
                    </a:p>
                  </a:txBody>
                  <a:tcPr/>
                </a:tc>
                <a:tc rowSpan="2">
                  <a:txBody>
                    <a:bodyPr/>
                    <a:lstStyle/>
                    <a:p>
                      <a:pPr algn="ctr">
                        <a:spcBef>
                          <a:spcPts val="600"/>
                        </a:spcBef>
                        <a:spcAft>
                          <a:spcPts val="600"/>
                        </a:spcAft>
                      </a:pPr>
                      <a:r>
                        <a:rPr lang="fr-FR" dirty="0" smtClean="0"/>
                        <a:t>Canaux potassique</a:t>
                      </a:r>
                    </a:p>
                    <a:p>
                      <a:pPr algn="ctr">
                        <a:spcBef>
                          <a:spcPts val="600"/>
                        </a:spcBef>
                        <a:spcAft>
                          <a:spcPts val="600"/>
                        </a:spcAft>
                      </a:pPr>
                      <a:r>
                        <a:rPr lang="fr-FR" dirty="0" smtClean="0"/>
                        <a:t>Phospholipase C</a:t>
                      </a:r>
                    </a:p>
                    <a:p>
                      <a:pPr algn="ctr">
                        <a:spcBef>
                          <a:spcPts val="600"/>
                        </a:spcBef>
                        <a:spcAft>
                          <a:spcPts val="600"/>
                        </a:spcAft>
                      </a:pPr>
                      <a:r>
                        <a:rPr lang="fr-FR" dirty="0" smtClean="0"/>
                        <a:t>Phospholipase A2</a:t>
                      </a:r>
                      <a:endParaRPr lang="fr-FR" dirty="0">
                        <a:latin typeface="Times New Roman" pitchFamily="18" charset="0"/>
                        <a:cs typeface="Times New Roman" pitchFamily="18" charset="0"/>
                      </a:endParaRPr>
                    </a:p>
                  </a:txBody>
                  <a:tcPr/>
                </a:tc>
                <a:tc rowSpan="2">
                  <a:txBody>
                    <a:bodyPr/>
                    <a:lstStyle/>
                    <a:p>
                      <a:pPr algn="ctr">
                        <a:spcBef>
                          <a:spcPts val="600"/>
                        </a:spcBef>
                        <a:spcAft>
                          <a:spcPts val="600"/>
                        </a:spcAft>
                      </a:pPr>
                      <a:endParaRPr lang="fr-FR" dirty="0" smtClean="0"/>
                    </a:p>
                    <a:p>
                      <a:pPr algn="ctr">
                        <a:spcBef>
                          <a:spcPts val="600"/>
                        </a:spcBef>
                        <a:spcAft>
                          <a:spcPts val="600"/>
                        </a:spcAft>
                      </a:pPr>
                      <a:endParaRPr lang="fr-FR" dirty="0" smtClean="0"/>
                    </a:p>
                    <a:p>
                      <a:pPr algn="ctr">
                        <a:spcBef>
                          <a:spcPts val="600"/>
                        </a:spcBef>
                        <a:spcAft>
                          <a:spcPts val="600"/>
                        </a:spcAft>
                      </a:pPr>
                      <a:r>
                        <a:rPr lang="fr-FR" dirty="0" smtClean="0"/>
                        <a:t>IP3 / DAG</a:t>
                      </a:r>
                    </a:p>
                    <a:p>
                      <a:pPr algn="ctr">
                        <a:spcBef>
                          <a:spcPts val="600"/>
                        </a:spcBef>
                        <a:spcAft>
                          <a:spcPts val="600"/>
                        </a:spcAft>
                      </a:pPr>
                      <a:r>
                        <a:rPr lang="fr-FR" dirty="0" smtClean="0"/>
                        <a:t>D’acide arachidonique</a:t>
                      </a:r>
                      <a:endParaRPr lang="fr-FR" dirty="0">
                        <a:latin typeface="Times New Roman" pitchFamily="18" charset="0"/>
                        <a:cs typeface="Times New Roman" pitchFamily="18" charset="0"/>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Hyperpolarisation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algn="ct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inhibition</a:t>
                      </a:r>
                      <a:endParaRPr lang="fr-FR" dirty="0">
                        <a:latin typeface="Times New Roman" pitchFamily="18" charset="0"/>
                        <a:cs typeface="Times New Roman" pitchFamily="18" charset="0"/>
                      </a:endParaRPr>
                    </a:p>
                  </a:txBody>
                  <a:tcPr/>
                </a:tc>
              </a:tr>
              <a:tr h="230244">
                <a:tc vMerge="1">
                  <a:txBody>
                    <a:bodyPr/>
                    <a:lstStyle/>
                    <a:p>
                      <a:endParaRPr lang="fr-FR"/>
                    </a:p>
                  </a:txBody>
                  <a:tcPr/>
                </a:tc>
                <a:tc vMerge="1">
                  <a:txBody>
                    <a:bodyPr/>
                    <a:lstStyle/>
                    <a:p>
                      <a:endParaRPr lang="fr-FR"/>
                    </a:p>
                  </a:txBody>
                  <a:tcPr/>
                </a:tc>
                <a:tc>
                  <a:txBody>
                    <a:bodyPr/>
                    <a:lstStyle/>
                    <a:p>
                      <a:pPr algn="ctr"/>
                      <a:r>
                        <a:rPr lang="fr-FR" sz="3600" kern="1200" dirty="0" smtClean="0"/>
                        <a:t>α</a:t>
                      </a:r>
                      <a:r>
                        <a:rPr lang="fr-FR" sz="3600" kern="1200" baseline="-25000" dirty="0" smtClean="0"/>
                        <a:t>i3</a:t>
                      </a:r>
                      <a:r>
                        <a:rPr lang="fr-FR" sz="3600" kern="1200" dirty="0" smtClean="0"/>
                        <a:t> </a:t>
                      </a:r>
                      <a:endParaRPr lang="fr-FR" sz="3600" dirty="0">
                        <a:latin typeface="Times New Roman" pitchFamily="18" charset="0"/>
                        <a:cs typeface="Times New Roman" pitchFamily="18" charset="0"/>
                      </a:endParaRPr>
                    </a:p>
                  </a:txBody>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tr>
              <a:tr h="816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t>Pro G</a:t>
                      </a:r>
                      <a:r>
                        <a:rPr lang="en-US" sz="2800" kern="1200" baseline="-25000" dirty="0" smtClean="0"/>
                        <a:t>q</a:t>
                      </a:r>
                      <a:endParaRPr lang="fr-FR" sz="2800" dirty="0" smtClean="0">
                        <a:latin typeface="Times New Roman" pitchFamily="18" charset="0"/>
                        <a:cs typeface="Times New Roman" pitchFamily="18" charset="0"/>
                      </a:endParaRPr>
                    </a:p>
                  </a:txBody>
                  <a:tcPr/>
                </a:tc>
                <a:tc gridSpan="2">
                  <a:txBody>
                    <a:bodyPr/>
                    <a:lstStyle/>
                    <a:p>
                      <a:pPr algn="ctr"/>
                      <a:r>
                        <a:rPr lang="fr-FR" sz="3600" kern="1200" dirty="0" smtClean="0"/>
                        <a:t>α</a:t>
                      </a:r>
                      <a:r>
                        <a:rPr lang="fr-FR" sz="3600" kern="1200" baseline="-25000" dirty="0" smtClean="0"/>
                        <a:t>q</a:t>
                      </a:r>
                      <a:endParaRPr lang="fr-FR" sz="3600" b="1" dirty="0">
                        <a:solidFill>
                          <a:schemeClr val="accent6">
                            <a:lumMod val="50000"/>
                          </a:schemeClr>
                        </a:solidFill>
                        <a:latin typeface="Times New Roman" pitchFamily="18" charset="0"/>
                        <a:cs typeface="Times New Roman" pitchFamily="18" charset="0"/>
                      </a:endParaRPr>
                    </a:p>
                  </a:txBody>
                  <a:tcPr/>
                </a:tc>
                <a:tc h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Phospholipase C</a:t>
                      </a:r>
                    </a:p>
                    <a:p>
                      <a:pPr algn="ct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IP3</a:t>
                      </a:r>
                    </a:p>
                    <a:p>
                      <a:pPr algn="ctr"/>
                      <a:r>
                        <a:rPr lang="fr-FR" dirty="0" smtClean="0">
                          <a:latin typeface="Times New Roman" pitchFamily="18" charset="0"/>
                          <a:cs typeface="Times New Roman" pitchFamily="18" charset="0"/>
                        </a:rPr>
                        <a:t>DAG</a:t>
                      </a:r>
                      <a:endParaRPr lang="fr-FR"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Stimulation</a:t>
                      </a:r>
                    </a:p>
                    <a:p>
                      <a:pPr algn="ctr"/>
                      <a:endParaRPr lang="fr-FR" dirty="0">
                        <a:latin typeface="Times New Roman" pitchFamily="18" charset="0"/>
                        <a:cs typeface="Times New Roman" pitchFamily="18" charset="0"/>
                      </a:endParaRPr>
                    </a:p>
                  </a:txBody>
                  <a:tcPr/>
                </a:tc>
              </a:tr>
              <a:tr h="816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t>Pro G</a:t>
                      </a:r>
                      <a:r>
                        <a:rPr lang="en-US" sz="2800" kern="1200" baseline="-25000" dirty="0" smtClean="0"/>
                        <a:t>o</a:t>
                      </a:r>
                      <a:r>
                        <a:rPr lang="en-US" sz="2800" kern="1200" dirty="0" smtClean="0"/>
                        <a:t> </a:t>
                      </a:r>
                      <a:endParaRPr lang="fr-FR" sz="2800" dirty="0" smtClean="0">
                        <a:latin typeface="Times New Roman" pitchFamily="18" charset="0"/>
                        <a:cs typeface="Times New Roman" pitchFamily="18" charset="0"/>
                      </a:endParaRPr>
                    </a:p>
                  </a:txBody>
                  <a:tcPr/>
                </a:tc>
                <a:tc gridSpan="2">
                  <a:txBody>
                    <a:bodyPr/>
                    <a:lstStyle/>
                    <a:p>
                      <a:pPr algn="ctr"/>
                      <a:r>
                        <a:rPr lang="fr-FR" sz="3600" kern="1200" dirty="0" smtClean="0"/>
                        <a:t>α</a:t>
                      </a:r>
                      <a:r>
                        <a:rPr lang="fr-FR" sz="3600" kern="1200" baseline="-25000" dirty="0" smtClean="0"/>
                        <a:t>o</a:t>
                      </a:r>
                      <a:endParaRPr lang="fr-FR" sz="3600" b="1" dirty="0">
                        <a:solidFill>
                          <a:schemeClr val="accent1">
                            <a:lumMod val="75000"/>
                          </a:schemeClr>
                        </a:solidFill>
                        <a:latin typeface="Times New Roman" pitchFamily="18" charset="0"/>
                        <a:cs typeface="Times New Roman" pitchFamily="18" charset="0"/>
                      </a:endParaRPr>
                    </a:p>
                  </a:txBody>
                  <a:tcPr/>
                </a:tc>
                <a:tc hMerge="1">
                  <a:txBody>
                    <a:bodyPr/>
                    <a:lstStyle/>
                    <a:p>
                      <a:endParaRPr lang="fr-FR"/>
                    </a:p>
                  </a:txBody>
                  <a:tcPr/>
                </a:tc>
                <a:tc>
                  <a:txBody>
                    <a:bodyPr/>
                    <a:lstStyle/>
                    <a:p>
                      <a:pPr algn="ctr"/>
                      <a:r>
                        <a:rPr lang="fr-FR" dirty="0" smtClean="0"/>
                        <a:t>Canaux calcique</a:t>
                      </a:r>
                      <a:endParaRPr lang="fr-FR" dirty="0">
                        <a:latin typeface="Times New Roman" pitchFamily="18" charset="0"/>
                        <a:cs typeface="Times New Roman" pitchFamily="18" charset="0"/>
                      </a:endParaRPr>
                    </a:p>
                  </a:txBody>
                  <a:tcPr/>
                </a:tc>
                <a:tc>
                  <a:txBody>
                    <a:bodyPr/>
                    <a:lstStyle/>
                    <a:p>
                      <a:pPr algn="ctr"/>
                      <a:endParaRPr lang="fr-FR"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mtClean="0"/>
                        <a:t>stimulation</a:t>
                      </a:r>
                      <a:endParaRPr lang="fr-FR" dirty="0" smtClean="0"/>
                    </a:p>
                    <a:p>
                      <a:pPr algn="ctr"/>
                      <a:endParaRPr lang="fr-FR" dirty="0">
                        <a:latin typeface="Times New Roman" pitchFamily="18" charset="0"/>
                        <a:cs typeface="Times New Roman" pitchFamily="18" charset="0"/>
                      </a:endParaRPr>
                    </a:p>
                  </a:txBody>
                  <a:tcPr/>
                </a:tc>
              </a:tr>
            </a:tbl>
          </a:graphicData>
        </a:graphic>
      </p:graphicFrame>
      <p:cxnSp>
        <p:nvCxnSpPr>
          <p:cNvPr id="7" name="Connecteur droit avec flèche 6"/>
          <p:cNvCxnSpPr/>
          <p:nvPr/>
        </p:nvCxnSpPr>
        <p:spPr>
          <a:xfrm rot="5400000" flipH="1" flipV="1">
            <a:off x="5572132" y="1285860"/>
            <a:ext cx="285752" cy="1428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necteur droit avec flèche 8"/>
          <p:cNvCxnSpPr/>
          <p:nvPr/>
        </p:nvCxnSpPr>
        <p:spPr>
          <a:xfrm rot="5400000">
            <a:off x="5572132" y="2214554"/>
            <a:ext cx="285752" cy="1428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endParaRPr lang="fr-FR" dirty="0" smtClean="0"/>
          </a:p>
          <a:p>
            <a:pPr>
              <a:buNone/>
            </a:pPr>
            <a:endParaRPr lang="fr-FR" dirty="0"/>
          </a:p>
        </p:txBody>
      </p:sp>
      <p:pic>
        <p:nvPicPr>
          <p:cNvPr id="23" name="Picture 2"/>
          <p:cNvPicPr>
            <a:picLocks noChangeAspect="1" noChangeArrowheads="1"/>
          </p:cNvPicPr>
          <p:nvPr/>
        </p:nvPicPr>
        <p:blipFill>
          <a:blip r:embed="rId2" cstate="print">
            <a:lum bright="-10000"/>
          </a:blip>
          <a:srcRect/>
          <a:stretch>
            <a:fillRect/>
          </a:stretch>
        </p:blipFill>
        <p:spPr bwMode="auto">
          <a:xfrm>
            <a:off x="357158" y="2071678"/>
            <a:ext cx="3071833" cy="3143272"/>
          </a:xfrm>
          <a:prstGeom prst="rect">
            <a:avLst/>
          </a:prstGeom>
          <a:noFill/>
          <a:ln w="9525">
            <a:noFill/>
            <a:miter lim="800000"/>
            <a:headEnd/>
            <a:tailEnd/>
          </a:ln>
          <a:effectLst/>
        </p:spPr>
      </p:pic>
      <p:pic>
        <p:nvPicPr>
          <p:cNvPr id="25" name="Picture 2"/>
          <p:cNvPicPr>
            <a:picLocks noChangeAspect="1" noChangeArrowheads="1"/>
          </p:cNvPicPr>
          <p:nvPr/>
        </p:nvPicPr>
        <p:blipFill>
          <a:blip r:embed="rId3" cstate="print">
            <a:lum bright="-10000"/>
          </a:blip>
          <a:srcRect t="-671"/>
          <a:stretch>
            <a:fillRect/>
          </a:stretch>
        </p:blipFill>
        <p:spPr bwMode="auto">
          <a:xfrm>
            <a:off x="285720" y="1357298"/>
            <a:ext cx="3214710" cy="1071570"/>
          </a:xfrm>
          <a:prstGeom prst="rect">
            <a:avLst/>
          </a:prstGeom>
          <a:noFill/>
          <a:ln w="9525">
            <a:noFill/>
            <a:miter lim="800000"/>
            <a:headEnd/>
            <a:tailEnd/>
          </a:ln>
          <a:effectLst/>
        </p:spPr>
      </p:pic>
      <p:pic>
        <p:nvPicPr>
          <p:cNvPr id="29" name="Picture 2"/>
          <p:cNvPicPr>
            <a:picLocks noChangeAspect="1" noChangeArrowheads="1"/>
          </p:cNvPicPr>
          <p:nvPr/>
        </p:nvPicPr>
        <p:blipFill>
          <a:blip r:embed="rId4" cstate="print">
            <a:lum bright="-10000"/>
          </a:blip>
          <a:srcRect/>
          <a:stretch>
            <a:fillRect/>
          </a:stretch>
        </p:blipFill>
        <p:spPr bwMode="auto">
          <a:xfrm>
            <a:off x="428596" y="4714884"/>
            <a:ext cx="3000396" cy="428628"/>
          </a:xfrm>
          <a:prstGeom prst="rect">
            <a:avLst/>
          </a:prstGeom>
          <a:noFill/>
          <a:ln w="9525">
            <a:noFill/>
            <a:miter lim="800000"/>
            <a:headEnd/>
            <a:tailEnd/>
          </a:ln>
          <a:effectLst/>
        </p:spPr>
      </p:pic>
      <p:pic>
        <p:nvPicPr>
          <p:cNvPr id="32" name="Picture 2"/>
          <p:cNvPicPr>
            <a:picLocks noChangeAspect="1" noChangeArrowheads="1"/>
          </p:cNvPicPr>
          <p:nvPr/>
        </p:nvPicPr>
        <p:blipFill>
          <a:blip r:embed="rId5" cstate="print">
            <a:lum bright="-10000"/>
          </a:blip>
          <a:srcRect/>
          <a:stretch>
            <a:fillRect/>
          </a:stretch>
        </p:blipFill>
        <p:spPr bwMode="auto">
          <a:xfrm>
            <a:off x="2071670" y="4429132"/>
            <a:ext cx="1071570" cy="146123"/>
          </a:xfrm>
          <a:prstGeom prst="rect">
            <a:avLst/>
          </a:prstGeom>
          <a:noFill/>
          <a:ln w="9525">
            <a:noFill/>
            <a:miter lim="800000"/>
            <a:headEnd/>
            <a:tailEnd/>
          </a:ln>
          <a:effectLst/>
        </p:spPr>
      </p:pic>
      <p:sp>
        <p:nvSpPr>
          <p:cNvPr id="33" name="Rectangle 32"/>
          <p:cNvSpPr/>
          <p:nvPr/>
        </p:nvSpPr>
        <p:spPr>
          <a:xfrm>
            <a:off x="3571868" y="1214422"/>
            <a:ext cx="5500726" cy="2786082"/>
          </a:xfrm>
          <a:prstGeom prst="rect">
            <a:avLst/>
          </a:prstGeom>
          <a:ln>
            <a:noFill/>
          </a:ln>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r>
              <a:rPr lang="fr-FR" sz="2400" dirty="0" smtClean="0">
                <a:latin typeface="Times New Roman" pitchFamily="18" charset="0"/>
                <a:cs typeface="Times New Roman" pitchFamily="18" charset="0"/>
              </a:rPr>
              <a:t>Ces récepteurs comportent une extrémité</a:t>
            </a:r>
            <a:r>
              <a:rPr lang="fr-FR" sz="2400" b="1" u="sng" dirty="0" smtClean="0">
                <a:latin typeface="Times New Roman" pitchFamily="18" charset="0"/>
                <a:cs typeface="Times New Roman" pitchFamily="18" charset="0"/>
              </a:rPr>
              <a:t> extracellulaire</a:t>
            </a:r>
            <a:r>
              <a:rPr lang="fr-FR" sz="2400" dirty="0" smtClean="0">
                <a:latin typeface="Times New Roman" pitchFamily="18" charset="0"/>
                <a:cs typeface="Times New Roman" pitchFamily="18" charset="0"/>
              </a:rPr>
              <a:t> fixant </a:t>
            </a:r>
            <a:r>
              <a:rPr lang="fr-FR" sz="2400" b="1" u="sng" dirty="0" smtClean="0">
                <a:latin typeface="Times New Roman" pitchFamily="18" charset="0"/>
                <a:cs typeface="Times New Roman" pitchFamily="18" charset="0"/>
              </a:rPr>
              <a:t>le ligand</a:t>
            </a:r>
          </a:p>
          <a:p>
            <a:r>
              <a:rPr lang="fr-FR" sz="2400" dirty="0" smtClean="0">
                <a:latin typeface="Times New Roman" pitchFamily="18" charset="0"/>
                <a:cs typeface="Times New Roman" pitchFamily="18" charset="0"/>
              </a:rPr>
              <a:t>Et une extrémité </a:t>
            </a:r>
            <a:r>
              <a:rPr lang="fr-FR" sz="2400" b="1" u="sng" dirty="0" smtClean="0">
                <a:solidFill>
                  <a:srgbClr val="FF0000"/>
                </a:solidFill>
                <a:latin typeface="Times New Roman" pitchFamily="18" charset="0"/>
                <a:cs typeface="Times New Roman" pitchFamily="18" charset="0"/>
              </a:rPr>
              <a:t>intra cytoplasmique </a:t>
            </a:r>
            <a:r>
              <a:rPr lang="fr-FR" sz="2400" dirty="0" smtClean="0">
                <a:latin typeface="Times New Roman" pitchFamily="18" charset="0"/>
                <a:cs typeface="Times New Roman" pitchFamily="18" charset="0"/>
              </a:rPr>
              <a:t>douée d’activité </a:t>
            </a:r>
            <a:r>
              <a:rPr lang="fr-FR" sz="2400" b="1" u="sng" dirty="0" smtClean="0">
                <a:solidFill>
                  <a:srgbClr val="FF0000"/>
                </a:solidFill>
                <a:latin typeface="Times New Roman" pitchFamily="18" charset="0"/>
                <a:cs typeface="Times New Roman" pitchFamily="18" charset="0"/>
              </a:rPr>
              <a:t>enzymatique</a:t>
            </a:r>
          </a:p>
          <a:p>
            <a:pPr algn="ctr"/>
            <a:endParaRPr lang="fr-FR" sz="2400" dirty="0">
              <a:latin typeface="Times New Roman" pitchFamily="18" charset="0"/>
              <a:cs typeface="Times New Roman" pitchFamily="18" charset="0"/>
            </a:endParaRPr>
          </a:p>
        </p:txBody>
      </p:sp>
      <p:sp>
        <p:nvSpPr>
          <p:cNvPr id="10" name="Rectangle 9"/>
          <p:cNvSpPr/>
          <p:nvPr/>
        </p:nvSpPr>
        <p:spPr>
          <a:xfrm>
            <a:off x="1071538" y="142852"/>
            <a:ext cx="700092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B. Les récepteurs membranaires assurant une fonction enzymatique</a:t>
            </a:r>
            <a:endParaRPr lang="fr-FR" b="1" dirty="0"/>
          </a:p>
        </p:txBody>
      </p:sp>
      <p:sp>
        <p:nvSpPr>
          <p:cNvPr id="11" name="Rectangle 10"/>
          <p:cNvSpPr/>
          <p:nvPr/>
        </p:nvSpPr>
        <p:spPr>
          <a:xfrm>
            <a:off x="285720" y="5429264"/>
            <a:ext cx="2143140" cy="928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err="1" smtClean="0"/>
              <a:t>Guanylyl</a:t>
            </a:r>
            <a:r>
              <a:rPr lang="fr-FR" b="1" dirty="0" smtClean="0"/>
              <a:t>-</a:t>
            </a:r>
            <a:r>
              <a:rPr lang="fr-FR" b="1" dirty="0" err="1" smtClean="0"/>
              <a:t>Cyclase</a:t>
            </a:r>
            <a:endParaRPr lang="fr-FR" b="1" dirty="0"/>
          </a:p>
        </p:txBody>
      </p:sp>
      <p:sp>
        <p:nvSpPr>
          <p:cNvPr id="12" name="Rectangle 11"/>
          <p:cNvSpPr/>
          <p:nvPr/>
        </p:nvSpPr>
        <p:spPr>
          <a:xfrm>
            <a:off x="3143240" y="5500702"/>
            <a:ext cx="2214578" cy="928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err="1" smtClean="0"/>
              <a:t>Thyrosyl</a:t>
            </a:r>
            <a:r>
              <a:rPr lang="fr-FR" b="1" dirty="0" smtClean="0"/>
              <a:t>-Kinase</a:t>
            </a:r>
            <a:endParaRPr lang="fr-FR" b="1" dirty="0"/>
          </a:p>
        </p:txBody>
      </p:sp>
      <p:sp>
        <p:nvSpPr>
          <p:cNvPr id="13" name="Rectangle 12"/>
          <p:cNvSpPr/>
          <p:nvPr/>
        </p:nvSpPr>
        <p:spPr>
          <a:xfrm>
            <a:off x="5643570" y="5429264"/>
            <a:ext cx="3143272" cy="928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err="1" smtClean="0"/>
              <a:t>Thyrosyl</a:t>
            </a:r>
            <a:r>
              <a:rPr lang="fr-FR" b="1" dirty="0" smtClean="0"/>
              <a:t>-Phosphatase</a:t>
            </a:r>
            <a:endParaRPr lang="fr-F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endParaRPr lang="fr-FR" dirty="0" smtClean="0"/>
          </a:p>
          <a:p>
            <a:pPr>
              <a:buNone/>
            </a:pPr>
            <a:endParaRPr lang="fr-FR" dirty="0"/>
          </a:p>
        </p:txBody>
      </p:sp>
      <p:sp>
        <p:nvSpPr>
          <p:cNvPr id="10" name="Rectangle 9"/>
          <p:cNvSpPr/>
          <p:nvPr/>
        </p:nvSpPr>
        <p:spPr>
          <a:xfrm>
            <a:off x="1071538" y="142852"/>
            <a:ext cx="700092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B. Les récepteurs membranaires assurant une fonction enzymatique</a:t>
            </a:r>
            <a:endParaRPr lang="fr-FR" b="1" dirty="0"/>
          </a:p>
        </p:txBody>
      </p:sp>
      <p:graphicFrame>
        <p:nvGraphicFramePr>
          <p:cNvPr id="14" name="Tableau 13"/>
          <p:cNvGraphicFramePr>
            <a:graphicFrameLocks noGrp="1"/>
          </p:cNvGraphicFramePr>
          <p:nvPr/>
        </p:nvGraphicFramePr>
        <p:xfrm>
          <a:off x="428596" y="1397000"/>
          <a:ext cx="8358246" cy="3504469"/>
        </p:xfrm>
        <a:graphic>
          <a:graphicData uri="http://schemas.openxmlformats.org/drawingml/2006/table">
            <a:tbl>
              <a:tblPr firstRow="1" bandRow="1">
                <a:tableStyleId>{69CF1AB2-1976-4502-BF36-3FF5EA218861}</a:tableStyleId>
              </a:tblPr>
              <a:tblGrid>
                <a:gridCol w="4179123"/>
                <a:gridCol w="4179123"/>
              </a:tblGrid>
              <a:tr h="944149">
                <a:tc>
                  <a:txBody>
                    <a:bodyPr/>
                    <a:lstStyle/>
                    <a:p>
                      <a:endParaRPr lang="fr-FR" dirty="0" smtClean="0"/>
                    </a:p>
                    <a:p>
                      <a:pPr algn="ctr"/>
                      <a:r>
                        <a:rPr lang="fr-FR" dirty="0" err="1" smtClean="0">
                          <a:solidFill>
                            <a:srgbClr val="FF0066"/>
                          </a:solidFill>
                        </a:rPr>
                        <a:t>Réc</a:t>
                      </a:r>
                      <a:r>
                        <a:rPr lang="fr-FR" dirty="0" smtClean="0">
                          <a:solidFill>
                            <a:srgbClr val="FF0066"/>
                          </a:solidFill>
                        </a:rPr>
                        <a:t> à activité </a:t>
                      </a:r>
                      <a:r>
                        <a:rPr lang="fr-FR" dirty="0" err="1" smtClean="0">
                          <a:solidFill>
                            <a:srgbClr val="FF0066"/>
                          </a:solidFill>
                        </a:rPr>
                        <a:t>Guanylyl</a:t>
                      </a:r>
                      <a:r>
                        <a:rPr lang="fr-FR" dirty="0" smtClean="0">
                          <a:solidFill>
                            <a:srgbClr val="FF0066"/>
                          </a:solidFill>
                        </a:rPr>
                        <a:t>-</a:t>
                      </a:r>
                      <a:r>
                        <a:rPr lang="fr-FR" dirty="0" err="1" smtClean="0">
                          <a:solidFill>
                            <a:srgbClr val="FF0066"/>
                          </a:solidFill>
                        </a:rPr>
                        <a:t>Cyclase</a:t>
                      </a:r>
                      <a:endParaRPr lang="fr-FR" dirty="0">
                        <a:solidFill>
                          <a:srgbClr val="FF0066"/>
                        </a:solidFill>
                      </a:endParaRPr>
                    </a:p>
                  </a:txBody>
                  <a:tcPr/>
                </a:tc>
                <a:tc>
                  <a:txBody>
                    <a:bodyPr/>
                    <a:lstStyle/>
                    <a:p>
                      <a:endParaRPr lang="fr-FR" dirty="0" smtClean="0"/>
                    </a:p>
                    <a:p>
                      <a:pPr algn="ctr"/>
                      <a:r>
                        <a:rPr lang="fr-FR" dirty="0" smtClean="0">
                          <a:solidFill>
                            <a:srgbClr val="FF0066"/>
                          </a:solidFill>
                        </a:rPr>
                        <a:t>Récepteur à activité </a:t>
                      </a:r>
                      <a:r>
                        <a:rPr lang="fr-FR" dirty="0" err="1" smtClean="0">
                          <a:solidFill>
                            <a:srgbClr val="FF0066"/>
                          </a:solidFill>
                        </a:rPr>
                        <a:t>Thyrosyl</a:t>
                      </a:r>
                      <a:r>
                        <a:rPr lang="fr-FR" baseline="0" dirty="0" smtClean="0">
                          <a:solidFill>
                            <a:srgbClr val="FF0066"/>
                          </a:solidFill>
                        </a:rPr>
                        <a:t> kinase</a:t>
                      </a:r>
                      <a:endParaRPr lang="fr-FR" dirty="0">
                        <a:solidFill>
                          <a:srgbClr val="FF0066"/>
                        </a:solidFill>
                      </a:endParaRPr>
                    </a:p>
                  </a:txBody>
                  <a:tcPr/>
                </a:tc>
              </a:tr>
              <a:tr h="2302297">
                <a:tc>
                  <a:txBody>
                    <a:bodyPr/>
                    <a:lstStyle/>
                    <a:p>
                      <a:r>
                        <a:rPr lang="fr-FR" b="1" baseline="0" dirty="0" smtClean="0"/>
                        <a:t>GTP   </a:t>
                      </a:r>
                      <a:r>
                        <a:rPr lang="fr-FR" dirty="0" smtClean="0">
                          <a:sym typeface="Wingdings" pitchFamily="2" charset="2"/>
                        </a:rPr>
                        <a:t></a:t>
                      </a:r>
                      <a:r>
                        <a:rPr lang="fr-FR" b="1" baseline="0" dirty="0" smtClean="0"/>
                        <a:t>  GMPC:</a:t>
                      </a:r>
                    </a:p>
                    <a:p>
                      <a:r>
                        <a:rPr lang="fr-FR" b="1" baseline="0" dirty="0" smtClean="0"/>
                        <a:t>Augmentation de la </a:t>
                      </a:r>
                      <a:r>
                        <a:rPr lang="fr-FR" b="1" baseline="0" dirty="0" err="1" smtClean="0"/>
                        <a:t>natriurèse</a:t>
                      </a:r>
                      <a:r>
                        <a:rPr lang="fr-FR" b="1" baseline="0" dirty="0" smtClean="0"/>
                        <a:t> et de la diurèse</a:t>
                      </a:r>
                    </a:p>
                    <a:p>
                      <a:r>
                        <a:rPr lang="fr-FR" b="1" baseline="0" dirty="0" smtClean="0"/>
                        <a:t>Relaxation du muscle lisse vasculaire avec diminution de la pression artérielle</a:t>
                      </a:r>
                    </a:p>
                    <a:p>
                      <a:endParaRPr lang="fr-FR" b="1" baseline="0" dirty="0" smtClean="0"/>
                    </a:p>
                    <a:p>
                      <a:endParaRPr lang="fr-FR" b="1" baseline="0" dirty="0" smtClean="0"/>
                    </a:p>
                    <a:p>
                      <a:endParaRPr lang="fr-FR" baseline="0" dirty="0" smtClean="0"/>
                    </a:p>
                  </a:txBody>
                  <a:tcPr/>
                </a:tc>
                <a:tc>
                  <a:txBody>
                    <a:bodyPr/>
                    <a:lstStyle/>
                    <a:p>
                      <a:r>
                        <a:rPr lang="fr-FR" b="1" dirty="0" smtClean="0"/>
                        <a:t>Exemples:</a:t>
                      </a:r>
                    </a:p>
                    <a:p>
                      <a:r>
                        <a:rPr lang="fr-FR" b="1" dirty="0" err="1" smtClean="0"/>
                        <a:t>Rec</a:t>
                      </a:r>
                      <a:r>
                        <a:rPr lang="fr-FR" b="1" baseline="0" dirty="0" smtClean="0"/>
                        <a:t> </a:t>
                      </a:r>
                      <a:r>
                        <a:rPr lang="fr-FR" b="1" dirty="0" smtClean="0"/>
                        <a:t> de  l’insuline</a:t>
                      </a:r>
                    </a:p>
                    <a:p>
                      <a:r>
                        <a:rPr lang="fr-FR" b="1" dirty="0" err="1" smtClean="0"/>
                        <a:t>Rec</a:t>
                      </a:r>
                      <a:r>
                        <a:rPr lang="fr-FR" b="1" dirty="0" smtClean="0"/>
                        <a:t> de</a:t>
                      </a:r>
                      <a:r>
                        <a:rPr lang="fr-FR" b="1" baseline="0" dirty="0" smtClean="0"/>
                        <a:t> l’EGF</a:t>
                      </a:r>
                      <a:endParaRPr lang="fr-FR" b="1" dirty="0"/>
                    </a:p>
                  </a:txBody>
                  <a:tcPr/>
                </a:tc>
              </a:tr>
            </a:tbl>
          </a:graphicData>
        </a:graphic>
      </p:graphicFrame>
      <p:pic>
        <p:nvPicPr>
          <p:cNvPr id="15" name="Picture 2"/>
          <p:cNvPicPr>
            <a:picLocks noChangeAspect="1" noChangeArrowheads="1"/>
          </p:cNvPicPr>
          <p:nvPr/>
        </p:nvPicPr>
        <p:blipFill>
          <a:blip r:embed="rId2"/>
          <a:srcRect/>
          <a:stretch>
            <a:fillRect/>
          </a:stretch>
        </p:blipFill>
        <p:spPr bwMode="auto">
          <a:xfrm>
            <a:off x="5500694" y="1785926"/>
            <a:ext cx="3214710" cy="3929089"/>
          </a:xfrm>
          <a:prstGeom prst="rect">
            <a:avLst/>
          </a:prstGeom>
          <a:noFill/>
          <a:ln w="9525">
            <a:noFill/>
            <a:miter lim="800000"/>
            <a:headEnd/>
            <a:tailEnd/>
          </a:ln>
          <a:effectLst/>
        </p:spPr>
      </p:pic>
      <p:pic>
        <p:nvPicPr>
          <p:cNvPr id="16" name="Picture 2"/>
          <p:cNvPicPr>
            <a:picLocks noChangeAspect="1" noChangeArrowheads="1"/>
          </p:cNvPicPr>
          <p:nvPr/>
        </p:nvPicPr>
        <p:blipFill>
          <a:blip r:embed="rId3"/>
          <a:srcRect/>
          <a:stretch>
            <a:fillRect/>
          </a:stretch>
        </p:blipFill>
        <p:spPr bwMode="auto">
          <a:xfrm>
            <a:off x="5286380" y="2162975"/>
            <a:ext cx="3071835" cy="4052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bwMode="auto">
          <a:xfrm>
            <a:off x="1714480" y="1962944"/>
            <a:ext cx="5500726" cy="4333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071538" y="428604"/>
            <a:ext cx="700092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C. Les récepteurs membranaires assurant le transport des ions et des médiateurs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643998" cy="6357982"/>
          </a:xfrm>
        </p:spPr>
        <p:txBody>
          <a:bodyPr/>
          <a:lstStyle/>
          <a:p>
            <a:pPr>
              <a:buNone/>
            </a:pPr>
            <a:endParaRPr lang="fr-FR" dirty="0" smtClean="0"/>
          </a:p>
          <a:p>
            <a:pPr>
              <a:buNone/>
            </a:pPr>
            <a:endParaRPr lang="fr-FR" dirty="0"/>
          </a:p>
        </p:txBody>
      </p:sp>
      <p:sp>
        <p:nvSpPr>
          <p:cNvPr id="5" name="Rectangle 4"/>
          <p:cNvSpPr/>
          <p:nvPr/>
        </p:nvSpPr>
        <p:spPr>
          <a:xfrm>
            <a:off x="500034" y="1142984"/>
            <a:ext cx="8215370" cy="55721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buFont typeface="Arial" pitchFamily="34" charset="0"/>
              <a:buChar char="•"/>
            </a:pPr>
            <a:r>
              <a:rPr lang="fr-FR" sz="2400" b="1" dirty="0" smtClean="0">
                <a:solidFill>
                  <a:srgbClr val="FF0066"/>
                </a:solidFill>
                <a:latin typeface="Times New Roman" pitchFamily="18" charset="0"/>
                <a:cs typeface="Times New Roman" pitchFamily="18" charset="0"/>
              </a:rPr>
              <a:t>Ils sont activés par liaison des médiateurs.</a:t>
            </a:r>
          </a:p>
          <a:p>
            <a:pPr algn="just">
              <a:lnSpc>
                <a:spcPct val="150000"/>
              </a:lnSpc>
              <a:buFont typeface="Arial" pitchFamily="34" charset="0"/>
              <a:buChar char="•"/>
            </a:pPr>
            <a:r>
              <a:rPr lang="fr-FR" sz="2400" dirty="0" smtClean="0">
                <a:latin typeface="Times New Roman" pitchFamily="18" charset="0"/>
                <a:cs typeface="Times New Roman" pitchFamily="18" charset="0"/>
              </a:rPr>
              <a:t>Ils comportent tous une protéine transmembranaire composée de sous-unités délimitant un canal ionique central</a:t>
            </a:r>
          </a:p>
          <a:p>
            <a:pPr algn="just">
              <a:lnSpc>
                <a:spcPct val="150000"/>
              </a:lnSpc>
              <a:buFont typeface="Arial" pitchFamily="34" charset="0"/>
              <a:buChar char="•"/>
            </a:pPr>
            <a:r>
              <a:rPr lang="fr-FR" sz="2400" dirty="0" smtClean="0">
                <a:latin typeface="Times New Roman" pitchFamily="18" charset="0"/>
                <a:cs typeface="Times New Roman" pitchFamily="18" charset="0"/>
              </a:rPr>
              <a:t>Les ligands sont généralement des hormones; neuromédiateurs et des facteurs de croissances.</a:t>
            </a:r>
          </a:p>
          <a:p>
            <a:pPr algn="just">
              <a:lnSpc>
                <a:spcPct val="150000"/>
              </a:lnSpc>
              <a:buFont typeface="Arial" pitchFamily="34" charset="0"/>
              <a:buChar char="•"/>
            </a:pPr>
            <a:r>
              <a:rPr lang="fr-FR" sz="2400" dirty="0" smtClean="0">
                <a:latin typeface="Times New Roman" pitchFamily="18" charset="0"/>
                <a:cs typeface="Times New Roman" pitchFamily="18" charset="0"/>
              </a:rPr>
              <a:t>Les canaux sont spécifiques des ions Na</a:t>
            </a:r>
            <a:r>
              <a:rPr lang="fr-FR" sz="2400" baseline="300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Ca</a:t>
            </a:r>
            <a:r>
              <a:rPr lang="fr-FR" sz="2400" baseline="30000" dirty="0" smtClean="0">
                <a:latin typeface="Times New Roman" pitchFamily="18" charset="0"/>
                <a:cs typeface="Times New Roman" pitchFamily="18" charset="0"/>
              </a:rPr>
              <a:t>2+</a:t>
            </a:r>
            <a:r>
              <a:rPr lang="fr-FR" sz="2400" dirty="0" smtClean="0">
                <a:latin typeface="Times New Roman" pitchFamily="18" charset="0"/>
                <a:cs typeface="Times New Roman" pitchFamily="18" charset="0"/>
              </a:rPr>
              <a:t> K</a:t>
            </a:r>
            <a:r>
              <a:rPr lang="fr-FR" sz="2400" baseline="300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 Cl </a:t>
            </a:r>
            <a:r>
              <a:rPr lang="fr-FR" sz="2400" baseline="70000" dirty="0" smtClean="0">
                <a:latin typeface="Times New Roman" pitchFamily="18" charset="0"/>
                <a:cs typeface="Times New Roman" pitchFamily="18" charset="0"/>
              </a:rPr>
              <a:t>_</a:t>
            </a:r>
          </a:p>
          <a:p>
            <a:pPr algn="just">
              <a:lnSpc>
                <a:spcPct val="150000"/>
              </a:lnSpc>
              <a:buFont typeface="Arial" pitchFamily="34" charset="0"/>
              <a:buChar char="•"/>
            </a:pPr>
            <a:r>
              <a:rPr lang="fr-FR" sz="2400" dirty="0" smtClean="0">
                <a:solidFill>
                  <a:srgbClr val="FF0000"/>
                </a:solidFill>
                <a:latin typeface="Times New Roman" pitchFamily="18" charset="0"/>
                <a:cs typeface="Times New Roman" pitchFamily="18" charset="0"/>
              </a:rPr>
              <a:t>Ils n’agissent pas par l’intermédiaire de second messager</a:t>
            </a:r>
          </a:p>
          <a:p>
            <a:pPr marL="457200" indent="-457200" algn="just">
              <a:lnSpc>
                <a:spcPct val="150000"/>
              </a:lnSpc>
              <a:buAutoNum type="alphaLcParenR"/>
            </a:pPr>
            <a:r>
              <a:rPr lang="fr-FR" sz="2400" dirty="0" smtClean="0">
                <a:solidFill>
                  <a:srgbClr val="002060"/>
                </a:solidFill>
                <a:latin typeface="Times New Roman" pitchFamily="18" charset="0"/>
                <a:cs typeface="Times New Roman" pitchFamily="18" charset="0"/>
              </a:rPr>
              <a:t>Les récepteurs canaux à activité cationique ( excitateurs)</a:t>
            </a:r>
          </a:p>
          <a:p>
            <a:pPr marL="457200" indent="-457200" algn="just">
              <a:lnSpc>
                <a:spcPct val="150000"/>
              </a:lnSpc>
              <a:buAutoNum type="alphaLcParenR"/>
            </a:pPr>
            <a:r>
              <a:rPr lang="fr-FR" sz="2400" dirty="0" smtClean="0">
                <a:solidFill>
                  <a:srgbClr val="002060"/>
                </a:solidFill>
                <a:latin typeface="Times New Roman" pitchFamily="18" charset="0"/>
                <a:cs typeface="Times New Roman" pitchFamily="18" charset="0"/>
              </a:rPr>
              <a:t>Les récepteurs canaux à  activité anionique (inhibiteurs)</a:t>
            </a:r>
            <a:endParaRPr lang="fr-FR" sz="2400" dirty="0">
              <a:solidFill>
                <a:srgbClr val="002060"/>
              </a:solidFill>
              <a:latin typeface="Times New Roman" pitchFamily="18" charset="0"/>
              <a:cs typeface="Times New Roman" pitchFamily="18" charset="0"/>
            </a:endParaRPr>
          </a:p>
        </p:txBody>
      </p:sp>
      <p:sp>
        <p:nvSpPr>
          <p:cNvPr id="6" name="Rectangle 5"/>
          <p:cNvSpPr/>
          <p:nvPr/>
        </p:nvSpPr>
        <p:spPr>
          <a:xfrm>
            <a:off x="1071538" y="214290"/>
            <a:ext cx="700092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C. Les récepteurs membranaires assurant le transport des ions et des médiateurs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4" y="1000116"/>
            <a:ext cx="8858280" cy="1143000"/>
          </a:xfrm>
        </p:spPr>
        <p:txBody>
          <a:bodyPr>
            <a:normAutofit/>
          </a:bodyPr>
          <a:lstStyle/>
          <a:p>
            <a:r>
              <a:rPr lang="fr-FR" sz="3200" b="1" u="sng" dirty="0" smtClean="0">
                <a:solidFill>
                  <a:srgbClr val="0070C0"/>
                </a:solidFill>
                <a:latin typeface="+mn-lt"/>
              </a:rPr>
              <a:t>1. </a:t>
            </a:r>
            <a:r>
              <a:rPr lang="fr-FR" sz="2800" b="1" u="sng" dirty="0" smtClean="0">
                <a:solidFill>
                  <a:srgbClr val="0070C0"/>
                </a:solidFill>
                <a:latin typeface="+mn-lt"/>
              </a:rPr>
              <a:t>Les récepteurs à activité cationique (excitateurs):</a:t>
            </a:r>
            <a:endParaRPr lang="fr-FR" sz="2800" b="1" u="sng" dirty="0">
              <a:solidFill>
                <a:srgbClr val="0070C0"/>
              </a:solidFill>
              <a:latin typeface="+mn-lt"/>
            </a:endParaRPr>
          </a:p>
        </p:txBody>
      </p:sp>
      <p:sp>
        <p:nvSpPr>
          <p:cNvPr id="3" name="Espace réservé du contenu 2"/>
          <p:cNvSpPr>
            <a:spLocks noGrp="1"/>
          </p:cNvSpPr>
          <p:nvPr>
            <p:ph idx="1"/>
          </p:nvPr>
        </p:nvSpPr>
        <p:spPr>
          <a:xfrm>
            <a:off x="457200" y="2111714"/>
            <a:ext cx="8229600" cy="4389120"/>
          </a:xfrm>
        </p:spPr>
        <p:txBody>
          <a:bodyPr>
            <a:normAutofit/>
          </a:bodyPr>
          <a:lstStyle/>
          <a:p>
            <a:pPr>
              <a:buBlip>
                <a:blip r:embed="rId2"/>
              </a:buBlip>
            </a:pPr>
            <a:endParaRPr lang="fr-FR" sz="2000" b="1" dirty="0" smtClean="0">
              <a:solidFill>
                <a:srgbClr val="FF0066"/>
              </a:solidFill>
            </a:endParaRPr>
          </a:p>
          <a:p>
            <a:pPr>
              <a:buBlip>
                <a:blip r:embed="rId2"/>
              </a:buBlip>
            </a:pPr>
            <a:endParaRPr lang="fr-FR" sz="2000" b="1" dirty="0" smtClean="0">
              <a:solidFill>
                <a:srgbClr val="FF0066"/>
              </a:solidFill>
            </a:endParaRPr>
          </a:p>
          <a:p>
            <a:pPr>
              <a:buBlip>
                <a:blip r:embed="rId2"/>
              </a:buBlip>
            </a:pPr>
            <a:r>
              <a:rPr lang="fr-FR" sz="2000" b="1" dirty="0" smtClean="0">
                <a:solidFill>
                  <a:srgbClr val="FF0066"/>
                </a:solidFill>
              </a:rPr>
              <a:t>Perméables aux cations: </a:t>
            </a:r>
            <a:r>
              <a:rPr lang="fr-FR" sz="2000" b="1" dirty="0" smtClean="0"/>
              <a:t>Na</a:t>
            </a:r>
            <a:r>
              <a:rPr lang="fr-FR" sz="2000" b="1" baseline="30000" dirty="0" smtClean="0"/>
              <a:t>+</a:t>
            </a:r>
            <a:r>
              <a:rPr lang="fr-FR" sz="2000" b="1" dirty="0" smtClean="0"/>
              <a:t>, K</a:t>
            </a:r>
            <a:r>
              <a:rPr lang="fr-FR" sz="2000" b="1" baseline="30000" dirty="0" smtClean="0"/>
              <a:t>+</a:t>
            </a:r>
            <a:r>
              <a:rPr lang="fr-FR" sz="2000" b="1" dirty="0" smtClean="0"/>
              <a:t>, Mg</a:t>
            </a:r>
            <a:r>
              <a:rPr lang="fr-FR" sz="2000" b="1" baseline="30000" dirty="0" smtClean="0"/>
              <a:t>++</a:t>
            </a:r>
            <a:r>
              <a:rPr lang="fr-FR" sz="2000" b="1" dirty="0" smtClean="0"/>
              <a:t>, Ca</a:t>
            </a:r>
            <a:r>
              <a:rPr lang="fr-FR" sz="2000" b="1" baseline="30000" dirty="0" smtClean="0"/>
              <a:t>++</a:t>
            </a:r>
            <a:r>
              <a:rPr lang="fr-FR" sz="2000" b="1" dirty="0" smtClean="0"/>
              <a:t>       </a:t>
            </a:r>
          </a:p>
          <a:p>
            <a:pPr>
              <a:buNone/>
            </a:pPr>
            <a:endParaRPr lang="fr-FR" sz="2000" b="1" dirty="0" smtClean="0"/>
          </a:p>
          <a:p>
            <a:pPr>
              <a:buNone/>
            </a:pPr>
            <a:endParaRPr lang="fr-FR" sz="2000" b="1" dirty="0" smtClean="0"/>
          </a:p>
          <a:p>
            <a:pPr>
              <a:buNone/>
            </a:pPr>
            <a:endParaRPr lang="fr-FR" sz="2000" b="1" dirty="0" smtClean="0"/>
          </a:p>
          <a:p>
            <a:pPr>
              <a:buBlip>
                <a:blip r:embed="rId2"/>
              </a:buBlip>
            </a:pPr>
            <a:r>
              <a:rPr lang="fr-FR" sz="2000" b="1" dirty="0" smtClean="0">
                <a:solidFill>
                  <a:srgbClr val="FF0066"/>
                </a:solidFill>
              </a:rPr>
              <a:t>Action excitatrice  </a:t>
            </a:r>
            <a:r>
              <a:rPr lang="fr-FR" sz="2000" dirty="0" smtClean="0">
                <a:sym typeface="Wingdings" pitchFamily="2" charset="2"/>
              </a:rPr>
              <a:t></a:t>
            </a:r>
            <a:r>
              <a:rPr lang="fr-FR" sz="2000" b="1" dirty="0" smtClean="0">
                <a:solidFill>
                  <a:srgbClr val="FF0066"/>
                </a:solidFill>
              </a:rPr>
              <a:t>  dépolarisation </a:t>
            </a:r>
            <a:r>
              <a:rPr lang="fr-FR" sz="2000" dirty="0" smtClean="0">
                <a:sym typeface="Wingdings" pitchFamily="2" charset="2"/>
              </a:rPr>
              <a:t>  </a:t>
            </a:r>
            <a:r>
              <a:rPr lang="fr-FR" sz="2000" b="1" dirty="0" smtClean="0">
                <a:solidFill>
                  <a:srgbClr val="FF0000"/>
                </a:solidFill>
                <a:sym typeface="Wingdings" pitchFamily="2" charset="2"/>
              </a:rPr>
              <a:t>PPSE</a:t>
            </a:r>
            <a:r>
              <a:rPr lang="fr-FR" sz="2000" b="1" dirty="0" smtClean="0">
                <a:solidFill>
                  <a:srgbClr val="FF0066"/>
                </a:solidFill>
              </a:rPr>
              <a:t>      </a:t>
            </a:r>
          </a:p>
          <a:p>
            <a:pPr>
              <a:buNone/>
            </a:pPr>
            <a:endParaRPr lang="fr-FR" sz="2000" b="1" dirty="0" smtClean="0">
              <a:solidFill>
                <a:srgbClr val="FF0066"/>
              </a:solidFill>
            </a:endParaRPr>
          </a:p>
          <a:p>
            <a:pPr>
              <a:buNone/>
            </a:pPr>
            <a:endParaRPr lang="fr-FR" sz="2000" b="1" dirty="0" smtClean="0">
              <a:solidFill>
                <a:srgbClr val="FF0066"/>
              </a:solidFill>
            </a:endParaRPr>
          </a:p>
          <a:p>
            <a:pPr>
              <a:buNone/>
            </a:pPr>
            <a:endParaRPr lang="fr-FR" sz="2000" b="1" dirty="0" smtClean="0">
              <a:solidFill>
                <a:srgbClr val="FF0066"/>
              </a:solidFill>
            </a:endParaRPr>
          </a:p>
          <a:p>
            <a:pPr>
              <a:buNone/>
            </a:pPr>
            <a:endParaRPr lang="fr-FR" sz="2000" b="1" baseline="30000" dirty="0" smtClean="0">
              <a:solidFill>
                <a:srgbClr val="FF0066"/>
              </a:solidFill>
            </a:endParaRPr>
          </a:p>
          <a:p>
            <a:pPr>
              <a:buBlip>
                <a:blip r:embed="rId2"/>
              </a:buBlip>
            </a:pPr>
            <a:endParaRPr lang="fr-FR" sz="2000" b="1" baseline="30000" dirty="0" smtClean="0">
              <a:solidFill>
                <a:srgbClr val="FF0066"/>
              </a:solidFill>
            </a:endParaRPr>
          </a:p>
          <a:p>
            <a:pPr>
              <a:buNone/>
            </a:pPr>
            <a:endParaRPr lang="fr-FR" sz="2000" b="1" baseline="30000" dirty="0" smtClean="0">
              <a:solidFill>
                <a:srgbClr val="FF0066"/>
              </a:solidFill>
            </a:endParaRPr>
          </a:p>
          <a:p>
            <a:pPr>
              <a:buBlip>
                <a:blip r:embed="rId2"/>
              </a:buBlip>
            </a:pPr>
            <a:endParaRPr lang="fr-FR" sz="2000" b="1" dirty="0">
              <a:solidFill>
                <a:srgbClr val="FF0066"/>
              </a:solidFill>
            </a:endParaRPr>
          </a:p>
        </p:txBody>
      </p:sp>
      <p:sp>
        <p:nvSpPr>
          <p:cNvPr id="6" name="Rectangle 5"/>
          <p:cNvSpPr/>
          <p:nvPr/>
        </p:nvSpPr>
        <p:spPr>
          <a:xfrm>
            <a:off x="1071538" y="214290"/>
            <a:ext cx="700092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C. Les récepteurs membranaires assurant le transport des ions et des médiateurs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1071546"/>
            <a:ext cx="7929618" cy="2357454"/>
          </a:xfrm>
          <a:prstGeom prst="rect">
            <a:avLst/>
          </a:prstGeom>
          <a:solidFill>
            <a:srgbClr val="FF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2">
                    <a:lumMod val="75000"/>
                  </a:schemeClr>
                </a:solidFill>
                <a:latin typeface="Times New Roman" pitchFamily="18" charset="0"/>
                <a:cs typeface="Times New Roman" pitchFamily="18" charset="0"/>
              </a:rPr>
              <a:t>Exemples:</a:t>
            </a:r>
          </a:p>
          <a:p>
            <a:pPr>
              <a:buFont typeface="Wingdings" pitchFamily="2" charset="2"/>
              <a:buChar char="Ø"/>
            </a:pPr>
            <a:r>
              <a:rPr lang="fr-FR" sz="2000" b="1" dirty="0" smtClean="0">
                <a:solidFill>
                  <a:schemeClr val="tx2">
                    <a:lumMod val="75000"/>
                  </a:schemeClr>
                </a:solidFill>
                <a:latin typeface="Times New Roman" pitchFamily="18" charset="0"/>
                <a:cs typeface="Times New Roman" pitchFamily="18" charset="0"/>
              </a:rPr>
              <a:t>Récepteur nicotinique de l’acétyl choline</a:t>
            </a:r>
          </a:p>
          <a:p>
            <a:pPr>
              <a:buFont typeface="Wingdings" pitchFamily="2" charset="2"/>
              <a:buChar char="Ø"/>
            </a:pPr>
            <a:r>
              <a:rPr lang="fr-FR" sz="2000" b="1" dirty="0" smtClean="0">
                <a:solidFill>
                  <a:schemeClr val="tx2">
                    <a:lumMod val="75000"/>
                  </a:schemeClr>
                </a:solidFill>
                <a:latin typeface="Times New Roman" pitchFamily="18" charset="0"/>
                <a:cs typeface="Times New Roman" pitchFamily="18" charset="0"/>
              </a:rPr>
              <a:t>Récepteur 5 HT 1 de la sérotonine</a:t>
            </a:r>
          </a:p>
          <a:p>
            <a:pPr>
              <a:buFont typeface="Wingdings" pitchFamily="2" charset="2"/>
              <a:buChar char="Ø"/>
            </a:pPr>
            <a:r>
              <a:rPr lang="fr-FR" sz="2000" b="1" dirty="0" smtClean="0">
                <a:solidFill>
                  <a:schemeClr val="tx2">
                    <a:lumMod val="75000"/>
                  </a:schemeClr>
                </a:solidFill>
                <a:latin typeface="Times New Roman" pitchFamily="18" charset="0"/>
                <a:cs typeface="Times New Roman" pitchFamily="18" charset="0"/>
              </a:rPr>
              <a:t>Récepteur des acides aminés excitateur (aspartate et le glutamate)</a:t>
            </a:r>
            <a:endParaRPr lang="fr-FR" sz="2000" b="1" dirty="0">
              <a:solidFill>
                <a:schemeClr val="tx2">
                  <a:lumMod val="75000"/>
                </a:schemeClr>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print">
            <a:lum bright="-10000"/>
          </a:blip>
          <a:srcRect/>
          <a:stretch>
            <a:fillRect/>
          </a:stretch>
        </p:blipFill>
        <p:spPr bwMode="auto">
          <a:xfrm>
            <a:off x="71406" y="1571612"/>
            <a:ext cx="3286148" cy="5018899"/>
          </a:xfrm>
          <a:prstGeom prst="rect">
            <a:avLst/>
          </a:prstGeom>
          <a:noFill/>
          <a:ln w="9525">
            <a:noFill/>
            <a:miter lim="800000"/>
            <a:headEnd/>
            <a:tailEnd/>
          </a:ln>
          <a:effectLst/>
        </p:spPr>
      </p:pic>
      <p:sp>
        <p:nvSpPr>
          <p:cNvPr id="9" name="Rectangle 8"/>
          <p:cNvSpPr/>
          <p:nvPr/>
        </p:nvSpPr>
        <p:spPr>
          <a:xfrm>
            <a:off x="2786050" y="1142984"/>
            <a:ext cx="6357950" cy="3304388"/>
          </a:xfrm>
          <a:prstGeom prst="rect">
            <a:avLst/>
          </a:prstGeom>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rtlCol="0" anchor="ctr"/>
          <a:lstStyle/>
          <a:p>
            <a:r>
              <a:rPr lang="fr-FR" sz="2000" b="1" dirty="0" smtClean="0">
                <a:solidFill>
                  <a:schemeClr val="tx2">
                    <a:lumMod val="75000"/>
                  </a:schemeClr>
                </a:solidFill>
                <a:latin typeface="Times New Roman" pitchFamily="18" charset="0"/>
                <a:cs typeface="Times New Roman" pitchFamily="18" charset="0"/>
              </a:rPr>
              <a:t>  </a:t>
            </a:r>
            <a:r>
              <a:rPr lang="fr-FR" sz="2000" b="1" u="sng" dirty="0" smtClean="0">
                <a:solidFill>
                  <a:srgbClr val="FF0000"/>
                </a:solidFill>
                <a:latin typeface="Times New Roman" pitchFamily="18" charset="0"/>
                <a:cs typeface="Times New Roman" pitchFamily="18" charset="0"/>
              </a:rPr>
              <a:t>Récepteur nicotinique de l’acétyl choline (ACH):</a:t>
            </a:r>
          </a:p>
          <a:p>
            <a:endParaRPr lang="fr-FR" sz="2000" b="1" dirty="0" smtClean="0">
              <a:solidFill>
                <a:schemeClr val="tx2">
                  <a:lumMod val="75000"/>
                </a:schemeClr>
              </a:solidFill>
              <a:latin typeface="Times New Roman" pitchFamily="18" charset="0"/>
              <a:cs typeface="Times New Roman" pitchFamily="18" charset="0"/>
            </a:endParaRPr>
          </a:p>
          <a:p>
            <a:r>
              <a:rPr lang="fr-FR" sz="2000" b="1" dirty="0" smtClean="0">
                <a:solidFill>
                  <a:schemeClr val="tx2">
                    <a:lumMod val="75000"/>
                  </a:schemeClr>
                </a:solidFill>
                <a:latin typeface="Times New Roman" pitchFamily="18" charset="0"/>
                <a:cs typeface="Times New Roman" pitchFamily="18" charset="0"/>
              </a:rPr>
              <a:t>   Ils sont composés de 5 sous unités délimitant un canal ionique.</a:t>
            </a:r>
          </a:p>
          <a:p>
            <a:r>
              <a:rPr lang="fr-FR" sz="2000" b="1" dirty="0" smtClean="0">
                <a:solidFill>
                  <a:schemeClr val="tx2">
                    <a:lumMod val="75000"/>
                  </a:schemeClr>
                </a:solidFill>
                <a:latin typeface="Times New Roman" pitchFamily="18" charset="0"/>
                <a:cs typeface="Times New Roman" pitchFamily="18" charset="0"/>
              </a:rPr>
              <a:t>   Le domaine extracellulaire contient des sites de fixation de l’ACH (2 molécules).</a:t>
            </a:r>
          </a:p>
          <a:p>
            <a:r>
              <a:rPr lang="fr-FR" sz="2000" b="1" dirty="0" smtClean="0">
                <a:solidFill>
                  <a:schemeClr val="tx2">
                    <a:lumMod val="75000"/>
                  </a:schemeClr>
                </a:solidFill>
                <a:latin typeface="Times New Roman" pitchFamily="18" charset="0"/>
                <a:cs typeface="Times New Roman" pitchFamily="18" charset="0"/>
              </a:rPr>
              <a:t>   la fixation de L’ACH entraine l’ouverture du canal et l’entrée du Na+         dépolarisation        propagation de l’influx nerveux          excitation.</a:t>
            </a:r>
          </a:p>
          <a:p>
            <a:r>
              <a:rPr lang="fr-FR" sz="2000" b="1" dirty="0" smtClean="0">
                <a:solidFill>
                  <a:schemeClr val="tx2">
                    <a:lumMod val="75000"/>
                  </a:schemeClr>
                </a:solidFill>
                <a:latin typeface="Times New Roman" pitchFamily="18" charset="0"/>
                <a:cs typeface="Times New Roman" pitchFamily="18" charset="0"/>
              </a:rPr>
              <a:t> </a:t>
            </a:r>
            <a:endParaRPr lang="fr-FR" sz="2000" b="1" dirty="0">
              <a:solidFill>
                <a:schemeClr val="tx2">
                  <a:lumMod val="75000"/>
                </a:schemeClr>
              </a:solidFill>
              <a:latin typeface="Times New Roman" pitchFamily="18" charset="0"/>
              <a:cs typeface="Times New Roman" pitchFamily="18" charset="0"/>
            </a:endParaRPr>
          </a:p>
        </p:txBody>
      </p:sp>
      <p:sp>
        <p:nvSpPr>
          <p:cNvPr id="10" name="Flèche droite 9"/>
          <p:cNvSpPr/>
          <p:nvPr/>
        </p:nvSpPr>
        <p:spPr>
          <a:xfrm>
            <a:off x="4714876" y="3429000"/>
            <a:ext cx="28575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6804248" y="3502718"/>
            <a:ext cx="28575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p:nvPicPr>
        <p:blipFill>
          <a:blip r:embed="rId4" cstate="print"/>
          <a:srcRect/>
          <a:stretch>
            <a:fillRect/>
          </a:stretch>
        </p:blipFill>
        <p:spPr bwMode="auto">
          <a:xfrm>
            <a:off x="2000232" y="3571876"/>
            <a:ext cx="4500594" cy="3000396"/>
          </a:xfrm>
          <a:prstGeom prst="rect">
            <a:avLst/>
          </a:prstGeom>
          <a:noFill/>
          <a:ln w="9525">
            <a:noFill/>
            <a:miter lim="800000"/>
            <a:headEnd/>
            <a:tailEnd/>
          </a:ln>
          <a:effectLst/>
        </p:spPr>
      </p:pic>
      <p:sp>
        <p:nvSpPr>
          <p:cNvPr id="13" name="Flèche droite 12"/>
          <p:cNvSpPr/>
          <p:nvPr/>
        </p:nvSpPr>
        <p:spPr>
          <a:xfrm>
            <a:off x="4857752" y="3789040"/>
            <a:ext cx="28575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title"/>
          </p:nvPr>
        </p:nvSpPr>
        <p:spPr>
          <a:xfrm>
            <a:off x="214314" y="-285776"/>
            <a:ext cx="8858280" cy="1143000"/>
          </a:xfrm>
        </p:spPr>
        <p:txBody>
          <a:bodyPr>
            <a:normAutofit/>
          </a:bodyPr>
          <a:lstStyle/>
          <a:p>
            <a:r>
              <a:rPr lang="fr-FR" sz="3200" b="1" u="sng" dirty="0" smtClean="0">
                <a:solidFill>
                  <a:srgbClr val="0070C0"/>
                </a:solidFill>
                <a:latin typeface="+mn-lt"/>
              </a:rPr>
              <a:t>1. </a:t>
            </a:r>
            <a:r>
              <a:rPr lang="fr-FR" sz="2800" b="1" u="sng" dirty="0" smtClean="0">
                <a:solidFill>
                  <a:srgbClr val="0070C0"/>
                </a:solidFill>
                <a:latin typeface="+mn-lt"/>
              </a:rPr>
              <a:t>Les récepteurs à activité cationique (excitateurs):</a:t>
            </a:r>
            <a:endParaRPr lang="fr-FR" sz="2800" b="1" u="sng" dirty="0">
              <a:solidFill>
                <a:srgbClr val="0070C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xit" presetSubtype="0" fill="hold" grpId="1" nodeType="click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 decel="100000"/>
                                        <p:tgtEl>
                                          <p:spTgt spid="6"/>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6"/>
                                        </p:tgtEl>
                                        <p:attrNameLst>
                                          <p:attrName>ppt_y</p:attrName>
                                        </p:attrNameLst>
                                      </p:cBhvr>
                                      <p:tavLst>
                                        <p:tav tm="0">
                                          <p:val>
                                            <p:strVal val="ppt_y"/>
                                          </p:val>
                                        </p:tav>
                                        <p:tav tm="100000">
                                          <p:val>
                                            <p:strVal val="ppt_y+1"/>
                                          </p:val>
                                        </p:tav>
                                      </p:tavLst>
                                    </p:anim>
                                    <p:set>
                                      <p:cBhvr>
                                        <p:cTn id="20" dur="1" fill="hold">
                                          <p:stCondLst>
                                            <p:cond delay="999"/>
                                          </p:stCondLst>
                                        </p:cTn>
                                        <p:tgtEl>
                                          <p:spTgt spid="6"/>
                                        </p:tgtEl>
                                        <p:attrNameLst>
                                          <p:attrName>style.visibility</p:attrName>
                                        </p:attrNameLst>
                                      </p:cBhvr>
                                      <p:to>
                                        <p:strVal val="hidden"/>
                                      </p:to>
                                    </p:set>
                                  </p:childTnLst>
                                </p:cTn>
                              </p:par>
                              <p:par>
                                <p:cTn id="21" presetID="37" presetClass="exit" presetSubtype="0" fill="hold" nodeType="withEffect">
                                  <p:stCondLst>
                                    <p:cond delay="0"/>
                                  </p:stCondLst>
                                  <p:childTnLst>
                                    <p:animEffect transition="out" filter="fade">
                                      <p:cBhvr>
                                        <p:cTn id="22" dur="1000"/>
                                        <p:tgtEl>
                                          <p:spTgt spid="12"/>
                                        </p:tgtEl>
                                      </p:cBhvr>
                                    </p:animEffect>
                                    <p:anim calcmode="lin" valueType="num">
                                      <p:cBhvr>
                                        <p:cTn id="23" dur="1000"/>
                                        <p:tgtEl>
                                          <p:spTgt spid="12"/>
                                        </p:tgtEl>
                                        <p:attrNameLst>
                                          <p:attrName>ppt_x</p:attrName>
                                        </p:attrNameLst>
                                      </p:cBhvr>
                                      <p:tavLst>
                                        <p:tav tm="0">
                                          <p:val>
                                            <p:strVal val="ppt_x"/>
                                          </p:val>
                                        </p:tav>
                                        <p:tav tm="100000">
                                          <p:val>
                                            <p:strVal val="ppt_x"/>
                                          </p:val>
                                        </p:tav>
                                      </p:tavLst>
                                    </p:anim>
                                    <p:anim calcmode="lin" valueType="num">
                                      <p:cBhvr>
                                        <p:cTn id="24" dur="100" decel="100000"/>
                                        <p:tgtEl>
                                          <p:spTgt spid="12"/>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12"/>
                                        </p:tgtEl>
                                        <p:attrNameLst>
                                          <p:attrName>ppt_y</p:attrName>
                                        </p:attrNameLst>
                                      </p:cBhvr>
                                      <p:tavLst>
                                        <p:tav tm="0">
                                          <p:val>
                                            <p:strVal val="ppt_y"/>
                                          </p:val>
                                        </p:tav>
                                        <p:tav tm="100000">
                                          <p:val>
                                            <p:strVal val="ppt_y+1"/>
                                          </p:val>
                                        </p:tav>
                                      </p:tavLst>
                                    </p:anim>
                                    <p:set>
                                      <p:cBhvr>
                                        <p:cTn id="26" dur="1" fill="hold">
                                          <p:stCondLst>
                                            <p:cond delay="9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heckerboard(across)">
                                      <p:cBhvr>
                                        <p:cTn id="45" dur="500"/>
                                        <p:tgtEl>
                                          <p:spTgt spid="11"/>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7554" y="357166"/>
            <a:ext cx="200026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t>Définitions</a:t>
            </a:r>
            <a:endParaRPr lang="fr-FR" sz="2000" b="1" dirty="0"/>
          </a:p>
        </p:txBody>
      </p:sp>
      <p:graphicFrame>
        <p:nvGraphicFramePr>
          <p:cNvPr id="10" name="Diagramme 9"/>
          <p:cNvGraphicFramePr/>
          <p:nvPr/>
        </p:nvGraphicFramePr>
        <p:xfrm>
          <a:off x="357158" y="3857628"/>
          <a:ext cx="8501122" cy="1817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e 10"/>
          <p:cNvGraphicFramePr/>
          <p:nvPr/>
        </p:nvGraphicFramePr>
        <p:xfrm>
          <a:off x="428596" y="1468438"/>
          <a:ext cx="8501122" cy="1460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1">
                                            <p:graphicEl>
                                              <a:dgm id="{9C438A6E-2A8D-46C8-AA32-2C2292EB38F8}"/>
                                            </p:graphicEl>
                                          </p:spTgt>
                                        </p:tgtEl>
                                        <p:attrNameLst>
                                          <p:attrName>style.visibility</p:attrName>
                                        </p:attrNameLst>
                                      </p:cBhvr>
                                      <p:to>
                                        <p:strVal val="visible"/>
                                      </p:to>
                                    </p:set>
                                    <p:anim calcmode="lin" valueType="num">
                                      <p:cBhvr additive="base">
                                        <p:cTn id="11" dur="500" fill="hold"/>
                                        <p:tgtEl>
                                          <p:spTgt spid="11">
                                            <p:graphicEl>
                                              <a:dgm id="{9C438A6E-2A8D-46C8-AA32-2C2292EB38F8}"/>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graphicEl>
                                              <a:dgm id="{9C438A6E-2A8D-46C8-AA32-2C2292EB38F8}"/>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1">
                                            <p:graphicEl>
                                              <a:dgm id="{2555DA82-CE57-4C12-BCAD-504359778158}"/>
                                            </p:graphicEl>
                                          </p:spTgt>
                                        </p:tgtEl>
                                        <p:attrNameLst>
                                          <p:attrName>style.visibility</p:attrName>
                                        </p:attrNameLst>
                                      </p:cBhvr>
                                      <p:to>
                                        <p:strVal val="visible"/>
                                      </p:to>
                                    </p:set>
                                    <p:anim calcmode="lin" valueType="num">
                                      <p:cBhvr additive="base">
                                        <p:cTn id="16" dur="500" fill="hold"/>
                                        <p:tgtEl>
                                          <p:spTgt spid="11">
                                            <p:graphicEl>
                                              <a:dgm id="{2555DA82-CE57-4C12-BCAD-504359778158}"/>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graphicEl>
                                              <a:dgm id="{2555DA82-CE57-4C12-BCAD-504359778158}"/>
                                            </p:graphic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
                                            <p:graphicEl>
                                              <a:dgm id="{9C438A6E-2A8D-46C8-AA32-2C2292EB38F8}"/>
                                            </p:graphicEl>
                                          </p:spTgt>
                                        </p:tgtEl>
                                        <p:attrNameLst>
                                          <p:attrName>style.visibility</p:attrName>
                                        </p:attrNameLst>
                                      </p:cBhvr>
                                      <p:to>
                                        <p:strVal val="visible"/>
                                      </p:to>
                                    </p:set>
                                    <p:anim calcmode="lin" valueType="num">
                                      <p:cBhvr additive="base">
                                        <p:cTn id="22" dur="500" fill="hold"/>
                                        <p:tgtEl>
                                          <p:spTgt spid="10">
                                            <p:graphicEl>
                                              <a:dgm id="{9C438A6E-2A8D-46C8-AA32-2C2292EB38F8}"/>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graphicEl>
                                              <a:dgm id="{9C438A6E-2A8D-46C8-AA32-2C2292EB38F8}"/>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0">
                                            <p:graphicEl>
                                              <a:dgm id="{2555DA82-CE57-4C12-BCAD-504359778158}"/>
                                            </p:graphicEl>
                                          </p:spTgt>
                                        </p:tgtEl>
                                        <p:attrNameLst>
                                          <p:attrName>style.visibility</p:attrName>
                                        </p:attrNameLst>
                                      </p:cBhvr>
                                      <p:to>
                                        <p:strVal val="visible"/>
                                      </p:to>
                                    </p:set>
                                    <p:anim calcmode="lin" valueType="num">
                                      <p:cBhvr additive="base">
                                        <p:cTn id="27" dur="500" fill="hold"/>
                                        <p:tgtEl>
                                          <p:spTgt spid="10">
                                            <p:graphicEl>
                                              <a:dgm id="{2555DA82-CE57-4C12-BCAD-504359778158}"/>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graphicEl>
                                              <a:dgm id="{2555DA82-CE57-4C12-BCAD-50435977815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10" grpId="0">
        <p:bldSub>
          <a:bldDgm bld="one"/>
        </p:bldSub>
      </p:bldGraphic>
      <p:bldGraphic spid="11"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28802"/>
            <a:ext cx="5214942" cy="4714908"/>
          </a:xfrm>
          <a:prstGeom prst="rect">
            <a:avLst/>
          </a:prstGeom>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r>
              <a:rPr lang="fr-FR" sz="2000" dirty="0" smtClean="0">
                <a:solidFill>
                  <a:schemeClr val="tx1"/>
                </a:solidFill>
                <a:latin typeface="Times New Roman" pitchFamily="18" charset="0"/>
                <a:cs typeface="Times New Roman" pitchFamily="18" charset="0"/>
              </a:rPr>
              <a:t>Ils sont perméables aux ion </a:t>
            </a:r>
            <a:r>
              <a:rPr lang="fr-FR" sz="2000" dirty="0" smtClean="0">
                <a:latin typeface="Times New Roman" pitchFamily="18" charset="0"/>
                <a:cs typeface="Times New Roman" pitchFamily="18" charset="0"/>
              </a:rPr>
              <a:t>Cl </a:t>
            </a:r>
            <a:r>
              <a:rPr lang="fr-FR" sz="2000" baseline="70000" dirty="0" smtClean="0">
                <a:latin typeface="Times New Roman" pitchFamily="18" charset="0"/>
                <a:cs typeface="Times New Roman" pitchFamily="18" charset="0"/>
              </a:rPr>
              <a:t>_</a:t>
            </a:r>
            <a:r>
              <a:rPr lang="fr-FR" sz="2000" b="1" dirty="0" smtClean="0">
                <a:solidFill>
                  <a:schemeClr val="tx2">
                    <a:lumMod val="75000"/>
                  </a:schemeClr>
                </a:solidFill>
                <a:latin typeface="Times New Roman" pitchFamily="18" charset="0"/>
                <a:cs typeface="Times New Roman" pitchFamily="18" charset="0"/>
              </a:rPr>
              <a:t> </a:t>
            </a:r>
          </a:p>
          <a:p>
            <a:r>
              <a:rPr lang="fr-FR" sz="2000" b="1" dirty="0" smtClean="0">
                <a:solidFill>
                  <a:schemeClr val="tx2">
                    <a:lumMod val="75000"/>
                  </a:schemeClr>
                </a:solidFill>
                <a:latin typeface="Times New Roman" pitchFamily="18" charset="0"/>
                <a:cs typeface="Times New Roman" pitchFamily="18" charset="0"/>
              </a:rPr>
              <a:t>Leur stimulation provoque une hyperpolarisation  =&gt; PPSI</a:t>
            </a:r>
          </a:p>
          <a:p>
            <a:r>
              <a:rPr lang="fr-FR" sz="2000" dirty="0" smtClean="0">
                <a:solidFill>
                  <a:schemeClr val="tx2">
                    <a:lumMod val="75000"/>
                  </a:schemeClr>
                </a:solidFill>
                <a:latin typeface="Times New Roman" pitchFamily="18" charset="0"/>
                <a:cs typeface="Times New Roman" pitchFamily="18" charset="0"/>
              </a:rPr>
              <a:t>Ex:</a:t>
            </a:r>
          </a:p>
          <a:p>
            <a:r>
              <a:rPr lang="fr-FR" sz="2000" b="1" u="sng" dirty="0" smtClean="0">
                <a:solidFill>
                  <a:srgbClr val="FF0000"/>
                </a:solidFill>
                <a:latin typeface="Times New Roman" pitchFamily="18" charset="0"/>
                <a:cs typeface="Times New Roman" pitchFamily="18" charset="0"/>
              </a:rPr>
              <a:t>Récepteur A du GABA (Récepteur </a:t>
            </a:r>
          </a:p>
          <a:p>
            <a:r>
              <a:rPr lang="fr-FR" sz="2000" b="1" u="sng" dirty="0" smtClean="0">
                <a:solidFill>
                  <a:srgbClr val="FF0000"/>
                </a:solidFill>
                <a:latin typeface="Times New Roman" pitchFamily="18" charset="0"/>
                <a:cs typeface="Times New Roman" pitchFamily="18" charset="0"/>
              </a:rPr>
              <a:t>GABA-A</a:t>
            </a:r>
            <a:r>
              <a:rPr lang="fr-FR" sz="2000" b="1" dirty="0" smtClean="0">
                <a:solidFill>
                  <a:srgbClr val="FF0000"/>
                </a:solidFill>
                <a:latin typeface="Times New Roman" pitchFamily="18" charset="0"/>
                <a:cs typeface="Times New Roman" pitchFamily="18" charset="0"/>
              </a:rPr>
              <a:t>) :</a:t>
            </a:r>
          </a:p>
          <a:p>
            <a:r>
              <a:rPr lang="fr-FR" sz="2000" dirty="0" smtClean="0">
                <a:solidFill>
                  <a:schemeClr val="tx1"/>
                </a:solidFill>
                <a:latin typeface="Times New Roman" pitchFamily="18" charset="0"/>
                <a:cs typeface="Times New Roman" pitchFamily="18" charset="0"/>
              </a:rPr>
              <a:t>Ce  sont des hétéro pentamères délimitant un canal  </a:t>
            </a:r>
            <a:r>
              <a:rPr lang="fr-FR" sz="2000" dirty="0" smtClean="0">
                <a:latin typeface="Times New Roman" pitchFamily="18" charset="0"/>
                <a:cs typeface="Times New Roman" pitchFamily="18" charset="0"/>
              </a:rPr>
              <a:t>Cl </a:t>
            </a:r>
            <a:r>
              <a:rPr lang="fr-FR" sz="2000" baseline="70000" dirty="0" smtClean="0">
                <a:latin typeface="Times New Roman" pitchFamily="18" charset="0"/>
                <a:cs typeface="Times New Roman" pitchFamily="18" charset="0"/>
              </a:rPr>
              <a:t>_</a:t>
            </a:r>
            <a:r>
              <a:rPr lang="fr-FR" sz="2000" dirty="0" smtClean="0">
                <a:solidFill>
                  <a:schemeClr val="tx1"/>
                </a:solidFill>
                <a:latin typeface="Times New Roman" pitchFamily="18" charset="0"/>
                <a:cs typeface="Times New Roman" pitchFamily="18" charset="0"/>
              </a:rPr>
              <a:t> </a:t>
            </a:r>
          </a:p>
          <a:p>
            <a:r>
              <a:rPr lang="fr-FR" sz="2000" dirty="0" smtClean="0">
                <a:solidFill>
                  <a:schemeClr val="tx1"/>
                </a:solidFill>
                <a:latin typeface="Times New Roman" pitchFamily="18" charset="0"/>
                <a:cs typeface="Times New Roman" pitchFamily="18" charset="0"/>
              </a:rPr>
              <a:t>Ce récepteur fixe 2 molécules du GABA à la fois</a:t>
            </a:r>
          </a:p>
          <a:p>
            <a:r>
              <a:rPr lang="fr-FR" sz="2000" dirty="0" smtClean="0">
                <a:solidFill>
                  <a:schemeClr val="tx1"/>
                </a:solidFill>
                <a:latin typeface="Times New Roman" pitchFamily="18" charset="0"/>
                <a:cs typeface="Times New Roman" pitchFamily="18" charset="0"/>
              </a:rPr>
              <a:t>La fixation du ligand entraine l’ouverture du canal            l’entrée du </a:t>
            </a:r>
            <a:r>
              <a:rPr lang="fr-FR" sz="2000" dirty="0" smtClean="0">
                <a:latin typeface="Times New Roman" pitchFamily="18" charset="0"/>
                <a:cs typeface="Times New Roman" pitchFamily="18" charset="0"/>
              </a:rPr>
              <a:t>Cl </a:t>
            </a:r>
            <a:r>
              <a:rPr lang="fr-FR" sz="2000" baseline="70000" dirty="0" smtClean="0">
                <a:latin typeface="Times New Roman" pitchFamily="18" charset="0"/>
                <a:cs typeface="Times New Roman" pitchFamily="18" charset="0"/>
              </a:rPr>
              <a:t>_</a:t>
            </a:r>
            <a:r>
              <a:rPr lang="fr-FR" sz="2000" dirty="0" smtClean="0">
                <a:solidFill>
                  <a:schemeClr val="tx1"/>
                </a:solidFill>
                <a:latin typeface="Times New Roman" pitchFamily="18" charset="0"/>
                <a:cs typeface="Times New Roman" pitchFamily="18" charset="0"/>
              </a:rPr>
              <a:t>          hyperpolarisation            diminution </a:t>
            </a:r>
          </a:p>
          <a:p>
            <a:r>
              <a:rPr lang="fr-FR" sz="2000" dirty="0" smtClean="0">
                <a:solidFill>
                  <a:schemeClr val="tx1"/>
                </a:solidFill>
                <a:latin typeface="Times New Roman" pitchFamily="18" charset="0"/>
                <a:cs typeface="Times New Roman" pitchFamily="18" charset="0"/>
              </a:rPr>
              <a:t>du potentiel d’action </a:t>
            </a:r>
          </a:p>
        </p:txBody>
      </p:sp>
      <p:sp>
        <p:nvSpPr>
          <p:cNvPr id="7" name="Flèche droite 6"/>
          <p:cNvSpPr/>
          <p:nvPr/>
        </p:nvSpPr>
        <p:spPr>
          <a:xfrm>
            <a:off x="2000232" y="5715016"/>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785786" y="5429264"/>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3000364" y="5357826"/>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p:cNvPicPr>
            <a:picLocks noChangeAspect="1" noChangeArrowheads="1"/>
          </p:cNvPicPr>
          <p:nvPr/>
        </p:nvPicPr>
        <p:blipFill>
          <a:blip r:embed="rId3" cstate="print"/>
          <a:srcRect/>
          <a:stretch>
            <a:fillRect/>
          </a:stretch>
        </p:blipFill>
        <p:spPr bwMode="auto">
          <a:xfrm>
            <a:off x="5286380" y="2143116"/>
            <a:ext cx="3857620" cy="4071966"/>
          </a:xfrm>
          <a:prstGeom prst="rect">
            <a:avLst/>
          </a:prstGeom>
          <a:noFill/>
          <a:ln w="9525">
            <a:noFill/>
            <a:miter lim="800000"/>
            <a:headEnd/>
            <a:tailEnd/>
          </a:ln>
          <a:effectLst/>
        </p:spPr>
      </p:pic>
      <p:sp>
        <p:nvSpPr>
          <p:cNvPr id="11" name="Rectangle 10"/>
          <p:cNvSpPr/>
          <p:nvPr/>
        </p:nvSpPr>
        <p:spPr>
          <a:xfrm>
            <a:off x="1071538" y="214290"/>
            <a:ext cx="700092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B. Les récepteurs membranaires assurant le transport des ions et des médiateurs </a:t>
            </a:r>
            <a:endParaRPr lang="fr-FR" b="1" dirty="0"/>
          </a:p>
        </p:txBody>
      </p:sp>
      <p:sp>
        <p:nvSpPr>
          <p:cNvPr id="12" name="Titre 1"/>
          <p:cNvSpPr>
            <a:spLocks noGrp="1"/>
          </p:cNvSpPr>
          <p:nvPr>
            <p:ph type="title"/>
          </p:nvPr>
        </p:nvSpPr>
        <p:spPr>
          <a:xfrm>
            <a:off x="214314" y="357174"/>
            <a:ext cx="8858280" cy="1143000"/>
          </a:xfrm>
        </p:spPr>
        <p:txBody>
          <a:bodyPr>
            <a:normAutofit/>
          </a:bodyPr>
          <a:lstStyle/>
          <a:p>
            <a:r>
              <a:rPr lang="fr-FR" sz="3200" b="1" u="sng" dirty="0" smtClean="0">
                <a:solidFill>
                  <a:srgbClr val="0070C0"/>
                </a:solidFill>
                <a:latin typeface="+mn-lt"/>
              </a:rPr>
              <a:t>2. </a:t>
            </a:r>
            <a:r>
              <a:rPr lang="fr-FR" sz="2800" b="1" u="sng" dirty="0" smtClean="0">
                <a:solidFill>
                  <a:srgbClr val="0070C0"/>
                </a:solidFill>
                <a:latin typeface="+mn-lt"/>
              </a:rPr>
              <a:t>Les récepteurs à activité anionique (inhibiteurs):</a:t>
            </a:r>
            <a:endParaRPr lang="fr-FR" sz="2800" b="1" u="sng" dirty="0">
              <a:solidFill>
                <a:srgbClr val="0070C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14348" y="2143116"/>
            <a:ext cx="7643866" cy="1428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2. Les récepteurs nucléaires</a:t>
            </a:r>
            <a:endParaRPr lang="fr-F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357158" y="642918"/>
            <a:ext cx="8429684" cy="5786478"/>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fr-FR" sz="2400" b="1" i="0" u="none" strike="noStrike" kern="1200" cap="none" spc="0" normalizeH="0" baseline="0" noProof="0" dirty="0" smtClean="0">
              <a:ln>
                <a:noFill/>
              </a:ln>
              <a:solidFill>
                <a:srgbClr val="FF0066"/>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Blip>
                <a:blip r:embed="rId2"/>
              </a:buBlip>
              <a:tabLst/>
              <a:defRPr/>
            </a:pPr>
            <a:endParaRPr kumimoji="0" lang="fr-FR" sz="2400" b="1" i="0" u="none" strike="noStrike" kern="1200" cap="none" spc="0" normalizeH="0" baseline="0" noProof="0" dirty="0" smtClean="0">
              <a:ln>
                <a:noFill/>
              </a:ln>
              <a:solidFill>
                <a:srgbClr val="FF0066"/>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Blip>
                <a:blip r:embed="rId2"/>
              </a:buBlip>
              <a:tabLst/>
              <a:defRPr/>
            </a:pPr>
            <a:r>
              <a:rPr kumimoji="0" lang="fr-FR" sz="2400" b="1" i="0" u="none" strike="noStrike" kern="1200" cap="none" spc="0" normalizeH="0" baseline="0" noProof="0" dirty="0" smtClean="0">
                <a:ln>
                  <a:noFill/>
                </a:ln>
                <a:solidFill>
                  <a:srgbClr val="660033"/>
                </a:solidFill>
                <a:effectLst/>
                <a:uLnTx/>
                <a:uFillTx/>
                <a:latin typeface="+mn-lt"/>
                <a:ea typeface="+mn-ea"/>
                <a:cs typeface="+mn-cs"/>
              </a:rPr>
              <a:t>Contrôlent la </a:t>
            </a:r>
            <a:r>
              <a:rPr kumimoji="0" lang="fr-FR" sz="2400" b="1" i="0" u="none" strike="noStrike" kern="1200" cap="none" spc="0" normalizeH="0" baseline="0" noProof="0" dirty="0" smtClean="0">
                <a:ln>
                  <a:noFill/>
                </a:ln>
                <a:solidFill>
                  <a:srgbClr val="FF0066"/>
                </a:solidFill>
                <a:effectLst/>
                <a:uLnTx/>
                <a:uFillTx/>
                <a:latin typeface="+mn-lt"/>
                <a:ea typeface="+mn-ea"/>
                <a:cs typeface="+mn-cs"/>
              </a:rPr>
              <a:t>transcription</a:t>
            </a:r>
            <a:r>
              <a:rPr kumimoji="0" lang="fr-FR" sz="2400" b="1" i="0" u="none" strike="noStrike" kern="1200" cap="none" spc="0" normalizeH="0" baseline="0" noProof="0" dirty="0" smtClean="0">
                <a:ln>
                  <a:noFill/>
                </a:ln>
                <a:solidFill>
                  <a:srgbClr val="660033"/>
                </a:solidFill>
                <a:effectLst/>
                <a:uLnTx/>
                <a:uFillTx/>
                <a:latin typeface="+mn-lt"/>
                <a:ea typeface="+mn-ea"/>
                <a:cs typeface="+mn-cs"/>
              </a:rPr>
              <a:t> de groupes de gènes.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Blip>
                <a:blip r:embed="rId2"/>
              </a:buBlip>
              <a:tabLst/>
              <a:defRPr/>
            </a:pPr>
            <a:endParaRPr kumimoji="0" lang="fr-FR" sz="2400" b="1" i="0" u="none" strike="noStrike" kern="1200" cap="none" spc="0" normalizeH="0" baseline="0" noProof="0" dirty="0" smtClean="0">
              <a:ln>
                <a:noFill/>
              </a:ln>
              <a:solidFill>
                <a:srgbClr val="660033"/>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Blip>
                <a:blip r:embed="rId2"/>
              </a:buBlip>
              <a:tabLst/>
              <a:defRPr/>
            </a:pPr>
            <a:endParaRPr lang="fr-FR" sz="2400" b="1" dirty="0" smtClean="0">
              <a:solidFill>
                <a:srgbClr val="660033"/>
              </a:solidFill>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Blip>
                <a:blip r:embed="rId2"/>
              </a:buBlip>
              <a:tabLst/>
              <a:defRPr/>
            </a:pPr>
            <a:r>
              <a:rPr kumimoji="0" lang="fr-FR" sz="2400" b="1" i="0" u="none" strike="noStrike" kern="1200" cap="none" spc="0" normalizeH="0" baseline="0" noProof="0" dirty="0" smtClean="0">
                <a:ln>
                  <a:noFill/>
                </a:ln>
                <a:solidFill>
                  <a:srgbClr val="FF0066"/>
                </a:solidFill>
                <a:effectLst/>
                <a:uLnTx/>
                <a:uFillTx/>
                <a:latin typeface="+mn-lt"/>
                <a:ea typeface="+mn-ea"/>
                <a:cs typeface="+mn-cs"/>
              </a:rPr>
              <a:t>Facteurs de transcription </a:t>
            </a:r>
            <a:r>
              <a:rPr kumimoji="0" lang="fr-FR" sz="2400" b="1" i="0" u="none" strike="noStrike" kern="1200" cap="none" spc="0" normalizeH="0" baseline="0" noProof="0" dirty="0" smtClean="0">
                <a:ln>
                  <a:noFill/>
                </a:ln>
                <a:solidFill>
                  <a:srgbClr val="660033"/>
                </a:solidFill>
                <a:effectLst/>
                <a:uLnTx/>
                <a:uFillTx/>
                <a:latin typeface="+mn-lt"/>
                <a:ea typeface="+mn-ea"/>
                <a:cs typeface="+mn-cs"/>
              </a:rPr>
              <a:t>activés par la liaison d’un ligand leur conférant la propriété de récepteur.</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Blip>
                <a:blip r:embed="rId2"/>
              </a:buBlip>
              <a:tabLst/>
              <a:defRPr/>
            </a:pPr>
            <a:endParaRPr kumimoji="0" lang="fr-FR" sz="2400" b="1" i="0" u="none" strike="noStrike" kern="1200" cap="none" spc="0" normalizeH="0" baseline="0" noProof="0" dirty="0" smtClean="0">
              <a:ln>
                <a:noFill/>
              </a:ln>
              <a:solidFill>
                <a:srgbClr val="660033"/>
              </a:solidFill>
              <a:effectLst/>
              <a:uLnTx/>
              <a:uFillTx/>
              <a:latin typeface="+mn-lt"/>
              <a:ea typeface="+mn-ea"/>
              <a:cs typeface="+mn-cs"/>
            </a:endParaRPr>
          </a:p>
          <a:p>
            <a:pPr marL="274320" indent="-274320" algn="just">
              <a:spcBef>
                <a:spcPct val="20000"/>
              </a:spcBef>
              <a:buClr>
                <a:schemeClr val="accent3"/>
              </a:buClr>
              <a:buSzPct val="95000"/>
            </a:pPr>
            <a:endParaRPr lang="fr-FR" sz="2400" b="1" dirty="0" smtClean="0">
              <a:solidFill>
                <a:srgbClr val="660033"/>
              </a:solidFill>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fr-FR" sz="2400" b="1" i="0" u="none" strike="noStrike" kern="1200" cap="none" spc="0" normalizeH="0" baseline="0" noProof="0" dirty="0" smtClean="0">
              <a:ln>
                <a:noFill/>
              </a:ln>
              <a:solidFill>
                <a:srgbClr val="660033"/>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r>
              <a:rPr kumimoji="0" lang="fr-FR" sz="2400" b="1" i="0" u="none" strike="noStrike" kern="1200" cap="none" spc="0" normalizeH="0" baseline="0" noProof="0" dirty="0" smtClean="0">
                <a:ln>
                  <a:noFill/>
                </a:ln>
                <a:solidFill>
                  <a:srgbClr val="660033"/>
                </a:solidFill>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p:cNvPicPr>
            <a:picLocks noChangeAspect="1" noChangeArrowheads="1"/>
          </p:cNvPicPr>
          <p:nvPr/>
        </p:nvPicPr>
        <p:blipFill>
          <a:blip r:embed="rId2" cstate="print">
            <a:lum bright="-10000"/>
          </a:blip>
          <a:srcRect l="2667"/>
          <a:stretch>
            <a:fillRect/>
          </a:stretch>
        </p:blipFill>
        <p:spPr bwMode="auto">
          <a:xfrm>
            <a:off x="3929058" y="642918"/>
            <a:ext cx="5214942" cy="3857652"/>
          </a:xfrm>
          <a:prstGeom prst="rect">
            <a:avLst/>
          </a:prstGeom>
          <a:noFill/>
          <a:ln w="9525">
            <a:noFill/>
            <a:miter lim="800000"/>
            <a:headEnd/>
            <a:tailEnd/>
          </a:ln>
          <a:effectLst/>
        </p:spPr>
      </p:pic>
      <p:sp>
        <p:nvSpPr>
          <p:cNvPr id="4" name="Rectangle à coins arrondis 3"/>
          <p:cNvSpPr/>
          <p:nvPr/>
        </p:nvSpPr>
        <p:spPr>
          <a:xfrm>
            <a:off x="0" y="642918"/>
            <a:ext cx="3857620" cy="58579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smtClean="0">
                <a:solidFill>
                  <a:schemeClr val="accent2">
                    <a:lumMod val="75000"/>
                  </a:schemeClr>
                </a:solidFill>
                <a:latin typeface="Times New Roman" pitchFamily="18" charset="0"/>
                <a:cs typeface="Times New Roman" pitchFamily="18" charset="0"/>
              </a:rPr>
              <a:t>Ligands:</a:t>
            </a:r>
          </a:p>
          <a:p>
            <a:r>
              <a:rPr lang="fr-FR" sz="2000" dirty="0" smtClean="0">
                <a:solidFill>
                  <a:schemeClr val="tx1"/>
                </a:solidFill>
                <a:latin typeface="Times New Roman" pitchFamily="18" charset="0"/>
                <a:cs typeface="Times New Roman" pitchFamily="18" charset="0"/>
              </a:rPr>
              <a:t>Sont souvent de nature lipidiques</a:t>
            </a:r>
          </a:p>
          <a:p>
            <a:pPr>
              <a:spcAft>
                <a:spcPts val="600"/>
              </a:spcAft>
            </a:pPr>
            <a:r>
              <a:rPr lang="fr-FR" sz="2000" dirty="0" smtClean="0">
                <a:solidFill>
                  <a:schemeClr val="tx1"/>
                </a:solidFill>
                <a:latin typeface="Times New Roman" pitchFamily="18" charset="0"/>
                <a:cs typeface="Times New Roman" pitchFamily="18" charset="0"/>
              </a:rPr>
              <a:t>Hormones stéroïdes, hormones thyroïdiennes; vitamine D et A; Prostaglandine et prostacycline.</a:t>
            </a:r>
          </a:p>
          <a:p>
            <a:pPr algn="ctr"/>
            <a:r>
              <a:rPr lang="fr-FR" b="1" u="sng" dirty="0" smtClean="0">
                <a:solidFill>
                  <a:schemeClr val="accent2">
                    <a:lumMod val="50000"/>
                  </a:schemeClr>
                </a:solidFill>
                <a:latin typeface="Times New Roman" pitchFamily="18" charset="0"/>
                <a:cs typeface="Times New Roman" pitchFamily="18" charset="0"/>
              </a:rPr>
              <a:t>Récepteurs:</a:t>
            </a:r>
          </a:p>
          <a:p>
            <a:r>
              <a:rPr lang="fr-FR" sz="2000" dirty="0" smtClean="0">
                <a:solidFill>
                  <a:schemeClr val="accent2">
                    <a:lumMod val="50000"/>
                  </a:schemeClr>
                </a:solidFill>
                <a:latin typeface="Times New Roman" pitchFamily="18" charset="0"/>
                <a:cs typeface="Times New Roman" pitchFamily="18" charset="0"/>
              </a:rPr>
              <a:t>Protéines à localisation principalement nucléaire. Ils se lient </a:t>
            </a:r>
            <a:r>
              <a:rPr lang="fr-FR" sz="2000" dirty="0" smtClean="0">
                <a:solidFill>
                  <a:srgbClr val="FF0066"/>
                </a:solidFill>
                <a:latin typeface="Times New Roman" pitchFamily="18" charset="0"/>
                <a:cs typeface="Times New Roman" pitchFamily="18" charset="0"/>
              </a:rPr>
              <a:t>à des régions promotrices des gènes</a:t>
            </a:r>
            <a:r>
              <a:rPr lang="fr-FR" sz="2000" dirty="0" smtClean="0">
                <a:solidFill>
                  <a:schemeClr val="accent2">
                    <a:lumMod val="50000"/>
                  </a:schemeClr>
                </a:solidFill>
                <a:latin typeface="Times New Roman" pitchFamily="18" charset="0"/>
                <a:cs typeface="Times New Roman" pitchFamily="18" charset="0"/>
              </a:rPr>
              <a:t> pour augmenter ou réprimer leur transcription  en </a:t>
            </a:r>
            <a:r>
              <a:rPr lang="fr-FR" sz="2000" dirty="0" err="1" smtClean="0">
                <a:solidFill>
                  <a:schemeClr val="accent2">
                    <a:lumMod val="50000"/>
                  </a:schemeClr>
                </a:solidFill>
                <a:latin typeface="Times New Roman" pitchFamily="18" charset="0"/>
                <a:cs typeface="Times New Roman" pitchFamily="18" charset="0"/>
              </a:rPr>
              <a:t>ARNm</a:t>
            </a:r>
            <a:r>
              <a:rPr lang="fr-FR" sz="2000" dirty="0" smtClean="0">
                <a:solidFill>
                  <a:schemeClr val="accent2">
                    <a:lumMod val="50000"/>
                  </a:schemeClr>
                </a:solidFill>
                <a:latin typeface="Times New Roman" pitchFamily="18" charset="0"/>
                <a:cs typeface="Times New Roman" pitchFamily="18" charset="0"/>
              </a:rPr>
              <a:t> </a:t>
            </a:r>
            <a:r>
              <a:rPr lang="fr-FR" sz="2000" dirty="0" smtClean="0">
                <a:sym typeface="Wingdings"/>
              </a:rPr>
              <a:t></a:t>
            </a:r>
            <a:r>
              <a:rPr lang="fr-FR" sz="2000" dirty="0" smtClean="0">
                <a:solidFill>
                  <a:schemeClr val="accent2">
                    <a:lumMod val="50000"/>
                  </a:schemeClr>
                </a:solidFill>
                <a:latin typeface="Times New Roman" pitchFamily="18" charset="0"/>
                <a:cs typeface="Times New Roman" pitchFamily="18" charset="0"/>
              </a:rPr>
              <a:t>  </a:t>
            </a:r>
            <a:r>
              <a:rPr lang="en-GB" sz="2000" dirty="0" smtClean="0">
                <a:solidFill>
                  <a:schemeClr val="tx1"/>
                </a:solidFill>
                <a:latin typeface="Times New Roman" pitchFamily="18" charset="0"/>
                <a:cs typeface="Times New Roman" pitchFamily="18" charset="0"/>
              </a:rPr>
              <a:t>Modification de la synthèse de protéines</a:t>
            </a:r>
          </a:p>
          <a:p>
            <a:endParaRPr lang="fr-FR" sz="2000" dirty="0" smtClean="0">
              <a:solidFill>
                <a:schemeClr val="accent2">
                  <a:lumMod val="50000"/>
                </a:schemeClr>
              </a:solidFill>
              <a:latin typeface="Times New Roman" pitchFamily="18" charset="0"/>
              <a:cs typeface="Times New Roman" pitchFamily="18" charset="0"/>
            </a:endParaRPr>
          </a:p>
          <a:p>
            <a:endParaRPr lang="fr-FR" dirty="0" smtClean="0">
              <a:solidFill>
                <a:schemeClr val="accent2">
                  <a:lumMod val="50000"/>
                </a:schemeClr>
              </a:solidFill>
              <a:latin typeface="Times New Roman" pitchFamily="18" charset="0"/>
              <a:cs typeface="Times New Roman" pitchFamily="18" charset="0"/>
            </a:endParaRPr>
          </a:p>
          <a:p>
            <a:pPr algn="ct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06" y="142852"/>
            <a:ext cx="4286280"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Interaction « </a:t>
            </a:r>
            <a:r>
              <a:rPr lang="fr-FR" b="1" dirty="0" err="1" smtClean="0"/>
              <a:t>Rec</a:t>
            </a:r>
            <a:r>
              <a:rPr lang="fr-FR" b="1" dirty="0" smtClean="0"/>
              <a:t> Nucléaire-ADN »</a:t>
            </a:r>
            <a:endParaRPr lang="fr-FR" b="1" dirty="0"/>
          </a:p>
        </p:txBody>
      </p:sp>
      <p:sp>
        <p:nvSpPr>
          <p:cNvPr id="4" name="Rectangle 3"/>
          <p:cNvSpPr/>
          <p:nvPr/>
        </p:nvSpPr>
        <p:spPr>
          <a:xfrm>
            <a:off x="3000364" y="928670"/>
            <a:ext cx="2643206"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err="1" smtClean="0"/>
              <a:t>Rec</a:t>
            </a:r>
            <a:r>
              <a:rPr lang="fr-FR" b="1" dirty="0" smtClean="0"/>
              <a:t> des stéroïdes «Glucocorticoïdes »</a:t>
            </a:r>
            <a:endParaRPr lang="fr-FR" b="1" dirty="0"/>
          </a:p>
        </p:txBody>
      </p:sp>
      <p:sp>
        <p:nvSpPr>
          <p:cNvPr id="6" name="Rectangle 5"/>
          <p:cNvSpPr/>
          <p:nvPr/>
        </p:nvSpPr>
        <p:spPr>
          <a:xfrm>
            <a:off x="785786" y="3571876"/>
            <a:ext cx="3500462"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Dimère  « R-</a:t>
            </a:r>
            <a:r>
              <a:rPr lang="fr-FR" b="1" dirty="0" err="1" smtClean="0"/>
              <a:t>hsp</a:t>
            </a:r>
            <a:r>
              <a:rPr lang="fr-FR" b="1" dirty="0" smtClean="0"/>
              <a:t> »</a:t>
            </a:r>
          </a:p>
        </p:txBody>
      </p:sp>
      <p:cxnSp>
        <p:nvCxnSpPr>
          <p:cNvPr id="8" name="Connecteur droit avec flèche 7"/>
          <p:cNvCxnSpPr/>
          <p:nvPr/>
        </p:nvCxnSpPr>
        <p:spPr>
          <a:xfrm rot="5400000">
            <a:off x="3000364" y="1928802"/>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6200000" flipH="1">
            <a:off x="5138742" y="1862126"/>
            <a:ext cx="500066" cy="490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85984" y="2571744"/>
            <a:ext cx="128588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sans L</a:t>
            </a:r>
            <a:endParaRPr lang="fr-FR" b="1" dirty="0"/>
          </a:p>
        </p:txBody>
      </p:sp>
      <p:sp>
        <p:nvSpPr>
          <p:cNvPr id="14" name="Rectangle 13"/>
          <p:cNvSpPr/>
          <p:nvPr/>
        </p:nvSpPr>
        <p:spPr>
          <a:xfrm>
            <a:off x="5072066" y="2428868"/>
            <a:ext cx="128588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L-R</a:t>
            </a:r>
            <a:endParaRPr lang="fr-FR" b="1" dirty="0"/>
          </a:p>
        </p:txBody>
      </p:sp>
      <p:sp>
        <p:nvSpPr>
          <p:cNvPr id="15" name="Rectangle 14"/>
          <p:cNvSpPr/>
          <p:nvPr/>
        </p:nvSpPr>
        <p:spPr>
          <a:xfrm>
            <a:off x="4929190" y="3429000"/>
            <a:ext cx="2071702"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Dissociation des </a:t>
            </a:r>
            <a:r>
              <a:rPr lang="fr-FR" b="1" dirty="0" err="1" smtClean="0"/>
              <a:t>hsp</a:t>
            </a:r>
            <a:endParaRPr lang="fr-FR" b="1" dirty="0" smtClean="0"/>
          </a:p>
        </p:txBody>
      </p:sp>
      <p:sp>
        <p:nvSpPr>
          <p:cNvPr id="16" name="Rectangle 15"/>
          <p:cNvSpPr/>
          <p:nvPr/>
        </p:nvSpPr>
        <p:spPr>
          <a:xfrm>
            <a:off x="4929190" y="4429132"/>
            <a:ext cx="3643338"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err="1" smtClean="0"/>
              <a:t>Dimérisation</a:t>
            </a:r>
            <a:r>
              <a:rPr lang="fr-FR" b="1" dirty="0" smtClean="0"/>
              <a:t> et liaison à l’ADN</a:t>
            </a:r>
          </a:p>
        </p:txBody>
      </p:sp>
      <p:sp>
        <p:nvSpPr>
          <p:cNvPr id="17" name="Rectangle 16"/>
          <p:cNvSpPr/>
          <p:nvPr/>
        </p:nvSpPr>
        <p:spPr>
          <a:xfrm>
            <a:off x="4929190" y="5429264"/>
            <a:ext cx="3500462"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Action + ou – sur la transcription</a:t>
            </a:r>
          </a:p>
          <a:p>
            <a:pPr algn="ctr"/>
            <a:endParaRPr lang="fr-FR"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4" grpId="0" animBg="1"/>
      <p:bldP spid="15" grpId="0" animBg="1"/>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142852"/>
            <a:ext cx="4286280"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Interaction « </a:t>
            </a:r>
            <a:r>
              <a:rPr lang="fr-FR" b="1" dirty="0" err="1" smtClean="0"/>
              <a:t>Rec</a:t>
            </a:r>
            <a:r>
              <a:rPr lang="fr-FR" b="1" dirty="0" smtClean="0"/>
              <a:t> </a:t>
            </a:r>
            <a:r>
              <a:rPr lang="fr-FR" b="1" dirty="0" err="1" smtClean="0"/>
              <a:t>Nucléaiire</a:t>
            </a:r>
            <a:r>
              <a:rPr lang="fr-FR" b="1" dirty="0" smtClean="0"/>
              <a:t>-ADN »</a:t>
            </a:r>
            <a:endParaRPr lang="fr-FR" b="1" dirty="0"/>
          </a:p>
        </p:txBody>
      </p:sp>
      <p:sp>
        <p:nvSpPr>
          <p:cNvPr id="4" name="Rectangle 3"/>
          <p:cNvSpPr/>
          <p:nvPr/>
        </p:nvSpPr>
        <p:spPr>
          <a:xfrm>
            <a:off x="3000364" y="928670"/>
            <a:ext cx="2643206"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err="1" smtClean="0"/>
              <a:t>Rec</a:t>
            </a:r>
            <a:r>
              <a:rPr lang="fr-FR" b="1" dirty="0" smtClean="0"/>
              <a:t> des </a:t>
            </a:r>
            <a:r>
              <a:rPr lang="fr-FR" b="1" dirty="0" err="1" smtClean="0"/>
              <a:t>Hnes</a:t>
            </a:r>
            <a:r>
              <a:rPr lang="fr-FR" b="1" dirty="0" smtClean="0"/>
              <a:t> </a:t>
            </a:r>
            <a:r>
              <a:rPr lang="fr-FR" b="1" dirty="0" err="1" smtClean="0"/>
              <a:t>Thy</a:t>
            </a:r>
            <a:r>
              <a:rPr lang="fr-FR" b="1" dirty="0" smtClean="0"/>
              <a:t> </a:t>
            </a:r>
          </a:p>
          <a:p>
            <a:pPr algn="ctr"/>
            <a:r>
              <a:rPr lang="fr-FR" b="1" dirty="0" smtClean="0"/>
              <a:t>Vit D et vit A</a:t>
            </a:r>
            <a:endParaRPr lang="fr-FR" b="1" dirty="0"/>
          </a:p>
        </p:txBody>
      </p:sp>
      <p:sp>
        <p:nvSpPr>
          <p:cNvPr id="6" name="Rectangle 5"/>
          <p:cNvSpPr/>
          <p:nvPr/>
        </p:nvSpPr>
        <p:spPr>
          <a:xfrm>
            <a:off x="785786" y="3571876"/>
            <a:ext cx="3500462"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err="1" smtClean="0"/>
              <a:t>Rec</a:t>
            </a:r>
            <a:r>
              <a:rPr lang="fr-FR" b="1" dirty="0" smtClean="0"/>
              <a:t> lié aux sites HRE sur l’ADN</a:t>
            </a:r>
          </a:p>
        </p:txBody>
      </p:sp>
      <p:cxnSp>
        <p:nvCxnSpPr>
          <p:cNvPr id="8" name="Connecteur droit avec flèche 7"/>
          <p:cNvCxnSpPr/>
          <p:nvPr/>
        </p:nvCxnSpPr>
        <p:spPr>
          <a:xfrm rot="5400000">
            <a:off x="3000364" y="1928802"/>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6200000" flipH="1">
            <a:off x="5138742" y="1862126"/>
            <a:ext cx="500066" cy="490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85984" y="2571744"/>
            <a:ext cx="128588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sans L</a:t>
            </a:r>
            <a:endParaRPr lang="fr-FR" b="1" dirty="0"/>
          </a:p>
        </p:txBody>
      </p:sp>
      <p:sp>
        <p:nvSpPr>
          <p:cNvPr id="14" name="Rectangle 13"/>
          <p:cNvSpPr/>
          <p:nvPr/>
        </p:nvSpPr>
        <p:spPr>
          <a:xfrm>
            <a:off x="5214942" y="2428868"/>
            <a:ext cx="128588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L-R</a:t>
            </a:r>
            <a:endParaRPr lang="fr-FR" b="1" dirty="0"/>
          </a:p>
        </p:txBody>
      </p:sp>
      <p:sp>
        <p:nvSpPr>
          <p:cNvPr id="15" name="Rectangle 14"/>
          <p:cNvSpPr/>
          <p:nvPr/>
        </p:nvSpPr>
        <p:spPr>
          <a:xfrm>
            <a:off x="4857752" y="5214950"/>
            <a:ext cx="3571900" cy="1143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La fixation de l’hormone lève l’inhibition</a:t>
            </a:r>
          </a:p>
        </p:txBody>
      </p:sp>
      <p:sp>
        <p:nvSpPr>
          <p:cNvPr id="12" name="Rectangle 11"/>
          <p:cNvSpPr/>
          <p:nvPr/>
        </p:nvSpPr>
        <p:spPr>
          <a:xfrm>
            <a:off x="857224" y="4714884"/>
            <a:ext cx="342902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Transcription des gènes</a:t>
            </a:r>
          </a:p>
        </p:txBody>
      </p:sp>
      <p:cxnSp>
        <p:nvCxnSpPr>
          <p:cNvPr id="19" name="Connecteur droit avec flèche 18"/>
          <p:cNvCxnSpPr/>
          <p:nvPr/>
        </p:nvCxnSpPr>
        <p:spPr>
          <a:xfrm rot="5400000">
            <a:off x="927868" y="5142718"/>
            <a:ext cx="42862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4857752" y="3857628"/>
            <a:ext cx="342902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Transcription des gènes</a:t>
            </a:r>
          </a:p>
        </p:txBody>
      </p:sp>
      <p:cxnSp>
        <p:nvCxnSpPr>
          <p:cNvPr id="22" name="Connecteur droit avec flèche 21"/>
          <p:cNvCxnSpPr/>
          <p:nvPr/>
        </p:nvCxnSpPr>
        <p:spPr>
          <a:xfrm rot="5400000" flipH="1" flipV="1">
            <a:off x="4822827" y="4249743"/>
            <a:ext cx="50006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Rectangle 15"/>
          <p:cNvSpPr/>
          <p:nvPr/>
        </p:nvSpPr>
        <p:spPr>
          <a:xfrm>
            <a:off x="928662" y="5714992"/>
            <a:ext cx="3357586" cy="857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Effet inhibiteur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4" grpId="0" animBg="1"/>
      <p:bldP spid="15" grpId="0" animBg="1"/>
      <p:bldP spid="12" grpId="0" animBg="1"/>
      <p:bldP spid="20"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88074"/>
            <a:ext cx="8136904" cy="2928958"/>
          </a:xfrm>
        </p:spPr>
        <p:txBody>
          <a:bodyPr>
            <a:normAutofit/>
            <a:scene3d>
              <a:camera prst="orthographicFront"/>
              <a:lightRig rig="freezing" dir="t">
                <a:rot lat="0" lon="0" rev="5640000"/>
              </a:lightRig>
            </a:scene3d>
            <a:sp3d extrusionH="57150" prstMaterial="flat">
              <a:bevelT h="25400" prst="softRound"/>
              <a:contourClr>
                <a:schemeClr val="tx2"/>
              </a:contourClr>
            </a:sp3d>
          </a:bodyPr>
          <a:lstStyle/>
          <a:p>
            <a:pPr algn="ctr">
              <a:lnSpc>
                <a:spcPct val="150000"/>
              </a:lnSpc>
            </a:pPr>
            <a:r>
              <a:rPr lang="fr-FR" sz="3600" b="1" dirty="0" smtClean="0">
                <a:latin typeface="Calibri" pitchFamily="34" charset="0"/>
                <a:cs typeface="Calibri" pitchFamily="34" charset="0"/>
              </a:rPr>
              <a:t>   II. Les protéines cibles </a:t>
            </a:r>
            <a:r>
              <a:rPr lang="fr-FR" sz="3600" b="1" dirty="0">
                <a:latin typeface="Calibri" pitchFamily="34" charset="0"/>
                <a:cs typeface="Calibri" pitchFamily="34" charset="0"/>
              </a:rPr>
              <a:t>assurant le passage transmembranaire des </a:t>
            </a:r>
            <a:r>
              <a:rPr lang="fr-FR" sz="3600" b="1" dirty="0" smtClean="0">
                <a:latin typeface="Calibri" pitchFamily="34" charset="0"/>
                <a:cs typeface="Calibri" pitchFamily="34" charset="0"/>
              </a:rPr>
              <a:t>ions</a:t>
            </a:r>
            <a:endParaRPr lang="fr-FR" sz="36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12"/>
          <p:cNvGraphicFramePr/>
          <p:nvPr/>
        </p:nvGraphicFramePr>
        <p:xfrm>
          <a:off x="1142976" y="1000108"/>
          <a:ext cx="7286676"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0118" y="-285776"/>
            <a:ext cx="8229600" cy="1143000"/>
          </a:xfrm>
        </p:spPr>
        <p:txBody>
          <a:bodyPr>
            <a:normAutofit/>
          </a:bodyPr>
          <a:lstStyle/>
          <a:p>
            <a:pPr algn="ctr"/>
            <a:r>
              <a:rPr lang="fr-FR" sz="2800" b="1" dirty="0" smtClean="0">
                <a:solidFill>
                  <a:srgbClr val="002060"/>
                </a:solidFill>
                <a:latin typeface="Times New Roman" pitchFamily="18" charset="0"/>
                <a:cs typeface="Times New Roman" pitchFamily="18" charset="0"/>
              </a:rPr>
              <a:t>1. Canaux ioniques dépourvus du rôle de récepteur</a:t>
            </a:r>
            <a:endParaRPr lang="fr-FR" sz="2800" b="1" dirty="0">
              <a:solidFill>
                <a:srgbClr val="002060"/>
              </a:solidFill>
              <a:latin typeface="Times New Roman" pitchFamily="18" charset="0"/>
              <a:cs typeface="Times New Roman" pitchFamily="18" charset="0"/>
            </a:endParaRPr>
          </a:p>
        </p:txBody>
      </p:sp>
      <p:sp>
        <p:nvSpPr>
          <p:cNvPr id="4" name="Rectangle 3"/>
          <p:cNvSpPr/>
          <p:nvPr/>
        </p:nvSpPr>
        <p:spPr>
          <a:xfrm>
            <a:off x="3000364" y="1000108"/>
            <a:ext cx="2786082"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FF0000"/>
                </a:solidFill>
              </a:rPr>
              <a:t>A. Les canaux sodiques</a:t>
            </a:r>
            <a:endParaRPr lang="fr-FR" b="1" dirty="0">
              <a:solidFill>
                <a:srgbClr val="FF0000"/>
              </a:solidFill>
            </a:endParaRPr>
          </a:p>
        </p:txBody>
      </p:sp>
      <p:pic>
        <p:nvPicPr>
          <p:cNvPr id="5" name="Picture 5"/>
          <p:cNvPicPr>
            <a:picLocks noGrp="1" noChangeAspect="1" noChangeArrowheads="1"/>
          </p:cNvPicPr>
          <p:nvPr>
            <p:ph idx="1"/>
          </p:nvPr>
        </p:nvPicPr>
        <p:blipFill>
          <a:blip r:embed="rId3" cstate="print"/>
          <a:srcRect t="8681" r="70751" b="7985"/>
          <a:stretch>
            <a:fillRect/>
          </a:stretch>
        </p:blipFill>
        <p:spPr>
          <a:xfrm>
            <a:off x="6929454" y="1785926"/>
            <a:ext cx="1928826"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85720" y="1928802"/>
            <a:ext cx="6429420" cy="1857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b="1" dirty="0" smtClean="0">
              <a:solidFill>
                <a:srgbClr val="660033"/>
              </a:solidFill>
            </a:endParaRPr>
          </a:p>
          <a:p>
            <a:pPr algn="ctr"/>
            <a:r>
              <a:rPr lang="fr-FR" b="1" dirty="0" smtClean="0">
                <a:solidFill>
                  <a:srgbClr val="660033"/>
                </a:solidFill>
              </a:rPr>
              <a:t>Voltage dépendants =  dépendant du PA</a:t>
            </a:r>
          </a:p>
          <a:p>
            <a:pPr algn="ctr"/>
            <a:endParaRPr lang="fr-FR" b="1" dirty="0" smtClean="0">
              <a:solidFill>
                <a:srgbClr val="660033"/>
              </a:solidFill>
            </a:endParaRPr>
          </a:p>
          <a:p>
            <a:pPr algn="ctr"/>
            <a:r>
              <a:rPr lang="fr-FR" b="1" dirty="0" smtClean="0">
                <a:solidFill>
                  <a:srgbClr val="660033"/>
                </a:solidFill>
              </a:rPr>
              <a:t>Responsables de la phase de dépolarisation  du PA</a:t>
            </a:r>
          </a:p>
          <a:p>
            <a:pPr algn="ctr"/>
            <a:endParaRPr lang="fr-FR" b="1" dirty="0" smtClean="0">
              <a:solidFill>
                <a:srgbClr val="660033"/>
              </a:solidFill>
            </a:endParaRPr>
          </a:p>
          <a:p>
            <a:pPr algn="ctr"/>
            <a:endParaRPr lang="fr-FR" b="1" dirty="0">
              <a:solidFill>
                <a:srgbClr val="660033"/>
              </a:solidFill>
            </a:endParaRPr>
          </a:p>
        </p:txBody>
      </p:sp>
      <p:graphicFrame>
        <p:nvGraphicFramePr>
          <p:cNvPr id="7" name="Tableau 6"/>
          <p:cNvGraphicFramePr>
            <a:graphicFrameLocks noGrp="1"/>
          </p:cNvGraphicFramePr>
          <p:nvPr/>
        </p:nvGraphicFramePr>
        <p:xfrm>
          <a:off x="71406" y="4368348"/>
          <a:ext cx="9001156" cy="1989610"/>
        </p:xfrm>
        <a:graphic>
          <a:graphicData uri="http://schemas.openxmlformats.org/drawingml/2006/table">
            <a:tbl>
              <a:tblPr firstRow="1" bandRow="1">
                <a:tableStyleId>{21E4AEA4-8DFA-4A89-87EB-49C32662AFE0}</a:tableStyleId>
              </a:tblPr>
              <a:tblGrid>
                <a:gridCol w="3500462"/>
                <a:gridCol w="3071834"/>
                <a:gridCol w="2428860"/>
              </a:tblGrid>
              <a:tr h="857256">
                <a:tc>
                  <a:txBody>
                    <a:bodyPr/>
                    <a:lstStyle/>
                    <a:p>
                      <a:pPr algn="ctr"/>
                      <a:r>
                        <a:rPr lang="fr-FR" sz="2400" dirty="0" smtClean="0">
                          <a:latin typeface="Times New Roman" pitchFamily="18" charset="0"/>
                          <a:cs typeface="Times New Roman" pitchFamily="18" charset="0"/>
                        </a:rPr>
                        <a:t>Médicaments agissant sur les canaux Na</a:t>
                      </a:r>
                      <a:r>
                        <a:rPr lang="fr-FR" sz="2400" baseline="30000" dirty="0" smtClean="0">
                          <a:latin typeface="Times New Roman" pitchFamily="18" charset="0"/>
                          <a:cs typeface="Times New Roman" pitchFamily="18" charset="0"/>
                        </a:rPr>
                        <a:t>+</a:t>
                      </a:r>
                      <a:endParaRPr lang="fr-FR" sz="2400" baseline="30000" dirty="0">
                        <a:latin typeface="Times New Roman" pitchFamily="18" charset="0"/>
                        <a:cs typeface="Times New Roman" pitchFamily="18" charset="0"/>
                      </a:endParaRPr>
                    </a:p>
                  </a:txBody>
                  <a:tcPr/>
                </a:tc>
                <a:tc>
                  <a:txBody>
                    <a:bodyPr/>
                    <a:lstStyle/>
                    <a:p>
                      <a:pPr algn="ctr"/>
                      <a:r>
                        <a:rPr lang="fr-FR" sz="2400" dirty="0" smtClean="0">
                          <a:latin typeface="Times New Roman" pitchFamily="18" charset="0"/>
                          <a:cs typeface="Times New Roman" pitchFamily="18" charset="0"/>
                        </a:rPr>
                        <a:t>Mode d’action</a:t>
                      </a:r>
                      <a:endParaRPr lang="fr-FR" sz="2400" dirty="0">
                        <a:latin typeface="Times New Roman" pitchFamily="18" charset="0"/>
                        <a:cs typeface="Times New Roman" pitchFamily="18" charset="0"/>
                      </a:endParaRPr>
                    </a:p>
                  </a:txBody>
                  <a:tcPr/>
                </a:tc>
                <a:tc>
                  <a:txBody>
                    <a:bodyPr/>
                    <a:lstStyle/>
                    <a:p>
                      <a:pPr algn="ctr"/>
                      <a:r>
                        <a:rPr lang="fr-FR" sz="2400" dirty="0" smtClean="0">
                          <a:latin typeface="Times New Roman" pitchFamily="18" charset="0"/>
                          <a:cs typeface="Times New Roman" pitchFamily="18" charset="0"/>
                        </a:rPr>
                        <a:t>Usage</a:t>
                      </a:r>
                      <a:r>
                        <a:rPr lang="fr-FR" sz="2400" baseline="0" dirty="0" smtClean="0">
                          <a:latin typeface="Times New Roman" pitchFamily="18" charset="0"/>
                          <a:cs typeface="Times New Roman" pitchFamily="18" charset="0"/>
                        </a:rPr>
                        <a:t> thérapeutique</a:t>
                      </a:r>
                      <a:endParaRPr lang="fr-FR" sz="2400" dirty="0">
                        <a:latin typeface="Times New Roman" pitchFamily="18" charset="0"/>
                        <a:cs typeface="Times New Roman" pitchFamily="18" charset="0"/>
                      </a:endParaRPr>
                    </a:p>
                  </a:txBody>
                  <a:tcPr/>
                </a:tc>
              </a:tr>
              <a:tr h="431314">
                <a:tc>
                  <a:txBody>
                    <a:bodyPr/>
                    <a:lstStyle/>
                    <a:p>
                      <a:pPr algn="ctr"/>
                      <a:r>
                        <a:rPr lang="fr-FR" sz="2000" b="1" dirty="0" err="1" smtClean="0">
                          <a:latin typeface="Times New Roman" pitchFamily="18" charset="0"/>
                          <a:cs typeface="Times New Roman" pitchFamily="18" charset="0"/>
                        </a:rPr>
                        <a:t>Procaine</a:t>
                      </a:r>
                      <a:endParaRPr lang="fr-FR" sz="2000" b="1" dirty="0" smtClean="0">
                        <a:latin typeface="Times New Roman" pitchFamily="18" charset="0"/>
                        <a:cs typeface="Times New Roman" pitchFamily="18" charset="0"/>
                      </a:endParaRPr>
                    </a:p>
                  </a:txBody>
                  <a:tcPr/>
                </a:tc>
                <a:tc>
                  <a:txBody>
                    <a:bodyPr/>
                    <a:lstStyle/>
                    <a:p>
                      <a:pPr algn="ctr"/>
                      <a:r>
                        <a:rPr lang="fr-FR" sz="2000" dirty="0" smtClean="0">
                          <a:latin typeface="Times New Roman" pitchFamily="18" charset="0"/>
                          <a:cs typeface="Times New Roman" pitchFamily="18" charset="0"/>
                        </a:rPr>
                        <a:t>Inhibition des canaux  Na</a:t>
                      </a:r>
                      <a:r>
                        <a:rPr lang="fr-FR" sz="2000" baseline="30000" dirty="0" smtClean="0">
                          <a:latin typeface="Times New Roman" pitchFamily="18" charset="0"/>
                          <a:cs typeface="Times New Roman" pitchFamily="18" charset="0"/>
                        </a:rPr>
                        <a:t>+</a:t>
                      </a:r>
                      <a:endParaRPr lang="fr-FR" sz="2000" baseline="30000" dirty="0">
                        <a:latin typeface="Times New Roman" pitchFamily="18" charset="0"/>
                        <a:cs typeface="Times New Roman" pitchFamily="18" charset="0"/>
                      </a:endParaRPr>
                    </a:p>
                  </a:txBody>
                  <a:tcPr/>
                </a:tc>
                <a:tc>
                  <a:txBody>
                    <a:bodyPr/>
                    <a:lstStyle/>
                    <a:p>
                      <a:pPr algn="ctr"/>
                      <a:r>
                        <a:rPr lang="fr-FR" sz="2000" b="1" dirty="0" smtClean="0">
                          <a:latin typeface="Times New Roman" pitchFamily="18" charset="0"/>
                          <a:cs typeface="Times New Roman" pitchFamily="18" charset="0"/>
                        </a:rPr>
                        <a:t>Anesthésique local</a:t>
                      </a:r>
                      <a:endParaRPr lang="fr-FR" sz="2000" b="1" dirty="0">
                        <a:latin typeface="Times New Roman" pitchFamily="18" charset="0"/>
                        <a:cs typeface="Times New Roman" pitchFamily="18" charset="0"/>
                      </a:endParaRPr>
                    </a:p>
                  </a:txBody>
                  <a:tcPr/>
                </a:tc>
              </a:tr>
              <a:tr h="431314">
                <a:tc>
                  <a:txBody>
                    <a:bodyPr/>
                    <a:lstStyle/>
                    <a:p>
                      <a:pPr algn="ctr"/>
                      <a:r>
                        <a:rPr lang="fr-FR" sz="2000" b="1" dirty="0" err="1" smtClean="0">
                          <a:latin typeface="Times New Roman" pitchFamily="18" charset="0"/>
                          <a:cs typeface="Times New Roman" pitchFamily="18" charset="0"/>
                        </a:rPr>
                        <a:t>Quinidine</a:t>
                      </a:r>
                      <a:r>
                        <a:rPr lang="fr-FR" sz="2000" b="1" dirty="0" smtClean="0">
                          <a:latin typeface="Times New Roman" pitchFamily="18" charset="0"/>
                          <a:cs typeface="Times New Roman" pitchFamily="18" charset="0"/>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latin typeface="Times New Roman" pitchFamily="18" charset="0"/>
                          <a:cs typeface="Times New Roman" pitchFamily="18" charset="0"/>
                        </a:rPr>
                        <a:t>Inhibition des canaux  Na</a:t>
                      </a:r>
                      <a:r>
                        <a:rPr lang="fr-FR" sz="2000" baseline="30000" dirty="0" smtClean="0">
                          <a:latin typeface="Times New Roman" pitchFamily="18" charset="0"/>
                          <a:cs typeface="Times New Roman" pitchFamily="18" charset="0"/>
                        </a:rPr>
                        <a:t>+</a:t>
                      </a:r>
                    </a:p>
                    <a:p>
                      <a:pPr algn="ctr"/>
                      <a:endParaRPr lang="fr-FR" sz="2000" dirty="0">
                        <a:latin typeface="Times New Roman" pitchFamily="18" charset="0"/>
                        <a:cs typeface="Times New Roman" pitchFamily="18" charset="0"/>
                      </a:endParaRPr>
                    </a:p>
                  </a:txBody>
                  <a:tcPr/>
                </a:tc>
                <a:tc>
                  <a:txBody>
                    <a:bodyPr/>
                    <a:lstStyle/>
                    <a:p>
                      <a:pPr algn="ctr"/>
                      <a:r>
                        <a:rPr lang="fr-FR" sz="2000" b="1" dirty="0" smtClean="0">
                          <a:latin typeface="Times New Roman" pitchFamily="18" charset="0"/>
                          <a:cs typeface="Times New Roman" pitchFamily="18" charset="0"/>
                        </a:rPr>
                        <a:t>Anti arythmique cardiaque</a:t>
                      </a:r>
                      <a:endParaRPr lang="fr-FR" sz="20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0118" y="-571528"/>
            <a:ext cx="8229600" cy="1143000"/>
          </a:xfrm>
        </p:spPr>
        <p:txBody>
          <a:bodyPr>
            <a:normAutofit/>
          </a:bodyPr>
          <a:lstStyle/>
          <a:p>
            <a:pPr algn="ctr"/>
            <a:r>
              <a:rPr lang="fr-FR" sz="2800" b="1" dirty="0" smtClean="0">
                <a:solidFill>
                  <a:srgbClr val="002060"/>
                </a:solidFill>
                <a:latin typeface="Times New Roman" pitchFamily="18" charset="0"/>
                <a:cs typeface="Times New Roman" pitchFamily="18" charset="0"/>
              </a:rPr>
              <a:t>1. Canaux ioniques dépourvus du rôle de récepteur</a:t>
            </a:r>
            <a:endParaRPr lang="fr-FR" sz="2800" b="1" dirty="0">
              <a:solidFill>
                <a:srgbClr val="002060"/>
              </a:solidFill>
              <a:latin typeface="Times New Roman" pitchFamily="18" charset="0"/>
              <a:cs typeface="Times New Roman" pitchFamily="18" charset="0"/>
            </a:endParaRPr>
          </a:p>
        </p:txBody>
      </p:sp>
      <p:sp>
        <p:nvSpPr>
          <p:cNvPr id="4" name="Rectangle 3"/>
          <p:cNvSpPr/>
          <p:nvPr/>
        </p:nvSpPr>
        <p:spPr>
          <a:xfrm>
            <a:off x="2857488" y="714356"/>
            <a:ext cx="342902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FF0000"/>
                </a:solidFill>
              </a:rPr>
              <a:t>B. Les canaux potassiques</a:t>
            </a:r>
            <a:endParaRPr lang="fr-FR" b="1" dirty="0">
              <a:solidFill>
                <a:srgbClr val="FF0000"/>
              </a:solidFill>
            </a:endParaRPr>
          </a:p>
        </p:txBody>
      </p:sp>
      <p:sp>
        <p:nvSpPr>
          <p:cNvPr id="6" name="Rectangle 5"/>
          <p:cNvSpPr/>
          <p:nvPr/>
        </p:nvSpPr>
        <p:spPr>
          <a:xfrm>
            <a:off x="0" y="1571612"/>
            <a:ext cx="6858016" cy="25003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b="1" dirty="0" smtClean="0">
              <a:solidFill>
                <a:srgbClr val="660033"/>
              </a:solidFill>
            </a:endParaRPr>
          </a:p>
          <a:p>
            <a:pPr>
              <a:buFont typeface="Wingdings" pitchFamily="2" charset="2"/>
              <a:buChar char="§"/>
            </a:pPr>
            <a:r>
              <a:rPr lang="fr-FR" b="1" dirty="0" smtClean="0">
                <a:solidFill>
                  <a:srgbClr val="660033"/>
                </a:solidFill>
              </a:rPr>
              <a:t> </a:t>
            </a:r>
            <a:r>
              <a:rPr lang="fr-FR" b="1" dirty="0" smtClean="0">
                <a:solidFill>
                  <a:srgbClr val="002060"/>
                </a:solidFill>
              </a:rPr>
              <a:t>Canaux potassiques voltage dépendants: </a:t>
            </a:r>
          </a:p>
          <a:p>
            <a:pPr algn="ctr"/>
            <a:endParaRPr lang="fr-FR" b="1" dirty="0" smtClean="0">
              <a:solidFill>
                <a:srgbClr val="660033"/>
              </a:solidFill>
            </a:endParaRPr>
          </a:p>
          <a:p>
            <a:pPr algn="ctr"/>
            <a:r>
              <a:rPr lang="fr-FR" b="1" dirty="0" err="1" smtClean="0">
                <a:solidFill>
                  <a:srgbClr val="660033"/>
                </a:solidFill>
              </a:rPr>
              <a:t>Replarisation</a:t>
            </a:r>
            <a:r>
              <a:rPr lang="fr-FR" b="1" dirty="0" smtClean="0">
                <a:solidFill>
                  <a:srgbClr val="660033"/>
                </a:solidFill>
              </a:rPr>
              <a:t> membranaire et hyperpolarisation</a:t>
            </a:r>
          </a:p>
          <a:p>
            <a:pPr>
              <a:buFont typeface="Wingdings" pitchFamily="2" charset="2"/>
              <a:buChar char="§"/>
            </a:pPr>
            <a:r>
              <a:rPr lang="fr-FR" b="1" dirty="0" smtClean="0">
                <a:solidFill>
                  <a:srgbClr val="660033"/>
                </a:solidFill>
              </a:rPr>
              <a:t> </a:t>
            </a:r>
            <a:r>
              <a:rPr lang="fr-FR" b="1" dirty="0" smtClean="0">
                <a:solidFill>
                  <a:srgbClr val="002060"/>
                </a:solidFill>
              </a:rPr>
              <a:t>Canaux potassiques intervenant comme effecteurs:  </a:t>
            </a:r>
            <a:r>
              <a:rPr lang="fr-FR" b="1" dirty="0" smtClean="0">
                <a:solidFill>
                  <a:srgbClr val="660033"/>
                </a:solidFill>
              </a:rPr>
              <a:t>(lors de la stimulation des RCPG), </a:t>
            </a:r>
            <a:r>
              <a:rPr lang="fr-FR" b="1" dirty="0" err="1" smtClean="0">
                <a:solidFill>
                  <a:srgbClr val="660033"/>
                </a:solidFill>
              </a:rPr>
              <a:t>rec</a:t>
            </a:r>
            <a:r>
              <a:rPr lang="fr-FR" b="1" dirty="0" smtClean="0">
                <a:solidFill>
                  <a:srgbClr val="660033"/>
                </a:solidFill>
              </a:rPr>
              <a:t> GABA-B</a:t>
            </a:r>
          </a:p>
          <a:p>
            <a:pPr>
              <a:buFont typeface="Wingdings" pitchFamily="2" charset="2"/>
              <a:buChar char="§"/>
            </a:pPr>
            <a:r>
              <a:rPr lang="fr-FR" b="1" dirty="0" smtClean="0">
                <a:solidFill>
                  <a:srgbClr val="660033"/>
                </a:solidFill>
              </a:rPr>
              <a:t> </a:t>
            </a:r>
            <a:r>
              <a:rPr lang="fr-FR" b="1" dirty="0" smtClean="0">
                <a:solidFill>
                  <a:srgbClr val="002060"/>
                </a:solidFill>
              </a:rPr>
              <a:t>canaux K régulés / [Ca] et [ATP]: </a:t>
            </a:r>
            <a:r>
              <a:rPr lang="fr-FR" b="1" dirty="0" smtClean="0">
                <a:solidFill>
                  <a:srgbClr val="660033"/>
                </a:solidFill>
              </a:rPr>
              <a:t>cellules beta des ilots de </a:t>
            </a:r>
            <a:r>
              <a:rPr lang="fr-FR" b="1" dirty="0" err="1" smtClean="0">
                <a:solidFill>
                  <a:srgbClr val="660033"/>
                </a:solidFill>
              </a:rPr>
              <a:t>Langerhans</a:t>
            </a:r>
            <a:r>
              <a:rPr lang="fr-FR" b="1" dirty="0" smtClean="0">
                <a:solidFill>
                  <a:srgbClr val="660033"/>
                </a:solidFill>
              </a:rPr>
              <a:t> et sécrétion d’insuline</a:t>
            </a:r>
          </a:p>
          <a:p>
            <a:pPr>
              <a:buFont typeface="Wingdings" pitchFamily="2" charset="2"/>
              <a:buChar char="§"/>
            </a:pPr>
            <a:r>
              <a:rPr lang="fr-FR" b="1" dirty="0" smtClean="0">
                <a:solidFill>
                  <a:srgbClr val="660033"/>
                </a:solidFill>
              </a:rPr>
              <a:t> </a:t>
            </a:r>
            <a:r>
              <a:rPr lang="fr-FR" b="1" dirty="0" smtClean="0">
                <a:solidFill>
                  <a:srgbClr val="002060"/>
                </a:solidFill>
              </a:rPr>
              <a:t>Canaux potassiques spécifiques: </a:t>
            </a:r>
            <a:r>
              <a:rPr lang="fr-FR" b="1" dirty="0" smtClean="0">
                <a:solidFill>
                  <a:srgbClr val="660033"/>
                </a:solidFill>
              </a:rPr>
              <a:t>pour ATP, Ca …</a:t>
            </a:r>
          </a:p>
          <a:p>
            <a:pPr algn="ctr"/>
            <a:endParaRPr lang="fr-FR" b="1" dirty="0" smtClean="0">
              <a:solidFill>
                <a:srgbClr val="660033"/>
              </a:solidFill>
            </a:endParaRPr>
          </a:p>
          <a:p>
            <a:pPr algn="ctr"/>
            <a:endParaRPr lang="fr-FR" b="1" dirty="0">
              <a:solidFill>
                <a:srgbClr val="660033"/>
              </a:solidFill>
            </a:endParaRPr>
          </a:p>
        </p:txBody>
      </p:sp>
      <p:pic>
        <p:nvPicPr>
          <p:cNvPr id="9" name="Picture 2"/>
          <p:cNvPicPr>
            <a:picLocks noChangeAspect="1" noChangeArrowheads="1"/>
          </p:cNvPicPr>
          <p:nvPr/>
        </p:nvPicPr>
        <p:blipFill>
          <a:blip r:embed="rId2" cstate="print"/>
          <a:srcRect t="51631"/>
          <a:stretch>
            <a:fillRect/>
          </a:stretch>
        </p:blipFill>
        <p:spPr bwMode="auto">
          <a:xfrm>
            <a:off x="7000892" y="1928802"/>
            <a:ext cx="2000232" cy="1857388"/>
          </a:xfrm>
          <a:prstGeom prst="rect">
            <a:avLst/>
          </a:prstGeom>
          <a:noFill/>
          <a:ln w="9525">
            <a:noFill/>
            <a:miter lim="800000"/>
            <a:headEnd/>
            <a:tailEnd/>
          </a:ln>
          <a:effectLst/>
        </p:spPr>
      </p:pic>
      <p:graphicFrame>
        <p:nvGraphicFramePr>
          <p:cNvPr id="11" name="Tableau 10"/>
          <p:cNvGraphicFramePr>
            <a:graphicFrameLocks noGrp="1"/>
          </p:cNvGraphicFramePr>
          <p:nvPr/>
        </p:nvGraphicFramePr>
        <p:xfrm>
          <a:off x="71406" y="4143380"/>
          <a:ext cx="8929718" cy="2452689"/>
        </p:xfrm>
        <a:graphic>
          <a:graphicData uri="http://schemas.openxmlformats.org/drawingml/2006/table">
            <a:tbl>
              <a:tblPr firstRow="1" bandRow="1">
                <a:tableStyleId>{7DF18680-E054-41AD-8BC1-D1AEF772440D}</a:tableStyleId>
              </a:tblPr>
              <a:tblGrid>
                <a:gridCol w="2232430"/>
                <a:gridCol w="1860358"/>
                <a:gridCol w="2902158"/>
                <a:gridCol w="1934772"/>
              </a:tblGrid>
              <a:tr h="719427">
                <a:tc>
                  <a:txBody>
                    <a:bodyPr/>
                    <a:lstStyle/>
                    <a:p>
                      <a:pPr algn="ctr"/>
                      <a:r>
                        <a:rPr lang="fr-FR" sz="1800" dirty="0" smtClean="0"/>
                        <a:t>Classe pharmacologique</a:t>
                      </a:r>
                      <a:endParaRPr lang="fr-FR" sz="1800" dirty="0">
                        <a:latin typeface="Times New Roman" pitchFamily="18" charset="0"/>
                        <a:cs typeface="Times New Roman" pitchFamily="18" charset="0"/>
                      </a:endParaRPr>
                    </a:p>
                  </a:txBody>
                  <a:tcPr/>
                </a:tc>
                <a:tc>
                  <a:txBody>
                    <a:bodyPr/>
                    <a:lstStyle/>
                    <a:p>
                      <a:pPr algn="ctr"/>
                      <a:r>
                        <a:rPr lang="fr-FR" sz="2000" dirty="0" smtClean="0"/>
                        <a:t>Molécule </a:t>
                      </a:r>
                      <a:endParaRPr lang="fr-FR" sz="2000" dirty="0">
                        <a:latin typeface="Times New Roman" pitchFamily="18" charset="0"/>
                        <a:cs typeface="Times New Roman" pitchFamily="18" charset="0"/>
                      </a:endParaRPr>
                    </a:p>
                  </a:txBody>
                  <a:tcPr/>
                </a:tc>
                <a:tc>
                  <a:txBody>
                    <a:bodyPr/>
                    <a:lstStyle/>
                    <a:p>
                      <a:pPr algn="ctr"/>
                      <a:r>
                        <a:rPr lang="fr-FR" sz="2000" dirty="0" smtClean="0"/>
                        <a:t>Mécanisme  d’action </a:t>
                      </a:r>
                      <a:endParaRPr lang="fr-FR" sz="2000" dirty="0">
                        <a:latin typeface="Times New Roman" pitchFamily="18" charset="0"/>
                        <a:cs typeface="Times New Roman" pitchFamily="18" charset="0"/>
                      </a:endParaRPr>
                    </a:p>
                  </a:txBody>
                  <a:tcPr/>
                </a:tc>
                <a:tc>
                  <a:txBody>
                    <a:bodyPr/>
                    <a:lstStyle/>
                    <a:p>
                      <a:pPr algn="ctr"/>
                      <a:r>
                        <a:rPr lang="fr-FR" sz="2000" dirty="0" smtClean="0"/>
                        <a:t>Usage thérapeutique</a:t>
                      </a:r>
                      <a:endParaRPr lang="fr-FR" sz="2000" dirty="0">
                        <a:latin typeface="Times New Roman" pitchFamily="18" charset="0"/>
                        <a:cs typeface="Times New Roman" pitchFamily="18" charset="0"/>
                      </a:endParaRPr>
                    </a:p>
                  </a:txBody>
                  <a:tcPr/>
                </a:tc>
              </a:tr>
              <a:tr h="605805">
                <a:tc>
                  <a:txBody>
                    <a:bodyPr/>
                    <a:lstStyle/>
                    <a:p>
                      <a:r>
                        <a:rPr lang="fr-FR" sz="2000" dirty="0" smtClean="0"/>
                        <a:t>Anti arythmique</a:t>
                      </a:r>
                      <a:endParaRPr lang="fr-FR" sz="2000" dirty="0">
                        <a:latin typeface="Times New Roman" pitchFamily="18" charset="0"/>
                        <a:cs typeface="Times New Roman" pitchFamily="18" charset="0"/>
                      </a:endParaRPr>
                    </a:p>
                  </a:txBody>
                  <a:tcPr/>
                </a:tc>
                <a:tc>
                  <a:txBody>
                    <a:bodyPr/>
                    <a:lstStyle/>
                    <a:p>
                      <a:r>
                        <a:rPr lang="fr-FR" sz="2000" dirty="0" err="1" smtClean="0"/>
                        <a:t>Amiodarone</a:t>
                      </a:r>
                      <a:endParaRPr lang="fr-FR" sz="2000" dirty="0" smtClean="0">
                        <a:latin typeface="Times New Roman" pitchFamily="18" charset="0"/>
                        <a:cs typeface="Times New Roman" pitchFamily="18" charset="0"/>
                      </a:endParaRPr>
                    </a:p>
                  </a:txBody>
                  <a:tcPr/>
                </a:tc>
                <a:tc>
                  <a:txBody>
                    <a:bodyPr/>
                    <a:lstStyle/>
                    <a:p>
                      <a:r>
                        <a:rPr lang="fr-FR" sz="2000" dirty="0" smtClean="0"/>
                        <a:t>Inhibition des canaux K+</a:t>
                      </a:r>
                      <a:endParaRPr lang="fr-FR" sz="2000" dirty="0">
                        <a:latin typeface="Times New Roman" pitchFamily="18" charset="0"/>
                        <a:cs typeface="Times New Roman" pitchFamily="18" charset="0"/>
                      </a:endParaRPr>
                    </a:p>
                  </a:txBody>
                  <a:tcPr/>
                </a:tc>
                <a:tc>
                  <a:txBody>
                    <a:bodyPr/>
                    <a:lstStyle/>
                    <a:p>
                      <a:r>
                        <a:rPr lang="fr-FR" sz="2000" dirty="0" smtClean="0"/>
                        <a:t>En cas</a:t>
                      </a:r>
                      <a:r>
                        <a:rPr lang="fr-FR" sz="2000" baseline="0" dirty="0" smtClean="0"/>
                        <a:t> d’arythmie</a:t>
                      </a:r>
                      <a:endParaRPr lang="fr-FR" sz="2000" dirty="0">
                        <a:latin typeface="Times New Roman" pitchFamily="18" charset="0"/>
                        <a:cs typeface="Times New Roman" pitchFamily="18" charset="0"/>
                      </a:endParaRPr>
                    </a:p>
                  </a:txBody>
                  <a:tcPr/>
                </a:tc>
              </a:tr>
              <a:tr h="1032222">
                <a:tc>
                  <a:txBody>
                    <a:bodyPr/>
                    <a:lstStyle/>
                    <a:p>
                      <a:r>
                        <a:rPr lang="fr-FR" sz="2000" dirty="0" smtClean="0"/>
                        <a:t>hypoglycémiants</a:t>
                      </a:r>
                      <a:endParaRPr lang="fr-FR" sz="2000" dirty="0">
                        <a:latin typeface="Times New Roman" pitchFamily="18" charset="0"/>
                        <a:cs typeface="Times New Roman" pitchFamily="18" charset="0"/>
                      </a:endParaRPr>
                    </a:p>
                  </a:txBody>
                  <a:tcPr/>
                </a:tc>
                <a:tc>
                  <a:txBody>
                    <a:bodyPr/>
                    <a:lstStyle/>
                    <a:p>
                      <a:r>
                        <a:rPr lang="fr-FR" sz="2000" dirty="0" smtClean="0"/>
                        <a:t>Tolbutamide</a:t>
                      </a:r>
                    </a:p>
                    <a:p>
                      <a:r>
                        <a:rPr lang="fr-FR" sz="2000" dirty="0" smtClean="0"/>
                        <a:t>Glibenclamide </a:t>
                      </a:r>
                      <a:endParaRPr lang="fr-FR" sz="2000" dirty="0">
                        <a:latin typeface="Times New Roman" pitchFamily="18" charset="0"/>
                        <a:cs typeface="Times New Roman" pitchFamily="18" charset="0"/>
                      </a:endParaRPr>
                    </a:p>
                  </a:txBody>
                  <a:tcPr/>
                </a:tc>
                <a:tc>
                  <a:txBody>
                    <a:bodyPr/>
                    <a:lstStyle/>
                    <a:p>
                      <a:r>
                        <a:rPr lang="fr-FR" sz="2000" dirty="0" smtClean="0"/>
                        <a:t>Inhibition des canaux K+ entrainant la libération  de l’insuline </a:t>
                      </a:r>
                      <a:endParaRPr lang="fr-FR" sz="2000" dirty="0">
                        <a:latin typeface="Times New Roman" pitchFamily="18" charset="0"/>
                        <a:cs typeface="Times New Roman" pitchFamily="18" charset="0"/>
                      </a:endParaRPr>
                    </a:p>
                  </a:txBody>
                  <a:tcPr/>
                </a:tc>
                <a:tc>
                  <a:txBody>
                    <a:bodyPr/>
                    <a:lstStyle/>
                    <a:p>
                      <a:r>
                        <a:rPr lang="fr-FR" sz="2000" dirty="0" smtClean="0"/>
                        <a:t>Diabète  non </a:t>
                      </a:r>
                      <a:r>
                        <a:rPr lang="fr-FR" sz="2000" dirty="0" err="1" smtClean="0"/>
                        <a:t>insulino</a:t>
                      </a:r>
                      <a:r>
                        <a:rPr lang="fr-FR" sz="2000" dirty="0" smtClean="0"/>
                        <a:t> -dépendant</a:t>
                      </a:r>
                      <a:endParaRPr lang="fr-FR" sz="2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500034" y="2143116"/>
          <a:ext cx="8143932"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nvGraphicFramePr>
        <p:xfrm>
          <a:off x="500034" y="4500570"/>
          <a:ext cx="8143932" cy="19288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p:nvPr/>
        </p:nvSpPr>
        <p:spPr>
          <a:xfrm>
            <a:off x="3357554" y="357166"/>
            <a:ext cx="200026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t>Définitions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graphicEl>
                                              <a:dgm id="{470EFABC-3BF4-4F4E-A105-E562EEA4CBA3}"/>
                                            </p:graphicEl>
                                          </p:spTgt>
                                        </p:tgtEl>
                                        <p:attrNameLst>
                                          <p:attrName>style.visibility</p:attrName>
                                        </p:attrNameLst>
                                      </p:cBhvr>
                                      <p:to>
                                        <p:strVal val="visible"/>
                                      </p:to>
                                    </p:set>
                                    <p:anim calcmode="lin" valueType="num">
                                      <p:cBhvr additive="base">
                                        <p:cTn id="11" dur="500" fill="hold"/>
                                        <p:tgtEl>
                                          <p:spTgt spid="5">
                                            <p:graphicEl>
                                              <a:dgm id="{470EFABC-3BF4-4F4E-A105-E562EEA4CBA3}"/>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470EFABC-3BF4-4F4E-A105-E562EEA4CBA3}"/>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
                                            <p:graphicEl>
                                              <a:dgm id="{ED79500C-5B07-4AA6-91B7-171980012C2D}"/>
                                            </p:graphicEl>
                                          </p:spTgt>
                                        </p:tgtEl>
                                        <p:attrNameLst>
                                          <p:attrName>style.visibility</p:attrName>
                                        </p:attrNameLst>
                                      </p:cBhvr>
                                      <p:to>
                                        <p:strVal val="visible"/>
                                      </p:to>
                                    </p:set>
                                    <p:anim calcmode="lin" valueType="num">
                                      <p:cBhvr additive="base">
                                        <p:cTn id="16" dur="500" fill="hold"/>
                                        <p:tgtEl>
                                          <p:spTgt spid="5">
                                            <p:graphicEl>
                                              <a:dgm id="{ED79500C-5B07-4AA6-91B7-171980012C2D}"/>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graphicEl>
                                              <a:dgm id="{ED79500C-5B07-4AA6-91B7-171980012C2D}"/>
                                            </p:graphic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graphicEl>
                                              <a:dgm id="{470EFABC-3BF4-4F4E-A105-E562EEA4CBA3}"/>
                                            </p:graphicEl>
                                          </p:spTgt>
                                        </p:tgtEl>
                                        <p:attrNameLst>
                                          <p:attrName>style.visibility</p:attrName>
                                        </p:attrNameLst>
                                      </p:cBhvr>
                                      <p:to>
                                        <p:strVal val="visible"/>
                                      </p:to>
                                    </p:set>
                                    <p:anim calcmode="lin" valueType="num">
                                      <p:cBhvr additive="base">
                                        <p:cTn id="22" dur="500" fill="hold"/>
                                        <p:tgtEl>
                                          <p:spTgt spid="6">
                                            <p:graphicEl>
                                              <a:dgm id="{470EFABC-3BF4-4F4E-A105-E562EEA4CBA3}"/>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graphicEl>
                                              <a:dgm id="{470EFABC-3BF4-4F4E-A105-E562EEA4CBA3}"/>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6">
                                            <p:graphicEl>
                                              <a:dgm id="{ED79500C-5B07-4AA6-91B7-171980012C2D}"/>
                                            </p:graphicEl>
                                          </p:spTgt>
                                        </p:tgtEl>
                                        <p:attrNameLst>
                                          <p:attrName>style.visibility</p:attrName>
                                        </p:attrNameLst>
                                      </p:cBhvr>
                                      <p:to>
                                        <p:strVal val="visible"/>
                                      </p:to>
                                    </p:set>
                                    <p:anim calcmode="lin" valueType="num">
                                      <p:cBhvr additive="base">
                                        <p:cTn id="27" dur="500" fill="hold"/>
                                        <p:tgtEl>
                                          <p:spTgt spid="6">
                                            <p:graphicEl>
                                              <a:dgm id="{ED79500C-5B07-4AA6-91B7-171980012C2D}"/>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ED79500C-5B07-4AA6-91B7-171980012C2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6" grpId="0">
        <p:bldSub>
          <a:bldDgm bld="one"/>
        </p:bldSub>
      </p:bldGraphic>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0118" y="-571528"/>
            <a:ext cx="8229600" cy="1143000"/>
          </a:xfrm>
        </p:spPr>
        <p:txBody>
          <a:bodyPr>
            <a:normAutofit/>
          </a:bodyPr>
          <a:lstStyle/>
          <a:p>
            <a:pPr algn="ctr"/>
            <a:r>
              <a:rPr lang="fr-FR" sz="2800" b="1" dirty="0" smtClean="0">
                <a:solidFill>
                  <a:srgbClr val="002060"/>
                </a:solidFill>
                <a:latin typeface="Times New Roman" pitchFamily="18" charset="0"/>
                <a:cs typeface="Times New Roman" pitchFamily="18" charset="0"/>
              </a:rPr>
              <a:t>1. Canaux ioniques dépourvus du rôle de récepteur</a:t>
            </a:r>
            <a:endParaRPr lang="fr-FR" sz="2800" b="1" dirty="0">
              <a:solidFill>
                <a:srgbClr val="002060"/>
              </a:solidFill>
              <a:latin typeface="Times New Roman" pitchFamily="18" charset="0"/>
              <a:cs typeface="Times New Roman" pitchFamily="18" charset="0"/>
            </a:endParaRPr>
          </a:p>
        </p:txBody>
      </p:sp>
      <p:sp>
        <p:nvSpPr>
          <p:cNvPr id="4" name="Rectangle 3"/>
          <p:cNvSpPr/>
          <p:nvPr/>
        </p:nvSpPr>
        <p:spPr>
          <a:xfrm>
            <a:off x="2857488" y="714356"/>
            <a:ext cx="342902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FF0000"/>
                </a:solidFill>
              </a:rPr>
              <a:t>C. Les canaux calciques</a:t>
            </a:r>
            <a:endParaRPr lang="fr-FR" b="1" dirty="0">
              <a:solidFill>
                <a:srgbClr val="FF0000"/>
              </a:solidFill>
            </a:endParaRPr>
          </a:p>
        </p:txBody>
      </p:sp>
      <p:sp>
        <p:nvSpPr>
          <p:cNvPr id="6" name="Rectangle 5"/>
          <p:cNvSpPr/>
          <p:nvPr/>
        </p:nvSpPr>
        <p:spPr>
          <a:xfrm>
            <a:off x="535753" y="1643050"/>
            <a:ext cx="8072494" cy="17859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buFont typeface="Wingdings" pitchFamily="2" charset="2"/>
              <a:buChar char="§"/>
            </a:pPr>
            <a:endParaRPr lang="fr-FR" b="1" dirty="0" smtClean="0">
              <a:solidFill>
                <a:srgbClr val="660033"/>
              </a:solidFill>
            </a:endParaRPr>
          </a:p>
          <a:p>
            <a:endParaRPr lang="fr-FR" b="1" dirty="0" smtClean="0">
              <a:solidFill>
                <a:srgbClr val="660033"/>
              </a:solidFill>
            </a:endParaRPr>
          </a:p>
          <a:p>
            <a:pPr>
              <a:buFont typeface="Wingdings" pitchFamily="2" charset="2"/>
              <a:buChar char="§"/>
            </a:pPr>
            <a:endParaRPr lang="fr-FR" b="1" dirty="0" smtClean="0">
              <a:solidFill>
                <a:srgbClr val="660033"/>
              </a:solidFill>
            </a:endParaRPr>
          </a:p>
          <a:p>
            <a:pPr>
              <a:buFont typeface="Wingdings" pitchFamily="2" charset="2"/>
              <a:buChar char="§"/>
            </a:pPr>
            <a:endParaRPr lang="fr-FR" b="1" dirty="0" smtClean="0">
              <a:solidFill>
                <a:srgbClr val="660033"/>
              </a:solidFill>
            </a:endParaRPr>
          </a:p>
          <a:p>
            <a:pPr>
              <a:buFont typeface="Wingdings" pitchFamily="2" charset="2"/>
              <a:buChar char="§"/>
            </a:pPr>
            <a:r>
              <a:rPr lang="fr-FR" b="1" dirty="0" smtClean="0">
                <a:solidFill>
                  <a:srgbClr val="660033"/>
                </a:solidFill>
              </a:rPr>
              <a:t> ouverture des canaux calciques</a:t>
            </a:r>
            <a:r>
              <a:rPr lang="en-US" dirty="0" smtClean="0">
                <a:sym typeface="Wingdings"/>
              </a:rPr>
              <a:t>  </a:t>
            </a:r>
            <a:r>
              <a:rPr lang="en-US" dirty="0" smtClean="0">
                <a:solidFill>
                  <a:srgbClr val="660033"/>
                </a:solidFill>
                <a:sym typeface="Wingdings"/>
              </a:rPr>
              <a:t>augmentation du Ca </a:t>
            </a:r>
            <a:r>
              <a:rPr lang="en-US" dirty="0" err="1" smtClean="0">
                <a:solidFill>
                  <a:srgbClr val="660033"/>
                </a:solidFill>
                <a:sym typeface="Wingdings"/>
              </a:rPr>
              <a:t>intracellulaire</a:t>
            </a:r>
            <a:endParaRPr lang="en-US" dirty="0" smtClean="0">
              <a:solidFill>
                <a:srgbClr val="660033"/>
              </a:solidFill>
              <a:sym typeface="Wingdings"/>
            </a:endParaRPr>
          </a:p>
          <a:p>
            <a:endParaRPr lang="en-US" b="1" dirty="0" smtClean="0">
              <a:solidFill>
                <a:srgbClr val="660033"/>
              </a:solidFill>
              <a:sym typeface="Wingdings"/>
            </a:endParaRPr>
          </a:p>
          <a:p>
            <a:r>
              <a:rPr lang="en-US" b="1" dirty="0" err="1" smtClean="0">
                <a:solidFill>
                  <a:srgbClr val="660033"/>
                </a:solidFill>
                <a:sym typeface="Wingdings"/>
              </a:rPr>
              <a:t>Rôle</a:t>
            </a:r>
            <a:r>
              <a:rPr lang="en-US" b="1" dirty="0" smtClean="0">
                <a:solidFill>
                  <a:srgbClr val="660033"/>
                </a:solidFill>
                <a:sym typeface="Wingdings"/>
              </a:rPr>
              <a:t> </a:t>
            </a:r>
            <a:r>
              <a:rPr lang="en-US" b="1" dirty="0" err="1" smtClean="0">
                <a:solidFill>
                  <a:srgbClr val="660033"/>
                </a:solidFill>
                <a:sym typeface="Wingdings"/>
              </a:rPr>
              <a:t>tonique</a:t>
            </a:r>
            <a:r>
              <a:rPr lang="en-US" b="1" dirty="0" smtClean="0">
                <a:solidFill>
                  <a:srgbClr val="660033"/>
                </a:solidFill>
                <a:sym typeface="Wingdings"/>
              </a:rPr>
              <a:t>: contraction, </a:t>
            </a:r>
            <a:r>
              <a:rPr lang="en-US" b="1" dirty="0" err="1" smtClean="0">
                <a:solidFill>
                  <a:srgbClr val="660033"/>
                </a:solidFill>
                <a:sym typeface="Wingdings"/>
              </a:rPr>
              <a:t>sécrétion</a:t>
            </a:r>
            <a:r>
              <a:rPr lang="en-US" b="1" dirty="0" smtClean="0">
                <a:solidFill>
                  <a:srgbClr val="660033"/>
                </a:solidFill>
                <a:sym typeface="Wingdings"/>
              </a:rPr>
              <a:t>, MTB</a:t>
            </a:r>
          </a:p>
          <a:p>
            <a:endParaRPr lang="en-US" b="1" dirty="0" smtClean="0">
              <a:solidFill>
                <a:srgbClr val="660033"/>
              </a:solidFill>
              <a:sym typeface="Wingdings"/>
            </a:endParaRPr>
          </a:p>
          <a:p>
            <a:pPr>
              <a:buFont typeface="Wingdings" pitchFamily="2" charset="2"/>
              <a:buChar char="§"/>
            </a:pPr>
            <a:r>
              <a:rPr lang="en-US" b="1" dirty="0" smtClean="0">
                <a:solidFill>
                  <a:srgbClr val="660033"/>
                </a:solidFill>
                <a:sym typeface="Wingdings"/>
              </a:rPr>
              <a:t>  4 types: N, L, T, P (</a:t>
            </a:r>
            <a:r>
              <a:rPr lang="en-US" b="1" dirty="0" err="1" smtClean="0">
                <a:solidFill>
                  <a:srgbClr val="660033"/>
                </a:solidFill>
                <a:sym typeface="Wingdings"/>
              </a:rPr>
              <a:t>selon</a:t>
            </a:r>
            <a:r>
              <a:rPr lang="en-US" b="1" dirty="0" smtClean="0">
                <a:solidFill>
                  <a:srgbClr val="660033"/>
                </a:solidFill>
                <a:sym typeface="Wingdings"/>
              </a:rPr>
              <a:t> le </a:t>
            </a:r>
            <a:r>
              <a:rPr lang="en-US" b="1" dirty="0" err="1" smtClean="0">
                <a:solidFill>
                  <a:srgbClr val="660033"/>
                </a:solidFill>
                <a:sym typeface="Wingdings"/>
              </a:rPr>
              <a:t>seuil</a:t>
            </a:r>
            <a:r>
              <a:rPr lang="en-US" b="1" dirty="0" smtClean="0">
                <a:solidFill>
                  <a:srgbClr val="660033"/>
                </a:solidFill>
                <a:sym typeface="Wingdings"/>
              </a:rPr>
              <a:t> </a:t>
            </a:r>
            <a:r>
              <a:rPr lang="en-US" b="1" dirty="0" err="1" smtClean="0">
                <a:solidFill>
                  <a:srgbClr val="660033"/>
                </a:solidFill>
                <a:sym typeface="Wingdings"/>
              </a:rPr>
              <a:t>d’activation</a:t>
            </a:r>
            <a:r>
              <a:rPr lang="en-US" b="1" dirty="0" smtClean="0">
                <a:solidFill>
                  <a:srgbClr val="660033"/>
                </a:solidFill>
                <a:sym typeface="Wingdings"/>
              </a:rPr>
              <a:t> et la </a:t>
            </a:r>
            <a:r>
              <a:rPr lang="en-US" b="1" dirty="0" err="1" smtClean="0">
                <a:solidFill>
                  <a:srgbClr val="660033"/>
                </a:solidFill>
                <a:sym typeface="Wingdings"/>
              </a:rPr>
              <a:t>localisation</a:t>
            </a:r>
            <a:r>
              <a:rPr lang="en-US" b="1" dirty="0" smtClean="0">
                <a:solidFill>
                  <a:srgbClr val="660033"/>
                </a:solidFill>
                <a:sym typeface="Wingdings"/>
              </a:rPr>
              <a:t>)</a:t>
            </a:r>
          </a:p>
          <a:p>
            <a:endParaRPr lang="en-US" b="1" dirty="0" smtClean="0">
              <a:solidFill>
                <a:srgbClr val="660033"/>
              </a:solidFill>
              <a:sym typeface="Wingdings"/>
            </a:endParaRPr>
          </a:p>
          <a:p>
            <a:endParaRPr lang="en-US" b="1" dirty="0" smtClean="0">
              <a:solidFill>
                <a:srgbClr val="660033"/>
              </a:solidFill>
              <a:sym typeface="Wingdings"/>
            </a:endParaRPr>
          </a:p>
          <a:p>
            <a:r>
              <a:rPr lang="fr-FR" b="1" dirty="0" smtClean="0">
                <a:solidFill>
                  <a:srgbClr val="660033"/>
                </a:solidFill>
              </a:rPr>
              <a:t>  </a:t>
            </a:r>
          </a:p>
          <a:p>
            <a:pPr algn="ctr"/>
            <a:endParaRPr lang="fr-FR" b="1" dirty="0">
              <a:solidFill>
                <a:srgbClr val="660033"/>
              </a:solidFill>
            </a:endParaRPr>
          </a:p>
        </p:txBody>
      </p:sp>
      <p:graphicFrame>
        <p:nvGraphicFramePr>
          <p:cNvPr id="7" name="Tableau 6"/>
          <p:cNvGraphicFramePr>
            <a:graphicFrameLocks noGrp="1"/>
          </p:cNvGraphicFramePr>
          <p:nvPr/>
        </p:nvGraphicFramePr>
        <p:xfrm>
          <a:off x="214282" y="3571892"/>
          <a:ext cx="8858280" cy="3169920"/>
        </p:xfrm>
        <a:graphic>
          <a:graphicData uri="http://schemas.openxmlformats.org/drawingml/2006/table">
            <a:tbl>
              <a:tblPr firstRow="1" bandRow="1">
                <a:tableStyleId>{7DF18680-E054-41AD-8BC1-D1AEF772440D}</a:tableStyleId>
              </a:tblPr>
              <a:tblGrid>
                <a:gridCol w="2649913"/>
                <a:gridCol w="3636631"/>
                <a:gridCol w="2571736"/>
              </a:tblGrid>
              <a:tr h="428628">
                <a:tc>
                  <a:txBody>
                    <a:bodyPr/>
                    <a:lstStyle/>
                    <a:p>
                      <a:pPr algn="ctr"/>
                      <a:r>
                        <a:rPr lang="fr-FR" sz="2000" dirty="0" smtClean="0"/>
                        <a:t>Classification</a:t>
                      </a:r>
                      <a:endParaRPr lang="fr-FR" sz="2000" dirty="0">
                        <a:latin typeface="Times New Roman" pitchFamily="18" charset="0"/>
                        <a:cs typeface="Times New Roman" pitchFamily="18" charset="0"/>
                      </a:endParaRPr>
                    </a:p>
                  </a:txBody>
                  <a:tcPr/>
                </a:tc>
                <a:tc>
                  <a:txBody>
                    <a:bodyPr/>
                    <a:lstStyle/>
                    <a:p>
                      <a:pPr algn="ctr"/>
                      <a:r>
                        <a:rPr lang="fr-FR" sz="2000" dirty="0" smtClean="0"/>
                        <a:t>Molécule </a:t>
                      </a:r>
                      <a:endParaRPr lang="fr-FR" sz="2000" dirty="0">
                        <a:latin typeface="Times New Roman" pitchFamily="18" charset="0"/>
                        <a:cs typeface="Times New Roman" pitchFamily="18" charset="0"/>
                      </a:endParaRPr>
                    </a:p>
                  </a:txBody>
                  <a:tcPr/>
                </a:tc>
                <a:tc>
                  <a:txBody>
                    <a:bodyPr/>
                    <a:lstStyle/>
                    <a:p>
                      <a:pPr algn="ctr"/>
                      <a:r>
                        <a:rPr lang="fr-FR" sz="2000" dirty="0" smtClean="0"/>
                        <a:t>Usage thérapeutique</a:t>
                      </a:r>
                      <a:endParaRPr lang="fr-FR" sz="2000" dirty="0">
                        <a:latin typeface="Times New Roman" pitchFamily="18" charset="0"/>
                        <a:cs typeface="Times New Roman" pitchFamily="18" charset="0"/>
                      </a:endParaRPr>
                    </a:p>
                  </a:txBody>
                  <a:tcPr/>
                </a:tc>
              </a:tr>
              <a:tr h="748905">
                <a:tc rowSpan="3">
                  <a:txBody>
                    <a:bodyPr/>
                    <a:lstStyle/>
                    <a:p>
                      <a:pPr algn="ctr"/>
                      <a:r>
                        <a:rPr lang="fr-FR" sz="2400" dirty="0" smtClean="0"/>
                        <a:t>Médicaments</a:t>
                      </a:r>
                      <a:r>
                        <a:rPr lang="fr-FR" sz="2400" baseline="0" dirty="0" smtClean="0"/>
                        <a:t> bloqueurs des canaux Ca2+</a:t>
                      </a:r>
                      <a:endParaRPr lang="fr-FR" sz="2400" dirty="0">
                        <a:latin typeface="Times New Roman" pitchFamily="18" charset="0"/>
                        <a:cs typeface="Times New Roman" pitchFamily="18" charset="0"/>
                      </a:endParaRPr>
                    </a:p>
                  </a:txBody>
                  <a:tcPr/>
                </a:tc>
                <a:tc>
                  <a:txBody>
                    <a:bodyPr/>
                    <a:lstStyle/>
                    <a:p>
                      <a:r>
                        <a:rPr lang="fr-FR" sz="2400" dirty="0" smtClean="0"/>
                        <a:t>Dihydropiridine</a:t>
                      </a:r>
                      <a:r>
                        <a:rPr lang="fr-FR" sz="2400" baseline="0" dirty="0" smtClean="0"/>
                        <a:t> (</a:t>
                      </a:r>
                      <a:r>
                        <a:rPr lang="fr-FR" sz="2400" baseline="0" dirty="0" err="1" smtClean="0"/>
                        <a:t>Nifédipine</a:t>
                      </a:r>
                      <a:r>
                        <a:rPr lang="fr-FR" sz="2400" baseline="0" dirty="0" smtClean="0"/>
                        <a:t>; </a:t>
                      </a:r>
                      <a:r>
                        <a:rPr lang="fr-FR" sz="2400" baseline="0" dirty="0" err="1" smtClean="0"/>
                        <a:t>Nicardipine</a:t>
                      </a:r>
                      <a:r>
                        <a:rPr lang="fr-FR" sz="2400" baseline="0" dirty="0" smtClean="0"/>
                        <a:t>)</a:t>
                      </a:r>
                      <a:endParaRPr lang="fr-FR" sz="2400" baseline="0" dirty="0" smtClean="0">
                        <a:latin typeface="Times New Roman" pitchFamily="18" charset="0"/>
                        <a:cs typeface="Times New Roman" pitchFamily="18" charset="0"/>
                      </a:endParaRPr>
                    </a:p>
                  </a:txBody>
                  <a:tcPr/>
                </a:tc>
                <a:tc rowSpan="3">
                  <a:txBody>
                    <a:bodyPr/>
                    <a:lstStyle/>
                    <a:p>
                      <a:pPr>
                        <a:buFont typeface="Wingdings" pitchFamily="2" charset="2"/>
                        <a:buChar char="§"/>
                      </a:pPr>
                      <a:r>
                        <a:rPr lang="fr-FR" sz="2400" dirty="0" smtClean="0"/>
                        <a:t>Angine</a:t>
                      </a:r>
                      <a:r>
                        <a:rPr lang="fr-FR" sz="2400" baseline="0" dirty="0" smtClean="0"/>
                        <a:t> de poitrine</a:t>
                      </a:r>
                    </a:p>
                    <a:p>
                      <a:pPr>
                        <a:buFont typeface="Wingdings" pitchFamily="2" charset="2"/>
                        <a:buChar char="§"/>
                      </a:pPr>
                      <a:r>
                        <a:rPr lang="fr-FR" sz="2400" baseline="0" dirty="0" smtClean="0"/>
                        <a:t>Arythmie cardiaque</a:t>
                      </a:r>
                    </a:p>
                    <a:p>
                      <a:pPr>
                        <a:buFont typeface="Wingdings" pitchFamily="2" charset="2"/>
                        <a:buChar char="§"/>
                      </a:pPr>
                      <a:r>
                        <a:rPr lang="fr-FR" sz="2400" baseline="0" dirty="0" smtClean="0"/>
                        <a:t>Hypertension artérielle</a:t>
                      </a:r>
                      <a:endParaRPr lang="fr-FR" sz="2400" dirty="0">
                        <a:latin typeface="Times New Roman" pitchFamily="18" charset="0"/>
                        <a:cs typeface="Times New Roman" pitchFamily="18" charset="0"/>
                      </a:endParaRPr>
                    </a:p>
                  </a:txBody>
                  <a:tcPr/>
                </a:tc>
              </a:tr>
              <a:tr h="550319">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aseline="0" dirty="0" err="1" smtClean="0"/>
                        <a:t>Arylalkylamine</a:t>
                      </a:r>
                      <a:r>
                        <a:rPr lang="fr-FR" sz="2400" baseline="0" dirty="0" smtClean="0"/>
                        <a:t> (Verapamil)</a:t>
                      </a:r>
                      <a:endParaRPr lang="fr-FR" sz="2400" baseline="0" dirty="0" smtClean="0">
                        <a:latin typeface="Times New Roman" pitchFamily="18" charset="0"/>
                        <a:cs typeface="Times New Roman" pitchFamily="18" charset="0"/>
                      </a:endParaRPr>
                    </a:p>
                  </a:txBody>
                  <a:tcPr/>
                </a:tc>
                <a:tc vMerge="1">
                  <a:txBody>
                    <a:bodyPr/>
                    <a:lstStyle/>
                    <a:p>
                      <a:endParaRPr lang="fr-FR"/>
                    </a:p>
                  </a:txBody>
                  <a:tcPr/>
                </a:tc>
              </a:tr>
              <a:tr h="748905">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aseline="0" dirty="0" err="1" smtClean="0"/>
                        <a:t>Benzothiazépine</a:t>
                      </a:r>
                      <a:r>
                        <a:rPr lang="fr-FR" sz="2400" baseline="0" dirty="0" smtClean="0"/>
                        <a:t> (</a:t>
                      </a:r>
                      <a:r>
                        <a:rPr lang="fr-FR" sz="2400" baseline="0" dirty="0" err="1" smtClean="0"/>
                        <a:t>Diltiazem</a:t>
                      </a:r>
                      <a:r>
                        <a:rPr lang="fr-FR" sz="2400" baseline="0" dirty="0" smtClean="0"/>
                        <a:t>)</a:t>
                      </a:r>
                      <a:endParaRPr lang="fr-FR" sz="2400" baseline="0" dirty="0" smtClean="0">
                        <a:latin typeface="Times New Roman" pitchFamily="18" charset="0"/>
                        <a:cs typeface="Times New Roman" pitchFamily="18" charset="0"/>
                      </a:endParaRPr>
                    </a:p>
                  </a:txBody>
                  <a:tcPr/>
                </a:tc>
                <a:tc vMerge="1">
                  <a:txBody>
                    <a:bodyPr/>
                    <a:lstStyle/>
                    <a:p>
                      <a:endParaRPr lang="fr-F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500034" y="1000108"/>
            <a:ext cx="8215370" cy="5286412"/>
          </a:xfrm>
          <a:prstGeom prst="roundRect">
            <a:avLst>
              <a:gd name="adj" fmla="val 13053"/>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2400" dirty="0" smtClean="0">
                <a:solidFill>
                  <a:schemeClr val="tx2">
                    <a:lumMod val="75000"/>
                  </a:schemeClr>
                </a:solidFill>
                <a:latin typeface="Times New Roman" pitchFamily="18" charset="0"/>
                <a:cs typeface="Times New Roman" pitchFamily="18" charset="0"/>
              </a:rPr>
              <a:t> </a:t>
            </a:r>
            <a:r>
              <a:rPr lang="fr-FR" sz="2400" dirty="0" smtClean="0">
                <a:solidFill>
                  <a:schemeClr val="tx1"/>
                </a:solidFill>
                <a:latin typeface="Times New Roman" pitchFamily="18" charset="0"/>
                <a:cs typeface="Times New Roman" pitchFamily="18" charset="0"/>
              </a:rPr>
              <a:t>Ce sont des systèmes actifs capables de transporter des ions de part et d’autres de la membrane cellulaire contre un gradient de concentration.</a:t>
            </a:r>
          </a:p>
          <a:p>
            <a:r>
              <a:rPr lang="fr-FR" sz="2400" dirty="0" smtClean="0">
                <a:solidFill>
                  <a:schemeClr val="tx1"/>
                </a:solidFill>
                <a:latin typeface="Times New Roman" pitchFamily="18" charset="0"/>
                <a:cs typeface="Times New Roman" pitchFamily="18" charset="0"/>
              </a:rPr>
              <a:t>Ce type de transport implique une source d’énergie.</a:t>
            </a:r>
          </a:p>
          <a:p>
            <a:r>
              <a:rPr lang="fr-FR" sz="2400" dirty="0" smtClean="0">
                <a:solidFill>
                  <a:schemeClr val="tx1"/>
                </a:solidFill>
                <a:latin typeface="Times New Roman" pitchFamily="18" charset="0"/>
                <a:cs typeface="Times New Roman" pitchFamily="18" charset="0"/>
              </a:rPr>
              <a:t>On distingue:</a:t>
            </a:r>
          </a:p>
          <a:p>
            <a:r>
              <a:rPr lang="fr-FR" sz="2400" dirty="0" smtClean="0">
                <a:solidFill>
                  <a:schemeClr val="tx1"/>
                </a:solidFill>
                <a:latin typeface="Times New Roman" pitchFamily="18" charset="0"/>
                <a:cs typeface="Times New Roman" pitchFamily="18" charset="0"/>
              </a:rPr>
              <a:t>     </a:t>
            </a:r>
            <a:r>
              <a:rPr lang="fr-FR" sz="2400" b="1" u="sng" dirty="0" smtClean="0">
                <a:solidFill>
                  <a:schemeClr val="tx1"/>
                </a:solidFill>
                <a:latin typeface="Times New Roman" pitchFamily="18" charset="0"/>
                <a:cs typeface="Times New Roman" pitchFamily="18" charset="0"/>
              </a:rPr>
              <a:t>Les systèmes dépendants d’une hydrolyse de l’ATP:</a:t>
            </a:r>
          </a:p>
          <a:p>
            <a:r>
              <a:rPr lang="fr-FR" sz="2400" dirty="0" smtClean="0">
                <a:solidFill>
                  <a:schemeClr val="tx2">
                    <a:lumMod val="75000"/>
                  </a:schemeClr>
                </a:solidFill>
                <a:latin typeface="Times New Roman" pitchFamily="18" charset="0"/>
                <a:cs typeface="Times New Roman" pitchFamily="18" charset="0"/>
              </a:rPr>
              <a:t>         Na+/K+ ATP ase</a:t>
            </a:r>
          </a:p>
          <a:p>
            <a:r>
              <a:rPr lang="fr-FR" sz="2400" dirty="0" smtClean="0">
                <a:solidFill>
                  <a:schemeClr val="tx2">
                    <a:lumMod val="75000"/>
                  </a:schemeClr>
                </a:solidFill>
                <a:latin typeface="Times New Roman" pitchFamily="18" charset="0"/>
                <a:cs typeface="Times New Roman" pitchFamily="18" charset="0"/>
              </a:rPr>
              <a:t>         K+/H+  ATP ase</a:t>
            </a:r>
          </a:p>
          <a:p>
            <a:r>
              <a:rPr lang="fr-FR" sz="2400" dirty="0" smtClean="0">
                <a:solidFill>
                  <a:schemeClr val="tx2">
                    <a:lumMod val="75000"/>
                  </a:schemeClr>
                </a:solidFill>
                <a:latin typeface="Times New Roman" pitchFamily="18" charset="0"/>
                <a:cs typeface="Times New Roman" pitchFamily="18" charset="0"/>
              </a:rPr>
              <a:t>         Ca</a:t>
            </a:r>
            <a:r>
              <a:rPr lang="fr-FR" sz="2400" baseline="30000" dirty="0" smtClean="0">
                <a:solidFill>
                  <a:schemeClr val="tx2">
                    <a:lumMod val="75000"/>
                  </a:schemeClr>
                </a:solidFill>
                <a:latin typeface="Times New Roman" pitchFamily="18" charset="0"/>
                <a:cs typeface="Times New Roman" pitchFamily="18" charset="0"/>
              </a:rPr>
              <a:t>2+ </a:t>
            </a:r>
            <a:r>
              <a:rPr lang="fr-FR" sz="2400" dirty="0" smtClean="0">
                <a:solidFill>
                  <a:schemeClr val="tx2">
                    <a:lumMod val="75000"/>
                  </a:schemeClr>
                </a:solidFill>
                <a:latin typeface="Times New Roman" pitchFamily="18" charset="0"/>
                <a:cs typeface="Times New Roman" pitchFamily="18" charset="0"/>
              </a:rPr>
              <a:t>ATP ase</a:t>
            </a:r>
          </a:p>
          <a:p>
            <a:r>
              <a:rPr lang="fr-FR" sz="2400" b="1" dirty="0" smtClean="0">
                <a:solidFill>
                  <a:schemeClr val="tx1"/>
                </a:solidFill>
                <a:latin typeface="Times New Roman" pitchFamily="18" charset="0"/>
                <a:cs typeface="Times New Roman" pitchFamily="18" charset="0"/>
              </a:rPr>
              <a:t>    </a:t>
            </a:r>
            <a:r>
              <a:rPr lang="fr-FR" sz="2400" b="1" u="sng" dirty="0" smtClean="0">
                <a:solidFill>
                  <a:schemeClr val="tx1"/>
                </a:solidFill>
                <a:latin typeface="Times New Roman" pitchFamily="18" charset="0"/>
                <a:cs typeface="Times New Roman" pitchFamily="18" charset="0"/>
              </a:rPr>
              <a:t>Les systèmes dépendants d’un mouvement d’ion:</a:t>
            </a:r>
          </a:p>
          <a:p>
            <a:r>
              <a:rPr lang="fr-FR" sz="2400" dirty="0" smtClean="0">
                <a:solidFill>
                  <a:schemeClr val="tx2">
                    <a:lumMod val="75000"/>
                  </a:schemeClr>
                </a:solidFill>
                <a:latin typeface="Times New Roman" pitchFamily="18" charset="0"/>
                <a:cs typeface="Times New Roman" pitchFamily="18" charset="0"/>
              </a:rPr>
              <a:t>         Co-transport Na+/K+/Cl</a:t>
            </a:r>
            <a:r>
              <a:rPr lang="fr-FR" sz="2400" baseline="62000" dirty="0" smtClean="0">
                <a:solidFill>
                  <a:schemeClr val="tx2">
                    <a:lumMod val="75000"/>
                  </a:schemeClr>
                </a:solidFill>
                <a:latin typeface="Times New Roman" pitchFamily="18" charset="0"/>
                <a:cs typeface="Times New Roman" pitchFamily="18" charset="0"/>
              </a:rPr>
              <a:t>_</a:t>
            </a:r>
          </a:p>
          <a:p>
            <a:r>
              <a:rPr lang="fr-FR" sz="2400" dirty="0" smtClean="0">
                <a:solidFill>
                  <a:schemeClr val="tx2">
                    <a:lumMod val="75000"/>
                  </a:schemeClr>
                </a:solidFill>
                <a:latin typeface="Times New Roman" pitchFamily="18" charset="0"/>
                <a:cs typeface="Times New Roman" pitchFamily="18" charset="0"/>
              </a:rPr>
              <a:t>         Co-transport Na+/K+</a:t>
            </a:r>
            <a:endParaRPr lang="fr-FR" sz="2400" baseline="30000" dirty="0" smtClean="0">
              <a:solidFill>
                <a:schemeClr val="tx2">
                  <a:lumMod val="75000"/>
                </a:schemeClr>
              </a:solidFill>
              <a:latin typeface="Times New Roman" pitchFamily="18" charset="0"/>
              <a:cs typeface="Times New Roman" pitchFamily="18" charset="0"/>
            </a:endParaRPr>
          </a:p>
          <a:p>
            <a:endParaRPr lang="fr-FR" sz="2400" dirty="0">
              <a:solidFill>
                <a:schemeClr val="tx2">
                  <a:lumMod val="75000"/>
                </a:schemeClr>
              </a:solidFill>
              <a:latin typeface="Times New Roman" pitchFamily="18" charset="0"/>
              <a:cs typeface="Times New Roman" pitchFamily="18" charset="0"/>
            </a:endParaRPr>
          </a:p>
        </p:txBody>
      </p:sp>
      <p:sp>
        <p:nvSpPr>
          <p:cNvPr id="7" name="Titre 1"/>
          <p:cNvSpPr>
            <a:spLocks noGrp="1"/>
          </p:cNvSpPr>
          <p:nvPr>
            <p:ph type="title"/>
          </p:nvPr>
        </p:nvSpPr>
        <p:spPr>
          <a:xfrm>
            <a:off x="700118" y="-571528"/>
            <a:ext cx="8229600" cy="1143000"/>
          </a:xfrm>
        </p:spPr>
        <p:txBody>
          <a:bodyPr>
            <a:normAutofit/>
          </a:bodyPr>
          <a:lstStyle/>
          <a:p>
            <a:pPr algn="ctr"/>
            <a:r>
              <a:rPr lang="fr-FR" sz="2800" b="1" dirty="0" smtClean="0">
                <a:solidFill>
                  <a:srgbClr val="002060"/>
                </a:solidFill>
                <a:latin typeface="Times New Roman" pitchFamily="18" charset="0"/>
                <a:cs typeface="Times New Roman" pitchFamily="18" charset="0"/>
              </a:rPr>
              <a:t>2. Les pompes ioniques</a:t>
            </a:r>
            <a:endParaRPr lang="fr-FR" sz="28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
          <p:cNvGrpSpPr/>
          <p:nvPr/>
        </p:nvGrpSpPr>
        <p:grpSpPr>
          <a:xfrm>
            <a:off x="642910" y="1"/>
            <a:ext cx="7786742" cy="571479"/>
            <a:chOff x="4491037" y="478730"/>
            <a:chExt cx="1603374" cy="801687"/>
          </a:xfrm>
          <a:scene3d>
            <a:camera prst="orthographicFront">
              <a:rot lat="0" lon="0" rev="0"/>
            </a:camera>
            <a:lightRig rig="contrasting" dir="t">
              <a:rot lat="0" lon="0" rev="1200000"/>
            </a:lightRig>
          </a:scene3d>
        </p:grpSpPr>
        <p:sp>
          <p:nvSpPr>
            <p:cNvPr id="6" name="Rectangle à coins arrondis 5"/>
            <p:cNvSpPr/>
            <p:nvPr/>
          </p:nvSpPr>
          <p:spPr>
            <a:xfrm>
              <a:off x="4491037" y="478730"/>
              <a:ext cx="1603374" cy="801687"/>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fr-FR" sz="2400" b="1" dirty="0">
                <a:solidFill>
                  <a:schemeClr val="accent1">
                    <a:lumMod val="75000"/>
                  </a:schemeClr>
                </a:solidFill>
                <a:latin typeface="Times New Roman" pitchFamily="18" charset="0"/>
                <a:cs typeface="Times New Roman" pitchFamily="18" charset="0"/>
              </a:endParaRPr>
            </a:p>
          </p:txBody>
        </p:sp>
        <p:sp>
          <p:nvSpPr>
            <p:cNvPr id="7" name="Rectangle 6"/>
            <p:cNvSpPr/>
            <p:nvPr/>
          </p:nvSpPr>
          <p:spPr>
            <a:xfrm>
              <a:off x="4514518" y="502211"/>
              <a:ext cx="1556412" cy="7547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fr-FR" sz="4200" kern="1200" dirty="0"/>
            </a:p>
          </p:txBody>
        </p:sp>
      </p:grpSp>
      <p:sp>
        <p:nvSpPr>
          <p:cNvPr id="8" name="Rectangle 7"/>
          <p:cNvSpPr/>
          <p:nvPr/>
        </p:nvSpPr>
        <p:spPr>
          <a:xfrm>
            <a:off x="785786" y="-24"/>
            <a:ext cx="7858180" cy="492443"/>
          </a:xfrm>
          <a:prstGeom prst="rect">
            <a:avLst/>
          </a:prstGeom>
        </p:spPr>
        <p:txBody>
          <a:bodyPr wrap="square">
            <a:spAutoFit/>
          </a:bodyPr>
          <a:lstStyle/>
          <a:p>
            <a:r>
              <a:rPr lang="fr-FR" sz="2600" b="1" dirty="0" smtClean="0">
                <a:solidFill>
                  <a:schemeClr val="tx2">
                    <a:lumMod val="75000"/>
                  </a:schemeClr>
                </a:solidFill>
                <a:latin typeface="Times New Roman" pitchFamily="18" charset="0"/>
                <a:cs typeface="Times New Roman" pitchFamily="18" charset="0"/>
              </a:rPr>
              <a:t>A. Les systèmes dépendants d’une hydrolyse de l’ATP</a:t>
            </a:r>
            <a:endParaRPr lang="fr-FR" sz="2600" dirty="0"/>
          </a:p>
        </p:txBody>
      </p:sp>
      <p:sp>
        <p:nvSpPr>
          <p:cNvPr id="10" name="Rectangle à coins arrondis 9"/>
          <p:cNvSpPr/>
          <p:nvPr/>
        </p:nvSpPr>
        <p:spPr>
          <a:xfrm>
            <a:off x="0" y="714356"/>
            <a:ext cx="4714876" cy="5929354"/>
          </a:xfrm>
          <a:prstGeom prst="round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u="sng" dirty="0" smtClean="0">
                <a:solidFill>
                  <a:srgbClr val="FF3399"/>
                </a:solidFill>
                <a:latin typeface="Times New Roman" pitchFamily="18" charset="0"/>
                <a:cs typeface="Times New Roman" pitchFamily="18" charset="0"/>
              </a:rPr>
              <a:t>1. Pompe Na</a:t>
            </a:r>
            <a:r>
              <a:rPr lang="fr-FR" sz="2400" b="1" u="sng" baseline="30000" dirty="0" smtClean="0">
                <a:solidFill>
                  <a:srgbClr val="FF3399"/>
                </a:solidFill>
                <a:latin typeface="Times New Roman" pitchFamily="18" charset="0"/>
                <a:cs typeface="Times New Roman" pitchFamily="18" charset="0"/>
              </a:rPr>
              <a:t>+</a:t>
            </a:r>
            <a:r>
              <a:rPr lang="fr-FR" sz="2400" b="1" u="sng" dirty="0" smtClean="0">
                <a:solidFill>
                  <a:srgbClr val="FF3399"/>
                </a:solidFill>
                <a:latin typeface="Times New Roman" pitchFamily="18" charset="0"/>
                <a:cs typeface="Times New Roman" pitchFamily="18" charset="0"/>
              </a:rPr>
              <a:t>/K</a:t>
            </a:r>
            <a:r>
              <a:rPr lang="fr-FR" sz="2400" b="1" u="sng" baseline="30000" dirty="0" smtClean="0">
                <a:solidFill>
                  <a:srgbClr val="FF3399"/>
                </a:solidFill>
                <a:latin typeface="Times New Roman" pitchFamily="18" charset="0"/>
                <a:cs typeface="Times New Roman" pitchFamily="18" charset="0"/>
              </a:rPr>
              <a:t>+</a:t>
            </a:r>
            <a:r>
              <a:rPr lang="fr-FR" sz="2400" b="1" u="sng" dirty="0" smtClean="0">
                <a:solidFill>
                  <a:srgbClr val="FF3399"/>
                </a:solidFill>
                <a:latin typeface="Times New Roman" pitchFamily="18" charset="0"/>
                <a:cs typeface="Times New Roman" pitchFamily="18" charset="0"/>
              </a:rPr>
              <a:t>  </a:t>
            </a:r>
            <a:r>
              <a:rPr lang="fr-FR" sz="2400" b="1" u="sng" dirty="0" err="1" smtClean="0">
                <a:solidFill>
                  <a:srgbClr val="FF3399"/>
                </a:solidFill>
                <a:latin typeface="Times New Roman" pitchFamily="18" charset="0"/>
                <a:cs typeface="Times New Roman" pitchFamily="18" charset="0"/>
              </a:rPr>
              <a:t>ATPase</a:t>
            </a:r>
            <a:endParaRPr lang="fr-FR" sz="2400" b="1" u="sng" dirty="0" smtClean="0">
              <a:solidFill>
                <a:srgbClr val="FF3399"/>
              </a:solidFill>
              <a:latin typeface="Times New Roman" pitchFamily="18" charset="0"/>
              <a:cs typeface="Times New Roman" pitchFamily="18" charset="0"/>
            </a:endParaRPr>
          </a:p>
          <a:p>
            <a:pPr algn="ctr"/>
            <a:endParaRPr lang="fr-FR" sz="2400" b="1" u="sng" dirty="0" smtClean="0">
              <a:solidFill>
                <a:srgbClr val="FF3399"/>
              </a:solidFill>
              <a:latin typeface="Times New Roman" pitchFamily="18" charset="0"/>
              <a:cs typeface="Times New Roman" pitchFamily="18" charset="0"/>
            </a:endParaRPr>
          </a:p>
          <a:p>
            <a:pPr algn="ctr"/>
            <a:r>
              <a:rPr lang="fr-FR" sz="2400" b="1" dirty="0" smtClean="0">
                <a:solidFill>
                  <a:schemeClr val="tx1"/>
                </a:solidFill>
                <a:latin typeface="Times New Roman" pitchFamily="18" charset="0"/>
                <a:cs typeface="Times New Roman" pitchFamily="18" charset="0"/>
              </a:rPr>
              <a:t>Rôle: formation et maintien du gradient Na+/K+</a:t>
            </a:r>
          </a:p>
          <a:p>
            <a:r>
              <a:rPr lang="fr-FR" sz="2400" dirty="0" smtClean="0">
                <a:solidFill>
                  <a:schemeClr val="tx1"/>
                </a:solidFill>
                <a:latin typeface="Times New Roman"/>
                <a:cs typeface="Times New Roman"/>
              </a:rPr>
              <a:t>Hydrolyse de l’ATP fournit l’énergie assurant la sortie de 3 Na+ contre l’entrée de 2K+</a:t>
            </a:r>
          </a:p>
          <a:p>
            <a:endParaRPr lang="fr-FR" sz="2400" dirty="0" smtClean="0">
              <a:solidFill>
                <a:schemeClr val="tx1"/>
              </a:solidFill>
              <a:latin typeface="Times New Roman"/>
              <a:cs typeface="Times New Roman"/>
            </a:endParaRPr>
          </a:p>
          <a:p>
            <a:r>
              <a:rPr lang="fr-FR" sz="2400" dirty="0" smtClean="0">
                <a:solidFill>
                  <a:schemeClr val="tx1"/>
                </a:solidFill>
                <a:latin typeface="Times New Roman"/>
                <a:cs typeface="Times New Roman"/>
              </a:rPr>
              <a:t>Ex: les cardiotoniques inhibent cette pompe =&gt; ils augmentent la conc interne du Na+  avec un effet inotrope +</a:t>
            </a:r>
            <a:endParaRPr lang="fr-FR" sz="2400" dirty="0">
              <a:solidFill>
                <a:schemeClr val="tx1"/>
              </a:solidFill>
              <a:latin typeface="Times New Roman" pitchFamily="18" charset="0"/>
              <a:cs typeface="Times New Roman" pitchFamily="18" charset="0"/>
            </a:endParaRPr>
          </a:p>
        </p:txBody>
      </p:sp>
      <p:pic>
        <p:nvPicPr>
          <p:cNvPr id="12" name="Picture 12"/>
          <p:cNvPicPr>
            <a:picLocks noChangeAspect="1" noChangeArrowheads="1"/>
          </p:cNvPicPr>
          <p:nvPr/>
        </p:nvPicPr>
        <p:blipFill>
          <a:blip r:embed="rId3" cstate="print"/>
          <a:srcRect l="65582" t="38889" r="1350"/>
          <a:stretch>
            <a:fillRect/>
          </a:stretch>
        </p:blipFill>
        <p:spPr bwMode="auto">
          <a:xfrm>
            <a:off x="5214942" y="2357430"/>
            <a:ext cx="3643338" cy="314324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
          <p:cNvGrpSpPr/>
          <p:nvPr/>
        </p:nvGrpSpPr>
        <p:grpSpPr>
          <a:xfrm>
            <a:off x="642910" y="1"/>
            <a:ext cx="7786742" cy="571479"/>
            <a:chOff x="4491037" y="478730"/>
            <a:chExt cx="1603374" cy="801687"/>
          </a:xfrm>
          <a:scene3d>
            <a:camera prst="orthographicFront">
              <a:rot lat="0" lon="0" rev="0"/>
            </a:camera>
            <a:lightRig rig="contrasting" dir="t">
              <a:rot lat="0" lon="0" rev="1200000"/>
            </a:lightRig>
          </a:scene3d>
        </p:grpSpPr>
        <p:sp>
          <p:nvSpPr>
            <p:cNvPr id="6" name="Rectangle à coins arrondis 5"/>
            <p:cNvSpPr/>
            <p:nvPr/>
          </p:nvSpPr>
          <p:spPr>
            <a:xfrm>
              <a:off x="4491037" y="478730"/>
              <a:ext cx="1603374" cy="801687"/>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fr-FR" sz="2400" b="1" dirty="0">
                <a:solidFill>
                  <a:schemeClr val="accent1">
                    <a:lumMod val="75000"/>
                  </a:schemeClr>
                </a:solidFill>
                <a:latin typeface="Times New Roman" pitchFamily="18" charset="0"/>
                <a:cs typeface="Times New Roman" pitchFamily="18" charset="0"/>
              </a:endParaRPr>
            </a:p>
          </p:txBody>
        </p:sp>
        <p:sp>
          <p:nvSpPr>
            <p:cNvPr id="7" name="Rectangle 6"/>
            <p:cNvSpPr/>
            <p:nvPr/>
          </p:nvSpPr>
          <p:spPr>
            <a:xfrm>
              <a:off x="4514518" y="502211"/>
              <a:ext cx="1556412" cy="7547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fr-FR" sz="4200" kern="1200" dirty="0"/>
            </a:p>
          </p:txBody>
        </p:sp>
      </p:grpSp>
      <p:sp>
        <p:nvSpPr>
          <p:cNvPr id="8" name="Rectangle 7"/>
          <p:cNvSpPr/>
          <p:nvPr/>
        </p:nvSpPr>
        <p:spPr>
          <a:xfrm>
            <a:off x="785786" y="-23"/>
            <a:ext cx="8358214" cy="492443"/>
          </a:xfrm>
          <a:prstGeom prst="rect">
            <a:avLst/>
          </a:prstGeom>
        </p:spPr>
        <p:txBody>
          <a:bodyPr wrap="square">
            <a:spAutoFit/>
          </a:bodyPr>
          <a:lstStyle/>
          <a:p>
            <a:r>
              <a:rPr lang="fr-FR" sz="2600" b="1" dirty="0" smtClean="0">
                <a:solidFill>
                  <a:schemeClr val="tx2">
                    <a:lumMod val="75000"/>
                  </a:schemeClr>
                </a:solidFill>
                <a:latin typeface="Times New Roman" pitchFamily="18" charset="0"/>
                <a:cs typeface="Times New Roman" pitchFamily="18" charset="0"/>
              </a:rPr>
              <a:t>A. Les systèmes dépendants d’une hydrolyse de l’ATP</a:t>
            </a:r>
            <a:endParaRPr lang="fr-FR" sz="2600" dirty="0"/>
          </a:p>
        </p:txBody>
      </p:sp>
      <p:sp>
        <p:nvSpPr>
          <p:cNvPr id="10" name="Rectangle à coins arrondis 9"/>
          <p:cNvSpPr/>
          <p:nvPr/>
        </p:nvSpPr>
        <p:spPr>
          <a:xfrm>
            <a:off x="0" y="714356"/>
            <a:ext cx="4786314" cy="5929354"/>
          </a:xfrm>
          <a:prstGeom prst="round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u="sng" dirty="0" smtClean="0">
                <a:solidFill>
                  <a:srgbClr val="FF3399"/>
                </a:solidFill>
                <a:latin typeface="Times New Roman" pitchFamily="18" charset="0"/>
                <a:cs typeface="Times New Roman" pitchFamily="18" charset="0"/>
              </a:rPr>
              <a:t>2. Pompe  H</a:t>
            </a:r>
            <a:r>
              <a:rPr lang="fr-FR" sz="2400" b="1" u="sng" baseline="30000" dirty="0" smtClean="0">
                <a:solidFill>
                  <a:srgbClr val="FF3399"/>
                </a:solidFill>
                <a:latin typeface="Times New Roman" pitchFamily="18" charset="0"/>
                <a:cs typeface="Times New Roman" pitchFamily="18" charset="0"/>
              </a:rPr>
              <a:t>+</a:t>
            </a:r>
            <a:r>
              <a:rPr lang="fr-FR" sz="2400" b="1" u="sng" dirty="0" smtClean="0">
                <a:solidFill>
                  <a:srgbClr val="FF3399"/>
                </a:solidFill>
                <a:latin typeface="Times New Roman" pitchFamily="18" charset="0"/>
                <a:cs typeface="Times New Roman" pitchFamily="18" charset="0"/>
              </a:rPr>
              <a:t>/ K</a:t>
            </a:r>
            <a:r>
              <a:rPr lang="fr-FR" sz="2400" b="1" u="sng" baseline="30000" dirty="0" smtClean="0">
                <a:solidFill>
                  <a:srgbClr val="FF3399"/>
                </a:solidFill>
                <a:latin typeface="Times New Roman" pitchFamily="18" charset="0"/>
                <a:cs typeface="Times New Roman" pitchFamily="18" charset="0"/>
              </a:rPr>
              <a:t>+</a:t>
            </a:r>
            <a:r>
              <a:rPr lang="fr-FR" sz="2400" b="1" u="sng" dirty="0" smtClean="0">
                <a:solidFill>
                  <a:srgbClr val="FF3399"/>
                </a:solidFill>
                <a:latin typeface="Times New Roman" pitchFamily="18" charset="0"/>
                <a:cs typeface="Times New Roman" pitchFamily="18" charset="0"/>
              </a:rPr>
              <a:t> </a:t>
            </a:r>
            <a:r>
              <a:rPr lang="fr-FR" sz="2400" b="1" u="sng" dirty="0" err="1" smtClean="0">
                <a:solidFill>
                  <a:srgbClr val="FF3399"/>
                </a:solidFill>
                <a:latin typeface="Times New Roman" pitchFamily="18" charset="0"/>
                <a:cs typeface="Times New Roman" pitchFamily="18" charset="0"/>
              </a:rPr>
              <a:t>ATPase</a:t>
            </a:r>
            <a:endParaRPr lang="fr-FR" sz="2400" b="1" u="sng" dirty="0" smtClean="0">
              <a:solidFill>
                <a:srgbClr val="FF3399"/>
              </a:solidFill>
              <a:latin typeface="Times New Roman" pitchFamily="18" charset="0"/>
              <a:cs typeface="Times New Roman" pitchFamily="18" charset="0"/>
            </a:endParaRPr>
          </a:p>
          <a:p>
            <a:r>
              <a:rPr lang="fr-FR" sz="2400" dirty="0" smtClean="0">
                <a:solidFill>
                  <a:schemeClr val="tx1"/>
                </a:solidFill>
                <a:latin typeface="Times New Roman" pitchFamily="18" charset="0"/>
                <a:cs typeface="Times New Roman" pitchFamily="18" charset="0"/>
              </a:rPr>
              <a:t>Localisation: cellules pariétales de l’estomac.</a:t>
            </a:r>
          </a:p>
          <a:p>
            <a:r>
              <a:rPr lang="fr-FR" sz="2400" dirty="0" smtClean="0">
                <a:solidFill>
                  <a:schemeClr val="tx1"/>
                </a:solidFill>
                <a:latin typeface="Times New Roman" pitchFamily="18" charset="0"/>
                <a:cs typeface="Times New Roman" pitchFamily="18" charset="0"/>
              </a:rPr>
              <a:t>Elle transporte les ions </a:t>
            </a:r>
            <a:r>
              <a:rPr lang="fr-FR" sz="2400" b="1" dirty="0" smtClean="0">
                <a:solidFill>
                  <a:schemeClr val="tx1"/>
                </a:solidFill>
                <a:latin typeface="Times New Roman" pitchFamily="18" charset="0"/>
                <a:cs typeface="Times New Roman" pitchFamily="18" charset="0"/>
              </a:rPr>
              <a:t>H</a:t>
            </a:r>
            <a:r>
              <a:rPr lang="fr-FR" sz="2400" b="1" baseline="30000"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cs typeface="Times New Roman" pitchFamily="18" charset="0"/>
              </a:rPr>
              <a:t> </a:t>
            </a:r>
            <a:r>
              <a:rPr lang="fr-FR" sz="2400" dirty="0" smtClean="0">
                <a:solidFill>
                  <a:schemeClr val="tx1"/>
                </a:solidFill>
                <a:latin typeface="Times New Roman" pitchFamily="18" charset="0"/>
                <a:cs typeface="Times New Roman" pitchFamily="18" charset="0"/>
              </a:rPr>
              <a:t>vers la lumière de l’estomac</a:t>
            </a:r>
            <a:r>
              <a:rPr lang="fr-FR" sz="2400" b="1" dirty="0" smtClean="0">
                <a:solidFill>
                  <a:schemeClr val="tx1"/>
                </a:solidFill>
                <a:latin typeface="Times New Roman" pitchFamily="18" charset="0"/>
                <a:cs typeface="Times New Roman" pitchFamily="18" charset="0"/>
              </a:rPr>
              <a:t> </a:t>
            </a:r>
            <a:r>
              <a:rPr lang="fr-FR" sz="2400" dirty="0" smtClean="0">
                <a:solidFill>
                  <a:schemeClr val="tx1"/>
                </a:solidFill>
                <a:latin typeface="Times New Roman" pitchFamily="18" charset="0"/>
                <a:cs typeface="Times New Roman" pitchFamily="18" charset="0"/>
              </a:rPr>
              <a:t>contre les ions </a:t>
            </a:r>
            <a:r>
              <a:rPr lang="fr-FR" sz="2400" b="1" dirty="0" smtClean="0">
                <a:solidFill>
                  <a:schemeClr val="tx1"/>
                </a:solidFill>
                <a:latin typeface="Times New Roman" pitchFamily="18" charset="0"/>
                <a:cs typeface="Times New Roman" pitchFamily="18" charset="0"/>
              </a:rPr>
              <a:t>K</a:t>
            </a:r>
            <a:r>
              <a:rPr lang="fr-FR" sz="2400" b="1" baseline="30000" dirty="0" smtClean="0">
                <a:solidFill>
                  <a:schemeClr val="tx1"/>
                </a:solidFill>
                <a:latin typeface="Times New Roman" pitchFamily="18" charset="0"/>
                <a:cs typeface="Times New Roman" pitchFamily="18" charset="0"/>
              </a:rPr>
              <a:t>+</a:t>
            </a:r>
            <a:r>
              <a:rPr lang="fr-FR" sz="2400" dirty="0" smtClean="0">
                <a:solidFill>
                  <a:schemeClr val="tx1"/>
                </a:solidFill>
                <a:latin typeface="Times New Roman" pitchFamily="18" charset="0"/>
                <a:cs typeface="Times New Roman" pitchFamily="18" charset="0"/>
              </a:rPr>
              <a:t>.</a:t>
            </a:r>
          </a:p>
          <a:p>
            <a:r>
              <a:rPr lang="fr-FR" sz="2400" dirty="0" smtClean="0">
                <a:solidFill>
                  <a:schemeClr val="tx1"/>
                </a:solidFill>
                <a:latin typeface="Times New Roman" pitchFamily="18" charset="0"/>
                <a:cs typeface="Times New Roman" pitchFamily="18" charset="0"/>
              </a:rPr>
              <a:t>L’</a:t>
            </a:r>
            <a:r>
              <a:rPr lang="fr-FR" sz="2400" dirty="0" err="1" smtClean="0">
                <a:solidFill>
                  <a:schemeClr val="tx1"/>
                </a:solidFill>
                <a:latin typeface="Times New Roman" pitchFamily="18" charset="0"/>
                <a:cs typeface="Times New Roman" pitchFamily="18" charset="0"/>
              </a:rPr>
              <a:t>Oméprazole</a:t>
            </a:r>
            <a:r>
              <a:rPr lang="fr-FR" sz="2400" dirty="0" smtClean="0">
                <a:solidFill>
                  <a:schemeClr val="tx1"/>
                </a:solidFill>
                <a:latin typeface="Times New Roman" pitchFamily="18" charset="0"/>
                <a:cs typeface="Times New Roman" pitchFamily="18" charset="0"/>
              </a:rPr>
              <a:t> est un inhibiteur spécifique de cette pompe        une diminution de l’acidité gastrique </a:t>
            </a:r>
          </a:p>
          <a:p>
            <a:endParaRPr lang="fr-FR" sz="2400" dirty="0" smtClean="0">
              <a:solidFill>
                <a:schemeClr val="tx1"/>
              </a:solidFill>
              <a:latin typeface="Times New Roman" pitchFamily="18" charset="0"/>
              <a:cs typeface="Times New Roman" pitchFamily="18" charset="0"/>
            </a:endParaRPr>
          </a:p>
          <a:p>
            <a:endParaRPr lang="fr-FR" sz="2400" dirty="0" smtClean="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999" b="6977"/>
          <a:stretch>
            <a:fillRect/>
          </a:stretch>
        </p:blipFill>
        <p:spPr bwMode="auto">
          <a:xfrm>
            <a:off x="4786314" y="1500174"/>
            <a:ext cx="4357686" cy="3929090"/>
          </a:xfrm>
          <a:prstGeom prst="rect">
            <a:avLst/>
          </a:prstGeom>
          <a:noFill/>
          <a:ln w="9525">
            <a:noFill/>
            <a:miter lim="800000"/>
            <a:headEnd/>
            <a:tailEnd/>
          </a:ln>
          <a:effectLst/>
        </p:spPr>
      </p:pic>
      <p:sp>
        <p:nvSpPr>
          <p:cNvPr id="13" name="Rectangle 12"/>
          <p:cNvSpPr/>
          <p:nvPr/>
        </p:nvSpPr>
        <p:spPr>
          <a:xfrm>
            <a:off x="4857752" y="3857628"/>
            <a:ext cx="785818" cy="107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938714" y="3857628"/>
            <a:ext cx="78581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3786182" y="4214818"/>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
          <p:cNvGrpSpPr/>
          <p:nvPr/>
        </p:nvGrpSpPr>
        <p:grpSpPr>
          <a:xfrm>
            <a:off x="642910" y="1"/>
            <a:ext cx="7786742" cy="571479"/>
            <a:chOff x="4491037" y="478730"/>
            <a:chExt cx="1603374" cy="801687"/>
          </a:xfrm>
          <a:scene3d>
            <a:camera prst="orthographicFront">
              <a:rot lat="0" lon="0" rev="0"/>
            </a:camera>
            <a:lightRig rig="contrasting" dir="t">
              <a:rot lat="0" lon="0" rev="1200000"/>
            </a:lightRig>
          </a:scene3d>
        </p:grpSpPr>
        <p:sp>
          <p:nvSpPr>
            <p:cNvPr id="4" name="Rectangle à coins arrondis 3"/>
            <p:cNvSpPr/>
            <p:nvPr/>
          </p:nvSpPr>
          <p:spPr>
            <a:xfrm>
              <a:off x="4491037" y="478730"/>
              <a:ext cx="1603374" cy="801687"/>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fr-FR" sz="2400" b="1" dirty="0">
                <a:solidFill>
                  <a:schemeClr val="accent1">
                    <a:lumMod val="75000"/>
                  </a:schemeClr>
                </a:solidFill>
                <a:latin typeface="Times New Roman" pitchFamily="18" charset="0"/>
                <a:cs typeface="Times New Roman" pitchFamily="18" charset="0"/>
              </a:endParaRPr>
            </a:p>
          </p:txBody>
        </p:sp>
        <p:sp>
          <p:nvSpPr>
            <p:cNvPr id="5" name="Rectangle 4"/>
            <p:cNvSpPr/>
            <p:nvPr/>
          </p:nvSpPr>
          <p:spPr>
            <a:xfrm>
              <a:off x="4514518" y="502211"/>
              <a:ext cx="1556412" cy="7547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fr-FR" sz="4200" kern="1200" dirty="0"/>
            </a:p>
          </p:txBody>
        </p:sp>
      </p:grpSp>
      <p:sp>
        <p:nvSpPr>
          <p:cNvPr id="6" name="Rectangle 5"/>
          <p:cNvSpPr/>
          <p:nvPr/>
        </p:nvSpPr>
        <p:spPr>
          <a:xfrm>
            <a:off x="785786" y="-24"/>
            <a:ext cx="7858180" cy="492443"/>
          </a:xfrm>
          <a:prstGeom prst="rect">
            <a:avLst/>
          </a:prstGeom>
        </p:spPr>
        <p:txBody>
          <a:bodyPr wrap="square">
            <a:spAutoFit/>
          </a:bodyPr>
          <a:lstStyle/>
          <a:p>
            <a:r>
              <a:rPr lang="fr-FR" sz="2600" b="1" dirty="0" smtClean="0">
                <a:solidFill>
                  <a:schemeClr val="tx2">
                    <a:lumMod val="75000"/>
                  </a:schemeClr>
                </a:solidFill>
                <a:latin typeface="Times New Roman" pitchFamily="18" charset="0"/>
                <a:cs typeface="Times New Roman" pitchFamily="18" charset="0"/>
              </a:rPr>
              <a:t>B. Les systèmes dépendants d’un mouvement d’ions:</a:t>
            </a:r>
            <a:endParaRPr lang="fr-FR" sz="2600" dirty="0"/>
          </a:p>
        </p:txBody>
      </p:sp>
      <p:sp>
        <p:nvSpPr>
          <p:cNvPr id="7" name="Rectangle à coins arrondis 6"/>
          <p:cNvSpPr/>
          <p:nvPr/>
        </p:nvSpPr>
        <p:spPr>
          <a:xfrm>
            <a:off x="214314" y="1928802"/>
            <a:ext cx="4786314" cy="3429024"/>
          </a:xfrm>
          <a:prstGeom prst="roundRect">
            <a:avLst>
              <a:gd name="adj" fmla="val 10394"/>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lang="fr-FR" sz="2400" dirty="0" smtClean="0">
                <a:solidFill>
                  <a:schemeClr val="tx1"/>
                </a:solidFill>
                <a:latin typeface="Times New Roman" pitchFamily="18" charset="0"/>
                <a:cs typeface="Times New Roman" pitchFamily="18" charset="0"/>
              </a:rPr>
              <a:t>Complexe proteique des cellules épithéliales de l’anse Henlé.</a:t>
            </a:r>
          </a:p>
          <a:p>
            <a:r>
              <a:rPr lang="fr-FR" sz="2400" dirty="0" smtClean="0">
                <a:solidFill>
                  <a:schemeClr val="tx1"/>
                </a:solidFill>
                <a:latin typeface="Times New Roman" pitchFamily="18" charset="0"/>
                <a:cs typeface="Times New Roman" pitchFamily="18" charset="0"/>
              </a:rPr>
              <a:t>Il assure le transfert ionique type: entré 1Na</a:t>
            </a:r>
            <a:r>
              <a:rPr lang="fr-FR" sz="2400" baseline="30000" dirty="0" smtClean="0">
                <a:solidFill>
                  <a:schemeClr val="tx1"/>
                </a:solidFill>
                <a:latin typeface="Times New Roman" pitchFamily="18" charset="0"/>
                <a:cs typeface="Times New Roman" pitchFamily="18" charset="0"/>
              </a:rPr>
              <a:t>+</a:t>
            </a:r>
            <a:r>
              <a:rPr lang="fr-FR" sz="2400" dirty="0" smtClean="0">
                <a:solidFill>
                  <a:schemeClr val="tx1"/>
                </a:solidFill>
                <a:latin typeface="Times New Roman" pitchFamily="18" charset="0"/>
                <a:cs typeface="Times New Roman" pitchFamily="18" charset="0"/>
              </a:rPr>
              <a:t>/1K</a:t>
            </a:r>
            <a:r>
              <a:rPr lang="fr-FR" sz="2400" baseline="30000" dirty="0" smtClean="0">
                <a:solidFill>
                  <a:schemeClr val="tx1"/>
                </a:solidFill>
                <a:latin typeface="Times New Roman" pitchFamily="18" charset="0"/>
                <a:cs typeface="Times New Roman" pitchFamily="18" charset="0"/>
              </a:rPr>
              <a:t>+</a:t>
            </a:r>
            <a:r>
              <a:rPr lang="fr-FR" sz="2400" dirty="0" smtClean="0">
                <a:solidFill>
                  <a:schemeClr val="tx1"/>
                </a:solidFill>
                <a:latin typeface="Times New Roman" pitchFamily="18" charset="0"/>
                <a:cs typeface="Times New Roman" pitchFamily="18" charset="0"/>
              </a:rPr>
              <a:t>/2Cl</a:t>
            </a:r>
            <a:r>
              <a:rPr lang="fr-FR" sz="2400" baseline="64000" dirty="0" smtClean="0">
                <a:solidFill>
                  <a:schemeClr val="tx1"/>
                </a:solidFill>
                <a:latin typeface="Times New Roman" pitchFamily="18" charset="0"/>
                <a:cs typeface="Times New Roman" pitchFamily="18" charset="0"/>
              </a:rPr>
              <a:t>_</a:t>
            </a:r>
          </a:p>
          <a:p>
            <a:r>
              <a:rPr lang="fr-FR" sz="2400" dirty="0" smtClean="0">
                <a:solidFill>
                  <a:schemeClr val="tx1"/>
                </a:solidFill>
                <a:latin typeface="Times New Roman" pitchFamily="18" charset="0"/>
                <a:cs typeface="Times New Roman" pitchFamily="18" charset="0"/>
              </a:rPr>
              <a:t>Les diurétiques (furosémide; Bumétanide) inhibent ce complexe</a:t>
            </a:r>
          </a:p>
        </p:txBody>
      </p:sp>
      <p:grpSp>
        <p:nvGrpSpPr>
          <p:cNvPr id="3" name="Groupe 4"/>
          <p:cNvGrpSpPr/>
          <p:nvPr/>
        </p:nvGrpSpPr>
        <p:grpSpPr>
          <a:xfrm>
            <a:off x="1857356" y="642918"/>
            <a:ext cx="5643602" cy="571504"/>
            <a:chOff x="1587" y="1384190"/>
            <a:chExt cx="1747465" cy="2232279"/>
          </a:xfrm>
          <a:scene3d>
            <a:camera prst="orthographicFront">
              <a:rot lat="0" lon="0" rev="0"/>
            </a:camera>
            <a:lightRig rig="contrasting" dir="t">
              <a:rot lat="0" lon="0" rev="1200000"/>
            </a:lightRig>
          </a:scene3d>
        </p:grpSpPr>
        <p:sp>
          <p:nvSpPr>
            <p:cNvPr id="9" name="Rectangle à coins arrondis 8"/>
            <p:cNvSpPr/>
            <p:nvPr/>
          </p:nvSpPr>
          <p:spPr>
            <a:xfrm>
              <a:off x="1587" y="1384190"/>
              <a:ext cx="1747465" cy="2232279"/>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pPr algn="ctr"/>
              <a:r>
                <a:rPr lang="fr-FR" sz="3200" b="1" dirty="0" smtClean="0">
                  <a:solidFill>
                    <a:srgbClr val="FFD9D9"/>
                  </a:solidFill>
                  <a:latin typeface="Times New Roman" pitchFamily="18" charset="0"/>
                  <a:cs typeface="Times New Roman" pitchFamily="18" charset="0"/>
                </a:rPr>
                <a:t>1. Co-transporteur Na</a:t>
              </a:r>
              <a:r>
                <a:rPr lang="fr-FR" sz="3200" b="1" baseline="30000" dirty="0" smtClean="0">
                  <a:solidFill>
                    <a:srgbClr val="FFD9D9"/>
                  </a:solidFill>
                  <a:latin typeface="Times New Roman" pitchFamily="18" charset="0"/>
                  <a:cs typeface="Times New Roman" pitchFamily="18" charset="0"/>
                </a:rPr>
                <a:t>+</a:t>
              </a:r>
              <a:r>
                <a:rPr lang="fr-FR" sz="3200" b="1" dirty="0" smtClean="0">
                  <a:solidFill>
                    <a:srgbClr val="FFD9D9"/>
                  </a:solidFill>
                  <a:latin typeface="Times New Roman" pitchFamily="18" charset="0"/>
                  <a:cs typeface="Times New Roman" pitchFamily="18" charset="0"/>
                </a:rPr>
                <a:t>/K</a:t>
              </a:r>
              <a:r>
                <a:rPr lang="fr-FR" sz="3200" b="1" baseline="30000" dirty="0" smtClean="0">
                  <a:solidFill>
                    <a:srgbClr val="FFD9D9"/>
                  </a:solidFill>
                  <a:latin typeface="Times New Roman" pitchFamily="18" charset="0"/>
                  <a:cs typeface="Times New Roman" pitchFamily="18" charset="0"/>
                </a:rPr>
                <a:t>+</a:t>
              </a:r>
              <a:r>
                <a:rPr lang="fr-FR" sz="3200" b="1" dirty="0" smtClean="0">
                  <a:solidFill>
                    <a:srgbClr val="FFD9D9"/>
                  </a:solidFill>
                  <a:latin typeface="Times New Roman" pitchFamily="18" charset="0"/>
                  <a:cs typeface="Times New Roman" pitchFamily="18" charset="0"/>
                </a:rPr>
                <a:t>/Cl</a:t>
              </a:r>
              <a:r>
                <a:rPr lang="fr-FR" sz="3200" b="1" baseline="65000" dirty="0" smtClean="0">
                  <a:solidFill>
                    <a:srgbClr val="FFD9D9"/>
                  </a:solidFill>
                  <a:latin typeface="Times New Roman" pitchFamily="18" charset="0"/>
                  <a:cs typeface="Times New Roman" pitchFamily="18" charset="0"/>
                </a:rPr>
                <a:t>_</a:t>
              </a:r>
              <a:endParaRPr lang="fr-FR" sz="3200" b="1" baseline="65000" dirty="0">
                <a:solidFill>
                  <a:srgbClr val="FFD9D9"/>
                </a:solidFill>
                <a:latin typeface="Times New Roman" pitchFamily="18" charset="0"/>
                <a:cs typeface="Times New Roman" pitchFamily="18" charset="0"/>
              </a:endParaRPr>
            </a:p>
          </p:txBody>
        </p:sp>
        <p:sp>
          <p:nvSpPr>
            <p:cNvPr id="10" name="Rectangle 9"/>
            <p:cNvSpPr/>
            <p:nvPr/>
          </p:nvSpPr>
          <p:spPr>
            <a:xfrm>
              <a:off x="25068" y="1885122"/>
              <a:ext cx="1556412" cy="7547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fr-FR" sz="4200" kern="1200" dirty="0"/>
            </a:p>
          </p:txBody>
        </p:sp>
      </p:grpSp>
      <p:pic>
        <p:nvPicPr>
          <p:cNvPr id="1026" name="Picture 2"/>
          <p:cNvPicPr>
            <a:picLocks noChangeAspect="1" noChangeArrowheads="1"/>
          </p:cNvPicPr>
          <p:nvPr/>
        </p:nvPicPr>
        <p:blipFill>
          <a:blip r:embed="rId3" cstate="print"/>
          <a:srcRect t="10000" r="13635" b="12500"/>
          <a:stretch>
            <a:fillRect/>
          </a:stretch>
        </p:blipFill>
        <p:spPr bwMode="auto">
          <a:xfrm>
            <a:off x="5429256" y="2428868"/>
            <a:ext cx="3428992" cy="26432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
          <p:cNvGrpSpPr/>
          <p:nvPr/>
        </p:nvGrpSpPr>
        <p:grpSpPr>
          <a:xfrm>
            <a:off x="642910" y="1"/>
            <a:ext cx="7786742" cy="571479"/>
            <a:chOff x="4491037" y="478730"/>
            <a:chExt cx="1603374" cy="801687"/>
          </a:xfrm>
          <a:scene3d>
            <a:camera prst="orthographicFront">
              <a:rot lat="0" lon="0" rev="0"/>
            </a:camera>
            <a:lightRig rig="contrasting" dir="t">
              <a:rot lat="0" lon="0" rev="1200000"/>
            </a:lightRig>
          </a:scene3d>
        </p:grpSpPr>
        <p:sp>
          <p:nvSpPr>
            <p:cNvPr id="4" name="Rectangle à coins arrondis 3"/>
            <p:cNvSpPr/>
            <p:nvPr/>
          </p:nvSpPr>
          <p:spPr>
            <a:xfrm>
              <a:off x="4491037" y="478730"/>
              <a:ext cx="1603374" cy="801687"/>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fr-FR" sz="2400" b="1" dirty="0">
                <a:solidFill>
                  <a:schemeClr val="accent1">
                    <a:lumMod val="75000"/>
                  </a:schemeClr>
                </a:solidFill>
                <a:latin typeface="Times New Roman" pitchFamily="18" charset="0"/>
                <a:cs typeface="Times New Roman" pitchFamily="18" charset="0"/>
              </a:endParaRPr>
            </a:p>
          </p:txBody>
        </p:sp>
        <p:sp>
          <p:nvSpPr>
            <p:cNvPr id="5" name="Rectangle 4"/>
            <p:cNvSpPr/>
            <p:nvPr/>
          </p:nvSpPr>
          <p:spPr>
            <a:xfrm>
              <a:off x="4514518" y="502211"/>
              <a:ext cx="1556412" cy="7547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fr-FR" sz="4200" kern="1200" dirty="0"/>
            </a:p>
          </p:txBody>
        </p:sp>
      </p:grpSp>
      <p:sp>
        <p:nvSpPr>
          <p:cNvPr id="6" name="Rectangle 5"/>
          <p:cNvSpPr/>
          <p:nvPr/>
        </p:nvSpPr>
        <p:spPr>
          <a:xfrm>
            <a:off x="785786" y="-24"/>
            <a:ext cx="7858180" cy="492443"/>
          </a:xfrm>
          <a:prstGeom prst="rect">
            <a:avLst/>
          </a:prstGeom>
        </p:spPr>
        <p:txBody>
          <a:bodyPr wrap="square">
            <a:spAutoFit/>
          </a:bodyPr>
          <a:lstStyle/>
          <a:p>
            <a:r>
              <a:rPr lang="fr-FR" sz="2600" b="1" dirty="0" smtClean="0">
                <a:solidFill>
                  <a:schemeClr val="tx2">
                    <a:lumMod val="75000"/>
                  </a:schemeClr>
                </a:solidFill>
                <a:latin typeface="Times New Roman" pitchFamily="18" charset="0"/>
                <a:cs typeface="Times New Roman" pitchFamily="18" charset="0"/>
              </a:rPr>
              <a:t>B. Les systèmes dépendants d’un mouvement d’ions:</a:t>
            </a:r>
            <a:endParaRPr lang="fr-FR" sz="2600" dirty="0"/>
          </a:p>
        </p:txBody>
      </p:sp>
      <p:sp>
        <p:nvSpPr>
          <p:cNvPr id="7" name="Rectangle à coins arrondis 6"/>
          <p:cNvSpPr/>
          <p:nvPr/>
        </p:nvSpPr>
        <p:spPr>
          <a:xfrm>
            <a:off x="-71470" y="1500174"/>
            <a:ext cx="5000628" cy="4714908"/>
          </a:xfrm>
          <a:prstGeom prst="roundRect">
            <a:avLst>
              <a:gd name="adj" fmla="val 10394"/>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lang="fr-FR" sz="2400" dirty="0" smtClean="0">
                <a:solidFill>
                  <a:schemeClr val="tx1"/>
                </a:solidFill>
                <a:latin typeface="Times New Roman" pitchFamily="18" charset="0"/>
                <a:cs typeface="Times New Roman" pitchFamily="18" charset="0"/>
              </a:rPr>
              <a:t>Un système indépendant de l’ATP qui maintient le pH intracellulaire dans les limites biologiques: 7,0-7,4</a:t>
            </a:r>
          </a:p>
          <a:p>
            <a:endParaRPr lang="fr-FR" sz="2400" dirty="0" smtClean="0">
              <a:solidFill>
                <a:schemeClr val="tx1"/>
              </a:solidFill>
              <a:latin typeface="Times New Roman" pitchFamily="18" charset="0"/>
              <a:cs typeface="Times New Roman" pitchFamily="18" charset="0"/>
            </a:endParaRPr>
          </a:p>
          <a:p>
            <a:r>
              <a:rPr lang="fr-FR" sz="2400" dirty="0" smtClean="0">
                <a:solidFill>
                  <a:schemeClr val="tx1"/>
                </a:solidFill>
                <a:latin typeface="Times New Roman" pitchFamily="18" charset="0"/>
                <a:cs typeface="Times New Roman" pitchFamily="18" charset="0"/>
              </a:rPr>
              <a:t>Il assure le transfert ionique type: entré 1Na</a:t>
            </a:r>
            <a:r>
              <a:rPr lang="fr-FR" sz="2400" baseline="30000" dirty="0" smtClean="0">
                <a:solidFill>
                  <a:schemeClr val="tx1"/>
                </a:solidFill>
                <a:latin typeface="Times New Roman" pitchFamily="18" charset="0"/>
                <a:cs typeface="Times New Roman" pitchFamily="18" charset="0"/>
              </a:rPr>
              <a:t>+</a:t>
            </a:r>
            <a:r>
              <a:rPr lang="fr-FR" sz="2400" dirty="0" smtClean="0">
                <a:solidFill>
                  <a:schemeClr val="tx1"/>
                </a:solidFill>
                <a:latin typeface="Times New Roman" pitchFamily="18" charset="0"/>
                <a:cs typeface="Times New Roman" pitchFamily="18" charset="0"/>
              </a:rPr>
              <a:t>/expulsion de H</a:t>
            </a:r>
            <a:r>
              <a:rPr lang="fr-FR" sz="2400" baseline="30000" dirty="0" smtClean="0">
                <a:solidFill>
                  <a:schemeClr val="tx1"/>
                </a:solidFill>
                <a:latin typeface="Times New Roman" pitchFamily="18" charset="0"/>
                <a:cs typeface="Times New Roman" pitchFamily="18" charset="0"/>
              </a:rPr>
              <a:t>+ </a:t>
            </a:r>
          </a:p>
          <a:p>
            <a:r>
              <a:rPr lang="fr-FR" sz="2400" dirty="0" smtClean="0">
                <a:solidFill>
                  <a:schemeClr val="tx1"/>
                </a:solidFill>
                <a:latin typeface="Times New Roman" pitchFamily="18" charset="0"/>
                <a:cs typeface="Times New Roman" pitchFamily="18" charset="0"/>
              </a:rPr>
              <a:t>Inhibé par l’</a:t>
            </a:r>
            <a:r>
              <a:rPr lang="fr-FR" sz="2400" dirty="0" err="1" smtClean="0">
                <a:solidFill>
                  <a:schemeClr val="tx1"/>
                </a:solidFill>
                <a:latin typeface="Times New Roman" pitchFamily="18" charset="0"/>
                <a:cs typeface="Times New Roman" pitchFamily="18" charset="0"/>
              </a:rPr>
              <a:t>Amiloride</a:t>
            </a:r>
            <a:r>
              <a:rPr lang="fr-FR" sz="2400" dirty="0" smtClean="0">
                <a:solidFill>
                  <a:schemeClr val="tx1"/>
                </a:solidFill>
                <a:latin typeface="Times New Roman" pitchFamily="18" charset="0"/>
                <a:cs typeface="Times New Roman" pitchFamily="18" charset="0"/>
              </a:rPr>
              <a:t> (diurétique) </a:t>
            </a:r>
          </a:p>
          <a:p>
            <a:endParaRPr lang="fr-FR" sz="2400" baseline="64000" dirty="0" smtClean="0">
              <a:solidFill>
                <a:schemeClr val="tx1"/>
              </a:solidFill>
              <a:latin typeface="Times New Roman" pitchFamily="18" charset="0"/>
              <a:cs typeface="Times New Roman" pitchFamily="18" charset="0"/>
            </a:endParaRPr>
          </a:p>
        </p:txBody>
      </p:sp>
      <p:grpSp>
        <p:nvGrpSpPr>
          <p:cNvPr id="3" name="Groupe 4"/>
          <p:cNvGrpSpPr/>
          <p:nvPr/>
        </p:nvGrpSpPr>
        <p:grpSpPr>
          <a:xfrm>
            <a:off x="1857356" y="642918"/>
            <a:ext cx="5643602" cy="571504"/>
            <a:chOff x="1587" y="1384190"/>
            <a:chExt cx="1747465" cy="2232279"/>
          </a:xfrm>
          <a:scene3d>
            <a:camera prst="orthographicFront">
              <a:rot lat="0" lon="0" rev="0"/>
            </a:camera>
            <a:lightRig rig="contrasting" dir="t">
              <a:rot lat="0" lon="0" rev="1200000"/>
            </a:lightRig>
          </a:scene3d>
        </p:grpSpPr>
        <p:sp>
          <p:nvSpPr>
            <p:cNvPr id="9" name="Rectangle à coins arrondis 8"/>
            <p:cNvSpPr/>
            <p:nvPr/>
          </p:nvSpPr>
          <p:spPr>
            <a:xfrm>
              <a:off x="1587" y="1384190"/>
              <a:ext cx="1747465" cy="2232279"/>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pPr algn="ctr"/>
              <a:r>
                <a:rPr lang="fr-FR" sz="3200" b="1" dirty="0" smtClean="0">
                  <a:solidFill>
                    <a:srgbClr val="FFD9D9"/>
                  </a:solidFill>
                  <a:latin typeface="Times New Roman" pitchFamily="18" charset="0"/>
                  <a:cs typeface="Times New Roman" pitchFamily="18" charset="0"/>
                </a:rPr>
                <a:t>2. Co-transporteur Na</a:t>
              </a:r>
              <a:r>
                <a:rPr lang="fr-FR" sz="3200" b="1" baseline="30000" dirty="0" smtClean="0">
                  <a:solidFill>
                    <a:srgbClr val="FFD9D9"/>
                  </a:solidFill>
                  <a:latin typeface="Times New Roman" pitchFamily="18" charset="0"/>
                  <a:cs typeface="Times New Roman" pitchFamily="18" charset="0"/>
                </a:rPr>
                <a:t>+</a:t>
              </a:r>
              <a:r>
                <a:rPr lang="fr-FR" sz="3200" b="1" dirty="0" smtClean="0">
                  <a:solidFill>
                    <a:srgbClr val="FFD9D9"/>
                  </a:solidFill>
                  <a:latin typeface="Times New Roman" pitchFamily="18" charset="0"/>
                  <a:cs typeface="Times New Roman" pitchFamily="18" charset="0"/>
                </a:rPr>
                <a:t>/H</a:t>
              </a:r>
              <a:r>
                <a:rPr lang="fr-FR" sz="3200" b="1" baseline="30000" dirty="0" smtClean="0">
                  <a:solidFill>
                    <a:srgbClr val="FFD9D9"/>
                  </a:solidFill>
                  <a:latin typeface="Times New Roman" pitchFamily="18" charset="0"/>
                  <a:cs typeface="Times New Roman" pitchFamily="18" charset="0"/>
                </a:rPr>
                <a:t>+</a:t>
              </a:r>
              <a:endParaRPr lang="fr-FR" sz="3200" b="1" baseline="65000" dirty="0">
                <a:solidFill>
                  <a:srgbClr val="FFD9D9"/>
                </a:solidFill>
                <a:latin typeface="Times New Roman" pitchFamily="18" charset="0"/>
                <a:cs typeface="Times New Roman" pitchFamily="18" charset="0"/>
              </a:endParaRPr>
            </a:p>
          </p:txBody>
        </p:sp>
        <p:sp>
          <p:nvSpPr>
            <p:cNvPr id="10" name="Rectangle 9"/>
            <p:cNvSpPr/>
            <p:nvPr/>
          </p:nvSpPr>
          <p:spPr>
            <a:xfrm>
              <a:off x="25068" y="1885122"/>
              <a:ext cx="1556412" cy="7547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fr-FR" sz="4200" kern="1200" dirty="0"/>
            </a:p>
          </p:txBody>
        </p:sp>
      </p:grpSp>
      <p:pic>
        <p:nvPicPr>
          <p:cNvPr id="2050" name="Picture 2"/>
          <p:cNvPicPr>
            <a:picLocks noChangeAspect="1" noChangeArrowheads="1"/>
          </p:cNvPicPr>
          <p:nvPr/>
        </p:nvPicPr>
        <p:blipFill>
          <a:blip r:embed="rId3" cstate="print"/>
          <a:srcRect t="3807" r="11666"/>
          <a:stretch>
            <a:fillRect/>
          </a:stretch>
        </p:blipFill>
        <p:spPr bwMode="auto">
          <a:xfrm>
            <a:off x="4857752" y="1571612"/>
            <a:ext cx="3786214" cy="3609994"/>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l="35000" t="7614" r="49999" b="73350"/>
          <a:stretch>
            <a:fillRect/>
          </a:stretch>
        </p:blipFill>
        <p:spPr bwMode="auto">
          <a:xfrm>
            <a:off x="6215074" y="2500306"/>
            <a:ext cx="642942" cy="1500198"/>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28333" t="53008" r="51666" b="26492"/>
          <a:stretch>
            <a:fillRect/>
          </a:stretch>
        </p:blipFill>
        <p:spPr bwMode="auto">
          <a:xfrm>
            <a:off x="6143636" y="2285992"/>
            <a:ext cx="857256" cy="928694"/>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l="1665" t="23931" r="85001" b="67911"/>
          <a:stretch>
            <a:fillRect/>
          </a:stretch>
        </p:blipFill>
        <p:spPr bwMode="auto">
          <a:xfrm>
            <a:off x="4857752" y="2714620"/>
            <a:ext cx="571504" cy="1643074"/>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l="1665" t="23931" r="85001" b="67911"/>
          <a:stretch>
            <a:fillRect/>
          </a:stretch>
        </p:blipFill>
        <p:spPr bwMode="auto">
          <a:xfrm>
            <a:off x="5010152" y="2786058"/>
            <a:ext cx="571504" cy="164307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60" y="404664"/>
            <a:ext cx="8858280" cy="2928958"/>
          </a:xfrm>
        </p:spPr>
        <p:txBody>
          <a:bodyPr>
            <a:normAutofit/>
            <a:scene3d>
              <a:camera prst="orthographicFront"/>
              <a:lightRig rig="freezing" dir="t">
                <a:rot lat="0" lon="0" rev="5640000"/>
              </a:lightRig>
            </a:scene3d>
            <a:sp3d extrusionH="57150" prstMaterial="flat">
              <a:bevelT h="25400" prst="softRound"/>
              <a:contourClr>
                <a:schemeClr val="tx2"/>
              </a:contourClr>
            </a:sp3d>
          </a:bodyPr>
          <a:lstStyle/>
          <a:p>
            <a:pPr algn="ctr">
              <a:lnSpc>
                <a:spcPct val="150000"/>
              </a:lnSpc>
            </a:pPr>
            <a:r>
              <a:rPr lang="fr-FR" sz="3600" b="1" dirty="0" smtClean="0">
                <a:effectLst>
                  <a:outerShdw blurRad="38100" dist="38100" dir="2700000" algn="tl">
                    <a:srgbClr val="000000">
                      <a:alpha val="43137"/>
                    </a:srgbClr>
                  </a:outerShdw>
                </a:effectLst>
                <a:latin typeface="+mn-lt"/>
              </a:rPr>
              <a:t>   III. Les protéines cibles à rôle enzymatique</a:t>
            </a:r>
            <a:endParaRPr lang="fr-FR" sz="3600" b="1" dirty="0">
              <a:effectLst>
                <a:outerShdw blurRad="38100" dist="38100" dir="2700000" algn="tl">
                  <a:srgbClr val="000000">
                    <a:alpha val="43137"/>
                  </a:srgbClr>
                </a:outerShdw>
              </a:effectLst>
              <a:latin typeface="+mn-lt"/>
            </a:endParaRPr>
          </a:p>
        </p:txBody>
      </p:sp>
    </p:spTree>
    <p:extLst>
      <p:ext uri="{BB962C8B-B14F-4D97-AF65-F5344CB8AC3E}">
        <p14:creationId xmlns="" xmlns:p14="http://schemas.microsoft.com/office/powerpoint/2010/main" val="20265997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071934" y="500042"/>
            <a:ext cx="1357322" cy="1000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t>Medt</a:t>
            </a:r>
            <a:endParaRPr lang="fr-FR" b="1" dirty="0"/>
          </a:p>
        </p:txBody>
      </p:sp>
      <p:cxnSp>
        <p:nvCxnSpPr>
          <p:cNvPr id="7" name="Connecteur droit avec flèche 6"/>
          <p:cNvCxnSpPr/>
          <p:nvPr/>
        </p:nvCxnSpPr>
        <p:spPr>
          <a:xfrm rot="10800000" flipV="1">
            <a:off x="2857488" y="1500174"/>
            <a:ext cx="1000132" cy="5000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Connecteur droit avec flèche 8"/>
          <p:cNvCxnSpPr/>
          <p:nvPr/>
        </p:nvCxnSpPr>
        <p:spPr>
          <a:xfrm>
            <a:off x="5500694" y="1500174"/>
            <a:ext cx="928694" cy="5000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1857356" y="2428868"/>
            <a:ext cx="1928826"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Substrat de l’enzyme</a:t>
            </a:r>
            <a:endParaRPr lang="fr-FR" b="1" dirty="0"/>
          </a:p>
        </p:txBody>
      </p:sp>
      <p:sp>
        <p:nvSpPr>
          <p:cNvPr id="12" name="Rectangle 11"/>
          <p:cNvSpPr/>
          <p:nvPr/>
        </p:nvSpPr>
        <p:spPr>
          <a:xfrm>
            <a:off x="5500694" y="2428868"/>
            <a:ext cx="1928826"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Inhibiteur de l’activité enzymatique</a:t>
            </a:r>
            <a:endParaRPr lang="fr-FR" b="1" dirty="0"/>
          </a:p>
        </p:txBody>
      </p:sp>
      <p:cxnSp>
        <p:nvCxnSpPr>
          <p:cNvPr id="14" name="Connecteur droit avec flèche 13"/>
          <p:cNvCxnSpPr/>
          <p:nvPr/>
        </p:nvCxnSpPr>
        <p:spPr>
          <a:xfrm rot="5400000">
            <a:off x="2500298" y="4071942"/>
            <a:ext cx="71438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Connecteur droit avec flèche 14"/>
          <p:cNvCxnSpPr/>
          <p:nvPr/>
        </p:nvCxnSpPr>
        <p:spPr>
          <a:xfrm rot="5400000">
            <a:off x="6142842" y="4071148"/>
            <a:ext cx="71438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Rectangle 15"/>
          <p:cNvSpPr/>
          <p:nvPr/>
        </p:nvSpPr>
        <p:spPr>
          <a:xfrm>
            <a:off x="1643042" y="4857760"/>
            <a:ext cx="2428892"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Pour combler un déficit en substrat</a:t>
            </a:r>
            <a:endParaRPr lang="fr-FR" b="1" dirty="0"/>
          </a:p>
        </p:txBody>
      </p:sp>
      <p:sp>
        <p:nvSpPr>
          <p:cNvPr id="17" name="Rectangle 16"/>
          <p:cNvSpPr/>
          <p:nvPr/>
        </p:nvSpPr>
        <p:spPr>
          <a:xfrm>
            <a:off x="5357818" y="4857760"/>
            <a:ext cx="2428892"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Inhibition réversible ou irréversible</a:t>
            </a:r>
            <a:endParaRPr lang="fr-FR" b="1" dirty="0"/>
          </a:p>
        </p:txBody>
      </p:sp>
    </p:spTree>
    <p:extLst>
      <p:ext uri="{BB962C8B-B14F-4D97-AF65-F5344CB8AC3E}">
        <p14:creationId xmlns="" xmlns:p14="http://schemas.microsoft.com/office/powerpoint/2010/main" val="258351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 xmlns:p14="http://schemas.microsoft.com/office/powerpoint/2010/main" val="2838419609"/>
              </p:ext>
            </p:extLst>
          </p:nvPr>
        </p:nvGraphicFramePr>
        <p:xfrm>
          <a:off x="286860" y="1124744"/>
          <a:ext cx="8605620" cy="4958777"/>
        </p:xfrm>
        <a:graphic>
          <a:graphicData uri="http://schemas.openxmlformats.org/drawingml/2006/table">
            <a:tbl>
              <a:tblPr firstRow="1" bandRow="1">
                <a:tableStyleId>{21E4AEA4-8DFA-4A89-87EB-49C32662AFE0}</a:tableStyleId>
              </a:tblPr>
              <a:tblGrid>
                <a:gridCol w="2772972"/>
                <a:gridCol w="1908485"/>
                <a:gridCol w="2411995"/>
                <a:gridCol w="1512168"/>
              </a:tblGrid>
              <a:tr h="793806">
                <a:tc>
                  <a:txBody>
                    <a:bodyPr/>
                    <a:lstStyle/>
                    <a:p>
                      <a:pPr algn="ctr"/>
                      <a:r>
                        <a:rPr lang="fr-FR" dirty="0" smtClean="0"/>
                        <a:t>Médicaments </a:t>
                      </a:r>
                      <a:endParaRPr lang="fr-FR" dirty="0">
                        <a:latin typeface="Times New Roman" pitchFamily="18" charset="0"/>
                        <a:cs typeface="Times New Roman" pitchFamily="18" charset="0"/>
                      </a:endParaRPr>
                    </a:p>
                  </a:txBody>
                  <a:tcPr/>
                </a:tc>
                <a:tc>
                  <a:txBody>
                    <a:bodyPr/>
                    <a:lstStyle/>
                    <a:p>
                      <a:pPr algn="ctr"/>
                      <a:r>
                        <a:rPr lang="fr-FR" dirty="0" smtClean="0"/>
                        <a:t>Utilisation thérapeutique</a:t>
                      </a:r>
                      <a:endParaRPr lang="fr-FR" dirty="0">
                        <a:latin typeface="Times New Roman" pitchFamily="18" charset="0"/>
                        <a:cs typeface="Times New Roman" pitchFamily="18" charset="0"/>
                      </a:endParaRPr>
                    </a:p>
                  </a:txBody>
                  <a:tcPr/>
                </a:tc>
                <a:tc>
                  <a:txBody>
                    <a:bodyPr/>
                    <a:lstStyle/>
                    <a:p>
                      <a:pPr algn="ctr"/>
                      <a:r>
                        <a:rPr lang="fr-FR" dirty="0" smtClean="0"/>
                        <a:t>Enzyme inhibée</a:t>
                      </a:r>
                      <a:endParaRPr lang="fr-FR" dirty="0">
                        <a:latin typeface="Times New Roman" pitchFamily="18" charset="0"/>
                        <a:cs typeface="Times New Roman" pitchFamily="18" charset="0"/>
                      </a:endParaRPr>
                    </a:p>
                  </a:txBody>
                  <a:tcPr/>
                </a:tc>
                <a:tc>
                  <a:txBody>
                    <a:bodyPr/>
                    <a:lstStyle/>
                    <a:p>
                      <a:pPr algn="ctr"/>
                      <a:r>
                        <a:rPr lang="fr-FR" dirty="0" smtClean="0"/>
                        <a:t>Type d’inhibition</a:t>
                      </a:r>
                      <a:endParaRPr lang="fr-FR" dirty="0">
                        <a:latin typeface="Times New Roman" pitchFamily="18" charset="0"/>
                        <a:cs typeface="Times New Roman" pitchFamily="18" charset="0"/>
                      </a:endParaRPr>
                    </a:p>
                  </a:txBody>
                  <a:tcPr/>
                </a:tc>
              </a:tr>
              <a:tr h="869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latin typeface="Times New Roman" pitchFamily="18" charset="0"/>
                          <a:cs typeface="Times New Roman" pitchFamily="18" charset="0"/>
                        </a:rPr>
                        <a:t>Acide </a:t>
                      </a:r>
                      <a:r>
                        <a:rPr lang="fr-FR" sz="2000" dirty="0" err="1" smtClean="0">
                          <a:latin typeface="Times New Roman" pitchFamily="18" charset="0"/>
                          <a:cs typeface="Times New Roman" pitchFamily="18" charset="0"/>
                        </a:rPr>
                        <a:t>acétyl</a:t>
                      </a:r>
                      <a:r>
                        <a:rPr lang="fr-FR" sz="2000" dirty="0" smtClean="0">
                          <a:latin typeface="Times New Roman" pitchFamily="18" charset="0"/>
                          <a:cs typeface="Times New Roman" pitchFamily="18" charset="0"/>
                        </a:rPr>
                        <a:t> salicylique</a:t>
                      </a:r>
                    </a:p>
                  </a:txBody>
                  <a:tcPr/>
                </a:tc>
                <a:tc>
                  <a:txBody>
                    <a:bodyPr/>
                    <a:lstStyle/>
                    <a:p>
                      <a:r>
                        <a:rPr lang="fr-FR" sz="2000" dirty="0" smtClean="0">
                          <a:latin typeface="Times New Roman" pitchFamily="18" charset="0"/>
                          <a:cs typeface="Times New Roman" pitchFamily="18" charset="0"/>
                        </a:rPr>
                        <a:t>Anti inflammatoire</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Cyclo oxygénase</a:t>
                      </a:r>
                      <a:endParaRPr lang="fr-FR" sz="2000" dirty="0">
                        <a:latin typeface="Times New Roman" pitchFamily="18" charset="0"/>
                        <a:cs typeface="Times New Roman" pitchFamily="18" charset="0"/>
                      </a:endParaRPr>
                    </a:p>
                  </a:txBody>
                  <a:tcPr/>
                </a:tc>
                <a:tc>
                  <a:txBody>
                    <a:bodyPr/>
                    <a:lstStyle/>
                    <a:p>
                      <a:pPr algn="ctr"/>
                      <a:r>
                        <a:rPr lang="fr-FR" sz="2000" dirty="0" smtClean="0">
                          <a:latin typeface="Times New Roman" pitchFamily="18" charset="0"/>
                          <a:cs typeface="Times New Roman" pitchFamily="18" charset="0"/>
                        </a:rPr>
                        <a:t>Irréversible </a:t>
                      </a:r>
                      <a:endParaRPr lang="fr-FR" sz="2000" dirty="0">
                        <a:latin typeface="Times New Roman" pitchFamily="18" charset="0"/>
                        <a:cs typeface="Times New Roman" pitchFamily="18" charset="0"/>
                      </a:endParaRPr>
                    </a:p>
                  </a:txBody>
                  <a:tcPr/>
                </a:tc>
              </a:tr>
              <a:tr h="491404">
                <a:tc>
                  <a:txBody>
                    <a:bodyPr/>
                    <a:lstStyle/>
                    <a:p>
                      <a:r>
                        <a:rPr lang="fr-FR" sz="2000" dirty="0" smtClean="0">
                          <a:latin typeface="Times New Roman" pitchFamily="18" charset="0"/>
                          <a:cs typeface="Times New Roman" pitchFamily="18" charset="0"/>
                        </a:rPr>
                        <a:t>Allopurinol</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Antigoutteux</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Xanthine oxydase</a:t>
                      </a:r>
                      <a:endParaRPr lang="fr-FR" sz="2000" dirty="0">
                        <a:latin typeface="Times New Roman" pitchFamily="18" charset="0"/>
                        <a:cs typeface="Times New Roman" pitchFamily="18" charset="0"/>
                      </a:endParaRPr>
                    </a:p>
                  </a:txBody>
                  <a:tcPr/>
                </a:tc>
                <a:tc>
                  <a:txBody>
                    <a:bodyPr/>
                    <a:lstStyle/>
                    <a:p>
                      <a:pPr algn="ctr"/>
                      <a:r>
                        <a:rPr lang="fr-FR" sz="2000" dirty="0" smtClean="0">
                          <a:latin typeface="Times New Roman" pitchFamily="18" charset="0"/>
                          <a:cs typeface="Times New Roman" pitchFamily="18" charset="0"/>
                        </a:rPr>
                        <a:t>Réversible</a:t>
                      </a:r>
                      <a:endParaRPr lang="fr-FR" sz="2000" dirty="0">
                        <a:latin typeface="Times New Roman" pitchFamily="18" charset="0"/>
                        <a:cs typeface="Times New Roman" pitchFamily="18" charset="0"/>
                      </a:endParaRPr>
                    </a:p>
                  </a:txBody>
                  <a:tcPr/>
                </a:tc>
              </a:tr>
              <a:tr h="491404">
                <a:tc>
                  <a:txBody>
                    <a:bodyPr/>
                    <a:lstStyle/>
                    <a:p>
                      <a:r>
                        <a:rPr lang="fr-FR" sz="2000" dirty="0" smtClean="0">
                          <a:latin typeface="Times New Roman" pitchFamily="18" charset="0"/>
                          <a:cs typeface="Times New Roman" pitchFamily="18" charset="0"/>
                        </a:rPr>
                        <a:t>Captopril</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Anti hypertenseur</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Enzyme  de conversion</a:t>
                      </a:r>
                      <a:endParaRPr lang="fr-FR" sz="2000" dirty="0">
                        <a:latin typeface="Times New Roman" pitchFamily="18" charset="0"/>
                        <a:cs typeface="Times New Roman" pitchFamily="18" charset="0"/>
                      </a:endParaRPr>
                    </a:p>
                  </a:txBody>
                  <a:tcPr/>
                </a:tc>
                <a:tc>
                  <a:txBody>
                    <a:bodyPr/>
                    <a:lstStyle/>
                    <a:p>
                      <a:pPr algn="ctr"/>
                      <a:r>
                        <a:rPr lang="fr-FR" sz="2000" dirty="0" smtClean="0">
                          <a:latin typeface="Times New Roman" pitchFamily="18" charset="0"/>
                          <a:cs typeface="Times New Roman" pitchFamily="18" charset="0"/>
                        </a:rPr>
                        <a:t>Réversible</a:t>
                      </a:r>
                      <a:endParaRPr lang="fr-FR" sz="2000" dirty="0">
                        <a:latin typeface="Times New Roman" pitchFamily="18" charset="0"/>
                        <a:cs typeface="Times New Roman" pitchFamily="18" charset="0"/>
                      </a:endParaRPr>
                    </a:p>
                  </a:txBody>
                  <a:tcPr/>
                </a:tc>
              </a:tr>
              <a:tr h="491404">
                <a:tc>
                  <a:txBody>
                    <a:bodyPr/>
                    <a:lstStyle/>
                    <a:p>
                      <a:r>
                        <a:rPr lang="fr-FR" sz="2000" dirty="0" smtClean="0">
                          <a:latin typeface="Times New Roman" pitchFamily="18" charset="0"/>
                          <a:cs typeface="Times New Roman" pitchFamily="18" charset="0"/>
                        </a:rPr>
                        <a:t>Méthotrexate</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Anti cancéreux</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Dihydrofolate réductase</a:t>
                      </a:r>
                      <a:endParaRPr lang="fr-FR" sz="2000" dirty="0">
                        <a:latin typeface="Times New Roman" pitchFamily="18" charset="0"/>
                        <a:cs typeface="Times New Roman" pitchFamily="18" charset="0"/>
                      </a:endParaRPr>
                    </a:p>
                  </a:txBody>
                  <a:tcPr/>
                </a:tc>
                <a:tc>
                  <a:txBody>
                    <a:bodyPr/>
                    <a:lstStyle/>
                    <a:p>
                      <a:pPr algn="ctr"/>
                      <a:r>
                        <a:rPr lang="fr-FR" sz="2000" dirty="0" smtClean="0">
                          <a:latin typeface="Times New Roman" pitchFamily="18" charset="0"/>
                          <a:cs typeface="Times New Roman" pitchFamily="18" charset="0"/>
                        </a:rPr>
                        <a:t>Réversible</a:t>
                      </a:r>
                      <a:endParaRPr lang="fr-FR" sz="2000" dirty="0">
                        <a:latin typeface="Times New Roman" pitchFamily="18" charset="0"/>
                        <a:cs typeface="Times New Roman" pitchFamily="18" charset="0"/>
                      </a:endParaRPr>
                    </a:p>
                  </a:txBody>
                  <a:tcPr/>
                </a:tc>
              </a:tr>
              <a:tr h="491404">
                <a:tc>
                  <a:txBody>
                    <a:bodyPr/>
                    <a:lstStyle/>
                    <a:p>
                      <a:r>
                        <a:rPr lang="fr-FR" sz="2000" dirty="0" smtClean="0">
                          <a:latin typeface="Times New Roman" pitchFamily="18" charset="0"/>
                          <a:cs typeface="Times New Roman" pitchFamily="18" charset="0"/>
                        </a:rPr>
                        <a:t>Sélégiline</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antiparkinsonien</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Mono amino oxydase B</a:t>
                      </a:r>
                      <a:endParaRPr lang="fr-FR" sz="2000" dirty="0">
                        <a:latin typeface="Times New Roman" pitchFamily="18" charset="0"/>
                        <a:cs typeface="Times New Roman" pitchFamily="18" charset="0"/>
                      </a:endParaRPr>
                    </a:p>
                  </a:txBody>
                  <a:tcPr/>
                </a:tc>
                <a:tc>
                  <a:txBody>
                    <a:bodyPr/>
                    <a:lstStyle/>
                    <a:p>
                      <a:pPr algn="ctr"/>
                      <a:r>
                        <a:rPr lang="fr-FR" sz="2000" dirty="0" smtClean="0">
                          <a:latin typeface="Times New Roman" pitchFamily="18" charset="0"/>
                          <a:cs typeface="Times New Roman" pitchFamily="18" charset="0"/>
                        </a:rPr>
                        <a:t>Réversible</a:t>
                      </a:r>
                      <a:endParaRPr lang="fr-FR" sz="2000" dirty="0">
                        <a:latin typeface="Times New Roman" pitchFamily="18" charset="0"/>
                        <a:cs typeface="Times New Roman" pitchFamily="18" charset="0"/>
                      </a:endParaRPr>
                    </a:p>
                  </a:txBody>
                  <a:tcPr/>
                </a:tc>
              </a:tr>
              <a:tr h="491404">
                <a:tc>
                  <a:txBody>
                    <a:bodyPr/>
                    <a:lstStyle/>
                    <a:p>
                      <a:r>
                        <a:rPr lang="fr-FR" sz="2000" dirty="0" smtClean="0">
                          <a:latin typeface="Times New Roman" pitchFamily="18" charset="0"/>
                          <a:cs typeface="Times New Roman" pitchFamily="18" charset="0"/>
                        </a:rPr>
                        <a:t>Toloxatone</a:t>
                      </a:r>
                      <a:endParaRPr lang="fr-FR" sz="2000" dirty="0">
                        <a:latin typeface="Times New Roman" pitchFamily="18" charset="0"/>
                        <a:cs typeface="Times New Roman" pitchFamily="18" charset="0"/>
                      </a:endParaRPr>
                    </a:p>
                  </a:txBody>
                  <a:tcPr/>
                </a:tc>
                <a:tc>
                  <a:txBody>
                    <a:bodyPr/>
                    <a:lstStyle/>
                    <a:p>
                      <a:r>
                        <a:rPr lang="fr-FR" sz="2000" dirty="0" smtClean="0">
                          <a:latin typeface="Times New Roman" pitchFamily="18" charset="0"/>
                          <a:cs typeface="Times New Roman" pitchFamily="18" charset="0"/>
                        </a:rPr>
                        <a:t>Anti dépresseur </a:t>
                      </a:r>
                      <a:endParaRPr lang="fr-FR"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latin typeface="Times New Roman" pitchFamily="18" charset="0"/>
                          <a:cs typeface="Times New Roman" pitchFamily="18" charset="0"/>
                        </a:rPr>
                        <a:t>Mono amino oxydase A</a:t>
                      </a:r>
                    </a:p>
                  </a:txBody>
                  <a:tcPr/>
                </a:tc>
                <a:tc>
                  <a:txBody>
                    <a:bodyPr/>
                    <a:lstStyle/>
                    <a:p>
                      <a:pPr algn="ctr"/>
                      <a:r>
                        <a:rPr lang="fr-FR" sz="2000" dirty="0" smtClean="0">
                          <a:latin typeface="Times New Roman" pitchFamily="18" charset="0"/>
                          <a:cs typeface="Times New Roman" pitchFamily="18" charset="0"/>
                        </a:rPr>
                        <a:t>Réversibles </a:t>
                      </a:r>
                      <a:endParaRPr lang="fr-FR" sz="20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3491249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2796350"/>
          </a:xfrm>
        </p:spPr>
        <p:txBody>
          <a:bodyPr>
            <a:normAutofit/>
            <a:scene3d>
              <a:camera prst="perspectiveRelaxedModerately"/>
              <a:lightRig rig="freezing" dir="t">
                <a:rot lat="0" lon="0" rev="5640000"/>
              </a:lightRig>
            </a:scene3d>
            <a:sp3d extrusionH="57150" prstMaterial="flat">
              <a:bevelT h="25400" prst="softRound"/>
              <a:contourClr>
                <a:schemeClr val="tx2"/>
              </a:contourClr>
            </a:sp3d>
          </a:bodyPr>
          <a:lstStyle/>
          <a:p>
            <a:r>
              <a:rPr lang="fr-FR" sz="5400" b="1" dirty="0" smtClean="0">
                <a:effectLst>
                  <a:outerShdw blurRad="38100" dist="38100" dir="2700000" algn="tl">
                    <a:srgbClr val="000000">
                      <a:alpha val="43137"/>
                    </a:srgbClr>
                  </a:outerShdw>
                </a:effectLst>
                <a:latin typeface="+mn-lt"/>
              </a:rPr>
              <a:t>Merci de votre attention</a:t>
            </a:r>
            <a:endParaRPr lang="fr-FR" sz="54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715436" cy="6286544"/>
          </a:xfrm>
        </p:spPr>
        <p:txBody>
          <a:bodyPr/>
          <a:lstStyle/>
          <a:p>
            <a:pPr>
              <a:buNone/>
            </a:pPr>
            <a:endParaRPr lang="fr-FR" dirty="0" smtClean="0"/>
          </a:p>
          <a:p>
            <a:pPr>
              <a:buNone/>
            </a:pPr>
            <a:endParaRPr lang="fr-FR" dirty="0"/>
          </a:p>
        </p:txBody>
      </p:sp>
      <p:pic>
        <p:nvPicPr>
          <p:cNvPr id="1027" name="Picture 3"/>
          <p:cNvPicPr>
            <a:picLocks noChangeAspect="1" noChangeArrowheads="1"/>
          </p:cNvPicPr>
          <p:nvPr/>
        </p:nvPicPr>
        <p:blipFill>
          <a:blip r:embed="rId3"/>
          <a:srcRect/>
          <a:stretch>
            <a:fillRect/>
          </a:stretch>
        </p:blipFill>
        <p:spPr bwMode="auto">
          <a:xfrm>
            <a:off x="642910" y="714356"/>
            <a:ext cx="7858180" cy="54292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2500298" y="1397000"/>
          <a:ext cx="4500594" cy="38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357214"/>
            <a:ext cx="91440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1" i="0" u="sng" strike="noStrike" cap="none" normalizeH="0" baseline="0" dirty="0" smtClean="0">
              <a:ln>
                <a:noFill/>
              </a:ln>
              <a:solidFill>
                <a:srgbClr val="7030A0"/>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400" b="1" dirty="0" smtClean="0">
                <a:solidFill>
                  <a:srgbClr val="002060"/>
                </a:solidFill>
                <a:ea typeface="Calibri" pitchFamily="34" charset="0"/>
                <a:cs typeface="Arial" pitchFamily="34" charset="0"/>
              </a:rPr>
              <a:t>Classification</a:t>
            </a:r>
            <a:endParaRPr kumimoji="0" lang="fr-FR" sz="2400" b="1" i="0" strike="noStrike" cap="none" normalizeH="0" baseline="0" dirty="0" smtClean="0">
              <a:ln>
                <a:noFill/>
              </a:ln>
              <a:solidFill>
                <a:srgbClr val="002060"/>
              </a:solidFill>
              <a:effectLs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rgbClr val="7030A0"/>
                </a:solidFill>
                <a:effectLst/>
                <a:ea typeface="Calibri" pitchFamily="34" charset="0"/>
                <a:cs typeface="Arial" pitchFamily="34" charset="0"/>
              </a:rPr>
              <a:t> </a:t>
            </a:r>
            <a:endParaRPr kumimoji="0" lang="fr-FR" sz="2000" b="1"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FF0066"/>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Calibri" pitchFamily="34" charset="0"/>
                <a:cs typeface="Arial" pitchFamily="34" charset="0"/>
              </a:rPr>
              <a:t>I. Les protéines cibles jouant le rôle de récepteurs des médiateurs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FF0066"/>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lang="fr-FR" sz="2000" b="1" dirty="0" smtClean="0">
                <a:solidFill>
                  <a:srgbClr val="FF0066"/>
                </a:solidFill>
                <a:ea typeface="Calibri" pitchFamily="34" charset="0"/>
                <a:cs typeface="Arial" pitchFamily="34" charset="0"/>
              </a:rPr>
              <a:t>1.</a:t>
            </a:r>
            <a:r>
              <a:rPr kumimoji="0" lang="fr-FR" sz="2000" b="1" i="0" u="none" strike="noStrike" cap="none" normalizeH="0" baseline="0" dirty="0" smtClean="0">
                <a:ln>
                  <a:noFill/>
                </a:ln>
                <a:solidFill>
                  <a:srgbClr val="FF0066"/>
                </a:solidFill>
                <a:effectLst/>
                <a:ea typeface="Calibri" pitchFamily="34" charset="0"/>
                <a:cs typeface="Arial" pitchFamily="34" charset="0"/>
              </a:rPr>
              <a:t>Les récepteurs membranaires</a:t>
            </a:r>
          </a:p>
          <a:p>
            <a:pPr marL="0" marR="0" lvl="0" indent="0" algn="l" defTabSz="914400" rtl="0" eaLnBrk="0" fontAlgn="base" latinLnBrk="0" hangingPunct="0">
              <a:lnSpc>
                <a:spcPct val="100000"/>
              </a:lnSpc>
              <a:spcBef>
                <a:spcPct val="0"/>
              </a:spcBef>
              <a:spcAft>
                <a:spcPct val="0"/>
              </a:spcAft>
              <a:buClrTx/>
              <a:buSzTx/>
              <a:tabLst/>
            </a:pPr>
            <a:endParaRPr kumimoji="0" lang="fr-FR" sz="2000" b="1" i="0" u="none" strike="noStrike" cap="none" normalizeH="0" baseline="0" dirty="0" smtClean="0">
              <a:ln>
                <a:noFill/>
              </a:ln>
              <a:solidFill>
                <a:srgbClr val="0070C0"/>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sz="2000" b="1" dirty="0" smtClean="0">
                <a:solidFill>
                  <a:srgbClr val="0070C0"/>
                </a:solidFill>
                <a:ea typeface="Calibri" pitchFamily="34" charset="0"/>
                <a:cs typeface="Arial" pitchFamily="34" charset="0"/>
              </a:rPr>
              <a:t>               A. Les récepteurs couplés à la protéine G (RCPG)</a:t>
            </a:r>
          </a:p>
          <a:p>
            <a:pPr marL="0" marR="0" lvl="0" indent="0" algn="l" defTabSz="914400" rtl="0" eaLnBrk="0" fontAlgn="base" latinLnBrk="0" hangingPunct="0">
              <a:lnSpc>
                <a:spcPct val="100000"/>
              </a:lnSpc>
              <a:spcBef>
                <a:spcPct val="0"/>
              </a:spcBef>
              <a:spcAft>
                <a:spcPct val="0"/>
              </a:spcAft>
              <a:buClrTx/>
              <a:buSzTx/>
              <a:tabLst/>
            </a:pPr>
            <a:endParaRPr lang="fr-FR" sz="2000" b="1" dirty="0" smtClean="0">
              <a:solidFill>
                <a:srgbClr val="0070C0"/>
              </a:solidFill>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sz="2000" b="1" dirty="0" smtClean="0">
                <a:solidFill>
                  <a:srgbClr val="0070C0"/>
                </a:solidFill>
                <a:ea typeface="Calibri" pitchFamily="34" charset="0"/>
                <a:cs typeface="Arial" pitchFamily="34" charset="0"/>
              </a:rPr>
              <a:t>               B. Les </a:t>
            </a:r>
            <a:r>
              <a:rPr lang="fr-FR" sz="2000" b="1" dirty="0" err="1" smtClean="0">
                <a:solidFill>
                  <a:srgbClr val="0070C0"/>
                </a:solidFill>
                <a:ea typeface="Calibri" pitchFamily="34" charset="0"/>
                <a:cs typeface="Arial" pitchFamily="34" charset="0"/>
              </a:rPr>
              <a:t>récpteurs</a:t>
            </a:r>
            <a:r>
              <a:rPr lang="fr-FR" sz="2000" b="1" dirty="0" smtClean="0">
                <a:solidFill>
                  <a:srgbClr val="0070C0"/>
                </a:solidFill>
                <a:ea typeface="Calibri" pitchFamily="34" charset="0"/>
                <a:cs typeface="Arial" pitchFamily="34" charset="0"/>
              </a:rPr>
              <a:t> enzymes</a:t>
            </a:r>
          </a:p>
          <a:p>
            <a:pPr marL="0" marR="0" lvl="0" indent="0" algn="l" defTabSz="914400" rtl="0" eaLnBrk="0" fontAlgn="base" latinLnBrk="0" hangingPunct="0">
              <a:lnSpc>
                <a:spcPct val="100000"/>
              </a:lnSpc>
              <a:spcBef>
                <a:spcPct val="0"/>
              </a:spcBef>
              <a:spcAft>
                <a:spcPct val="0"/>
              </a:spcAft>
              <a:buClrTx/>
              <a:buSzTx/>
              <a:tabLst/>
            </a:pPr>
            <a:endParaRPr lang="fr-FR" sz="2000" b="1" dirty="0" smtClean="0">
              <a:solidFill>
                <a:srgbClr val="0070C0"/>
              </a:solidFill>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sz="2000" b="1" dirty="0" smtClean="0">
                <a:solidFill>
                  <a:srgbClr val="0070C0"/>
                </a:solidFill>
                <a:ea typeface="Calibri" pitchFamily="34" charset="0"/>
                <a:cs typeface="Arial" pitchFamily="34" charset="0"/>
              </a:rPr>
              <a:t>                C. Les récepteurs canaux </a:t>
            </a:r>
            <a:endParaRPr kumimoji="0" lang="fr-FR" sz="2000" b="1" i="0" u="none" strike="noStrike" cap="none" normalizeH="0" baseline="0" dirty="0" smtClean="0">
              <a:ln>
                <a:noFill/>
              </a:ln>
              <a:solidFill>
                <a:srgbClr val="0070C0"/>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sz="2000" b="1"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tabLst/>
            </a:pPr>
            <a:r>
              <a:rPr lang="fr-FR" sz="2000" b="1" dirty="0" smtClean="0">
                <a:solidFill>
                  <a:srgbClr val="FF0066"/>
                </a:solidFill>
                <a:ea typeface="Calibri" pitchFamily="34" charset="0"/>
                <a:cs typeface="Arial" pitchFamily="34" charset="0"/>
              </a:rPr>
              <a:t>2.</a:t>
            </a:r>
            <a:r>
              <a:rPr kumimoji="0" lang="fr-FR" sz="2000" b="1" i="0" u="none" strike="noStrike" cap="none" normalizeH="0" baseline="0" dirty="0" smtClean="0">
                <a:ln>
                  <a:noFill/>
                </a:ln>
                <a:solidFill>
                  <a:srgbClr val="FF0066"/>
                </a:solidFill>
                <a:effectLst/>
                <a:ea typeface="Calibri" pitchFamily="34" charset="0"/>
                <a:cs typeface="Arial" pitchFamily="34" charset="0"/>
              </a:rPr>
              <a:t>Les récepteurs nucléaires</a:t>
            </a:r>
          </a:p>
          <a:p>
            <a:pPr marL="0" marR="0" lvl="0" indent="0" algn="l" defTabSz="914400" rtl="0" eaLnBrk="0" fontAlgn="base" latinLnBrk="0" hangingPunct="0">
              <a:lnSpc>
                <a:spcPct val="100000"/>
              </a:lnSpc>
              <a:spcBef>
                <a:spcPct val="0"/>
              </a:spcBef>
              <a:spcAft>
                <a:spcPct val="0"/>
              </a:spcAft>
              <a:buClrTx/>
              <a:buSzTx/>
              <a:tabLst/>
            </a:pPr>
            <a:endParaRPr kumimoji="0" lang="fr-FR" sz="2000" b="1" i="0" u="none" strike="noStrike" cap="none" normalizeH="0" baseline="0" dirty="0" smtClean="0">
              <a:ln>
                <a:noFill/>
              </a:ln>
              <a:solidFill>
                <a:srgbClr val="0070C0"/>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sz="20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Calibri" pitchFamily="34" charset="0"/>
                <a:cs typeface="Arial" pitchFamily="34" charset="0"/>
              </a:rPr>
              <a:t>II. Les protéines cibles assurant le passage transmembranaire des ions ou médiateurs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Calibri" pitchFamily="34" charset="0"/>
                <a:cs typeface="Arial" pitchFamily="34" charset="0"/>
              </a:rPr>
              <a:t>III. Protéines cibles à rôle essentiellement enzymatique</a:t>
            </a:r>
            <a:endParaRPr kumimoji="0" lang="fr-FR" sz="2000" b="1" i="0" u="none" strike="noStrike" cap="none" normalizeH="0" baseline="0" dirty="0" smtClean="0">
              <a:ln>
                <a:noFill/>
              </a:ln>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15" end="1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xEl>
                                              <p:pRg st="9" end="9"/>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25">
                                            <p:txEl>
                                              <p:pRg st="11" end="1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025">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5">
                                            <p:txEl>
                                              <p:pRg st="18" end="1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5">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28802"/>
            <a:ext cx="8305800" cy="1571636"/>
          </a:xfrm>
        </p:spPr>
        <p:txBody>
          <a:bodyPr>
            <a:normAutofit fontScale="90000"/>
            <a:scene3d>
              <a:camera prst="perspectiveRelaxedModerately"/>
              <a:lightRig rig="freezing" dir="t">
                <a:rot lat="0" lon="0" rev="5640000"/>
              </a:lightRig>
            </a:scene3d>
            <a:sp3d extrusionH="57150" prstMaterial="flat">
              <a:bevelT h="25400" prst="softRound"/>
              <a:contourClr>
                <a:schemeClr val="tx2"/>
              </a:contourClr>
            </a:sp3d>
          </a:bodyPr>
          <a:lstStyle/>
          <a:p>
            <a:r>
              <a:rPr lang="fr-FR" sz="4000" b="1" dirty="0" smtClean="0">
                <a:effectLst>
                  <a:outerShdw blurRad="38100" dist="38100" dir="2700000" algn="tl">
                    <a:srgbClr val="000000">
                      <a:alpha val="43137"/>
                    </a:srgbClr>
                  </a:outerShdw>
                </a:effectLst>
                <a:latin typeface="+mn-lt"/>
              </a:rPr>
              <a:t>	I. Les </a:t>
            </a:r>
            <a:r>
              <a:rPr lang="fr-FR" sz="4000" b="1" dirty="0" err="1" smtClean="0">
                <a:effectLst>
                  <a:outerShdw blurRad="38100" dist="38100" dir="2700000" algn="tl">
                    <a:srgbClr val="000000">
                      <a:alpha val="43137"/>
                    </a:srgbClr>
                  </a:outerShdw>
                </a:effectLst>
                <a:latin typeface="+mn-lt"/>
              </a:rPr>
              <a:t>pr</a:t>
            </a:r>
            <a:r>
              <a:rPr lang="fr-FR" sz="4000" b="1" dirty="0" smtClean="0">
                <a:effectLst>
                  <a:outerShdw blurRad="38100" dist="38100" dir="2700000" algn="tl">
                    <a:srgbClr val="000000">
                      <a:alpha val="43137"/>
                    </a:srgbClr>
                  </a:outerShdw>
                </a:effectLst>
                <a:latin typeface="+mn-lt"/>
              </a:rPr>
              <a:t>- cibles jouant le rôle de 	 	   récepteurs des médiateurs </a:t>
            </a:r>
            <a:endParaRPr lang="fr-FR" sz="4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34262</TotalTime>
  <Words>3248</Words>
  <Application>Microsoft Office PowerPoint</Application>
  <PresentationFormat>Affichage à l'écran (4:3)</PresentationFormat>
  <Paragraphs>653</Paragraphs>
  <Slides>59</Slides>
  <Notes>27</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Débit</vt:lpstr>
      <vt:lpstr>Diapositive 1</vt:lpstr>
      <vt:lpstr>Diapositive 2</vt:lpstr>
      <vt:lpstr>Diapositive 3</vt:lpstr>
      <vt:lpstr>Diapositive 4</vt:lpstr>
      <vt:lpstr>Diapositive 5</vt:lpstr>
      <vt:lpstr>Diapositive 6</vt:lpstr>
      <vt:lpstr>Diapositive 7</vt:lpstr>
      <vt:lpstr>Diapositive 8</vt:lpstr>
      <vt:lpstr> I. Les pr- cibles jouant le rôle de       récepteurs des médiateurs </vt:lpstr>
      <vt:lpstr>Diapositive 10</vt:lpstr>
      <vt:lpstr>Diapositive 11</vt:lpstr>
      <vt:lpstr>Diapositive 12</vt:lpstr>
      <vt:lpstr>Diapositive 13</vt:lpstr>
      <vt:lpstr>Diapositive 14</vt:lpstr>
      <vt:lpstr>    1.  Les récepteurs membranaires</vt:lpstr>
      <vt:lpstr>    1.  Les récepteurs membranaires</vt:lpstr>
      <vt:lpstr>    1.  Les récepteurs membranaires</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1. Les récepteurs à activité cationique (excitateurs):</vt:lpstr>
      <vt:lpstr>1. Les récepteurs à activité cationique (excitateurs):</vt:lpstr>
      <vt:lpstr>2. Les récepteurs à activité anionique (inhibiteurs):</vt:lpstr>
      <vt:lpstr>Diapositive 41</vt:lpstr>
      <vt:lpstr>Diapositive 42</vt:lpstr>
      <vt:lpstr>Diapositive 43</vt:lpstr>
      <vt:lpstr>Diapositive 44</vt:lpstr>
      <vt:lpstr>Diapositive 45</vt:lpstr>
      <vt:lpstr>   II. Les protéines cibles assurant le passage transmembranaire des ions</vt:lpstr>
      <vt:lpstr>Diapositive 47</vt:lpstr>
      <vt:lpstr>1. Canaux ioniques dépourvus du rôle de récepteur</vt:lpstr>
      <vt:lpstr>1. Canaux ioniques dépourvus du rôle de récepteur</vt:lpstr>
      <vt:lpstr>1. Canaux ioniques dépourvus du rôle de récepteur</vt:lpstr>
      <vt:lpstr>2. Les pompes ioniques</vt:lpstr>
      <vt:lpstr>Diapositive 52</vt:lpstr>
      <vt:lpstr>Diapositive 53</vt:lpstr>
      <vt:lpstr>Diapositive 54</vt:lpstr>
      <vt:lpstr>Diapositive 55</vt:lpstr>
      <vt:lpstr>   III. Les protéines cibles à rôle enzymatique</vt:lpstr>
      <vt:lpstr>Diapositive 57</vt:lpstr>
      <vt:lpstr>Diapositive 58</vt:lpstr>
      <vt:lpstr>Merci de votre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profil</dc:creator>
  <cp:lastModifiedBy>ZINEB</cp:lastModifiedBy>
  <cp:revision>446</cp:revision>
  <dcterms:created xsi:type="dcterms:W3CDTF">2009-04-10T12:50:52Z</dcterms:created>
  <dcterms:modified xsi:type="dcterms:W3CDTF">2022-01-18T08:56:29Z</dcterms:modified>
</cp:coreProperties>
</file>