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67" r:id="rId4"/>
    <p:sldId id="259" r:id="rId5"/>
    <p:sldId id="274" r:id="rId6"/>
    <p:sldId id="276" r:id="rId7"/>
    <p:sldId id="277" r:id="rId8"/>
    <p:sldId id="275" r:id="rId9"/>
    <p:sldId id="261" r:id="rId10"/>
    <p:sldId id="262" r:id="rId11"/>
    <p:sldId id="269" r:id="rId12"/>
    <p:sldId id="263" r:id="rId13"/>
    <p:sldId id="271" r:id="rId14"/>
    <p:sldId id="268" r:id="rId15"/>
    <p:sldId id="264" r:id="rId16"/>
    <p:sldId id="270" r:id="rId17"/>
    <p:sldId id="284" r:id="rId18"/>
    <p:sldId id="285" r:id="rId19"/>
    <p:sldId id="272" r:id="rId20"/>
    <p:sldId id="278" r:id="rId21"/>
    <p:sldId id="279" r:id="rId22"/>
    <p:sldId id="280" r:id="rId23"/>
    <p:sldId id="281" r:id="rId24"/>
    <p:sldId id="28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 varScale="1">
        <p:scale>
          <a:sx n="84" d="100"/>
          <a:sy n="84" d="100"/>
        </p:scale>
        <p:origin x="74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95CC8-1CF6-4DEA-ABFC-C720EDB7ED01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942FD-BAF2-4037-AF90-0CDEF32757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4812A9-5EF7-4EE1-943C-0824E45C512E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B11107-D7B6-4B33-A7D6-1D208047CF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  <a:effectLst/>
              </a:rPr>
              <a:t>antibiothérapie</a:t>
            </a:r>
            <a:endParaRPr lang="fr-F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Pharmacodynamie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Sensibilité de la </a:t>
            </a:r>
            <a:r>
              <a:rPr lang="fr-FR" sz="3200" dirty="0" smtClean="0"/>
              <a:t>souche</a:t>
            </a:r>
          </a:p>
          <a:p>
            <a:r>
              <a:rPr lang="fr-FR" sz="3200" dirty="0" smtClean="0"/>
              <a:t>Place de prescription probabiliste </a:t>
            </a:r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Valeur prédictive de l’antibiogramme</a:t>
            </a:r>
          </a:p>
          <a:p>
            <a:endParaRPr lang="fr-FR" sz="3200" dirty="0" smtClean="0"/>
          </a:p>
          <a:p>
            <a:r>
              <a:rPr lang="fr-FR" sz="3200" dirty="0" smtClean="0"/>
              <a:t>Les  CMI  ,CMB </a:t>
            </a:r>
          </a:p>
          <a:p>
            <a:endParaRPr lang="fr-FR" sz="3200" dirty="0" smtClean="0"/>
          </a:p>
          <a:p>
            <a:r>
              <a:rPr lang="fr-FR" sz="3200" dirty="0" smtClean="0"/>
              <a:t>Possible EPA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 post antibiotique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Maintien de l’inhibition de la croissance bactrienne après disparition  de l’antibiotique du milieu   </a:t>
            </a:r>
          </a:p>
          <a:p>
            <a:r>
              <a:rPr lang="fr-FR" sz="3200" dirty="0" smtClean="0"/>
              <a:t>Exemple : aminoside </a:t>
            </a:r>
          </a:p>
          <a:p>
            <a:r>
              <a:rPr lang="fr-FR" sz="3200" dirty="0" smtClean="0"/>
              <a:t>Explication : temps de régénération de la cible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Pharmacocinétique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500" dirty="0" smtClean="0"/>
              <a:t>L’efficacité d’un ATB dépend du rapport entre les paramètres pharmacocinétiques et les CMI</a:t>
            </a:r>
          </a:p>
          <a:p>
            <a:r>
              <a:rPr lang="fr-FR" sz="3500" dirty="0" smtClean="0"/>
              <a:t>C’est quotient d’inhibition  : QI </a:t>
            </a:r>
          </a:p>
          <a:p>
            <a:r>
              <a:rPr lang="fr-FR" sz="3500" dirty="0" smtClean="0"/>
              <a:t>Cmax /CMI</a:t>
            </a:r>
          </a:p>
          <a:p>
            <a:r>
              <a:rPr lang="fr-FR" sz="3500" dirty="0" smtClean="0"/>
              <a:t>AUC /CMI</a:t>
            </a:r>
          </a:p>
          <a:p>
            <a:r>
              <a:rPr lang="fr-FR" sz="3500" dirty="0" smtClean="0"/>
              <a:t>Temps /CMI  : temps d’exposition (Cp ≥ CMI) </a:t>
            </a:r>
          </a:p>
          <a:p>
            <a:r>
              <a:rPr lang="fr-FR" sz="3500" dirty="0" smtClean="0"/>
              <a:t> le succès de l’antibiothérapie est proportionnel à la valeur de QI   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Pharmacocinétique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nature du QI envisagé dépend de la famille d’antibiotiques </a:t>
            </a:r>
          </a:p>
          <a:p>
            <a:r>
              <a:rPr lang="fr-FR" dirty="0" smtClean="0"/>
              <a:t>action T dépendante : </a:t>
            </a:r>
            <a:r>
              <a:rPr lang="fr-FR" dirty="0" err="1" smtClean="0"/>
              <a:t>Betalactamines</a:t>
            </a:r>
            <a:r>
              <a:rPr lang="fr-FR" dirty="0" smtClean="0"/>
              <a:t>     </a:t>
            </a:r>
          </a:p>
          <a:p>
            <a:r>
              <a:rPr lang="fr-FR" dirty="0" smtClean="0"/>
              <a:t>action </a:t>
            </a:r>
            <a:r>
              <a:rPr lang="fr-FR" dirty="0" err="1" smtClean="0"/>
              <a:t>Cmax</a:t>
            </a:r>
            <a:r>
              <a:rPr lang="fr-FR" dirty="0" smtClean="0"/>
              <a:t> dépendante :aminosides</a:t>
            </a:r>
          </a:p>
          <a:p>
            <a:r>
              <a:rPr lang="fr-FR" dirty="0" smtClean="0"/>
              <a:t> action AUC dépendante  </a:t>
            </a:r>
            <a:r>
              <a:rPr lang="fr-FR" dirty="0" err="1" smtClean="0"/>
              <a:t>fluoro</a:t>
            </a:r>
            <a:r>
              <a:rPr lang="fr-FR" dirty="0" smtClean="0"/>
              <a:t>-quinolones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Pharmacocinétique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Importance de diffusion  dans les tissus périphériques</a:t>
            </a:r>
          </a:p>
          <a:p>
            <a:r>
              <a:rPr lang="fr-FR" sz="3200" dirty="0" smtClean="0"/>
              <a:t>Exemples :</a:t>
            </a:r>
          </a:p>
          <a:p>
            <a:r>
              <a:rPr lang="fr-FR" sz="3200" dirty="0" smtClean="0"/>
              <a:t>LCR - méningites</a:t>
            </a:r>
          </a:p>
          <a:p>
            <a:r>
              <a:rPr lang="fr-FR" sz="3200" dirty="0" smtClean="0"/>
              <a:t>Diffusion intracellulaire  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Cout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Pharmaco- économie</a:t>
            </a:r>
          </a:p>
          <a:p>
            <a:r>
              <a:rPr lang="fr-FR" sz="3200" dirty="0" smtClean="0"/>
              <a:t>La santé  n’a pas de prix mais elle a un cout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Tolérance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Allergie </a:t>
            </a:r>
          </a:p>
          <a:p>
            <a:r>
              <a:rPr lang="fr-FR" sz="3200" dirty="0" smtClean="0"/>
              <a:t>Contre indications  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Allergies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Aspects épidémiologiques</a:t>
            </a:r>
          </a:p>
          <a:p>
            <a:endParaRPr lang="fr-FR" dirty="0"/>
          </a:p>
          <a:p>
            <a:r>
              <a:rPr lang="fr-FR" dirty="0"/>
              <a:t>Problématique des réactions allergiques croisées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Cas de l’allergie aux </a:t>
            </a:r>
            <a:r>
              <a:rPr lang="fr-FR" dirty="0" err="1" smtClean="0"/>
              <a:t>pénécilines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9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secondaires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Nephtrotoxicité </a:t>
            </a:r>
          </a:p>
          <a:p>
            <a:endParaRPr lang="fr-FR" dirty="0"/>
          </a:p>
          <a:p>
            <a:r>
              <a:rPr lang="fr-FR" dirty="0" err="1"/>
              <a:t>Ototoxcité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Photosensibilité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Inconvénients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z="3200" dirty="0" smtClean="0"/>
              <a:t>Sélection de souches résistantes </a:t>
            </a:r>
          </a:p>
          <a:p>
            <a:r>
              <a:rPr lang="fr-FR" sz="3200" dirty="0" smtClean="0"/>
              <a:t>Apparition de flore pathogène de substitution :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Clostridium</a:t>
            </a:r>
            <a:r>
              <a:rPr lang="fr-FR" sz="3200" b="1" i="1" dirty="0" smtClean="0"/>
              <a:t> difficile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Introduction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Définition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G</a:t>
            </a:r>
            <a:r>
              <a:rPr lang="fr-FR" dirty="0" smtClean="0"/>
              <a:t>estion des interactions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Problématique des interactions et ses conséquences</a:t>
            </a:r>
          </a:p>
          <a:p>
            <a:endParaRPr lang="fr-FR" dirty="0"/>
          </a:p>
          <a:p>
            <a:r>
              <a:rPr lang="fr-FR" dirty="0" smtClean="0"/>
              <a:t>Interactions entre antibiotiques</a:t>
            </a:r>
          </a:p>
          <a:p>
            <a:endParaRPr lang="fr-FR" dirty="0"/>
          </a:p>
          <a:p>
            <a:r>
              <a:rPr lang="fr-FR" dirty="0" smtClean="0"/>
              <a:t>Interaction entre antibiotiques et autres classes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49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interactions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Principalement métabolique </a:t>
            </a:r>
          </a:p>
          <a:p>
            <a:endParaRPr lang="fr-FR" dirty="0"/>
          </a:p>
          <a:p>
            <a:r>
              <a:rPr lang="fr-FR" dirty="0" smtClean="0"/>
              <a:t>Inducteurs et  inhibiteurs enzymatiques :  </a:t>
            </a:r>
          </a:p>
          <a:p>
            <a:endParaRPr lang="fr-FR" dirty="0"/>
          </a:p>
          <a:p>
            <a:r>
              <a:rPr lang="fr-FR" dirty="0" smtClean="0"/>
              <a:t>Rifampicine </a:t>
            </a:r>
          </a:p>
          <a:p>
            <a:endParaRPr lang="fr-FR" dirty="0"/>
          </a:p>
          <a:p>
            <a:r>
              <a:rPr lang="fr-FR" dirty="0" smtClean="0"/>
              <a:t>Macrolides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69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interactions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interaction lié à l’effet antibiotique </a:t>
            </a:r>
          </a:p>
          <a:p>
            <a:endParaRPr lang="fr-FR" dirty="0"/>
          </a:p>
          <a:p>
            <a:r>
              <a:rPr lang="fr-FR" dirty="0" smtClean="0"/>
              <a:t>Ex : AVK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0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36496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du 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Efficacité </a:t>
            </a:r>
          </a:p>
          <a:p>
            <a:endParaRPr lang="fr-FR" dirty="0"/>
          </a:p>
          <a:p>
            <a:r>
              <a:rPr lang="fr-FR" dirty="0" err="1" smtClean="0"/>
              <a:t>Tolérence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56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Efficacité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Clinique : </a:t>
            </a:r>
            <a:r>
              <a:rPr lang="fr-FR" dirty="0" smtClean="0"/>
              <a:t>disparition de la  </a:t>
            </a:r>
            <a:r>
              <a:rPr lang="fr-FR" dirty="0"/>
              <a:t>fièvre, signes </a:t>
            </a:r>
            <a:r>
              <a:rPr lang="fr-FR" dirty="0" smtClean="0"/>
              <a:t>d’infection</a:t>
            </a:r>
            <a:endParaRPr lang="fr-FR" dirty="0"/>
          </a:p>
          <a:p>
            <a:r>
              <a:rPr lang="fr-FR" dirty="0"/>
              <a:t>Disparition des germes </a:t>
            </a:r>
          </a:p>
          <a:p>
            <a:r>
              <a:rPr lang="fr-FR" dirty="0"/>
              <a:t>Normalisation des stigmates biologiques de l’infection </a:t>
            </a:r>
            <a:r>
              <a:rPr lang="fr-FR" dirty="0" smtClean="0"/>
              <a:t>:    </a:t>
            </a:r>
            <a:r>
              <a:rPr lang="fr-FR" dirty="0"/>
              <a:t>-hyperleucocytose</a:t>
            </a:r>
          </a:p>
          <a:p>
            <a:pPr marL="137160" indent="0">
              <a:buNone/>
            </a:pPr>
            <a:r>
              <a:rPr lang="fr-FR" dirty="0"/>
              <a:t>    -</a:t>
            </a:r>
            <a:r>
              <a:rPr lang="fr-FR" dirty="0" smtClean="0"/>
              <a:t>CRP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Tolérance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effets indésirables</a:t>
            </a:r>
          </a:p>
          <a:p>
            <a:endParaRPr lang="fr-FR" dirty="0"/>
          </a:p>
          <a:p>
            <a:r>
              <a:rPr lang="fr-FR" dirty="0" smtClean="0"/>
              <a:t>Populations </a:t>
            </a:r>
            <a:r>
              <a:rPr lang="fr-FR" dirty="0"/>
              <a:t>à</a:t>
            </a:r>
            <a:r>
              <a:rPr lang="fr-FR" dirty="0" smtClean="0"/>
              <a:t> risque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0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Causes d’échec des ATB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Multiples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9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Indications des ATB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 et prévention ( couverture d’opérations chirurgicale) des infections bactériennes</a:t>
            </a:r>
          </a:p>
          <a:p>
            <a:r>
              <a:rPr lang="fr-FR" sz="3200" dirty="0" smtClean="0"/>
              <a:t>On distingue : </a:t>
            </a:r>
          </a:p>
          <a:p>
            <a:r>
              <a:rPr lang="fr-FR" sz="3200" dirty="0" smtClean="0"/>
              <a:t>ATB bactéricides</a:t>
            </a:r>
          </a:p>
          <a:p>
            <a:r>
              <a:rPr lang="fr-FR" sz="3200" dirty="0" smtClean="0"/>
              <a:t>ATB bactériostatiques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Classification des ATB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Classification                                       chimique /</a:t>
            </a:r>
            <a:r>
              <a:rPr lang="fr-FR" sz="3200" dirty="0" smtClean="0"/>
              <a:t>pharmacologique</a:t>
            </a:r>
          </a:p>
          <a:p>
            <a:endParaRPr lang="fr-FR" sz="3200" dirty="0"/>
          </a:p>
          <a:p>
            <a:r>
              <a:rPr lang="fr-FR" sz="3200" dirty="0" smtClean="0"/>
              <a:t>Exemple des béta  </a:t>
            </a:r>
            <a:r>
              <a:rPr lang="fr-FR" sz="3200" dirty="0" err="1" smtClean="0"/>
              <a:t>lactamines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Bétalactamine</a:t>
            </a:r>
            <a:r>
              <a:rPr lang="fr-FR" dirty="0" err="1"/>
              <a:t>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BL interagissent avec de nombreux PLP</a:t>
            </a:r>
          </a:p>
          <a:p>
            <a:r>
              <a:rPr lang="fr-FR" sz="3200" dirty="0" smtClean="0"/>
              <a:t>L’une d’elle est la </a:t>
            </a:r>
            <a:r>
              <a:rPr lang="fr-FR" sz="3200" dirty="0" err="1" smtClean="0"/>
              <a:t>trans</a:t>
            </a:r>
            <a:r>
              <a:rPr lang="fr-FR" sz="3200" dirty="0" smtClean="0"/>
              <a:t>-peptidase  ,enzyme responsable de l’ étape finale de synthèse du peptidoglycane   ( principal composant de la paroi bactérienne)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860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071965" cy="52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63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212821" cy="5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373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bétalactamines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distingue selon la structure  :</a:t>
            </a:r>
          </a:p>
          <a:p>
            <a:r>
              <a:rPr lang="fr-FR" dirty="0"/>
              <a:t>Les pénicillines</a:t>
            </a:r>
          </a:p>
          <a:p>
            <a:r>
              <a:rPr lang="fr-FR" dirty="0"/>
              <a:t>Les céphalosporines</a:t>
            </a:r>
          </a:p>
          <a:p>
            <a:r>
              <a:rPr lang="fr-FR" dirty="0"/>
              <a:t>Les </a:t>
            </a:r>
            <a:r>
              <a:rPr lang="fr-FR" dirty="0" err="1"/>
              <a:t>carbapénems</a:t>
            </a:r>
            <a:endParaRPr lang="fr-FR" dirty="0"/>
          </a:p>
          <a:p>
            <a:r>
              <a:rPr lang="fr-FR" dirty="0"/>
              <a:t>Les </a:t>
            </a:r>
            <a:r>
              <a:rPr lang="fr-FR" dirty="0" err="1"/>
              <a:t>monobactams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3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Critères de  choix d’un ATB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Pharmacodynamie </a:t>
            </a:r>
          </a:p>
          <a:p>
            <a:r>
              <a:rPr lang="fr-FR" sz="3200" dirty="0" smtClean="0"/>
              <a:t>Pharmacocinétique </a:t>
            </a:r>
          </a:p>
          <a:p>
            <a:r>
              <a:rPr lang="fr-FR" sz="3200" dirty="0" smtClean="0"/>
              <a:t>Tolérance </a:t>
            </a:r>
          </a:p>
          <a:p>
            <a:r>
              <a:rPr lang="fr-FR" sz="3200" dirty="0" smtClean="0"/>
              <a:t>Cout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1396</TotalTime>
  <Words>364</Words>
  <Application>Microsoft Office PowerPoint</Application>
  <PresentationFormat>Affichage à l'écran (4:3)</PresentationFormat>
  <Paragraphs>113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antibiothérapie</vt:lpstr>
      <vt:lpstr>Introduction</vt:lpstr>
      <vt:lpstr>Indications des ATB</vt:lpstr>
      <vt:lpstr>Classification des ATB</vt:lpstr>
      <vt:lpstr>Bétalactamines</vt:lpstr>
      <vt:lpstr>Présentation PowerPoint</vt:lpstr>
      <vt:lpstr>Présentation PowerPoint</vt:lpstr>
      <vt:lpstr>bétalactamines</vt:lpstr>
      <vt:lpstr>Critères de  choix d’un ATB</vt:lpstr>
      <vt:lpstr>Pharmacodynamie  </vt:lpstr>
      <vt:lpstr>Effet post antibiotique  </vt:lpstr>
      <vt:lpstr>Pharmacocinétique</vt:lpstr>
      <vt:lpstr>Pharmacocinétique</vt:lpstr>
      <vt:lpstr>Pharmacocinétique</vt:lpstr>
      <vt:lpstr>Cout</vt:lpstr>
      <vt:lpstr>Tolérance  </vt:lpstr>
      <vt:lpstr>Allergies </vt:lpstr>
      <vt:lpstr>Effets secondaires</vt:lpstr>
      <vt:lpstr>Inconvénients  </vt:lpstr>
      <vt:lpstr> Gestion des interactions</vt:lpstr>
      <vt:lpstr>Gestion des interactions </vt:lpstr>
      <vt:lpstr>Gestion des interactions</vt:lpstr>
      <vt:lpstr>Présentation PowerPoint</vt:lpstr>
      <vt:lpstr>Surveillance du traitement </vt:lpstr>
      <vt:lpstr>Efficacité </vt:lpstr>
      <vt:lpstr>Tolérance </vt:lpstr>
      <vt:lpstr>Causes d’échec des ATB</vt:lpstr>
    </vt:vector>
  </TitlesOfParts>
  <Company>FX® Core Perso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Taha Deroich</dc:creator>
  <cp:lastModifiedBy>Utilisateur Windows</cp:lastModifiedBy>
  <cp:revision>26</cp:revision>
  <dcterms:created xsi:type="dcterms:W3CDTF">2009-05-10T16:58:24Z</dcterms:created>
  <dcterms:modified xsi:type="dcterms:W3CDTF">2020-02-18T17:05:13Z</dcterms:modified>
</cp:coreProperties>
</file>