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338" r:id="rId3"/>
    <p:sldId id="264" r:id="rId4"/>
    <p:sldId id="340" r:id="rId5"/>
    <p:sldId id="345" r:id="rId6"/>
    <p:sldId id="337" r:id="rId7"/>
    <p:sldId id="341" r:id="rId8"/>
    <p:sldId id="357" r:id="rId9"/>
    <p:sldId id="367" r:id="rId10"/>
    <p:sldId id="366" r:id="rId11"/>
    <p:sldId id="359" r:id="rId12"/>
    <p:sldId id="360" r:id="rId13"/>
    <p:sldId id="361" r:id="rId14"/>
    <p:sldId id="342" r:id="rId15"/>
    <p:sldId id="302" r:id="rId16"/>
    <p:sldId id="362" r:id="rId17"/>
    <p:sldId id="306" r:id="rId18"/>
    <p:sldId id="363" r:id="rId19"/>
    <p:sldId id="364" r:id="rId20"/>
    <p:sldId id="346" r:id="rId21"/>
    <p:sldId id="351" r:id="rId22"/>
    <p:sldId id="347" r:id="rId23"/>
    <p:sldId id="368" r:id="rId24"/>
    <p:sldId id="349"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9928" autoAdjust="0"/>
  </p:normalViewPr>
  <p:slideViewPr>
    <p:cSldViewPr>
      <p:cViewPr varScale="1">
        <p:scale>
          <a:sx n="58" d="100"/>
          <a:sy n="58" d="100"/>
        </p:scale>
        <p:origin x="-534" y="-7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9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108FA3-A348-4082-AAC9-55C98620663E}" type="doc">
      <dgm:prSet loTypeId="urn:microsoft.com/office/officeart/2005/8/layout/radial1" loCatId="cycle" qsTypeId="urn:microsoft.com/office/officeart/2005/8/quickstyle/simple5" qsCatId="simple" csTypeId="urn:microsoft.com/office/officeart/2005/8/colors/accent1_2" csCatId="accent1" phldr="1"/>
      <dgm:spPr/>
      <dgm:t>
        <a:bodyPr/>
        <a:lstStyle/>
        <a:p>
          <a:endParaRPr lang="fr-FR"/>
        </a:p>
      </dgm:t>
    </dgm:pt>
    <dgm:pt modelId="{1CE536E6-88D0-440F-A51C-864687975B65}">
      <dgm:prSet phldrT="[Texte]" custT="1">
        <dgm:style>
          <a:lnRef idx="2">
            <a:schemeClr val="accent3">
              <a:shade val="50000"/>
            </a:schemeClr>
          </a:lnRef>
          <a:fillRef idx="1">
            <a:schemeClr val="accent3"/>
          </a:fillRef>
          <a:effectRef idx="0">
            <a:schemeClr val="accent3"/>
          </a:effectRef>
          <a:fontRef idx="minor">
            <a:schemeClr val="lt1"/>
          </a:fontRef>
        </dgm:style>
      </dgm:prSet>
      <dgm:spPr>
        <a:solidFill>
          <a:srgbClr val="002060"/>
        </a:solidFill>
      </dgm:spPr>
      <dgm:t>
        <a:bodyPr/>
        <a:lstStyle/>
        <a:p>
          <a:r>
            <a:rPr lang="fr-FR" sz="4000" b="1" i="1" u="sng" dirty="0" smtClean="0">
              <a:solidFill>
                <a:schemeClr val="bg1"/>
              </a:solidFill>
              <a:latin typeface="Baskerville Old Face" pitchFamily="18" charset="0"/>
            </a:rPr>
            <a:t>facteurs limitant </a:t>
          </a:r>
          <a:endParaRPr lang="fr-FR" sz="4000" dirty="0">
            <a:solidFill>
              <a:schemeClr val="bg1"/>
            </a:solidFill>
          </a:endParaRPr>
        </a:p>
      </dgm:t>
    </dgm:pt>
    <dgm:pt modelId="{4CD37F31-9BED-4037-B767-3B8A3CBD340E}" type="parTrans" cxnId="{D18F4518-3271-4E6B-8788-235B2BD91D8D}">
      <dgm:prSet/>
      <dgm:spPr/>
      <dgm:t>
        <a:bodyPr/>
        <a:lstStyle/>
        <a:p>
          <a:endParaRPr lang="fr-FR"/>
        </a:p>
      </dgm:t>
    </dgm:pt>
    <dgm:pt modelId="{9F2E26AE-1A51-49C7-8D9F-8F7D839DC473}" type="sibTrans" cxnId="{D18F4518-3271-4E6B-8788-235B2BD91D8D}">
      <dgm:prSet/>
      <dgm:spPr/>
      <dgm:t>
        <a:bodyPr/>
        <a:lstStyle/>
        <a:p>
          <a:endParaRPr lang="fr-FR"/>
        </a:p>
      </dgm:t>
    </dgm:pt>
    <dgm:pt modelId="{109BCD76-A407-43BC-A709-F2A9AE2F0961}">
      <dgm:prSet phldrT="[Texte]"/>
      <dgm:spPr>
        <a:solidFill>
          <a:srgbClr val="FFC000"/>
        </a:solidFill>
        <a:effectLst/>
        <a:scene3d>
          <a:camera prst="isometricBottomUp" fov="0">
            <a:rot lat="0" lon="0" rev="0"/>
          </a:camera>
          <a:lightRig rig="soft" dir="b">
            <a:rot lat="0" lon="0" rev="9000000"/>
          </a:lightRig>
        </a:scene3d>
      </dgm:spPr>
      <dgm:t>
        <a:bodyPr/>
        <a:lstStyle/>
        <a:p>
          <a:r>
            <a:rPr lang="fr-FR" b="1" dirty="0" smtClean="0">
              <a:solidFill>
                <a:schemeClr val="tx1"/>
              </a:solidFill>
              <a:effectLst/>
              <a:latin typeface="Arial" pitchFamily="34" charset="0"/>
            </a:rPr>
            <a:t>Le débit sanguin</a:t>
          </a:r>
        </a:p>
        <a:p>
          <a:r>
            <a:rPr lang="fr-FR" b="1" dirty="0" smtClean="0">
              <a:solidFill>
                <a:schemeClr val="tx1"/>
              </a:solidFill>
              <a:effectLst/>
              <a:latin typeface="Arial" pitchFamily="34" charset="0"/>
            </a:rPr>
            <a:t>splanchnique</a:t>
          </a:r>
          <a:endParaRPr lang="fr-FR" b="1" dirty="0">
            <a:solidFill>
              <a:schemeClr val="tx1"/>
            </a:solidFill>
            <a:effectLst/>
          </a:endParaRPr>
        </a:p>
      </dgm:t>
    </dgm:pt>
    <dgm:pt modelId="{CCCC959C-C00B-4BE5-87D6-1E2607817746}" type="parTrans" cxnId="{D91D8992-28CF-41F2-A344-189A9B50BBB3}">
      <dgm:prSet/>
      <dgm:spPr/>
      <dgm:t>
        <a:bodyPr/>
        <a:lstStyle/>
        <a:p>
          <a:endParaRPr lang="fr-FR" dirty="0"/>
        </a:p>
      </dgm:t>
    </dgm:pt>
    <dgm:pt modelId="{8B98BD99-06EE-4A74-B49F-00F21F04C008}" type="sibTrans" cxnId="{D91D8992-28CF-41F2-A344-189A9B50BBB3}">
      <dgm:prSet/>
      <dgm:spPr/>
      <dgm:t>
        <a:bodyPr/>
        <a:lstStyle/>
        <a:p>
          <a:endParaRPr lang="fr-FR"/>
        </a:p>
      </dgm:t>
    </dgm:pt>
    <dgm:pt modelId="{8E5375DB-139A-46DA-B0D8-87CA0717B669}">
      <dgm:prSet phldrT="[Texte]"/>
      <dgm:spPr>
        <a:solidFill>
          <a:srgbClr val="FFC000"/>
        </a:solidFill>
        <a:effectLst/>
        <a:scene3d>
          <a:camera prst="isometricBottomUp" fov="0">
            <a:rot lat="0" lon="0" rev="0"/>
          </a:camera>
          <a:lightRig rig="soft" dir="b">
            <a:rot lat="0" lon="0" rev="9000000"/>
          </a:lightRig>
        </a:scene3d>
      </dgm:spPr>
      <dgm:t>
        <a:bodyPr/>
        <a:lstStyle/>
        <a:p>
          <a:r>
            <a:rPr lang="fr-FR" b="1" dirty="0" smtClean="0">
              <a:solidFill>
                <a:schemeClr val="tx1"/>
              </a:solidFill>
              <a:latin typeface="Arial" charset="0"/>
            </a:rPr>
            <a:t>La vidange </a:t>
          </a:r>
        </a:p>
        <a:p>
          <a:r>
            <a:rPr lang="fr-FR" b="1" dirty="0" smtClean="0">
              <a:solidFill>
                <a:schemeClr val="tx1"/>
              </a:solidFill>
              <a:latin typeface="Arial" charset="0"/>
            </a:rPr>
            <a:t>gastrique</a:t>
          </a:r>
          <a:endParaRPr lang="fr-FR" b="1" dirty="0">
            <a:solidFill>
              <a:schemeClr val="tx1"/>
            </a:solidFill>
          </a:endParaRPr>
        </a:p>
      </dgm:t>
    </dgm:pt>
    <dgm:pt modelId="{CCB66A75-F12D-457A-8FF0-5CF7EEA1D795}" type="parTrans" cxnId="{9D77CEED-3666-47AA-89AE-AE143D10EBC5}">
      <dgm:prSet/>
      <dgm:spPr/>
      <dgm:t>
        <a:bodyPr/>
        <a:lstStyle/>
        <a:p>
          <a:endParaRPr lang="fr-FR" dirty="0"/>
        </a:p>
      </dgm:t>
    </dgm:pt>
    <dgm:pt modelId="{23DA3596-687E-4230-9C4D-009C5C0F57D5}" type="sibTrans" cxnId="{9D77CEED-3666-47AA-89AE-AE143D10EBC5}">
      <dgm:prSet/>
      <dgm:spPr/>
      <dgm:t>
        <a:bodyPr/>
        <a:lstStyle/>
        <a:p>
          <a:endParaRPr lang="fr-FR"/>
        </a:p>
      </dgm:t>
    </dgm:pt>
    <dgm:pt modelId="{36C43756-D2DC-4BB5-AAFB-C352073D70F3}">
      <dgm:prSet phldrT="[Texte]"/>
      <dgm:spPr>
        <a:solidFill>
          <a:srgbClr val="FFC000"/>
        </a:solidFill>
        <a:effectLst/>
        <a:scene3d>
          <a:camera prst="isometricBottomUp" fov="0">
            <a:rot lat="0" lon="0" rev="0"/>
          </a:camera>
          <a:lightRig rig="soft" dir="b">
            <a:rot lat="0" lon="0" rev="9000000"/>
          </a:lightRig>
        </a:scene3d>
      </dgm:spPr>
      <dgm:t>
        <a:bodyPr/>
        <a:lstStyle/>
        <a:p>
          <a:r>
            <a:rPr lang="fr-FR" b="1" dirty="0" smtClean="0">
              <a:solidFill>
                <a:schemeClr val="tx1"/>
              </a:solidFill>
              <a:latin typeface="Arial" charset="0"/>
            </a:rPr>
            <a:t>La dissolution</a:t>
          </a:r>
          <a:endParaRPr lang="fr-FR" b="1" dirty="0">
            <a:solidFill>
              <a:schemeClr val="tx1"/>
            </a:solidFill>
          </a:endParaRPr>
        </a:p>
      </dgm:t>
    </dgm:pt>
    <dgm:pt modelId="{A40D3EDC-DE34-46D7-8028-728A50CDC9E6}" type="parTrans" cxnId="{3127E6EA-5F26-4423-A083-021FC9E98595}">
      <dgm:prSet/>
      <dgm:spPr/>
      <dgm:t>
        <a:bodyPr/>
        <a:lstStyle/>
        <a:p>
          <a:endParaRPr lang="fr-FR" dirty="0"/>
        </a:p>
      </dgm:t>
    </dgm:pt>
    <dgm:pt modelId="{6F7E695D-38ED-4D16-AB42-81A428F86864}" type="sibTrans" cxnId="{3127E6EA-5F26-4423-A083-021FC9E98595}">
      <dgm:prSet/>
      <dgm:spPr/>
      <dgm:t>
        <a:bodyPr/>
        <a:lstStyle/>
        <a:p>
          <a:endParaRPr lang="fr-FR"/>
        </a:p>
      </dgm:t>
    </dgm:pt>
    <dgm:pt modelId="{FD02A827-8EAF-4839-B790-C76171250C3B}" type="pres">
      <dgm:prSet presAssocID="{ED108FA3-A348-4082-AAC9-55C98620663E}" presName="cycle" presStyleCnt="0">
        <dgm:presLayoutVars>
          <dgm:chMax val="1"/>
          <dgm:dir/>
          <dgm:animLvl val="ctr"/>
          <dgm:resizeHandles val="exact"/>
        </dgm:presLayoutVars>
      </dgm:prSet>
      <dgm:spPr/>
      <dgm:t>
        <a:bodyPr/>
        <a:lstStyle/>
        <a:p>
          <a:endParaRPr lang="fr-FR"/>
        </a:p>
      </dgm:t>
    </dgm:pt>
    <dgm:pt modelId="{A68CE0FD-602C-406A-8BF7-DD0B0309397C}" type="pres">
      <dgm:prSet presAssocID="{1CE536E6-88D0-440F-A51C-864687975B65}" presName="centerShape" presStyleLbl="node0" presStyleIdx="0" presStyleCnt="1" custScaleX="261166" custLinFactNeighborX="2162" custLinFactNeighborY="-9256"/>
      <dgm:spPr/>
      <dgm:t>
        <a:bodyPr/>
        <a:lstStyle/>
        <a:p>
          <a:endParaRPr lang="fr-FR"/>
        </a:p>
      </dgm:t>
    </dgm:pt>
    <dgm:pt modelId="{D04BAF99-5F1F-4F23-B162-29044E7037C8}" type="pres">
      <dgm:prSet presAssocID="{CCCC959C-C00B-4BE5-87D6-1E2607817746}" presName="Name9" presStyleLbl="parChTrans1D2" presStyleIdx="0" presStyleCnt="3"/>
      <dgm:spPr/>
      <dgm:t>
        <a:bodyPr/>
        <a:lstStyle/>
        <a:p>
          <a:endParaRPr lang="fr-FR"/>
        </a:p>
      </dgm:t>
    </dgm:pt>
    <dgm:pt modelId="{70039617-59D9-4C5C-B4FD-72EE0A0503BF}" type="pres">
      <dgm:prSet presAssocID="{CCCC959C-C00B-4BE5-87D6-1E2607817746}" presName="connTx" presStyleLbl="parChTrans1D2" presStyleIdx="0" presStyleCnt="3"/>
      <dgm:spPr/>
      <dgm:t>
        <a:bodyPr/>
        <a:lstStyle/>
        <a:p>
          <a:endParaRPr lang="fr-FR"/>
        </a:p>
      </dgm:t>
    </dgm:pt>
    <dgm:pt modelId="{0FAD2C97-63E8-4C41-9817-5B68E37EB6EE}" type="pres">
      <dgm:prSet presAssocID="{109BCD76-A407-43BC-A709-F2A9AE2F0961}" presName="node" presStyleLbl="node1" presStyleIdx="0" presStyleCnt="3" custScaleX="222081" custScaleY="70851" custRadScaleRad="102365" custRadScaleInc="-1397">
        <dgm:presLayoutVars>
          <dgm:bulletEnabled val="1"/>
        </dgm:presLayoutVars>
      </dgm:prSet>
      <dgm:spPr/>
      <dgm:t>
        <a:bodyPr/>
        <a:lstStyle/>
        <a:p>
          <a:endParaRPr lang="fr-FR"/>
        </a:p>
      </dgm:t>
    </dgm:pt>
    <dgm:pt modelId="{52A729A1-2D61-4BC9-9D52-7FD1869BFECE}" type="pres">
      <dgm:prSet presAssocID="{CCB66A75-F12D-457A-8FF0-5CF7EEA1D795}" presName="Name9" presStyleLbl="parChTrans1D2" presStyleIdx="1" presStyleCnt="3"/>
      <dgm:spPr/>
      <dgm:t>
        <a:bodyPr/>
        <a:lstStyle/>
        <a:p>
          <a:endParaRPr lang="fr-FR"/>
        </a:p>
      </dgm:t>
    </dgm:pt>
    <dgm:pt modelId="{CEF7C48E-B729-4852-AE43-E1CB13CAC246}" type="pres">
      <dgm:prSet presAssocID="{CCB66A75-F12D-457A-8FF0-5CF7EEA1D795}" presName="connTx" presStyleLbl="parChTrans1D2" presStyleIdx="1" presStyleCnt="3"/>
      <dgm:spPr/>
      <dgm:t>
        <a:bodyPr/>
        <a:lstStyle/>
        <a:p>
          <a:endParaRPr lang="fr-FR"/>
        </a:p>
      </dgm:t>
    </dgm:pt>
    <dgm:pt modelId="{7FCA27F4-F618-4539-9DE2-27C16D4A6AA9}" type="pres">
      <dgm:prSet presAssocID="{8E5375DB-139A-46DA-B0D8-87CA0717B669}" presName="node" presStyleLbl="node1" presStyleIdx="1" presStyleCnt="3" custScaleX="190734" custScaleY="76704" custRadScaleRad="118948" custRadScaleInc="-8572">
        <dgm:presLayoutVars>
          <dgm:bulletEnabled val="1"/>
        </dgm:presLayoutVars>
      </dgm:prSet>
      <dgm:spPr/>
      <dgm:t>
        <a:bodyPr/>
        <a:lstStyle/>
        <a:p>
          <a:endParaRPr lang="fr-FR"/>
        </a:p>
      </dgm:t>
    </dgm:pt>
    <dgm:pt modelId="{35B1DDFD-1BCD-42BE-8F50-6697BD9A79A6}" type="pres">
      <dgm:prSet presAssocID="{A40D3EDC-DE34-46D7-8028-728A50CDC9E6}" presName="Name9" presStyleLbl="parChTrans1D2" presStyleIdx="2" presStyleCnt="3"/>
      <dgm:spPr/>
      <dgm:t>
        <a:bodyPr/>
        <a:lstStyle/>
        <a:p>
          <a:endParaRPr lang="fr-FR"/>
        </a:p>
      </dgm:t>
    </dgm:pt>
    <dgm:pt modelId="{337F7267-00DB-4DF6-85D1-D1834C364F6A}" type="pres">
      <dgm:prSet presAssocID="{A40D3EDC-DE34-46D7-8028-728A50CDC9E6}" presName="connTx" presStyleLbl="parChTrans1D2" presStyleIdx="2" presStyleCnt="3"/>
      <dgm:spPr/>
      <dgm:t>
        <a:bodyPr/>
        <a:lstStyle/>
        <a:p>
          <a:endParaRPr lang="fr-FR"/>
        </a:p>
      </dgm:t>
    </dgm:pt>
    <dgm:pt modelId="{20E84C8F-F4E6-4DEB-ACE4-E8E07BCC1DB7}" type="pres">
      <dgm:prSet presAssocID="{36C43756-D2DC-4BB5-AAFB-C352073D70F3}" presName="node" presStyleLbl="node1" presStyleIdx="2" presStyleCnt="3" custScaleX="176020" custScaleY="76704">
        <dgm:presLayoutVars>
          <dgm:bulletEnabled val="1"/>
        </dgm:presLayoutVars>
      </dgm:prSet>
      <dgm:spPr/>
      <dgm:t>
        <a:bodyPr/>
        <a:lstStyle/>
        <a:p>
          <a:endParaRPr lang="fr-FR"/>
        </a:p>
      </dgm:t>
    </dgm:pt>
  </dgm:ptLst>
  <dgm:cxnLst>
    <dgm:cxn modelId="{3127E6EA-5F26-4423-A083-021FC9E98595}" srcId="{1CE536E6-88D0-440F-A51C-864687975B65}" destId="{36C43756-D2DC-4BB5-AAFB-C352073D70F3}" srcOrd="2" destOrd="0" parTransId="{A40D3EDC-DE34-46D7-8028-728A50CDC9E6}" sibTransId="{6F7E695D-38ED-4D16-AB42-81A428F86864}"/>
    <dgm:cxn modelId="{37784155-3339-41EA-973F-77E7EACE4CCC}" type="presOf" srcId="{8E5375DB-139A-46DA-B0D8-87CA0717B669}" destId="{7FCA27F4-F618-4539-9DE2-27C16D4A6AA9}" srcOrd="0" destOrd="0" presId="urn:microsoft.com/office/officeart/2005/8/layout/radial1"/>
    <dgm:cxn modelId="{7DD15F91-4E67-4DFE-8269-E14228A76510}" type="presOf" srcId="{CCB66A75-F12D-457A-8FF0-5CF7EEA1D795}" destId="{52A729A1-2D61-4BC9-9D52-7FD1869BFECE}" srcOrd="0" destOrd="0" presId="urn:microsoft.com/office/officeart/2005/8/layout/radial1"/>
    <dgm:cxn modelId="{CEDAE204-B5CA-433A-821F-A585ADE4B295}" type="presOf" srcId="{36C43756-D2DC-4BB5-AAFB-C352073D70F3}" destId="{20E84C8F-F4E6-4DEB-ACE4-E8E07BCC1DB7}" srcOrd="0" destOrd="0" presId="urn:microsoft.com/office/officeart/2005/8/layout/radial1"/>
    <dgm:cxn modelId="{1AB929A4-AAC3-42B7-8BD4-F3DBBEF20286}" type="presOf" srcId="{109BCD76-A407-43BC-A709-F2A9AE2F0961}" destId="{0FAD2C97-63E8-4C41-9817-5B68E37EB6EE}" srcOrd="0" destOrd="0" presId="urn:microsoft.com/office/officeart/2005/8/layout/radial1"/>
    <dgm:cxn modelId="{70F60A33-9B05-4BD3-9ED4-38C640929B37}" type="presOf" srcId="{CCB66A75-F12D-457A-8FF0-5CF7EEA1D795}" destId="{CEF7C48E-B729-4852-AE43-E1CB13CAC246}" srcOrd="1" destOrd="0" presId="urn:microsoft.com/office/officeart/2005/8/layout/radial1"/>
    <dgm:cxn modelId="{D91D8992-28CF-41F2-A344-189A9B50BBB3}" srcId="{1CE536E6-88D0-440F-A51C-864687975B65}" destId="{109BCD76-A407-43BC-A709-F2A9AE2F0961}" srcOrd="0" destOrd="0" parTransId="{CCCC959C-C00B-4BE5-87D6-1E2607817746}" sibTransId="{8B98BD99-06EE-4A74-B49F-00F21F04C008}"/>
    <dgm:cxn modelId="{37999B29-BD51-4A1F-8493-E8F26C04FEB8}" type="presOf" srcId="{1CE536E6-88D0-440F-A51C-864687975B65}" destId="{A68CE0FD-602C-406A-8BF7-DD0B0309397C}" srcOrd="0" destOrd="0" presId="urn:microsoft.com/office/officeart/2005/8/layout/radial1"/>
    <dgm:cxn modelId="{9FC8FF8D-C5A2-4500-A861-0BE38100F2C5}" type="presOf" srcId="{CCCC959C-C00B-4BE5-87D6-1E2607817746}" destId="{70039617-59D9-4C5C-B4FD-72EE0A0503BF}" srcOrd="1" destOrd="0" presId="urn:microsoft.com/office/officeart/2005/8/layout/radial1"/>
    <dgm:cxn modelId="{9D77CEED-3666-47AA-89AE-AE143D10EBC5}" srcId="{1CE536E6-88D0-440F-A51C-864687975B65}" destId="{8E5375DB-139A-46DA-B0D8-87CA0717B669}" srcOrd="1" destOrd="0" parTransId="{CCB66A75-F12D-457A-8FF0-5CF7EEA1D795}" sibTransId="{23DA3596-687E-4230-9C4D-009C5C0F57D5}"/>
    <dgm:cxn modelId="{25B8DA85-1614-473C-B1AC-8F1012033451}" type="presOf" srcId="{CCCC959C-C00B-4BE5-87D6-1E2607817746}" destId="{D04BAF99-5F1F-4F23-B162-29044E7037C8}" srcOrd="0" destOrd="0" presId="urn:microsoft.com/office/officeart/2005/8/layout/radial1"/>
    <dgm:cxn modelId="{D18F4518-3271-4E6B-8788-235B2BD91D8D}" srcId="{ED108FA3-A348-4082-AAC9-55C98620663E}" destId="{1CE536E6-88D0-440F-A51C-864687975B65}" srcOrd="0" destOrd="0" parTransId="{4CD37F31-9BED-4037-B767-3B8A3CBD340E}" sibTransId="{9F2E26AE-1A51-49C7-8D9F-8F7D839DC473}"/>
    <dgm:cxn modelId="{1E9F4F51-5376-4ABD-A53A-73E715E66984}" type="presOf" srcId="{A40D3EDC-DE34-46D7-8028-728A50CDC9E6}" destId="{35B1DDFD-1BCD-42BE-8F50-6697BD9A79A6}" srcOrd="0" destOrd="0" presId="urn:microsoft.com/office/officeart/2005/8/layout/radial1"/>
    <dgm:cxn modelId="{F07B4187-2602-4D91-93F8-0253FCF1BC2F}" type="presOf" srcId="{ED108FA3-A348-4082-AAC9-55C98620663E}" destId="{FD02A827-8EAF-4839-B790-C76171250C3B}" srcOrd="0" destOrd="0" presId="urn:microsoft.com/office/officeart/2005/8/layout/radial1"/>
    <dgm:cxn modelId="{DF8892BD-B759-4CBE-A365-BC3B5701C79D}" type="presOf" srcId="{A40D3EDC-DE34-46D7-8028-728A50CDC9E6}" destId="{337F7267-00DB-4DF6-85D1-D1834C364F6A}" srcOrd="1" destOrd="0" presId="urn:microsoft.com/office/officeart/2005/8/layout/radial1"/>
    <dgm:cxn modelId="{7171CEAE-1675-4712-922E-E19097E784BB}" type="presParOf" srcId="{FD02A827-8EAF-4839-B790-C76171250C3B}" destId="{A68CE0FD-602C-406A-8BF7-DD0B0309397C}" srcOrd="0" destOrd="0" presId="urn:microsoft.com/office/officeart/2005/8/layout/radial1"/>
    <dgm:cxn modelId="{12D6B543-9FB0-408E-9569-0A65721682B2}" type="presParOf" srcId="{FD02A827-8EAF-4839-B790-C76171250C3B}" destId="{D04BAF99-5F1F-4F23-B162-29044E7037C8}" srcOrd="1" destOrd="0" presId="urn:microsoft.com/office/officeart/2005/8/layout/radial1"/>
    <dgm:cxn modelId="{1A72B15F-C81B-4B67-A1A7-CE6990FE0654}" type="presParOf" srcId="{D04BAF99-5F1F-4F23-B162-29044E7037C8}" destId="{70039617-59D9-4C5C-B4FD-72EE0A0503BF}" srcOrd="0" destOrd="0" presId="urn:microsoft.com/office/officeart/2005/8/layout/radial1"/>
    <dgm:cxn modelId="{6234B6EE-797C-4627-AF45-177ED1C638F2}" type="presParOf" srcId="{FD02A827-8EAF-4839-B790-C76171250C3B}" destId="{0FAD2C97-63E8-4C41-9817-5B68E37EB6EE}" srcOrd="2" destOrd="0" presId="urn:microsoft.com/office/officeart/2005/8/layout/radial1"/>
    <dgm:cxn modelId="{BAFF9A44-DAAD-47D0-8CA8-C21097B00B66}" type="presParOf" srcId="{FD02A827-8EAF-4839-B790-C76171250C3B}" destId="{52A729A1-2D61-4BC9-9D52-7FD1869BFECE}" srcOrd="3" destOrd="0" presId="urn:microsoft.com/office/officeart/2005/8/layout/radial1"/>
    <dgm:cxn modelId="{C7F8A336-1B99-45E1-931D-C46D5ABF8723}" type="presParOf" srcId="{52A729A1-2D61-4BC9-9D52-7FD1869BFECE}" destId="{CEF7C48E-B729-4852-AE43-E1CB13CAC246}" srcOrd="0" destOrd="0" presId="urn:microsoft.com/office/officeart/2005/8/layout/radial1"/>
    <dgm:cxn modelId="{CAD7934A-278F-4E3B-A61A-DA793CC939CC}" type="presParOf" srcId="{FD02A827-8EAF-4839-B790-C76171250C3B}" destId="{7FCA27F4-F618-4539-9DE2-27C16D4A6AA9}" srcOrd="4" destOrd="0" presId="urn:microsoft.com/office/officeart/2005/8/layout/radial1"/>
    <dgm:cxn modelId="{33F71395-8EC3-4A07-AF5B-A0B2F9939D03}" type="presParOf" srcId="{FD02A827-8EAF-4839-B790-C76171250C3B}" destId="{35B1DDFD-1BCD-42BE-8F50-6697BD9A79A6}" srcOrd="5" destOrd="0" presId="urn:microsoft.com/office/officeart/2005/8/layout/radial1"/>
    <dgm:cxn modelId="{42E4D912-22ED-4994-B2BA-E4519A85D108}" type="presParOf" srcId="{35B1DDFD-1BCD-42BE-8F50-6697BD9A79A6}" destId="{337F7267-00DB-4DF6-85D1-D1834C364F6A}" srcOrd="0" destOrd="0" presId="urn:microsoft.com/office/officeart/2005/8/layout/radial1"/>
    <dgm:cxn modelId="{C08208B8-99C4-48E7-A334-E5B87D10B160}" type="presParOf" srcId="{FD02A827-8EAF-4839-B790-C76171250C3B}" destId="{20E84C8F-F4E6-4DEB-ACE4-E8E07BCC1DB7}" srcOrd="6" destOrd="0" presId="urn:microsoft.com/office/officeart/2005/8/layout/radial1"/>
  </dgm:cxnLst>
  <dgm:bg/>
  <dgm:whole/>
</dgm:dataModel>
</file>

<file path=ppt/diagrams/data2.xml><?xml version="1.0" encoding="utf-8"?>
<dgm:dataModel xmlns:dgm="http://schemas.openxmlformats.org/drawingml/2006/diagram" xmlns:a="http://schemas.openxmlformats.org/drawingml/2006/main">
  <dgm:ptLst>
    <dgm:pt modelId="{E26C9C3D-7F67-4FAC-B8E0-5F1425335254}" type="doc">
      <dgm:prSet loTypeId="urn:microsoft.com/office/officeart/2005/8/layout/venn3" loCatId="relationship" qsTypeId="urn:microsoft.com/office/officeart/2005/8/quickstyle/3d1" qsCatId="3D" csTypeId="urn:microsoft.com/office/officeart/2005/8/colors/colorful4" csCatId="colorful" phldr="1"/>
      <dgm:spPr/>
    </dgm:pt>
    <dgm:pt modelId="{19D8D9AF-B5B5-43F1-AB32-D70E35D392E9}">
      <dgm:prSet phldrT="[Texte]" custT="1"/>
      <dgm:spPr>
        <a:solidFill>
          <a:srgbClr val="FFC000">
            <a:alpha val="50000"/>
          </a:srgbClr>
        </a:solidFill>
      </dgm:spPr>
      <dgm:t>
        <a:bodyPr/>
        <a:lstStyle/>
        <a:p>
          <a:r>
            <a:rPr lang="fr-FR" sz="2800" b="1" dirty="0" smtClean="0"/>
            <a:t>États pathologiques</a:t>
          </a:r>
          <a:endParaRPr lang="fr-FR" sz="2800" b="1" dirty="0"/>
        </a:p>
      </dgm:t>
    </dgm:pt>
    <dgm:pt modelId="{7871FC89-0F03-477E-8FBA-DA05DE06CA38}" type="parTrans" cxnId="{40F8493E-05A3-4693-B7FC-3BEDA594DD9A}">
      <dgm:prSet/>
      <dgm:spPr/>
      <dgm:t>
        <a:bodyPr/>
        <a:lstStyle/>
        <a:p>
          <a:endParaRPr lang="fr-FR" sz="2800"/>
        </a:p>
      </dgm:t>
    </dgm:pt>
    <dgm:pt modelId="{CD4C89CE-D12C-4A4D-A638-DAEA487F896C}" type="sibTrans" cxnId="{40F8493E-05A3-4693-B7FC-3BEDA594DD9A}">
      <dgm:prSet/>
      <dgm:spPr/>
      <dgm:t>
        <a:bodyPr/>
        <a:lstStyle/>
        <a:p>
          <a:endParaRPr lang="fr-FR" sz="2800"/>
        </a:p>
      </dgm:t>
    </dgm:pt>
    <dgm:pt modelId="{064EE3B7-D2FC-4CC6-9F51-2D358F8B8129}">
      <dgm:prSet phldrT="[Texte]" custT="1"/>
      <dgm:spPr>
        <a:solidFill>
          <a:srgbClr val="FF0000">
            <a:alpha val="50000"/>
          </a:srgbClr>
        </a:solidFill>
      </dgm:spPr>
      <dgm:t>
        <a:bodyPr/>
        <a:lstStyle/>
        <a:p>
          <a:r>
            <a:rPr lang="fr-FR" sz="2800" b="1" smtClean="0"/>
            <a:t>Substances exogènes</a:t>
          </a:r>
          <a:endParaRPr lang="fr-FR" sz="2800" b="1" dirty="0"/>
        </a:p>
      </dgm:t>
    </dgm:pt>
    <dgm:pt modelId="{027A2C94-DFE2-4570-B11D-EC965298A17B}" type="parTrans" cxnId="{AA6D8847-9873-43EF-B4E7-CAC21B27F706}">
      <dgm:prSet/>
      <dgm:spPr/>
      <dgm:t>
        <a:bodyPr/>
        <a:lstStyle/>
        <a:p>
          <a:endParaRPr lang="fr-FR" sz="2800"/>
        </a:p>
      </dgm:t>
    </dgm:pt>
    <dgm:pt modelId="{60A8A0CB-58C6-471B-8F53-77B9CB07CA76}" type="sibTrans" cxnId="{AA6D8847-9873-43EF-B4E7-CAC21B27F706}">
      <dgm:prSet/>
      <dgm:spPr/>
      <dgm:t>
        <a:bodyPr/>
        <a:lstStyle/>
        <a:p>
          <a:endParaRPr lang="fr-FR" sz="2800"/>
        </a:p>
      </dgm:t>
    </dgm:pt>
    <dgm:pt modelId="{E53D6A39-399B-48EF-A52E-F41B6072E25E}">
      <dgm:prSet phldrT="[Texte]" custT="1"/>
      <dgm:spPr>
        <a:solidFill>
          <a:srgbClr val="00B050">
            <a:alpha val="50000"/>
          </a:srgbClr>
        </a:solidFill>
      </dgm:spPr>
      <dgm:t>
        <a:bodyPr/>
        <a:lstStyle/>
        <a:p>
          <a:r>
            <a:rPr lang="fr-FR" sz="2800" b="1" smtClean="0"/>
            <a:t>Substances endogènes </a:t>
          </a:r>
          <a:endParaRPr lang="fr-FR" sz="2800" b="1" dirty="0"/>
        </a:p>
      </dgm:t>
    </dgm:pt>
    <dgm:pt modelId="{0245E3BF-AC45-4A4D-8761-E6DF10AD7CCA}" type="parTrans" cxnId="{4A8DB959-DA36-442D-BD4D-340CD35D9FB2}">
      <dgm:prSet/>
      <dgm:spPr/>
      <dgm:t>
        <a:bodyPr/>
        <a:lstStyle/>
        <a:p>
          <a:endParaRPr lang="fr-FR" sz="2800"/>
        </a:p>
      </dgm:t>
    </dgm:pt>
    <dgm:pt modelId="{9175D692-E995-4375-9B6F-550FD7DEDC9D}" type="sibTrans" cxnId="{4A8DB959-DA36-442D-BD4D-340CD35D9FB2}">
      <dgm:prSet/>
      <dgm:spPr/>
      <dgm:t>
        <a:bodyPr/>
        <a:lstStyle/>
        <a:p>
          <a:endParaRPr lang="fr-FR" sz="2800"/>
        </a:p>
      </dgm:t>
    </dgm:pt>
    <dgm:pt modelId="{9FF3B8BF-7E4C-4830-9A13-B980E7869CAF}" type="pres">
      <dgm:prSet presAssocID="{E26C9C3D-7F67-4FAC-B8E0-5F1425335254}" presName="Name0" presStyleCnt="0">
        <dgm:presLayoutVars>
          <dgm:dir/>
          <dgm:resizeHandles val="exact"/>
        </dgm:presLayoutVars>
      </dgm:prSet>
      <dgm:spPr/>
    </dgm:pt>
    <dgm:pt modelId="{FB9CF253-CDD7-472D-A8A4-AF7F06D891B0}" type="pres">
      <dgm:prSet presAssocID="{19D8D9AF-B5B5-43F1-AB32-D70E35D392E9}" presName="Name5" presStyleLbl="vennNode1" presStyleIdx="0" presStyleCnt="3" custScaleX="111978">
        <dgm:presLayoutVars>
          <dgm:bulletEnabled val="1"/>
        </dgm:presLayoutVars>
      </dgm:prSet>
      <dgm:spPr/>
      <dgm:t>
        <a:bodyPr/>
        <a:lstStyle/>
        <a:p>
          <a:endParaRPr lang="fr-FR"/>
        </a:p>
      </dgm:t>
    </dgm:pt>
    <dgm:pt modelId="{95DE3C5A-2C6D-48B8-81E1-73A1C8E57859}" type="pres">
      <dgm:prSet presAssocID="{CD4C89CE-D12C-4A4D-A638-DAEA487F896C}" presName="space" presStyleCnt="0"/>
      <dgm:spPr/>
    </dgm:pt>
    <dgm:pt modelId="{482935CC-E92B-4B4F-AADE-D7F3AAFB79B2}" type="pres">
      <dgm:prSet presAssocID="{064EE3B7-D2FC-4CC6-9F51-2D358F8B8129}" presName="Name5" presStyleLbl="vennNode1" presStyleIdx="1" presStyleCnt="3">
        <dgm:presLayoutVars>
          <dgm:bulletEnabled val="1"/>
        </dgm:presLayoutVars>
      </dgm:prSet>
      <dgm:spPr/>
      <dgm:t>
        <a:bodyPr/>
        <a:lstStyle/>
        <a:p>
          <a:endParaRPr lang="fr-FR"/>
        </a:p>
      </dgm:t>
    </dgm:pt>
    <dgm:pt modelId="{D78337EC-18F1-4F27-9043-5B58C17C51DC}" type="pres">
      <dgm:prSet presAssocID="{60A8A0CB-58C6-471B-8F53-77B9CB07CA76}" presName="space" presStyleCnt="0"/>
      <dgm:spPr/>
    </dgm:pt>
    <dgm:pt modelId="{E54C4205-009F-4174-9917-988149F807AB}" type="pres">
      <dgm:prSet presAssocID="{E53D6A39-399B-48EF-A52E-F41B6072E25E}" presName="Name5" presStyleLbl="vennNode1" presStyleIdx="2" presStyleCnt="3" custLinFactNeighborX="-7682" custLinFactNeighborY="-3198">
        <dgm:presLayoutVars>
          <dgm:bulletEnabled val="1"/>
        </dgm:presLayoutVars>
      </dgm:prSet>
      <dgm:spPr/>
      <dgm:t>
        <a:bodyPr/>
        <a:lstStyle/>
        <a:p>
          <a:endParaRPr lang="fr-FR"/>
        </a:p>
      </dgm:t>
    </dgm:pt>
  </dgm:ptLst>
  <dgm:cxnLst>
    <dgm:cxn modelId="{AA6D8847-9873-43EF-B4E7-CAC21B27F706}" srcId="{E26C9C3D-7F67-4FAC-B8E0-5F1425335254}" destId="{064EE3B7-D2FC-4CC6-9F51-2D358F8B8129}" srcOrd="1" destOrd="0" parTransId="{027A2C94-DFE2-4570-B11D-EC965298A17B}" sibTransId="{60A8A0CB-58C6-471B-8F53-77B9CB07CA76}"/>
    <dgm:cxn modelId="{4A8DB959-DA36-442D-BD4D-340CD35D9FB2}" srcId="{E26C9C3D-7F67-4FAC-B8E0-5F1425335254}" destId="{E53D6A39-399B-48EF-A52E-F41B6072E25E}" srcOrd="2" destOrd="0" parTransId="{0245E3BF-AC45-4A4D-8761-E6DF10AD7CCA}" sibTransId="{9175D692-E995-4375-9B6F-550FD7DEDC9D}"/>
    <dgm:cxn modelId="{FB686B5B-A403-40BE-ADA8-6CD14EC615CA}" type="presOf" srcId="{E26C9C3D-7F67-4FAC-B8E0-5F1425335254}" destId="{9FF3B8BF-7E4C-4830-9A13-B980E7869CAF}" srcOrd="0" destOrd="0" presId="urn:microsoft.com/office/officeart/2005/8/layout/venn3"/>
    <dgm:cxn modelId="{40F8493E-05A3-4693-B7FC-3BEDA594DD9A}" srcId="{E26C9C3D-7F67-4FAC-B8E0-5F1425335254}" destId="{19D8D9AF-B5B5-43F1-AB32-D70E35D392E9}" srcOrd="0" destOrd="0" parTransId="{7871FC89-0F03-477E-8FBA-DA05DE06CA38}" sibTransId="{CD4C89CE-D12C-4A4D-A638-DAEA487F896C}"/>
    <dgm:cxn modelId="{427EED3F-799C-4083-8CA8-A70A8A19AC0E}" type="presOf" srcId="{E53D6A39-399B-48EF-A52E-F41B6072E25E}" destId="{E54C4205-009F-4174-9917-988149F807AB}" srcOrd="0" destOrd="0" presId="urn:microsoft.com/office/officeart/2005/8/layout/venn3"/>
    <dgm:cxn modelId="{5B4985F8-86ED-4247-89A8-DFCA7B72190E}" type="presOf" srcId="{064EE3B7-D2FC-4CC6-9F51-2D358F8B8129}" destId="{482935CC-E92B-4B4F-AADE-D7F3AAFB79B2}" srcOrd="0" destOrd="0" presId="urn:microsoft.com/office/officeart/2005/8/layout/venn3"/>
    <dgm:cxn modelId="{159F314C-6230-4D8F-B321-E61ABD9E4D24}" type="presOf" srcId="{19D8D9AF-B5B5-43F1-AB32-D70E35D392E9}" destId="{FB9CF253-CDD7-472D-A8A4-AF7F06D891B0}" srcOrd="0" destOrd="0" presId="urn:microsoft.com/office/officeart/2005/8/layout/venn3"/>
    <dgm:cxn modelId="{0FF094A4-63FE-4C0F-B633-99835AC837B3}" type="presParOf" srcId="{9FF3B8BF-7E4C-4830-9A13-B980E7869CAF}" destId="{FB9CF253-CDD7-472D-A8A4-AF7F06D891B0}" srcOrd="0" destOrd="0" presId="urn:microsoft.com/office/officeart/2005/8/layout/venn3"/>
    <dgm:cxn modelId="{E8B4C17C-5389-4052-928B-9D1162C156FD}" type="presParOf" srcId="{9FF3B8BF-7E4C-4830-9A13-B980E7869CAF}" destId="{95DE3C5A-2C6D-48B8-81E1-73A1C8E57859}" srcOrd="1" destOrd="0" presId="urn:microsoft.com/office/officeart/2005/8/layout/venn3"/>
    <dgm:cxn modelId="{A78588EF-AC59-4660-B51F-5B456B8D69C9}" type="presParOf" srcId="{9FF3B8BF-7E4C-4830-9A13-B980E7869CAF}" destId="{482935CC-E92B-4B4F-AADE-D7F3AAFB79B2}" srcOrd="2" destOrd="0" presId="urn:microsoft.com/office/officeart/2005/8/layout/venn3"/>
    <dgm:cxn modelId="{557462ED-FBB5-4D1A-A0D7-32E067535CED}" type="presParOf" srcId="{9FF3B8BF-7E4C-4830-9A13-B980E7869CAF}" destId="{D78337EC-18F1-4F27-9043-5B58C17C51DC}" srcOrd="3" destOrd="0" presId="urn:microsoft.com/office/officeart/2005/8/layout/venn3"/>
    <dgm:cxn modelId="{9827E06A-2F80-4703-9DDA-8E535F4C11D0}" type="presParOf" srcId="{9FF3B8BF-7E4C-4830-9A13-B980E7869CAF}" destId="{E54C4205-009F-4174-9917-988149F807AB}" srcOrd="4" destOrd="0" presId="urn:microsoft.com/office/officeart/2005/8/layout/venn3"/>
  </dgm:cxnLst>
  <dgm:bg/>
  <dgm:whole/>
</dgm:dataModel>
</file>

<file path=ppt/diagrams/data3.xml><?xml version="1.0" encoding="utf-8"?>
<dgm:dataModel xmlns:dgm="http://schemas.openxmlformats.org/drawingml/2006/diagram" xmlns:a="http://schemas.openxmlformats.org/drawingml/2006/main">
  <dgm:ptLst>
    <dgm:pt modelId="{DC66C486-0091-4AAE-817C-BAA1AA4FD9E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F8E04485-63AC-4C85-A67D-6AF47703D648}">
      <dgm:prSet phldrT="[Texte]"/>
      <dgm:spPr/>
      <dgm:t>
        <a:bodyPr/>
        <a:lstStyle/>
        <a:p>
          <a:r>
            <a:rPr lang="fr-FR" dirty="0" smtClean="0"/>
            <a:t>Premiers passages</a:t>
          </a:r>
          <a:endParaRPr lang="fr-FR" dirty="0"/>
        </a:p>
      </dgm:t>
    </dgm:pt>
    <dgm:pt modelId="{CD3A67A0-EBC0-4589-B2EF-EC0214D7A10B}" type="parTrans" cxnId="{22970263-E9DB-4A28-88AC-2DB76EF81FE4}">
      <dgm:prSet/>
      <dgm:spPr/>
      <dgm:t>
        <a:bodyPr/>
        <a:lstStyle/>
        <a:p>
          <a:endParaRPr lang="fr-FR"/>
        </a:p>
      </dgm:t>
    </dgm:pt>
    <dgm:pt modelId="{93EFFACE-5D45-4A4D-8AFD-42BF2AA296C2}" type="sibTrans" cxnId="{22970263-E9DB-4A28-88AC-2DB76EF81FE4}">
      <dgm:prSet/>
      <dgm:spPr/>
      <dgm:t>
        <a:bodyPr/>
        <a:lstStyle/>
        <a:p>
          <a:endParaRPr lang="fr-FR"/>
        </a:p>
      </dgm:t>
    </dgm:pt>
    <dgm:pt modelId="{DC9C66A8-595F-485E-B282-3B770466FFED}">
      <dgm:prSet phldrT="[Texte]"/>
      <dgm:spPr/>
      <dgm:t>
        <a:bodyPr/>
        <a:lstStyle/>
        <a:p>
          <a:r>
            <a:rPr lang="fr-FR" dirty="0" smtClean="0"/>
            <a:t>Premier passage intestinal </a:t>
          </a:r>
          <a:endParaRPr lang="fr-FR" dirty="0"/>
        </a:p>
      </dgm:t>
    </dgm:pt>
    <dgm:pt modelId="{F1103732-B320-4390-B146-4A8C043900EE}" type="parTrans" cxnId="{7F8FC430-7EEC-4830-90BE-8628A5E602C7}">
      <dgm:prSet/>
      <dgm:spPr/>
      <dgm:t>
        <a:bodyPr/>
        <a:lstStyle/>
        <a:p>
          <a:endParaRPr lang="fr-FR"/>
        </a:p>
      </dgm:t>
    </dgm:pt>
    <dgm:pt modelId="{BB4A3F8F-73ED-4C4C-A08C-9B93CABE74B6}" type="sibTrans" cxnId="{7F8FC430-7EEC-4830-90BE-8628A5E602C7}">
      <dgm:prSet/>
      <dgm:spPr/>
      <dgm:t>
        <a:bodyPr/>
        <a:lstStyle/>
        <a:p>
          <a:endParaRPr lang="fr-FR"/>
        </a:p>
      </dgm:t>
    </dgm:pt>
    <dgm:pt modelId="{1805F064-9E4C-482E-9AB5-7B1A627E418D}">
      <dgm:prSet phldrT="[Texte]"/>
      <dgm:spPr/>
      <dgm:t>
        <a:bodyPr/>
        <a:lstStyle/>
        <a:p>
          <a:r>
            <a:rPr lang="fr-FR" dirty="0" smtClean="0"/>
            <a:t>Premier passage hépatique</a:t>
          </a:r>
          <a:endParaRPr lang="fr-FR" dirty="0"/>
        </a:p>
      </dgm:t>
    </dgm:pt>
    <dgm:pt modelId="{E055DA95-70C9-4A6C-8C94-B59A8EB7F8E0}" type="parTrans" cxnId="{5C23B1FE-4910-4560-B59D-8D6D62F4256E}">
      <dgm:prSet/>
      <dgm:spPr/>
      <dgm:t>
        <a:bodyPr/>
        <a:lstStyle/>
        <a:p>
          <a:endParaRPr lang="fr-FR"/>
        </a:p>
      </dgm:t>
    </dgm:pt>
    <dgm:pt modelId="{3C2F3AC5-1EAB-47FE-B252-F9D21F017863}" type="sibTrans" cxnId="{5C23B1FE-4910-4560-B59D-8D6D62F4256E}">
      <dgm:prSet/>
      <dgm:spPr/>
      <dgm:t>
        <a:bodyPr/>
        <a:lstStyle/>
        <a:p>
          <a:endParaRPr lang="fr-FR"/>
        </a:p>
      </dgm:t>
    </dgm:pt>
    <dgm:pt modelId="{8D1B56D3-9803-458C-AAD0-1261CD5E6091}">
      <dgm:prSet phldrT="[Texte]"/>
      <dgm:spPr/>
      <dgm:t>
        <a:bodyPr/>
        <a:lstStyle/>
        <a:p>
          <a:r>
            <a:rPr lang="fr-FR" dirty="0" smtClean="0"/>
            <a:t>Premier passage </a:t>
          </a:r>
          <a:r>
            <a:rPr lang="fr-FR" dirty="0" smtClean="0"/>
            <a:t>pulmonaire</a:t>
          </a:r>
          <a:endParaRPr lang="fr-FR" dirty="0"/>
        </a:p>
      </dgm:t>
    </dgm:pt>
    <dgm:pt modelId="{35984F3A-F7D3-4837-B3D9-4F5A2BA32E97}" type="parTrans" cxnId="{E4FE9CD9-A9BD-427C-A1AF-8FE253B7CF63}">
      <dgm:prSet/>
      <dgm:spPr/>
      <dgm:t>
        <a:bodyPr/>
        <a:lstStyle/>
        <a:p>
          <a:endParaRPr lang="fr-FR"/>
        </a:p>
      </dgm:t>
    </dgm:pt>
    <dgm:pt modelId="{802C026C-0C89-48E6-B715-90D9987146F2}" type="sibTrans" cxnId="{E4FE9CD9-A9BD-427C-A1AF-8FE253B7CF63}">
      <dgm:prSet/>
      <dgm:spPr/>
      <dgm:t>
        <a:bodyPr/>
        <a:lstStyle/>
        <a:p>
          <a:endParaRPr lang="fr-FR"/>
        </a:p>
      </dgm:t>
    </dgm:pt>
    <dgm:pt modelId="{7353C1DB-2C31-47AC-8ADE-AE23C2F0D966}" type="pres">
      <dgm:prSet presAssocID="{DC66C486-0091-4AAE-817C-BAA1AA4FD9E9}" presName="hierChild1" presStyleCnt="0">
        <dgm:presLayoutVars>
          <dgm:orgChart val="1"/>
          <dgm:chPref val="1"/>
          <dgm:dir/>
          <dgm:animOne val="branch"/>
          <dgm:animLvl val="lvl"/>
          <dgm:resizeHandles/>
        </dgm:presLayoutVars>
      </dgm:prSet>
      <dgm:spPr/>
      <dgm:t>
        <a:bodyPr/>
        <a:lstStyle/>
        <a:p>
          <a:endParaRPr lang="fr-FR"/>
        </a:p>
      </dgm:t>
    </dgm:pt>
    <dgm:pt modelId="{AF5FD87E-ECF7-438F-BAFD-F6E22417A7A9}" type="pres">
      <dgm:prSet presAssocID="{F8E04485-63AC-4C85-A67D-6AF47703D648}" presName="hierRoot1" presStyleCnt="0">
        <dgm:presLayoutVars>
          <dgm:hierBranch val="init"/>
        </dgm:presLayoutVars>
      </dgm:prSet>
      <dgm:spPr/>
    </dgm:pt>
    <dgm:pt modelId="{350ED21B-883A-4297-A8F9-BB6E86E61CA1}" type="pres">
      <dgm:prSet presAssocID="{F8E04485-63AC-4C85-A67D-6AF47703D648}" presName="rootComposite1" presStyleCnt="0"/>
      <dgm:spPr/>
    </dgm:pt>
    <dgm:pt modelId="{8D0E0600-8C7E-4F98-9B12-83BE4358A097}" type="pres">
      <dgm:prSet presAssocID="{F8E04485-63AC-4C85-A67D-6AF47703D648}" presName="rootText1" presStyleLbl="node0" presStyleIdx="0" presStyleCnt="1" custLinFactNeighborY="-35564">
        <dgm:presLayoutVars>
          <dgm:chPref val="3"/>
        </dgm:presLayoutVars>
      </dgm:prSet>
      <dgm:spPr/>
      <dgm:t>
        <a:bodyPr/>
        <a:lstStyle/>
        <a:p>
          <a:endParaRPr lang="fr-FR"/>
        </a:p>
      </dgm:t>
    </dgm:pt>
    <dgm:pt modelId="{397C5AD5-D957-472F-941E-23CA63F62439}" type="pres">
      <dgm:prSet presAssocID="{F8E04485-63AC-4C85-A67D-6AF47703D648}" presName="rootConnector1" presStyleLbl="node1" presStyleIdx="0" presStyleCnt="0"/>
      <dgm:spPr/>
      <dgm:t>
        <a:bodyPr/>
        <a:lstStyle/>
        <a:p>
          <a:endParaRPr lang="fr-FR"/>
        </a:p>
      </dgm:t>
    </dgm:pt>
    <dgm:pt modelId="{279B4361-AEBA-4314-8D6D-478EC02488E1}" type="pres">
      <dgm:prSet presAssocID="{F8E04485-63AC-4C85-A67D-6AF47703D648}" presName="hierChild2" presStyleCnt="0"/>
      <dgm:spPr/>
    </dgm:pt>
    <dgm:pt modelId="{830D9721-52F4-44D9-AADB-36D512FC5B9F}" type="pres">
      <dgm:prSet presAssocID="{F1103732-B320-4390-B146-4A8C043900EE}" presName="Name37" presStyleLbl="parChTrans1D2" presStyleIdx="0" presStyleCnt="3"/>
      <dgm:spPr/>
      <dgm:t>
        <a:bodyPr/>
        <a:lstStyle/>
        <a:p>
          <a:endParaRPr lang="fr-FR"/>
        </a:p>
      </dgm:t>
    </dgm:pt>
    <dgm:pt modelId="{73BBD092-5B5C-4F6B-BA7A-1138957E8A59}" type="pres">
      <dgm:prSet presAssocID="{DC9C66A8-595F-485E-B282-3B770466FFED}" presName="hierRoot2" presStyleCnt="0">
        <dgm:presLayoutVars>
          <dgm:hierBranch val="init"/>
        </dgm:presLayoutVars>
      </dgm:prSet>
      <dgm:spPr/>
    </dgm:pt>
    <dgm:pt modelId="{4C0B80BD-A561-4D18-8F53-27B3061F68B7}" type="pres">
      <dgm:prSet presAssocID="{DC9C66A8-595F-485E-B282-3B770466FFED}" presName="rootComposite" presStyleCnt="0"/>
      <dgm:spPr/>
    </dgm:pt>
    <dgm:pt modelId="{56C811BA-F73F-426F-A573-F063B9FAAFB3}" type="pres">
      <dgm:prSet presAssocID="{DC9C66A8-595F-485E-B282-3B770466FFED}" presName="rootText" presStyleLbl="node2" presStyleIdx="0" presStyleCnt="3" custLinFactNeighborY="32534">
        <dgm:presLayoutVars>
          <dgm:chPref val="3"/>
        </dgm:presLayoutVars>
      </dgm:prSet>
      <dgm:spPr/>
      <dgm:t>
        <a:bodyPr/>
        <a:lstStyle/>
        <a:p>
          <a:endParaRPr lang="fr-FR"/>
        </a:p>
      </dgm:t>
    </dgm:pt>
    <dgm:pt modelId="{58E394F5-635E-4598-99AE-943C4A562F17}" type="pres">
      <dgm:prSet presAssocID="{DC9C66A8-595F-485E-B282-3B770466FFED}" presName="rootConnector" presStyleLbl="node2" presStyleIdx="0" presStyleCnt="3"/>
      <dgm:spPr/>
      <dgm:t>
        <a:bodyPr/>
        <a:lstStyle/>
        <a:p>
          <a:endParaRPr lang="fr-FR"/>
        </a:p>
      </dgm:t>
    </dgm:pt>
    <dgm:pt modelId="{9AD99159-3993-41AE-B6A0-68DFCD02D8CD}" type="pres">
      <dgm:prSet presAssocID="{DC9C66A8-595F-485E-B282-3B770466FFED}" presName="hierChild4" presStyleCnt="0"/>
      <dgm:spPr/>
    </dgm:pt>
    <dgm:pt modelId="{85E9E2EB-AC59-4817-BE06-04C43A1124D3}" type="pres">
      <dgm:prSet presAssocID="{DC9C66A8-595F-485E-B282-3B770466FFED}" presName="hierChild5" presStyleCnt="0"/>
      <dgm:spPr/>
    </dgm:pt>
    <dgm:pt modelId="{5F9A9664-B5E3-4304-B7B1-13A49270BCE5}" type="pres">
      <dgm:prSet presAssocID="{E055DA95-70C9-4A6C-8C94-B59A8EB7F8E0}" presName="Name37" presStyleLbl="parChTrans1D2" presStyleIdx="1" presStyleCnt="3"/>
      <dgm:spPr/>
      <dgm:t>
        <a:bodyPr/>
        <a:lstStyle/>
        <a:p>
          <a:endParaRPr lang="fr-FR"/>
        </a:p>
      </dgm:t>
    </dgm:pt>
    <dgm:pt modelId="{8BD3D360-0D39-4995-A4BB-B476A5C3719C}" type="pres">
      <dgm:prSet presAssocID="{1805F064-9E4C-482E-9AB5-7B1A627E418D}" presName="hierRoot2" presStyleCnt="0">
        <dgm:presLayoutVars>
          <dgm:hierBranch val="init"/>
        </dgm:presLayoutVars>
      </dgm:prSet>
      <dgm:spPr/>
    </dgm:pt>
    <dgm:pt modelId="{DD0A6D23-884E-4EB2-A875-2D5BB9CD437E}" type="pres">
      <dgm:prSet presAssocID="{1805F064-9E4C-482E-9AB5-7B1A627E418D}" presName="rootComposite" presStyleCnt="0"/>
      <dgm:spPr/>
    </dgm:pt>
    <dgm:pt modelId="{29258EA3-7343-4480-A683-A5D35008183C}" type="pres">
      <dgm:prSet presAssocID="{1805F064-9E4C-482E-9AB5-7B1A627E418D}" presName="rootText" presStyleLbl="node2" presStyleIdx="1" presStyleCnt="3" custLinFactY="211" custLinFactNeighborY="100000">
        <dgm:presLayoutVars>
          <dgm:chPref val="3"/>
        </dgm:presLayoutVars>
      </dgm:prSet>
      <dgm:spPr/>
      <dgm:t>
        <a:bodyPr/>
        <a:lstStyle/>
        <a:p>
          <a:endParaRPr lang="fr-FR"/>
        </a:p>
      </dgm:t>
    </dgm:pt>
    <dgm:pt modelId="{2424FB76-1CAD-42C6-A04F-1D636C0C4648}" type="pres">
      <dgm:prSet presAssocID="{1805F064-9E4C-482E-9AB5-7B1A627E418D}" presName="rootConnector" presStyleLbl="node2" presStyleIdx="1" presStyleCnt="3"/>
      <dgm:spPr/>
      <dgm:t>
        <a:bodyPr/>
        <a:lstStyle/>
        <a:p>
          <a:endParaRPr lang="fr-FR"/>
        </a:p>
      </dgm:t>
    </dgm:pt>
    <dgm:pt modelId="{72CE0594-C77A-4659-9803-F10E0B623CB8}" type="pres">
      <dgm:prSet presAssocID="{1805F064-9E4C-482E-9AB5-7B1A627E418D}" presName="hierChild4" presStyleCnt="0"/>
      <dgm:spPr/>
    </dgm:pt>
    <dgm:pt modelId="{DFD0F776-EC59-4C15-A028-3B4EDADA940C}" type="pres">
      <dgm:prSet presAssocID="{1805F064-9E4C-482E-9AB5-7B1A627E418D}" presName="hierChild5" presStyleCnt="0"/>
      <dgm:spPr/>
    </dgm:pt>
    <dgm:pt modelId="{3C0787FA-88F3-46E5-87B4-FCA3A4A269E3}" type="pres">
      <dgm:prSet presAssocID="{35984F3A-F7D3-4837-B3D9-4F5A2BA32E97}" presName="Name37" presStyleLbl="parChTrans1D2" presStyleIdx="2" presStyleCnt="3"/>
      <dgm:spPr/>
      <dgm:t>
        <a:bodyPr/>
        <a:lstStyle/>
        <a:p>
          <a:endParaRPr lang="fr-FR"/>
        </a:p>
      </dgm:t>
    </dgm:pt>
    <dgm:pt modelId="{884A1E96-2E91-455C-AB48-7D6E4DCEA43A}" type="pres">
      <dgm:prSet presAssocID="{8D1B56D3-9803-458C-AAD0-1261CD5E6091}" presName="hierRoot2" presStyleCnt="0">
        <dgm:presLayoutVars>
          <dgm:hierBranch val="init"/>
        </dgm:presLayoutVars>
      </dgm:prSet>
      <dgm:spPr/>
    </dgm:pt>
    <dgm:pt modelId="{23B52B84-551B-4F1D-B006-24D4400E1546}" type="pres">
      <dgm:prSet presAssocID="{8D1B56D3-9803-458C-AAD0-1261CD5E6091}" presName="rootComposite" presStyleCnt="0"/>
      <dgm:spPr/>
    </dgm:pt>
    <dgm:pt modelId="{C5234F5A-5F72-4545-B6E7-975B728AC0C8}" type="pres">
      <dgm:prSet presAssocID="{8D1B56D3-9803-458C-AAD0-1261CD5E6091}" presName="rootText" presStyleLbl="node2" presStyleIdx="2" presStyleCnt="3" custLinFactNeighborY="32534">
        <dgm:presLayoutVars>
          <dgm:chPref val="3"/>
        </dgm:presLayoutVars>
      </dgm:prSet>
      <dgm:spPr/>
      <dgm:t>
        <a:bodyPr/>
        <a:lstStyle/>
        <a:p>
          <a:endParaRPr lang="fr-FR"/>
        </a:p>
      </dgm:t>
    </dgm:pt>
    <dgm:pt modelId="{96C37764-5F07-4ADB-B5F6-0E9C55A87302}" type="pres">
      <dgm:prSet presAssocID="{8D1B56D3-9803-458C-AAD0-1261CD5E6091}" presName="rootConnector" presStyleLbl="node2" presStyleIdx="2" presStyleCnt="3"/>
      <dgm:spPr/>
      <dgm:t>
        <a:bodyPr/>
        <a:lstStyle/>
        <a:p>
          <a:endParaRPr lang="fr-FR"/>
        </a:p>
      </dgm:t>
    </dgm:pt>
    <dgm:pt modelId="{391A5C4F-B8ED-4775-9E6E-4F55626FEF4B}" type="pres">
      <dgm:prSet presAssocID="{8D1B56D3-9803-458C-AAD0-1261CD5E6091}" presName="hierChild4" presStyleCnt="0"/>
      <dgm:spPr/>
    </dgm:pt>
    <dgm:pt modelId="{AA81B52A-C920-4D3C-ACF9-E70FBA223484}" type="pres">
      <dgm:prSet presAssocID="{8D1B56D3-9803-458C-AAD0-1261CD5E6091}" presName="hierChild5" presStyleCnt="0"/>
      <dgm:spPr/>
    </dgm:pt>
    <dgm:pt modelId="{74ED0093-7B41-4787-A22E-BC61478AB3B2}" type="pres">
      <dgm:prSet presAssocID="{F8E04485-63AC-4C85-A67D-6AF47703D648}" presName="hierChild3" presStyleCnt="0"/>
      <dgm:spPr/>
    </dgm:pt>
  </dgm:ptLst>
  <dgm:cxnLst>
    <dgm:cxn modelId="{D3DA1618-3431-4E72-9D75-9EE154B8E7A4}" type="presOf" srcId="{E055DA95-70C9-4A6C-8C94-B59A8EB7F8E0}" destId="{5F9A9664-B5E3-4304-B7B1-13A49270BCE5}" srcOrd="0" destOrd="0" presId="urn:microsoft.com/office/officeart/2005/8/layout/orgChart1"/>
    <dgm:cxn modelId="{F838EB65-5521-4D92-B9B3-515F727B1D37}" type="presOf" srcId="{35984F3A-F7D3-4837-B3D9-4F5A2BA32E97}" destId="{3C0787FA-88F3-46E5-87B4-FCA3A4A269E3}" srcOrd="0" destOrd="0" presId="urn:microsoft.com/office/officeart/2005/8/layout/orgChart1"/>
    <dgm:cxn modelId="{67046B5C-6542-4AE5-BFE8-E315262B787E}" type="presOf" srcId="{1805F064-9E4C-482E-9AB5-7B1A627E418D}" destId="{2424FB76-1CAD-42C6-A04F-1D636C0C4648}" srcOrd="1" destOrd="0" presId="urn:microsoft.com/office/officeart/2005/8/layout/orgChart1"/>
    <dgm:cxn modelId="{7F8FC430-7EEC-4830-90BE-8628A5E602C7}" srcId="{F8E04485-63AC-4C85-A67D-6AF47703D648}" destId="{DC9C66A8-595F-485E-B282-3B770466FFED}" srcOrd="0" destOrd="0" parTransId="{F1103732-B320-4390-B146-4A8C043900EE}" sibTransId="{BB4A3F8F-73ED-4C4C-A08C-9B93CABE74B6}"/>
    <dgm:cxn modelId="{E888133F-78A2-4C3F-8775-2CB8C4B3DC54}" type="presOf" srcId="{F8E04485-63AC-4C85-A67D-6AF47703D648}" destId="{8D0E0600-8C7E-4F98-9B12-83BE4358A097}" srcOrd="0" destOrd="0" presId="urn:microsoft.com/office/officeart/2005/8/layout/orgChart1"/>
    <dgm:cxn modelId="{22970263-E9DB-4A28-88AC-2DB76EF81FE4}" srcId="{DC66C486-0091-4AAE-817C-BAA1AA4FD9E9}" destId="{F8E04485-63AC-4C85-A67D-6AF47703D648}" srcOrd="0" destOrd="0" parTransId="{CD3A67A0-EBC0-4589-B2EF-EC0214D7A10B}" sibTransId="{93EFFACE-5D45-4A4D-8AFD-42BF2AA296C2}"/>
    <dgm:cxn modelId="{9AC4730D-5F8F-47A2-B659-A475D2680A5B}" type="presOf" srcId="{F8E04485-63AC-4C85-A67D-6AF47703D648}" destId="{397C5AD5-D957-472F-941E-23CA63F62439}" srcOrd="1" destOrd="0" presId="urn:microsoft.com/office/officeart/2005/8/layout/orgChart1"/>
    <dgm:cxn modelId="{6D5832AB-D1D0-4F49-B2FC-33FFABEF7FF2}" type="presOf" srcId="{8D1B56D3-9803-458C-AAD0-1261CD5E6091}" destId="{C5234F5A-5F72-4545-B6E7-975B728AC0C8}" srcOrd="0" destOrd="0" presId="urn:microsoft.com/office/officeart/2005/8/layout/orgChart1"/>
    <dgm:cxn modelId="{5C23B1FE-4910-4560-B59D-8D6D62F4256E}" srcId="{F8E04485-63AC-4C85-A67D-6AF47703D648}" destId="{1805F064-9E4C-482E-9AB5-7B1A627E418D}" srcOrd="1" destOrd="0" parTransId="{E055DA95-70C9-4A6C-8C94-B59A8EB7F8E0}" sibTransId="{3C2F3AC5-1EAB-47FE-B252-F9D21F017863}"/>
    <dgm:cxn modelId="{B57208F7-AC0F-47AB-949A-0603C63E535E}" type="presOf" srcId="{1805F064-9E4C-482E-9AB5-7B1A627E418D}" destId="{29258EA3-7343-4480-A683-A5D35008183C}" srcOrd="0" destOrd="0" presId="urn:microsoft.com/office/officeart/2005/8/layout/orgChart1"/>
    <dgm:cxn modelId="{B3D210C3-F895-4DEA-9417-9DE2D3001424}" type="presOf" srcId="{8D1B56D3-9803-458C-AAD0-1261CD5E6091}" destId="{96C37764-5F07-4ADB-B5F6-0E9C55A87302}" srcOrd="1" destOrd="0" presId="urn:microsoft.com/office/officeart/2005/8/layout/orgChart1"/>
    <dgm:cxn modelId="{93085C63-5335-4BAC-8C74-EC3474F0BB3A}" type="presOf" srcId="{DC66C486-0091-4AAE-817C-BAA1AA4FD9E9}" destId="{7353C1DB-2C31-47AC-8ADE-AE23C2F0D966}" srcOrd="0" destOrd="0" presId="urn:microsoft.com/office/officeart/2005/8/layout/orgChart1"/>
    <dgm:cxn modelId="{B3021124-A637-404C-A66A-A5025F5B272A}" type="presOf" srcId="{DC9C66A8-595F-485E-B282-3B770466FFED}" destId="{58E394F5-635E-4598-99AE-943C4A562F17}" srcOrd="1" destOrd="0" presId="urn:microsoft.com/office/officeart/2005/8/layout/orgChart1"/>
    <dgm:cxn modelId="{23446C27-1767-42ED-8C8D-C7B260FA9E4F}" type="presOf" srcId="{DC9C66A8-595F-485E-B282-3B770466FFED}" destId="{56C811BA-F73F-426F-A573-F063B9FAAFB3}" srcOrd="0" destOrd="0" presId="urn:microsoft.com/office/officeart/2005/8/layout/orgChart1"/>
    <dgm:cxn modelId="{E4FE9CD9-A9BD-427C-A1AF-8FE253B7CF63}" srcId="{F8E04485-63AC-4C85-A67D-6AF47703D648}" destId="{8D1B56D3-9803-458C-AAD0-1261CD5E6091}" srcOrd="2" destOrd="0" parTransId="{35984F3A-F7D3-4837-B3D9-4F5A2BA32E97}" sibTransId="{802C026C-0C89-48E6-B715-90D9987146F2}"/>
    <dgm:cxn modelId="{6ADC051E-C3FF-4ADD-A771-5B2D6B7D5DCF}" type="presOf" srcId="{F1103732-B320-4390-B146-4A8C043900EE}" destId="{830D9721-52F4-44D9-AADB-36D512FC5B9F}" srcOrd="0" destOrd="0" presId="urn:microsoft.com/office/officeart/2005/8/layout/orgChart1"/>
    <dgm:cxn modelId="{195D37DE-EA6B-4906-900E-232C7DAACD7F}" type="presParOf" srcId="{7353C1DB-2C31-47AC-8ADE-AE23C2F0D966}" destId="{AF5FD87E-ECF7-438F-BAFD-F6E22417A7A9}" srcOrd="0" destOrd="0" presId="urn:microsoft.com/office/officeart/2005/8/layout/orgChart1"/>
    <dgm:cxn modelId="{CF86E2EE-C138-447B-B666-FA40C4A5A826}" type="presParOf" srcId="{AF5FD87E-ECF7-438F-BAFD-F6E22417A7A9}" destId="{350ED21B-883A-4297-A8F9-BB6E86E61CA1}" srcOrd="0" destOrd="0" presId="urn:microsoft.com/office/officeart/2005/8/layout/orgChart1"/>
    <dgm:cxn modelId="{52BEBC40-7F8A-4C35-A953-DDB7D7E07CB8}" type="presParOf" srcId="{350ED21B-883A-4297-A8F9-BB6E86E61CA1}" destId="{8D0E0600-8C7E-4F98-9B12-83BE4358A097}" srcOrd="0" destOrd="0" presId="urn:microsoft.com/office/officeart/2005/8/layout/orgChart1"/>
    <dgm:cxn modelId="{ABF3C77B-DBF6-4FE2-8211-429F9D8E00A2}" type="presParOf" srcId="{350ED21B-883A-4297-A8F9-BB6E86E61CA1}" destId="{397C5AD5-D957-472F-941E-23CA63F62439}" srcOrd="1" destOrd="0" presId="urn:microsoft.com/office/officeart/2005/8/layout/orgChart1"/>
    <dgm:cxn modelId="{C7DA69DD-A583-475D-8C1F-57EC0CF56DD1}" type="presParOf" srcId="{AF5FD87E-ECF7-438F-BAFD-F6E22417A7A9}" destId="{279B4361-AEBA-4314-8D6D-478EC02488E1}" srcOrd="1" destOrd="0" presId="urn:microsoft.com/office/officeart/2005/8/layout/orgChart1"/>
    <dgm:cxn modelId="{91CFF82C-00A9-491D-A05C-752F7B0B3B92}" type="presParOf" srcId="{279B4361-AEBA-4314-8D6D-478EC02488E1}" destId="{830D9721-52F4-44D9-AADB-36D512FC5B9F}" srcOrd="0" destOrd="0" presId="urn:microsoft.com/office/officeart/2005/8/layout/orgChart1"/>
    <dgm:cxn modelId="{BE7BE002-EF62-4B66-B774-ADF68265CB6A}" type="presParOf" srcId="{279B4361-AEBA-4314-8D6D-478EC02488E1}" destId="{73BBD092-5B5C-4F6B-BA7A-1138957E8A59}" srcOrd="1" destOrd="0" presId="urn:microsoft.com/office/officeart/2005/8/layout/orgChart1"/>
    <dgm:cxn modelId="{C339738F-EF44-43FA-98B2-7636B6B81517}" type="presParOf" srcId="{73BBD092-5B5C-4F6B-BA7A-1138957E8A59}" destId="{4C0B80BD-A561-4D18-8F53-27B3061F68B7}" srcOrd="0" destOrd="0" presId="urn:microsoft.com/office/officeart/2005/8/layout/orgChart1"/>
    <dgm:cxn modelId="{827EEF34-4808-44BC-B518-039660DF4CAC}" type="presParOf" srcId="{4C0B80BD-A561-4D18-8F53-27B3061F68B7}" destId="{56C811BA-F73F-426F-A573-F063B9FAAFB3}" srcOrd="0" destOrd="0" presId="urn:microsoft.com/office/officeart/2005/8/layout/orgChart1"/>
    <dgm:cxn modelId="{D0400E67-88C3-423F-9FFA-A717F76B694D}" type="presParOf" srcId="{4C0B80BD-A561-4D18-8F53-27B3061F68B7}" destId="{58E394F5-635E-4598-99AE-943C4A562F17}" srcOrd="1" destOrd="0" presId="urn:microsoft.com/office/officeart/2005/8/layout/orgChart1"/>
    <dgm:cxn modelId="{176D00FE-8BFA-45CD-949E-B1D7E0EAA33B}" type="presParOf" srcId="{73BBD092-5B5C-4F6B-BA7A-1138957E8A59}" destId="{9AD99159-3993-41AE-B6A0-68DFCD02D8CD}" srcOrd="1" destOrd="0" presId="urn:microsoft.com/office/officeart/2005/8/layout/orgChart1"/>
    <dgm:cxn modelId="{29E35D33-A1AB-4B9B-8E42-A682DD8AFA2A}" type="presParOf" srcId="{73BBD092-5B5C-4F6B-BA7A-1138957E8A59}" destId="{85E9E2EB-AC59-4817-BE06-04C43A1124D3}" srcOrd="2" destOrd="0" presId="urn:microsoft.com/office/officeart/2005/8/layout/orgChart1"/>
    <dgm:cxn modelId="{AF8FCFB6-BE37-4C90-914E-47E2A3DB8C1B}" type="presParOf" srcId="{279B4361-AEBA-4314-8D6D-478EC02488E1}" destId="{5F9A9664-B5E3-4304-B7B1-13A49270BCE5}" srcOrd="2" destOrd="0" presId="urn:microsoft.com/office/officeart/2005/8/layout/orgChart1"/>
    <dgm:cxn modelId="{3DBD42F8-801A-4C18-9627-E0FEAE71EAF6}" type="presParOf" srcId="{279B4361-AEBA-4314-8D6D-478EC02488E1}" destId="{8BD3D360-0D39-4995-A4BB-B476A5C3719C}" srcOrd="3" destOrd="0" presId="urn:microsoft.com/office/officeart/2005/8/layout/orgChart1"/>
    <dgm:cxn modelId="{ECCE563C-C231-4334-BB2B-4161E5EA234A}" type="presParOf" srcId="{8BD3D360-0D39-4995-A4BB-B476A5C3719C}" destId="{DD0A6D23-884E-4EB2-A875-2D5BB9CD437E}" srcOrd="0" destOrd="0" presId="urn:microsoft.com/office/officeart/2005/8/layout/orgChart1"/>
    <dgm:cxn modelId="{9258193E-9AFF-4B6E-BC29-9BBFA0AC6C02}" type="presParOf" srcId="{DD0A6D23-884E-4EB2-A875-2D5BB9CD437E}" destId="{29258EA3-7343-4480-A683-A5D35008183C}" srcOrd="0" destOrd="0" presId="urn:microsoft.com/office/officeart/2005/8/layout/orgChart1"/>
    <dgm:cxn modelId="{D398ABF9-5472-4858-A3B0-E96D9FA75338}" type="presParOf" srcId="{DD0A6D23-884E-4EB2-A875-2D5BB9CD437E}" destId="{2424FB76-1CAD-42C6-A04F-1D636C0C4648}" srcOrd="1" destOrd="0" presId="urn:microsoft.com/office/officeart/2005/8/layout/orgChart1"/>
    <dgm:cxn modelId="{23892363-F2CA-4CF6-8355-5BB60260D931}" type="presParOf" srcId="{8BD3D360-0D39-4995-A4BB-B476A5C3719C}" destId="{72CE0594-C77A-4659-9803-F10E0B623CB8}" srcOrd="1" destOrd="0" presId="urn:microsoft.com/office/officeart/2005/8/layout/orgChart1"/>
    <dgm:cxn modelId="{AE5E2152-EBB0-4D6D-948C-814F1AF844B4}" type="presParOf" srcId="{8BD3D360-0D39-4995-A4BB-B476A5C3719C}" destId="{DFD0F776-EC59-4C15-A028-3B4EDADA940C}" srcOrd="2" destOrd="0" presId="urn:microsoft.com/office/officeart/2005/8/layout/orgChart1"/>
    <dgm:cxn modelId="{67C148D5-F66F-4CC3-AB4A-7265BFF5CF95}" type="presParOf" srcId="{279B4361-AEBA-4314-8D6D-478EC02488E1}" destId="{3C0787FA-88F3-46E5-87B4-FCA3A4A269E3}" srcOrd="4" destOrd="0" presId="urn:microsoft.com/office/officeart/2005/8/layout/orgChart1"/>
    <dgm:cxn modelId="{34B02AB4-A7BF-458A-B82F-F67C08CEC2BA}" type="presParOf" srcId="{279B4361-AEBA-4314-8D6D-478EC02488E1}" destId="{884A1E96-2E91-455C-AB48-7D6E4DCEA43A}" srcOrd="5" destOrd="0" presId="urn:microsoft.com/office/officeart/2005/8/layout/orgChart1"/>
    <dgm:cxn modelId="{B4DDF5F5-E913-4033-83D7-2A4B18A6764E}" type="presParOf" srcId="{884A1E96-2E91-455C-AB48-7D6E4DCEA43A}" destId="{23B52B84-551B-4F1D-B006-24D4400E1546}" srcOrd="0" destOrd="0" presId="urn:microsoft.com/office/officeart/2005/8/layout/orgChart1"/>
    <dgm:cxn modelId="{DBE8F52B-ADAE-4BBE-B401-9649F4E17DA4}" type="presParOf" srcId="{23B52B84-551B-4F1D-B006-24D4400E1546}" destId="{C5234F5A-5F72-4545-B6E7-975B728AC0C8}" srcOrd="0" destOrd="0" presId="urn:microsoft.com/office/officeart/2005/8/layout/orgChart1"/>
    <dgm:cxn modelId="{C1052BCE-A7DA-4B03-B171-ED4C257D3E44}" type="presParOf" srcId="{23B52B84-551B-4F1D-B006-24D4400E1546}" destId="{96C37764-5F07-4ADB-B5F6-0E9C55A87302}" srcOrd="1" destOrd="0" presId="urn:microsoft.com/office/officeart/2005/8/layout/orgChart1"/>
    <dgm:cxn modelId="{AA8534E7-5526-40C9-85E7-9126CEBB07B7}" type="presParOf" srcId="{884A1E96-2E91-455C-AB48-7D6E4DCEA43A}" destId="{391A5C4F-B8ED-4775-9E6E-4F55626FEF4B}" srcOrd="1" destOrd="0" presId="urn:microsoft.com/office/officeart/2005/8/layout/orgChart1"/>
    <dgm:cxn modelId="{5F8D198B-F521-43D1-9116-9E358890DB0A}" type="presParOf" srcId="{884A1E96-2E91-455C-AB48-7D6E4DCEA43A}" destId="{AA81B52A-C920-4D3C-ACF9-E70FBA223484}" srcOrd="2" destOrd="0" presId="urn:microsoft.com/office/officeart/2005/8/layout/orgChart1"/>
    <dgm:cxn modelId="{CEC56CA3-D8EE-4B79-B92D-232B4028F677}" type="presParOf" srcId="{AF5FD87E-ECF7-438F-BAFD-F6E22417A7A9}" destId="{74ED0093-7B41-4787-A22E-BC61478AB3B2}"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0494E-080D-4721-9B05-71374C46FB58}" type="datetimeFigureOut">
              <a:rPr lang="fr-FR" smtClean="0"/>
              <a:pPr/>
              <a:t>22/02/2010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12951-2BF0-424E-878C-3E0A80ECFEAF}"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06B1E61F-D855-4793-91D8-606AD1EB2C76}" type="slidenum">
              <a:rPr lang="fr-FR">
                <a:latin typeface="Arial" pitchFamily="34" charset="0"/>
              </a:rPr>
              <a:pPr/>
              <a:t>2</a:t>
            </a:fld>
            <a:endParaRPr lang="fr-FR">
              <a:latin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fr-F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r>
              <a:rPr lang="fr-FR" b="1" i="1" u="sng" dirty="0" smtClean="0">
                <a:solidFill>
                  <a:schemeClr val="bg1"/>
                </a:solidFill>
              </a:rPr>
              <a:t>Surface de contact :</a:t>
            </a:r>
            <a:endParaRPr lang="fr-FR" dirty="0" smtClean="0">
              <a:solidFill>
                <a:schemeClr val="bg1"/>
              </a:solidFill>
            </a:endParaRPr>
          </a:p>
          <a:p>
            <a:r>
              <a:rPr lang="fr-FR" dirty="0" smtClean="0">
                <a:solidFill>
                  <a:schemeClr val="bg1"/>
                </a:solidFill>
              </a:rPr>
              <a:t> L’augmentation de la surface de contact membranaire augmente l’absorption.</a:t>
            </a:r>
          </a:p>
          <a:p>
            <a:r>
              <a:rPr lang="fr-FR" dirty="0" smtClean="0">
                <a:solidFill>
                  <a:schemeClr val="bg1"/>
                </a:solidFill>
              </a:rPr>
              <a:t>   Ex : muqueuse intestinale, muqueuse alvéolaire</a:t>
            </a:r>
          </a:p>
          <a:p>
            <a:pPr lvl="0"/>
            <a:r>
              <a:rPr lang="fr-FR" b="1" i="1" u="sng" dirty="0" smtClean="0">
                <a:solidFill>
                  <a:schemeClr val="bg1"/>
                </a:solidFill>
              </a:rPr>
              <a:t>Épaisseur de la membrane :</a:t>
            </a:r>
            <a:endParaRPr lang="fr-FR" dirty="0" smtClean="0">
              <a:solidFill>
                <a:schemeClr val="bg1"/>
              </a:solidFill>
            </a:endParaRPr>
          </a:p>
          <a:p>
            <a:r>
              <a:rPr lang="fr-FR" dirty="0" smtClean="0">
                <a:solidFill>
                  <a:schemeClr val="bg1"/>
                </a:solidFill>
              </a:rPr>
              <a:t>   Elle est presque constante, mais une éventuelle diminution introduit une augmentation de l’absorption (cas de la paroi alvéolaire).</a:t>
            </a:r>
          </a:p>
          <a:p>
            <a:endParaRPr lang="fr-FR" dirty="0" smtClean="0"/>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13</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2CAC241-5499-470C-8652-8B0584641331}" type="slidenum">
              <a:rPr lang="fr-FR" smtClean="0"/>
              <a:pPr/>
              <a:t>14</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15</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a:buClr>
                <a:schemeClr val="accent4"/>
              </a:buClr>
              <a:buNone/>
            </a:pPr>
            <a:r>
              <a:rPr lang="fr-FR" sz="1200" dirty="0" smtClean="0">
                <a:latin typeface="Baskerville Old Face" pitchFamily="18" charset="0"/>
              </a:rPr>
              <a:t>L’absorption digestive peut être modifié par des perturbations</a:t>
            </a:r>
            <a:br>
              <a:rPr lang="fr-FR" sz="1200" dirty="0" smtClean="0">
                <a:latin typeface="Baskerville Old Face" pitchFamily="18" charset="0"/>
              </a:rPr>
            </a:br>
            <a:r>
              <a:rPr lang="fr-FR" sz="1200" dirty="0" smtClean="0">
                <a:latin typeface="Baskerville Old Face" pitchFamily="18" charset="0"/>
              </a:rPr>
              <a:t> au niveau de la muqueuse intestinale, de la sécrétion</a:t>
            </a:r>
            <a:br>
              <a:rPr lang="fr-FR" sz="1200" dirty="0" smtClean="0">
                <a:latin typeface="Baskerville Old Face" pitchFamily="18" charset="0"/>
              </a:rPr>
            </a:br>
            <a:r>
              <a:rPr lang="fr-FR" sz="1200" dirty="0" smtClean="0">
                <a:latin typeface="Baskerville Old Face" pitchFamily="18" charset="0"/>
              </a:rPr>
              <a:t> et du transit intestinal</a:t>
            </a:r>
          </a:p>
          <a:p>
            <a:pPr>
              <a:buClr>
                <a:schemeClr val="accent4"/>
              </a:buClr>
              <a:buNone/>
            </a:pPr>
            <a:endParaRPr lang="fr-FR" sz="1200" dirty="0" smtClean="0">
              <a:latin typeface="Baskerville Old Face" pitchFamily="18" charset="0"/>
            </a:endParaRPr>
          </a:p>
          <a:p>
            <a:pPr>
              <a:buClr>
                <a:schemeClr val="accent4"/>
              </a:buClr>
              <a:buFont typeface="Wingdings" pitchFamily="2" charset="2"/>
              <a:buChar char="v"/>
            </a:pPr>
            <a:r>
              <a:rPr lang="fr-FR" sz="1200" b="1" dirty="0" smtClean="0">
                <a:solidFill>
                  <a:schemeClr val="accent4"/>
                </a:solidFill>
                <a:latin typeface="Baskerville Old Face" pitchFamily="18" charset="0"/>
              </a:rPr>
              <a:t>Au niveau de la muqueuse intestinale</a:t>
            </a:r>
            <a:r>
              <a:rPr lang="fr-FR" sz="1200" dirty="0" smtClean="0">
                <a:latin typeface="Baskerville Old Face" pitchFamily="18" charset="0"/>
              </a:rPr>
              <a:t/>
            </a:r>
            <a:br>
              <a:rPr lang="fr-FR" sz="1200" dirty="0" smtClean="0">
                <a:latin typeface="Baskerville Old Face" pitchFamily="18" charset="0"/>
              </a:rPr>
            </a:br>
            <a:r>
              <a:rPr lang="fr-FR" sz="1200" dirty="0" smtClean="0">
                <a:latin typeface="Baskerville Old Face" pitchFamily="18" charset="0"/>
              </a:rPr>
              <a:t>On observe une diminution de l’absorption de tout les médicaments durant la maladie de Crohn (dégénérescence des villosités intestinales).</a:t>
            </a:r>
          </a:p>
          <a:p>
            <a:pPr>
              <a:buClr>
                <a:schemeClr val="accent4"/>
              </a:buClr>
              <a:buNone/>
            </a:pPr>
            <a:endParaRPr lang="fr-FR" sz="1200" dirty="0" smtClean="0">
              <a:latin typeface="Baskerville Old Face" pitchFamily="18" charset="0"/>
            </a:endParaRPr>
          </a:p>
          <a:p>
            <a:pPr>
              <a:buClr>
                <a:schemeClr val="accent4"/>
              </a:buClr>
              <a:buFont typeface="Wingdings" pitchFamily="2" charset="2"/>
              <a:buChar char="v"/>
            </a:pPr>
            <a:r>
              <a:rPr lang="fr-FR" sz="1200" b="1" dirty="0" smtClean="0">
                <a:solidFill>
                  <a:schemeClr val="accent4"/>
                </a:solidFill>
                <a:latin typeface="Baskerville Old Face" pitchFamily="18" charset="0"/>
              </a:rPr>
              <a:t>Au niveau des secrétions digestives</a:t>
            </a:r>
            <a:r>
              <a:rPr lang="fr-FR" sz="1200" dirty="0" smtClean="0">
                <a:latin typeface="Baskerville Old Face" pitchFamily="18" charset="0"/>
              </a:rPr>
              <a:t/>
            </a:r>
            <a:br>
              <a:rPr lang="fr-FR" sz="1200" dirty="0" smtClean="0">
                <a:latin typeface="Baskerville Old Face" pitchFamily="18" charset="0"/>
              </a:rPr>
            </a:br>
            <a:r>
              <a:rPr lang="fr-FR" sz="1200" dirty="0" err="1" smtClean="0">
                <a:latin typeface="Baskerville Old Face" pitchFamily="18" charset="0"/>
              </a:rPr>
              <a:t>achlorhydrie</a:t>
            </a:r>
            <a:r>
              <a:rPr lang="fr-FR" sz="1200" dirty="0" smtClean="0">
                <a:latin typeface="Baskerville Old Face" pitchFamily="18" charset="0"/>
              </a:rPr>
              <a:t> : diminution ou absence de la sécrétion de </a:t>
            </a:r>
            <a:r>
              <a:rPr lang="fr-FR" sz="1200" dirty="0" err="1" smtClean="0">
                <a:latin typeface="Baskerville Old Face" pitchFamily="18" charset="0"/>
              </a:rPr>
              <a:t>Hcl</a:t>
            </a:r>
            <a:r>
              <a:rPr lang="fr-FR" sz="1200" dirty="0" smtClean="0">
                <a:latin typeface="Baskerville Old Face" pitchFamily="18" charset="0"/>
              </a:rPr>
              <a:t>, on observe une diminution de l’absorption du fer.</a:t>
            </a:r>
            <a:br>
              <a:rPr lang="fr-FR" sz="1200" dirty="0" smtClean="0">
                <a:latin typeface="Baskerville Old Face" pitchFamily="18" charset="0"/>
              </a:rPr>
            </a:br>
            <a:r>
              <a:rPr lang="fr-FR" sz="1200" dirty="0" smtClean="0">
                <a:latin typeface="Baskerville Old Face" pitchFamily="18" charset="0"/>
              </a:rPr>
              <a:t>absence de la  sécrétion du facteur intrinsèque : on observe une diminution de l’absorption de la vitamine B12 ce qui entraîne anémie de </a:t>
            </a:r>
            <a:r>
              <a:rPr lang="fr-FR" sz="1200" dirty="0" err="1" smtClean="0">
                <a:latin typeface="Baskerville Old Face" pitchFamily="18" charset="0"/>
              </a:rPr>
              <a:t>biemer</a:t>
            </a:r>
            <a:r>
              <a:rPr lang="fr-FR" sz="1200" dirty="0" smtClean="0">
                <a:latin typeface="Baskerville Old Face" pitchFamily="18" charset="0"/>
              </a:rPr>
              <a:t>.</a:t>
            </a:r>
            <a:br>
              <a:rPr lang="fr-FR" sz="1200" dirty="0" smtClean="0">
                <a:latin typeface="Baskerville Old Face" pitchFamily="18" charset="0"/>
              </a:rPr>
            </a:br>
            <a:r>
              <a:rPr lang="fr-FR" sz="1200" dirty="0" smtClean="0">
                <a:latin typeface="Baskerville Old Face" pitchFamily="18" charset="0"/>
              </a:rPr>
              <a:t>Absence de sécrétion biliaire : on observe une diminution de l’absorption des vitamines liposolubles. ( A,D,E,K ) </a:t>
            </a:r>
            <a:br>
              <a:rPr lang="fr-FR" sz="1200" dirty="0" smtClean="0">
                <a:latin typeface="Baskerville Old Face" pitchFamily="18" charset="0"/>
              </a:rPr>
            </a:br>
            <a:r>
              <a:rPr lang="fr-FR" sz="1200" b="1" dirty="0" smtClean="0">
                <a:solidFill>
                  <a:schemeClr val="accent4"/>
                </a:solidFill>
                <a:latin typeface="Baskerville Old Face" pitchFamily="18" charset="0"/>
              </a:rPr>
              <a:t>Au niveau du transit intestinal</a:t>
            </a:r>
            <a:r>
              <a:rPr lang="fr-FR" sz="1200" dirty="0" smtClean="0">
                <a:latin typeface="Baskerville Old Face" pitchFamily="18" charset="0"/>
              </a:rPr>
              <a:t/>
            </a:r>
            <a:br>
              <a:rPr lang="fr-FR" sz="1200" dirty="0" smtClean="0">
                <a:latin typeface="Baskerville Old Face" pitchFamily="18" charset="0"/>
              </a:rPr>
            </a:br>
            <a:r>
              <a:rPr lang="fr-FR" sz="1200" dirty="0" smtClean="0">
                <a:latin typeface="Baskerville Old Face" pitchFamily="18" charset="0"/>
              </a:rPr>
              <a:t>On observe une diminution de l’absorption des médicaments en cas de diarrhée</a:t>
            </a:r>
            <a:br>
              <a:rPr lang="fr-FR" sz="1200" dirty="0" smtClean="0">
                <a:latin typeface="Baskerville Old Face" pitchFamily="18" charset="0"/>
              </a:rPr>
            </a:br>
            <a:r>
              <a:rPr lang="fr-FR" sz="1200" dirty="0" smtClean="0">
                <a:latin typeface="Baskerville Old Face" pitchFamily="18" charset="0"/>
              </a:rPr>
              <a:t>Enfin, signalons qu’un ralentissement de la vidange gastrique est observé en cas de </a:t>
            </a:r>
            <a:br>
              <a:rPr lang="fr-FR" sz="1200" dirty="0" smtClean="0">
                <a:latin typeface="Baskerville Old Face" pitchFamily="18" charset="0"/>
              </a:rPr>
            </a:br>
            <a:r>
              <a:rPr lang="fr-FR" sz="1200" dirty="0" smtClean="0">
                <a:latin typeface="Baskerville Old Face" pitchFamily="18" charset="0"/>
              </a:rPr>
              <a:t>Migraine et chez les malades souffrant d’ulcère gastrique.</a:t>
            </a:r>
          </a:p>
          <a:p>
            <a:pPr>
              <a:buClr>
                <a:schemeClr val="accent4"/>
              </a:buClr>
              <a:buNone/>
            </a:pPr>
            <a:endParaRPr lang="fr-FR" sz="1200" dirty="0" smtClean="0">
              <a:latin typeface="Baskerville Old Face" pitchFamily="18" charset="0"/>
            </a:endParaRPr>
          </a:p>
          <a:p>
            <a:pPr>
              <a:buClr>
                <a:schemeClr val="accent4"/>
              </a:buClr>
              <a:buFont typeface="Wingdings" pitchFamily="2" charset="2"/>
              <a:buChar char="v"/>
            </a:pPr>
            <a:r>
              <a:rPr lang="fr-FR" sz="1200" dirty="0" smtClean="0">
                <a:solidFill>
                  <a:schemeClr val="accent4"/>
                </a:solidFill>
                <a:latin typeface="Baskerville Old Face" pitchFamily="18" charset="0"/>
              </a:rPr>
              <a:t>Autres</a:t>
            </a:r>
            <a:r>
              <a:rPr lang="fr-FR" sz="1200" dirty="0" smtClean="0">
                <a:latin typeface="Baskerville Old Face" pitchFamily="18" charset="0"/>
              </a:rPr>
              <a:t> </a:t>
            </a:r>
          </a:p>
          <a:p>
            <a:r>
              <a:rPr lang="fr-FR" sz="1200" dirty="0" smtClean="0">
                <a:latin typeface="Baskerville Old Face" pitchFamily="18" charset="0"/>
              </a:rPr>
              <a:t>Grossesse;</a:t>
            </a:r>
          </a:p>
          <a:p>
            <a:r>
              <a:rPr lang="fr-FR" sz="1200" dirty="0" smtClean="0">
                <a:latin typeface="Baskerville Old Face" pitchFamily="18" charset="0"/>
              </a:rPr>
              <a:t>Gastrectomie;</a:t>
            </a:r>
          </a:p>
          <a:p>
            <a:r>
              <a:rPr lang="fr-FR" sz="1200" dirty="0" smtClean="0">
                <a:latin typeface="Baskerville Old Face" pitchFamily="18" charset="0"/>
              </a:rPr>
              <a:t>Résection d’une partie du grêle;</a:t>
            </a:r>
          </a:p>
          <a:p>
            <a:r>
              <a:rPr lang="fr-FR" sz="1200" dirty="0" smtClean="0">
                <a:latin typeface="Baskerville Old Face" pitchFamily="18" charset="0"/>
              </a:rPr>
              <a:t>Toute modification du flux sanguin mésenchymateux ex: certaines substances  comme la théophylline  l’augmentent;</a:t>
            </a:r>
          </a:p>
          <a:p>
            <a:r>
              <a:rPr lang="fr-FR" sz="1200" dirty="0" smtClean="0">
                <a:latin typeface="Baskerville Old Face" pitchFamily="18" charset="0"/>
              </a:rPr>
              <a:t>Maladie cœliaque;</a:t>
            </a:r>
          </a:p>
          <a:p>
            <a:r>
              <a:rPr lang="fr-FR" sz="1200" dirty="0" err="1" smtClean="0">
                <a:latin typeface="Baskerville Old Face" pitchFamily="18" charset="0"/>
              </a:rPr>
              <a:t>Bothriocéphalose</a:t>
            </a:r>
            <a:r>
              <a:rPr lang="fr-FR" sz="1200" dirty="0" smtClean="0">
                <a:latin typeface="Baskerville Old Face" pitchFamily="18" charset="0"/>
              </a:rPr>
              <a:t>.  </a:t>
            </a:r>
            <a:br>
              <a:rPr lang="fr-FR" sz="1200" dirty="0" smtClean="0">
                <a:latin typeface="Baskerville Old Face" pitchFamily="18" charset="0"/>
              </a:rPr>
            </a:br>
            <a:r>
              <a:rPr lang="fr-FR" sz="800" dirty="0" smtClean="0">
                <a:latin typeface="Baskerville Old Face" pitchFamily="18" charset="0"/>
              </a:rPr>
              <a:t/>
            </a:r>
            <a:br>
              <a:rPr lang="fr-FR" sz="800" dirty="0" smtClean="0">
                <a:latin typeface="Baskerville Old Face" pitchFamily="18" charset="0"/>
              </a:rPr>
            </a:b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19</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6FDD709-8062-4204-A51D-1EF71776446C}" type="slidenum">
              <a:rPr lang="fr-FR" smtClean="0"/>
              <a:pPr/>
              <a:t>20</a:t>
            </a:fld>
            <a:endParaRPr lang="fr-FR"/>
          </a:p>
        </p:txBody>
      </p:sp>
    </p:spTree>
    <p:extLst>
      <p:ext uri="{BB962C8B-B14F-4D97-AF65-F5344CB8AC3E}">
        <p14:creationId xmlns:p14="http://schemas.microsoft.com/office/powerpoint/2010/main" xmlns="" val="2872869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07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Le médicament est absorbé par voie GI et il est transporté par le veine prote vers le foie où il subit une biotransformation puis les métabolites ainsi formés vont se diriger vers le cœur par l’intermédiaire de la veine cave avec éventuellement un passage pulmonaire puis le médicament biotransformé va aller se distribuer dans les tissus cibles</a:t>
            </a:r>
          </a:p>
        </p:txBody>
      </p:sp>
      <p:sp>
        <p:nvSpPr>
          <p:cNvPr id="1116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DE28CD-6032-484B-910E-3D882090DA80}" type="slidenum">
              <a:rPr lang="fr-FR" smtClean="0"/>
              <a:pPr fontAlgn="base">
                <a:spcBef>
                  <a:spcPct val="0"/>
                </a:spcBef>
                <a:spcAft>
                  <a:spcPct val="0"/>
                </a:spcAft>
                <a:defRPr/>
              </a:pPr>
              <a:t>21</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6FDD709-8062-4204-A51D-1EF71776446C}" type="slidenum">
              <a:rPr lang="fr-FR" smtClean="0"/>
              <a:pPr/>
              <a:t>22</a:t>
            </a:fld>
            <a:endParaRPr lang="fr-FR"/>
          </a:p>
        </p:txBody>
      </p:sp>
    </p:spTree>
    <p:extLst>
      <p:ext uri="{BB962C8B-B14F-4D97-AF65-F5344CB8AC3E}">
        <p14:creationId xmlns:p14="http://schemas.microsoft.com/office/powerpoint/2010/main" xmlns="" val="1915909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28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1366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EAB323-AA55-4D1F-91AA-8A2CF5FA0B59}" type="slidenum">
              <a:rPr lang="fr-FR" smtClean="0"/>
              <a:pPr fontAlgn="base">
                <a:spcBef>
                  <a:spcPct val="0"/>
                </a:spcBef>
                <a:spcAft>
                  <a:spcPct val="0"/>
                </a:spcAft>
                <a:defRPr/>
              </a:pPr>
              <a:t>23</a:t>
            </a:fld>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Elle est définie par </a:t>
            </a:r>
            <a:r>
              <a:rPr lang="fr-FR" b="1" dirty="0" smtClean="0"/>
              <a:t>WAGNER</a:t>
            </a:r>
            <a:r>
              <a:rPr lang="fr-FR" dirty="0" smtClean="0"/>
              <a:t>  comme étant  « La </a:t>
            </a:r>
            <a:r>
              <a:rPr lang="fr-FR" b="1" u="sng" dirty="0" smtClean="0"/>
              <a:t>quantité relative</a:t>
            </a:r>
            <a:r>
              <a:rPr lang="fr-FR" dirty="0" smtClean="0"/>
              <a:t> de principe actif  absorbé à partir d’une forme pharmaceutique qui atteint la circulation systémique et la </a:t>
            </a:r>
            <a:r>
              <a:rPr lang="fr-FR" b="1" u="sng" dirty="0" smtClean="0"/>
              <a:t>vitesse</a:t>
            </a:r>
            <a:r>
              <a:rPr lang="fr-FR" b="1" dirty="0" smtClean="0"/>
              <a:t> </a:t>
            </a:r>
            <a:r>
              <a:rPr lang="fr-FR" dirty="0" smtClean="0"/>
              <a:t>à laquelle se produit ce phénomène ».</a:t>
            </a:r>
          </a:p>
          <a:p>
            <a:endParaRPr lang="fr-FR" dirty="0"/>
          </a:p>
        </p:txBody>
      </p:sp>
      <p:sp>
        <p:nvSpPr>
          <p:cNvPr id="4" name="Espace réservé du numéro de diapositive 3"/>
          <p:cNvSpPr>
            <a:spLocks noGrp="1"/>
          </p:cNvSpPr>
          <p:nvPr>
            <p:ph type="sldNum" sz="quarter" idx="10"/>
          </p:nvPr>
        </p:nvSpPr>
        <p:spPr/>
        <p:txBody>
          <a:bodyPr/>
          <a:lstStyle/>
          <a:p>
            <a:fld id="{46FDD709-8062-4204-A51D-1EF71776446C}" type="slidenum">
              <a:rPr lang="fr-FR" smtClean="0"/>
              <a:pPr/>
              <a:t>24</a:t>
            </a:fld>
            <a:endParaRPr lang="fr-FR" dirty="0"/>
          </a:p>
        </p:txBody>
      </p:sp>
    </p:spTree>
    <p:extLst>
      <p:ext uri="{BB962C8B-B14F-4D97-AF65-F5344CB8AC3E}">
        <p14:creationId xmlns:p14="http://schemas.microsoft.com/office/powerpoint/2010/main" xmlns="" val="2224334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pPr lvl="0"/>
            <a:r>
              <a:rPr lang="fr-FR" b="1" i="1" u="sng" dirty="0" smtClean="0">
                <a:solidFill>
                  <a:schemeClr val="accent4"/>
                </a:solidFill>
                <a:effectLst>
                  <a:outerShdw blurRad="38100" dist="38100" dir="2700000" algn="tl">
                    <a:srgbClr val="000000">
                      <a:alpha val="43137"/>
                    </a:srgbClr>
                  </a:outerShdw>
                </a:effectLst>
                <a:latin typeface="Baskerville Old Face" pitchFamily="18" charset="0"/>
              </a:rPr>
              <a:t>l’absorption médiate</a:t>
            </a:r>
            <a:r>
              <a:rPr lang="fr-FR" dirty="0" smtClean="0">
                <a:solidFill>
                  <a:schemeClr val="accent4"/>
                </a:solidFill>
                <a:effectLst>
                  <a:outerShdw blurRad="38100" dist="38100" dir="2700000" algn="tl">
                    <a:srgbClr val="000000">
                      <a:alpha val="43137"/>
                    </a:srgbClr>
                  </a:outerShdw>
                </a:effectLst>
                <a:latin typeface="Baskerville Old Face" pitchFamily="18" charset="0"/>
              </a:rPr>
              <a:t> :</a:t>
            </a:r>
          </a:p>
          <a:p>
            <a:pPr lvl="0">
              <a:buNone/>
            </a:pPr>
            <a:r>
              <a:rPr lang="fr-FR" dirty="0" smtClean="0">
                <a:latin typeface="Baskerville Old Face" pitchFamily="18" charset="0"/>
              </a:rPr>
              <a:t>dans </a:t>
            </a:r>
            <a:r>
              <a:rPr lang="fr-FR" dirty="0" smtClean="0">
                <a:latin typeface="Baskerville Old Face" pitchFamily="18" charset="0"/>
              </a:rPr>
              <a:t>laquelle  le médicament est administré à l’extérieur de l’organisme (application sur la peau, prise par voie orale),pour être absorbé , il devra d’abord franchir un épithélium tel que le tégument ou la muqueuse digestive , puis diffuser dans le liquide extracellulaire , traverser la paroi capillaire pour enfin atteindre le sang.</a:t>
            </a:r>
          </a:p>
          <a:p>
            <a:pPr lvl="0"/>
            <a:r>
              <a:rPr lang="fr-FR" b="1" i="1" u="sng" dirty="0" smtClean="0">
                <a:solidFill>
                  <a:schemeClr val="accent4"/>
                </a:solidFill>
                <a:effectLst>
                  <a:outerShdw blurRad="38100" dist="38100" dir="2700000" algn="tl">
                    <a:srgbClr val="000000">
                      <a:alpha val="43137"/>
                    </a:srgbClr>
                  </a:outerShdw>
                </a:effectLst>
                <a:latin typeface="Baskerville Old Face" pitchFamily="18" charset="0"/>
              </a:rPr>
              <a:t>l’absorption immédiate</a:t>
            </a:r>
            <a:r>
              <a:rPr lang="fr-FR" dirty="0" smtClean="0">
                <a:solidFill>
                  <a:schemeClr val="accent4"/>
                </a:solidFill>
                <a:latin typeface="Baskerville Old Face" pitchFamily="18" charset="0"/>
              </a:rPr>
              <a:t> : </a:t>
            </a:r>
          </a:p>
          <a:p>
            <a:pPr lvl="0">
              <a:buNone/>
            </a:pPr>
            <a:r>
              <a:rPr lang="fr-FR" dirty="0" smtClean="0">
                <a:latin typeface="Baskerville Old Face" pitchFamily="18" charset="0"/>
              </a:rPr>
              <a:t>dans la quelle le médicament est introduit par effraction directement dans le liquide extracellulaire au sein d’un tissu (administration par injection parentérale). Le facteur limitant de l’absorption ne sera pas comme dans le cas précédent représenté par un épithélium, mais constitué par la résistance à la diffusion des tissus situés entre le point d’injection et la paroi capillaire.</a:t>
            </a:r>
          </a:p>
          <a:p>
            <a:endParaRPr lang="fr-FR" dirty="0" smtClean="0">
              <a:latin typeface="Baskerville Old Face" pitchFamily="18" charset="0"/>
            </a:endParaRPr>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3</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solidFill>
                  <a:schemeClr val="tx1"/>
                </a:solidFill>
                <a:latin typeface="Baskerville Old Face" pitchFamily="18" charset="0"/>
              </a:rPr>
              <a:t>Pour toutes les vois d’administration en dehors de la voie intraveineuse, le médicament doit d’abord être mis en solution avant de franchir les membranes. Pour cette raison, on distingue classiquement, dans les mécanismes d’absorption, les deux étapes suivantes :</a:t>
            </a:r>
            <a:r>
              <a:rPr lang="fr-FR" sz="1200" dirty="0" smtClean="0">
                <a:latin typeface="Baskerville Old Face" pitchFamily="18" charset="0"/>
              </a:rPr>
              <a:t/>
            </a:r>
            <a:br>
              <a:rPr lang="fr-FR" sz="1200" dirty="0" smtClean="0">
                <a:latin typeface="Baskerville Old Face" pitchFamily="18" charset="0"/>
              </a:rPr>
            </a:br>
            <a:r>
              <a:rPr lang="fr-FR" sz="1200" i="1" dirty="0" smtClean="0">
                <a:solidFill>
                  <a:schemeClr val="accent2"/>
                </a:solidFill>
                <a:latin typeface="Baskerville Old Face" pitchFamily="18" charset="0"/>
              </a:rPr>
              <a:t/>
            </a:r>
            <a:br>
              <a:rPr lang="fr-FR" sz="1200" i="1" dirty="0" smtClean="0">
                <a:solidFill>
                  <a:schemeClr val="accent2"/>
                </a:solidFill>
                <a:latin typeface="Baskerville Old Face" pitchFamily="18" charset="0"/>
              </a:rPr>
            </a:br>
            <a:r>
              <a:rPr lang="fr-FR" sz="1200" i="1" dirty="0" smtClean="0">
                <a:solidFill>
                  <a:schemeClr val="accent2"/>
                </a:solidFill>
                <a:latin typeface="Baskerville Old Face" pitchFamily="18" charset="0"/>
              </a:rPr>
              <a:t>• une étape de libération ou dissolution</a:t>
            </a:r>
            <a:br>
              <a:rPr lang="fr-FR" sz="1200" i="1" dirty="0" smtClean="0">
                <a:solidFill>
                  <a:schemeClr val="accent2"/>
                </a:solidFill>
                <a:latin typeface="Baskerville Old Face" pitchFamily="18" charset="0"/>
              </a:rPr>
            </a:br>
            <a:r>
              <a:rPr lang="fr-FR" sz="1200" i="1" dirty="0" smtClean="0">
                <a:solidFill>
                  <a:schemeClr val="accent2"/>
                </a:solidFill>
                <a:latin typeface="Baskerville Old Face" pitchFamily="18" charset="0"/>
              </a:rPr>
              <a:t/>
            </a:r>
            <a:br>
              <a:rPr lang="fr-FR" sz="1200" i="1" dirty="0" smtClean="0">
                <a:solidFill>
                  <a:schemeClr val="accent2"/>
                </a:solidFill>
                <a:latin typeface="Baskerville Old Face" pitchFamily="18" charset="0"/>
              </a:rPr>
            </a:br>
            <a:r>
              <a:rPr lang="fr-FR" sz="1200" i="1" dirty="0" smtClean="0">
                <a:solidFill>
                  <a:schemeClr val="accent2"/>
                </a:solidFill>
                <a:latin typeface="Baskerville Old Face" pitchFamily="18" charset="0"/>
              </a:rPr>
              <a:t>• une étape de résorption.</a:t>
            </a:r>
            <a:br>
              <a:rPr lang="fr-FR" sz="1200" i="1" dirty="0" smtClean="0">
                <a:solidFill>
                  <a:schemeClr val="accent2"/>
                </a:solidFill>
                <a:latin typeface="Baskerville Old Face" pitchFamily="18" charset="0"/>
              </a:rPr>
            </a:br>
            <a:r>
              <a:rPr lang="fr-FR" sz="1200" dirty="0" smtClean="0">
                <a:latin typeface="Baskerville Old Face" pitchFamily="18" charset="0"/>
              </a:rPr>
              <a:t/>
            </a:r>
            <a:br>
              <a:rPr lang="fr-FR" sz="1200" dirty="0" smtClean="0">
                <a:latin typeface="Baskerville Old Face" pitchFamily="18" charset="0"/>
              </a:rPr>
            </a:br>
            <a:r>
              <a:rPr lang="fr-FR" sz="1200" dirty="0" smtClean="0">
                <a:solidFill>
                  <a:schemeClr val="tx1"/>
                </a:solidFill>
                <a:latin typeface="Baskerville Old Face" pitchFamily="18" charset="0"/>
              </a:rPr>
              <a:t>Ces deux étapes sont tout aussi importantes l’une que l’autre dans la mesure ou elles vont pouvoir être un facteur limitant de la vitesse et de la quantité de médicament qui atteindra la circulation systémique après administration. </a:t>
            </a:r>
            <a:br>
              <a:rPr lang="fr-FR" sz="1200" dirty="0" smtClean="0">
                <a:solidFill>
                  <a:schemeClr val="tx1"/>
                </a:solidFill>
                <a:latin typeface="Baskerville Old Face" pitchFamily="18" charset="0"/>
              </a:rPr>
            </a:br>
            <a:endParaRPr lang="fr-FR" dirty="0"/>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4</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6FDD709-8062-4204-A51D-1EF71776446C}" type="slidenum">
              <a:rPr lang="fr-FR" smtClean="0"/>
              <a:pPr/>
              <a:t>5</a:t>
            </a:fld>
            <a:endParaRPr lang="fr-FR"/>
          </a:p>
        </p:txBody>
      </p:sp>
    </p:spTree>
    <p:extLst>
      <p:ext uri="{BB962C8B-B14F-4D97-AF65-F5344CB8AC3E}">
        <p14:creationId xmlns:p14="http://schemas.microsoft.com/office/powerpoint/2010/main" xmlns="" val="186673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tx1"/>
                </a:solidFill>
                <a:latin typeface="Baskerville Old Face" pitchFamily="18" charset="0"/>
              </a:rPr>
              <a:t>- les pôles hydrophobes des couches lipidiques se font face au centre alors que les parties hydrophiles sont situées à l’extérieur en contact avec le milieu extra ou intracellulaire  .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Les protéines s'insèrent dans la bicouche lipidique, soit à l'intérieur, soit à l'extérieur, soit de part et d'autre, et dans ce cas elles sont transmembranaires. Elle constituent :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a:t>
            </a:r>
            <a:r>
              <a:rPr lang="fr-FR" sz="1200" i="1" dirty="0" smtClean="0">
                <a:solidFill>
                  <a:srgbClr val="FF0000"/>
                </a:solidFill>
                <a:latin typeface="Baskerville Old Face" pitchFamily="18" charset="0"/>
              </a:rPr>
              <a:t>les récepteurs membranaires (glycoprotéines, le plus souvent, qui assurent les.        communications intercellulaire</a:t>
            </a:r>
            <a:br>
              <a:rPr lang="fr-FR" sz="1200" i="1" dirty="0" smtClean="0">
                <a:solidFill>
                  <a:srgbClr val="FF0000"/>
                </a:solidFill>
                <a:latin typeface="Baskerville Old Face" pitchFamily="18" charset="0"/>
              </a:rPr>
            </a:br>
            <a:r>
              <a:rPr lang="fr-FR" sz="1200" i="1" dirty="0" smtClean="0">
                <a:solidFill>
                  <a:srgbClr val="FF0000"/>
                </a:solidFill>
                <a:latin typeface="Baskerville Old Face" pitchFamily="18" charset="0"/>
              </a:rPr>
              <a:t>  .les structures qui assurent les échanges d'ions et de certaines molécules entre la                 cellule et son environnement : pompes de type Na</a:t>
            </a:r>
            <a:r>
              <a:rPr lang="fr-FR" sz="1200" i="1" baseline="30000" dirty="0" smtClean="0">
                <a:solidFill>
                  <a:srgbClr val="FF0000"/>
                </a:solidFill>
                <a:latin typeface="Baskerville Old Face" pitchFamily="18" charset="0"/>
              </a:rPr>
              <a:t>+</a:t>
            </a:r>
            <a:r>
              <a:rPr lang="fr-FR" sz="1200" i="1" dirty="0" smtClean="0">
                <a:solidFill>
                  <a:srgbClr val="FF0000"/>
                </a:solidFill>
                <a:latin typeface="Baskerville Old Face" pitchFamily="18" charset="0"/>
              </a:rPr>
              <a:t>/K</a:t>
            </a:r>
            <a:r>
              <a:rPr lang="fr-FR" sz="1200" i="1" baseline="30000" dirty="0" smtClean="0">
                <a:solidFill>
                  <a:srgbClr val="FF0000"/>
                </a:solidFill>
                <a:latin typeface="Baskerville Old Face" pitchFamily="18" charset="0"/>
              </a:rPr>
              <a:t>+</a:t>
            </a:r>
            <a:r>
              <a:rPr lang="fr-FR" sz="1200" i="1" dirty="0" smtClean="0">
                <a:solidFill>
                  <a:srgbClr val="FF0000"/>
                </a:solidFill>
                <a:latin typeface="Baskerville Old Face" pitchFamily="18" charset="0"/>
              </a:rPr>
              <a:t>-</a:t>
            </a:r>
            <a:r>
              <a:rPr lang="fr-FR" sz="1200" i="1" dirty="0" err="1" smtClean="0">
                <a:solidFill>
                  <a:srgbClr val="FF0000"/>
                </a:solidFill>
                <a:latin typeface="Baskerville Old Face" pitchFamily="18" charset="0"/>
              </a:rPr>
              <a:t>ATPase</a:t>
            </a:r>
            <a:r>
              <a:rPr lang="fr-FR" sz="1200" i="1" dirty="0" smtClean="0">
                <a:solidFill>
                  <a:srgbClr val="FF0000"/>
                </a:solidFill>
                <a:latin typeface="Baskerville Old Face" pitchFamily="18" charset="0"/>
              </a:rPr>
              <a:t>, canaux  , «échangeurs». </a:t>
            </a: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dirty="0" smtClean="0">
                <a:solidFill>
                  <a:schemeClr val="tx1"/>
                </a:solidFill>
              </a:rPr>
              <a:t/>
            </a:r>
            <a:br>
              <a:rPr lang="fr-FR" sz="1200" dirty="0" smtClean="0">
                <a:solidFill>
                  <a:schemeClr val="tx1"/>
                </a:solidFill>
              </a:rPr>
            </a:br>
            <a:r>
              <a:rPr lang="fr-FR" sz="1200" dirty="0" smtClean="0">
                <a:solidFill>
                  <a:schemeClr val="tx1"/>
                </a:solidFill>
                <a:latin typeface="Baskerville Old Face" pitchFamily="18" charset="0"/>
              </a:rPr>
              <a:t>Ces membranes ne sont pas statiques car les phopholipides et les protéines peuvent bouger latéralement dans la membrane, d’où le nom de </a:t>
            </a:r>
            <a:r>
              <a:rPr lang="fr-FR" sz="1200" b="1" i="1" dirty="0" smtClean="0">
                <a:solidFill>
                  <a:schemeClr val="tx1"/>
                </a:solidFill>
                <a:latin typeface="Baskerville Old Face" pitchFamily="18" charset="0"/>
              </a:rPr>
              <a:t>la </a:t>
            </a:r>
            <a:r>
              <a:rPr lang="fr-FR" sz="1200" b="1" i="1" dirty="0" smtClean="0">
                <a:solidFill>
                  <a:srgbClr val="FF0000"/>
                </a:solidFill>
                <a:latin typeface="Baskerville Old Face" pitchFamily="18" charset="0"/>
              </a:rPr>
              <a:t>mosaïque fluide</a:t>
            </a:r>
            <a:r>
              <a:rPr lang="fr-FR" sz="1200" dirty="0" smtClean="0">
                <a:solidFill>
                  <a:srgbClr val="FF0000"/>
                </a:solidFill>
                <a:latin typeface="Baskerville Old Face" pitchFamily="18" charset="0"/>
              </a:rPr>
              <a:t>. </a:t>
            </a:r>
            <a:r>
              <a:rPr lang="fr-FR" sz="1200" dirty="0" smtClean="0">
                <a:solidFill>
                  <a:schemeClr val="tx1"/>
                </a:solidFill>
                <a:latin typeface="Baskerville Old Face" pitchFamily="18" charset="0"/>
              </a:rPr>
              <a:t>Le </a:t>
            </a:r>
            <a:r>
              <a:rPr lang="fr-FR" sz="1200" b="1" dirty="0" smtClean="0">
                <a:solidFill>
                  <a:schemeClr val="tx1"/>
                </a:solidFill>
                <a:latin typeface="Baskerville Old Face" pitchFamily="18" charset="0"/>
              </a:rPr>
              <a:t>cholestérol</a:t>
            </a:r>
            <a:r>
              <a:rPr lang="fr-FR" sz="1200" dirty="0" smtClean="0">
                <a:solidFill>
                  <a:schemeClr val="tx1"/>
                </a:solidFill>
                <a:latin typeface="Baskerville Old Face" pitchFamily="18" charset="0"/>
              </a:rPr>
              <a:t> est important dans la structure des membranes animales seulement. Le cholestérol s'insère entre les molécules de lipides et a comme fonction de maintenir la fluidité de la membrane lorsqu'il y a des changements de températures.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6FDD709-8062-4204-A51D-1EF71776446C}" type="slidenum">
              <a:rPr lang="fr-FR" smtClean="0"/>
              <a:pPr/>
              <a:t>7</a:t>
            </a:fld>
            <a:endParaRPr lang="fr-FR"/>
          </a:p>
        </p:txBody>
      </p:sp>
    </p:spTree>
    <p:extLst>
      <p:ext uri="{BB962C8B-B14F-4D97-AF65-F5344CB8AC3E}">
        <p14:creationId xmlns:p14="http://schemas.microsoft.com/office/powerpoint/2010/main" xmlns="" val="1033610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i="1" u="sng" dirty="0" smtClean="0">
                <a:solidFill>
                  <a:schemeClr val="accent2"/>
                </a:solidFill>
                <a:latin typeface="Baskerville Old Face" pitchFamily="18" charset="0"/>
              </a:rPr>
              <a:t>. 3.Autres</a:t>
            </a:r>
            <a:r>
              <a:rPr lang="fr-FR" sz="1200" b="1" dirty="0" smtClean="0">
                <a:solidFill>
                  <a:schemeClr val="accent2"/>
                </a:solidFill>
                <a:latin typeface="Baskerville Old Face" pitchFamily="18" charset="0"/>
              </a:rPr>
              <a:t> :</a:t>
            </a: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u="sng" dirty="0" smtClean="0">
                <a:solidFill>
                  <a:schemeClr val="accent4"/>
                </a:solidFill>
                <a:latin typeface="Baskerville Old Face" pitchFamily="18" charset="0"/>
              </a:rPr>
              <a:t> a. Passage par pores où </a:t>
            </a:r>
            <a:r>
              <a:rPr lang="fr-FR" sz="1200" i="1" u="sng" dirty="0" smtClean="0">
                <a:solidFill>
                  <a:schemeClr val="accent4"/>
                </a:solidFill>
                <a:latin typeface="Baskerville Old Face" pitchFamily="18" charset="0"/>
              </a:rPr>
              <a:t>FILTRATION</a:t>
            </a:r>
            <a:r>
              <a:rPr lang="fr-FR" sz="1200" u="sng" dirty="0" smtClean="0">
                <a:solidFill>
                  <a:schemeClr val="accent4"/>
                </a:solidFill>
                <a:latin typeface="Baskerville Old Face" pitchFamily="18" charset="0"/>
              </a:rPr>
              <a:t> :</a:t>
            </a: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pour de petites molécules, il peut y avoir un passage par des pores ce qui nécessite d’une part un courant d’eau résultant  d’une différence de pression osmotique ou hydrostatique et d’autre part l’</a:t>
            </a:r>
            <a:r>
              <a:rPr lang="fr-FR" sz="1200" dirty="0" err="1" smtClean="0">
                <a:solidFill>
                  <a:schemeClr val="tx1"/>
                </a:solidFill>
                <a:latin typeface="Baskerville Old Face" pitchFamily="18" charset="0"/>
              </a:rPr>
              <a:t>hydrosolubilité</a:t>
            </a:r>
            <a:r>
              <a:rPr lang="fr-FR" sz="1200" dirty="0" smtClean="0">
                <a:solidFill>
                  <a:schemeClr val="tx1"/>
                </a:solidFill>
                <a:latin typeface="Baskerville Old Face" pitchFamily="18" charset="0"/>
              </a:rPr>
              <a:t> de la molécule ex : passage de l’eau, l’urée, et le lithium.</a:t>
            </a:r>
            <a:br>
              <a:rPr lang="fr-FR" sz="1200" dirty="0" smtClean="0">
                <a:solidFill>
                  <a:schemeClr val="tx1"/>
                </a:solidFill>
                <a:latin typeface="Baskerville Old Face" pitchFamily="18" charset="0"/>
              </a:rPr>
            </a:br>
            <a:r>
              <a:rPr lang="fr-FR" sz="1200" dirty="0" smtClean="0">
                <a:solidFill>
                  <a:schemeClr val="accent4"/>
                </a:solidFill>
                <a:latin typeface="Baskerville Old Face" pitchFamily="18" charset="0"/>
              </a:rPr>
              <a:t>b. </a:t>
            </a:r>
            <a:r>
              <a:rPr lang="fr-FR" sz="1200" u="sng" dirty="0" smtClean="0">
                <a:solidFill>
                  <a:schemeClr val="accent4"/>
                </a:solidFill>
                <a:latin typeface="Baskerville Old Face" pitchFamily="18" charset="0"/>
              </a:rPr>
              <a:t>Pinocytose et phagocytose:  </a:t>
            </a: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050" dirty="0" smtClean="0">
                <a:solidFill>
                  <a:schemeClr val="tx1"/>
                </a:solidFill>
                <a:latin typeface="Baskerville Old Face" pitchFamily="18" charset="0"/>
              </a:rPr>
              <a:t> il y a parfois une invagination de la membrane </a:t>
            </a:r>
            <a:br>
              <a:rPr lang="fr-FR" sz="1050" dirty="0" smtClean="0">
                <a:solidFill>
                  <a:schemeClr val="tx1"/>
                </a:solidFill>
                <a:latin typeface="Baskerville Old Face" pitchFamily="18" charset="0"/>
              </a:rPr>
            </a:br>
            <a:r>
              <a:rPr lang="fr-FR" sz="1050" dirty="0" smtClean="0">
                <a:solidFill>
                  <a:schemeClr val="tx1"/>
                </a:solidFill>
                <a:latin typeface="Baskerville Old Face" pitchFamily="18" charset="0"/>
              </a:rPr>
              <a:t>cellulaire qui englobe une gouttelette du milieu</a:t>
            </a:r>
            <a:br>
              <a:rPr lang="fr-FR" sz="1050" dirty="0" smtClean="0">
                <a:solidFill>
                  <a:schemeClr val="tx1"/>
                </a:solidFill>
                <a:latin typeface="Baskerville Old Face" pitchFamily="18" charset="0"/>
              </a:rPr>
            </a:br>
            <a:r>
              <a:rPr lang="fr-FR" sz="1050" dirty="0" smtClean="0">
                <a:solidFill>
                  <a:schemeClr val="tx1"/>
                </a:solidFill>
                <a:latin typeface="Baskerville Old Face" pitchFamily="18" charset="0"/>
              </a:rPr>
              <a:t> extérieur dont le contenu est ensuite intégré à</a:t>
            </a:r>
            <a:br>
              <a:rPr lang="fr-FR" sz="1050" dirty="0" smtClean="0">
                <a:solidFill>
                  <a:schemeClr val="tx1"/>
                </a:solidFill>
                <a:latin typeface="Baskerville Old Face" pitchFamily="18" charset="0"/>
              </a:rPr>
            </a:br>
            <a:r>
              <a:rPr lang="fr-FR" sz="1050" dirty="0" smtClean="0">
                <a:solidFill>
                  <a:schemeClr val="tx1"/>
                </a:solidFill>
                <a:latin typeface="Baskerville Old Face" pitchFamily="18" charset="0"/>
              </a:rPr>
              <a:t> l’hyaloplasme . La pinocytose est destinée </a:t>
            </a:r>
            <a:br>
              <a:rPr lang="fr-FR" sz="1050" dirty="0" smtClean="0">
                <a:solidFill>
                  <a:schemeClr val="tx1"/>
                </a:solidFill>
                <a:latin typeface="Baskerville Old Face" pitchFamily="18" charset="0"/>
              </a:rPr>
            </a:br>
            <a:r>
              <a:rPr lang="fr-FR" sz="1050" dirty="0" smtClean="0">
                <a:solidFill>
                  <a:schemeClr val="tx1"/>
                </a:solidFill>
                <a:latin typeface="Baskerville Old Face" pitchFamily="18" charset="0"/>
              </a:rPr>
              <a:t>pour des particules liquides</a:t>
            </a:r>
            <a:r>
              <a:rPr lang="fr-FR" sz="1200" dirty="0" smtClean="0">
                <a:solidFill>
                  <a:schemeClr val="tx1"/>
                </a:solidFill>
                <a:latin typeface="Baskerville Old Face" pitchFamily="18" charset="0"/>
              </a:rPr>
              <a:t>. La phagocytose se</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produit pour des éléments solides comme les toxines diphtériques ,tétaniques et botuliques, qui peuvent être résorbées par voie orale et phagocytose par des macrophages qui migreraient entre les cellules épithéliales de l’intestin.</a:t>
            </a:r>
            <a:br>
              <a:rPr lang="fr-FR" sz="1200" dirty="0" smtClean="0">
                <a:solidFill>
                  <a:schemeClr val="tx1"/>
                </a:solidFill>
                <a:latin typeface="Baskerville Old Face" pitchFamily="18" charset="0"/>
              </a:rPr>
            </a:br>
            <a:r>
              <a:rPr lang="fr-FR" sz="1200" dirty="0" smtClean="0">
                <a:solidFill>
                  <a:schemeClr val="accent4"/>
                </a:solidFill>
                <a:latin typeface="Baskerville Old Face" pitchFamily="18" charset="0"/>
              </a:rPr>
              <a:t>d .</a:t>
            </a:r>
            <a:r>
              <a:rPr lang="fr-FR" sz="1200" u="sng" dirty="0" smtClean="0">
                <a:solidFill>
                  <a:schemeClr val="accent4"/>
                </a:solidFill>
                <a:latin typeface="Baskerville Old Face" pitchFamily="18" charset="0"/>
              </a:rPr>
              <a:t>absorption par voie lymphatique :</a:t>
            </a: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ce mode de transport intéresse certains médicaments très liposolubles qui peuvent être absorbés par l’intermédiaire du cholestérol ou des </a:t>
            </a:r>
            <a:r>
              <a:rPr lang="fr-FR" sz="1200" dirty="0" err="1" smtClean="0">
                <a:solidFill>
                  <a:schemeClr val="tx1"/>
                </a:solidFill>
                <a:latin typeface="Baskerville Old Face" pitchFamily="18" charset="0"/>
              </a:rPr>
              <a:t>chylomicrons</a:t>
            </a:r>
            <a:r>
              <a:rPr lang="fr-FR" sz="1200" dirty="0" smtClean="0">
                <a:solidFill>
                  <a:schemeClr val="tx1"/>
                </a:solidFill>
                <a:latin typeface="Baskerville Old Face" pitchFamily="18" charset="0"/>
              </a:rPr>
              <a:t> qui franchissent la membrane, migrent dans l’espace intracellulaire et pénètre dans le système lymphatique avant de rejoindre la circulation sanguine.</a:t>
            </a:r>
            <a:endParaRPr lang="fr-FR" dirty="0"/>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8</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i="1" dirty="0" smtClean="0">
                <a:solidFill>
                  <a:schemeClr val="accent2"/>
                </a:solidFill>
                <a:latin typeface="Baskerville Old Face" pitchFamily="18" charset="0"/>
              </a:rPr>
              <a:t>Hydro solubilité</a:t>
            </a: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Afin d’être résorbée toute substance doit être en solution, étant donné que le milieu    extracellulaire est un milieu aqueux, toute substance doit  présenter une certaine hydrosolubilité . Seule l’hydrosolubilité ne permet pas le transfert d’un médicament à travers la membrane de nature lipidique, ainsi les substances strictement hydrosolubles ne peuvent pas passer cette membrane donc une certaine liposolubilité est nécessaire.</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i="1" dirty="0" smtClean="0">
                <a:solidFill>
                  <a:schemeClr val="accent2"/>
                </a:solidFill>
                <a:latin typeface="Baskerville Old Face" pitchFamily="18" charset="0"/>
              </a:rPr>
              <a:t>Liposolubilité</a:t>
            </a: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cette propriété apparait essentielle pour qu’une molécule liposoluble puisse traverser la membrane par simple diffusion . Ainsi la vitesse de transfert est fonction :</a:t>
            </a:r>
            <a:br>
              <a:rPr lang="fr-FR" sz="1200" dirty="0" smtClean="0">
                <a:solidFill>
                  <a:schemeClr val="tx1"/>
                </a:solidFill>
                <a:latin typeface="Baskerville Old Face" pitchFamily="18" charset="0"/>
              </a:rPr>
            </a:br>
            <a:r>
              <a:rPr lang="fr-FR" sz="1200" dirty="0" smtClean="0">
                <a:solidFill>
                  <a:srgbClr val="FF0000"/>
                </a:solidFill>
                <a:latin typeface="Baskerville Old Face" pitchFamily="18" charset="0"/>
              </a:rPr>
              <a:t>-</a:t>
            </a:r>
            <a:r>
              <a:rPr lang="fr-FR" sz="1200" i="1" dirty="0" smtClean="0">
                <a:solidFill>
                  <a:srgbClr val="FF0000"/>
                </a:solidFill>
                <a:latin typeface="Baskerville Old Face" pitchFamily="18" charset="0"/>
              </a:rPr>
              <a:t>du coefficient de partage de la substance </a:t>
            </a:r>
            <a:r>
              <a:rPr lang="fr-FR" sz="1200" dirty="0" smtClean="0">
                <a:solidFill>
                  <a:schemeClr val="tx1"/>
                </a:solidFill>
                <a:latin typeface="Baskerville Old Face" pitchFamily="18" charset="0"/>
              </a:rPr>
              <a:t>Entre la couche lipidique de la membrane et le milieu aqueux </a:t>
            </a:r>
            <a:r>
              <a:rPr lang="fr-FR" sz="1200" dirty="0" smtClean="0">
                <a:solidFill>
                  <a:schemeClr val="tx1"/>
                </a:solidFill>
              </a:rPr>
              <a:t>.</a:t>
            </a:r>
            <a:br>
              <a:rPr lang="fr-FR" sz="1200" dirty="0" smtClean="0">
                <a:solidFill>
                  <a:schemeClr val="tx1"/>
                </a:solidFill>
              </a:rPr>
            </a:br>
            <a:r>
              <a:rPr lang="fr-FR" sz="1200" dirty="0" smtClean="0">
                <a:solidFill>
                  <a:srgbClr val="FF0000"/>
                </a:solidFill>
              </a:rPr>
              <a:t>-</a:t>
            </a:r>
            <a:r>
              <a:rPr lang="fr-FR" sz="1200" i="1" dirty="0" smtClean="0">
                <a:solidFill>
                  <a:srgbClr val="FF0000"/>
                </a:solidFill>
                <a:latin typeface="Baskerville Old Face" pitchFamily="18" charset="0"/>
              </a:rPr>
              <a:t>De la masse molaire </a:t>
            </a:r>
            <a:endParaRPr lang="fr-FR" dirty="0"/>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10</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solidFill>
                  <a:schemeClr val="tx1"/>
                </a:solidFill>
                <a:latin typeface="Baskerville Old Face" pitchFamily="18" charset="0"/>
              </a:rPr>
              <a:t>A  l’état non ionisé il sont plus au moins liposolubles et capable de diffuser à travers les membranes cellulaires, au contraire sous forme ionisée, ils sont hydrosolubles et non diffusibles ; si la résorption des médicaments  est avant tout un phénomène de diffusion passive à travers une membrane de nature lipidique, la vitesse de résorption dépend essentiellement de la concentration de la forme non ionique de la substance et de sa liposolubilité.</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a:r>
            <a:br>
              <a:rPr lang="fr-FR" sz="1200" dirty="0" smtClean="0">
                <a:solidFill>
                  <a:schemeClr val="tx1"/>
                </a:solidFill>
                <a:latin typeface="Baskerville Old Face" pitchFamily="18" charset="0"/>
              </a:rPr>
            </a:br>
            <a:r>
              <a:rPr lang="fr-FR" sz="1200" dirty="0" smtClean="0">
                <a:solidFill>
                  <a:schemeClr val="tx1"/>
                </a:solidFill>
                <a:latin typeface="Baskerville Old Face" pitchFamily="18" charset="0"/>
              </a:rPr>
              <a:t>   Le degré d’ionisation des électrolytes est fonction de leur pKa et du pH du milieu, la concentration relative des deux formes est donnée par l’équation </a:t>
            </a:r>
            <a:r>
              <a:rPr lang="fr-FR" sz="1200" b="1" i="1" dirty="0" smtClean="0">
                <a:solidFill>
                  <a:schemeClr val="tx2">
                    <a:lumMod val="50000"/>
                  </a:schemeClr>
                </a:solidFill>
                <a:latin typeface="Baskerville Old Face" pitchFamily="18" charset="0"/>
              </a:rPr>
              <a:t>de Henderson- Hasselbach :</a:t>
            </a:r>
            <a:endParaRPr lang="fr-FR" dirty="0"/>
          </a:p>
        </p:txBody>
      </p:sp>
      <p:sp>
        <p:nvSpPr>
          <p:cNvPr id="4" name="Espace réservé du numéro de diapositive 3"/>
          <p:cNvSpPr>
            <a:spLocks noGrp="1"/>
          </p:cNvSpPr>
          <p:nvPr>
            <p:ph type="sldNum" sz="quarter" idx="10"/>
          </p:nvPr>
        </p:nvSpPr>
        <p:spPr/>
        <p:txBody>
          <a:bodyPr/>
          <a:lstStyle/>
          <a:p>
            <a:fld id="{33B12951-2BF0-424E-878C-3E0A80ECFEAF}" type="slidenum">
              <a:rPr lang="fr-FR" smtClean="0"/>
              <a:pPr/>
              <a:t>12</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3B657A16-D5A9-42BC-9B99-4C17EBB2DA7C}" type="slidenum">
              <a:rPr lang="fr-FR" smtClean="0"/>
              <a:pPr/>
              <a:t>‹N°›</a:t>
            </a:fld>
            <a:endParaRPr lang="fr-FR"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B657A16-D5A9-42BC-9B99-4C17EBB2DA7C}"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B657A16-D5A9-42BC-9B99-4C17EBB2DA7C}"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B657A16-D5A9-42BC-9B99-4C17EBB2DA7C}" type="slidenum">
              <a:rPr lang="fr-FR" smtClean="0"/>
              <a:pPr/>
              <a:t>‹N°›</a:t>
            </a:fld>
            <a:endParaRPr lang="fr-FR" dirty="0"/>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3B657A16-D5A9-42BC-9B99-4C17EBB2DA7C}"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B657A16-D5A9-42BC-9B99-4C17EBB2DA7C}" type="slidenum">
              <a:rPr lang="fr-FR" smtClean="0"/>
              <a:pPr/>
              <a:t>‹N°›</a:t>
            </a:fld>
            <a:endParaRPr lang="fr-FR" dirty="0"/>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B657A16-D5A9-42BC-9B99-4C17EBB2DA7C}" type="slidenum">
              <a:rPr lang="fr-FR" smtClean="0"/>
              <a:pPr/>
              <a:t>‹N°›</a:t>
            </a:fld>
            <a:endParaRPr lang="fr-FR" dirty="0"/>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657A16-D5A9-42BC-9B99-4C17EBB2DA7C}"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B657A16-D5A9-42BC-9B99-4C17EBB2DA7C}"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B657A16-D5A9-42BC-9B99-4C17EBB2DA7C}" type="slidenum">
              <a:rPr lang="fr-FR" smtClean="0"/>
              <a:pPr/>
              <a:t>‹N°›</a:t>
            </a:fld>
            <a:endParaRPr lang="fr-FR" dirty="0"/>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DFB5224-07C9-4C07-8BDF-11DA2EC5DBDA}" type="datetimeFigureOut">
              <a:rPr lang="fr-FR" smtClean="0"/>
              <a:pPr/>
              <a:t>22/02/2010</a:t>
            </a:fld>
            <a:endParaRPr lang="fr-FR" dirty="0"/>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dirty="0"/>
          </a:p>
        </p:txBody>
      </p:sp>
      <p:sp>
        <p:nvSpPr>
          <p:cNvPr id="7" name="Espace réservé du numéro de diapositive 6"/>
          <p:cNvSpPr>
            <a:spLocks noGrp="1"/>
          </p:cNvSpPr>
          <p:nvPr>
            <p:ph type="sldNum" sz="quarter" idx="12"/>
          </p:nvPr>
        </p:nvSpPr>
        <p:spPr>
          <a:xfrm>
            <a:off x="146304" y="6208776"/>
            <a:ext cx="457200" cy="457200"/>
          </a:xfrm>
        </p:spPr>
        <p:txBody>
          <a:bodyPr/>
          <a:lstStyle/>
          <a:p>
            <a:fld id="{3B657A16-D5A9-42BC-9B99-4C17EBB2DA7C}" type="slidenum">
              <a:rPr lang="fr-FR" smtClean="0"/>
              <a:pPr/>
              <a:t>‹N°›</a:t>
            </a:fld>
            <a:endParaRPr lang="fr-FR"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DFB5224-07C9-4C07-8BDF-11DA2EC5DBDA}" type="datetimeFigureOut">
              <a:rPr lang="fr-FR" smtClean="0"/>
              <a:pPr/>
              <a:t>22/02/2010</a:t>
            </a:fld>
            <a:endParaRPr lang="fr-FR"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657A16-D5A9-42BC-9B99-4C17EBB2DA7C}"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2910" y="214290"/>
            <a:ext cx="7772400" cy="714380"/>
          </a:xfrm>
        </p:spPr>
        <p:txBody>
          <a:bodyPr>
            <a:noAutofit/>
          </a:bodyPr>
          <a:lstStyle/>
          <a:p>
            <a:r>
              <a:rPr lang="fr-FR" sz="1800" i="1" dirty="0" smtClean="0">
                <a:solidFill>
                  <a:schemeClr val="tx1"/>
                </a:solidFill>
                <a:latin typeface="Baskerville Old Face" pitchFamily="18" charset="0"/>
              </a:rPr>
              <a:t>Département de pharmacie</a:t>
            </a:r>
          </a:p>
          <a:p>
            <a:r>
              <a:rPr lang="fr-FR" sz="1800" i="1" dirty="0" smtClean="0">
                <a:solidFill>
                  <a:schemeClr val="tx1"/>
                </a:solidFill>
                <a:latin typeface="Baskerville Old Face" pitchFamily="18" charset="0"/>
              </a:rPr>
              <a:t>Etablissement  hospitalo-universitaire</a:t>
            </a:r>
          </a:p>
          <a:p>
            <a:r>
              <a:rPr lang="fr-FR" sz="1800" i="1" dirty="0" smtClean="0">
                <a:solidFill>
                  <a:schemeClr val="tx1"/>
                </a:solidFill>
                <a:latin typeface="Baskerville Old Face" pitchFamily="18" charset="0"/>
              </a:rPr>
              <a:t>Laboratoire de pharmacovigilance </a:t>
            </a:r>
            <a:endParaRPr lang="fr-FR" sz="1800" i="1" dirty="0">
              <a:solidFill>
                <a:schemeClr val="tx1"/>
              </a:solidFill>
              <a:latin typeface="Baskerville Old Face" pitchFamily="18" charset="0"/>
            </a:endParaRPr>
          </a:p>
        </p:txBody>
      </p:sp>
      <p:sp>
        <p:nvSpPr>
          <p:cNvPr id="2" name="Titre 1"/>
          <p:cNvSpPr>
            <a:spLocks noGrp="1"/>
          </p:cNvSpPr>
          <p:nvPr>
            <p:ph type="ctrTitle"/>
          </p:nvPr>
        </p:nvSpPr>
        <p:spPr>
          <a:xfrm>
            <a:off x="914400" y="1714488"/>
            <a:ext cx="7772400" cy="4857784"/>
          </a:xfrm>
        </p:spPr>
        <p:txBody>
          <a:bodyPr>
            <a:normAutofit fontScale="90000"/>
          </a:bodyPr>
          <a:lstStyle/>
          <a:p>
            <a:r>
              <a:rPr lang="fr-FR" dirty="0" smtClean="0"/>
              <a:t>       </a:t>
            </a:r>
            <a:r>
              <a:rPr lang="fr-FR" sz="5400" b="1" dirty="0" smtClean="0"/>
              <a:t>ABSORPTION DES      </a:t>
            </a:r>
            <a:br>
              <a:rPr lang="fr-FR" sz="5400" b="1" dirty="0" smtClean="0"/>
            </a:br>
            <a:r>
              <a:rPr lang="fr-FR" sz="5400" b="1" dirty="0" smtClean="0"/>
              <a:t>         MEDICAMENTS</a:t>
            </a:r>
            <a:r>
              <a:rPr lang="fr-FR" sz="5400" dirty="0" smtClean="0"/>
              <a:t/>
            </a:r>
            <a:br>
              <a:rPr lang="fr-FR" sz="5400" dirty="0" smtClean="0"/>
            </a:br>
            <a:r>
              <a:rPr lang="fr-FR" sz="5400" dirty="0" smtClean="0"/>
              <a:t/>
            </a:r>
            <a:br>
              <a:rPr lang="fr-FR" sz="5400" dirty="0" smtClean="0"/>
            </a:br>
            <a:r>
              <a:rPr lang="fr-FR" sz="5400" dirty="0" smtClean="0"/>
              <a:t/>
            </a:r>
            <a:br>
              <a:rPr lang="fr-FR" sz="5400" dirty="0" smtClean="0"/>
            </a:br>
            <a:r>
              <a:rPr lang="fr-FR" sz="5400" dirty="0" smtClean="0"/>
              <a:t>         </a:t>
            </a:r>
            <a:r>
              <a:rPr lang="fr-FR" sz="1800" b="0" i="1" u="sng" dirty="0" smtClean="0">
                <a:latin typeface="Baskerville Old Face" pitchFamily="18" charset="0"/>
              </a:rPr>
              <a:t>présenté par : </a:t>
            </a:r>
            <a:r>
              <a:rPr lang="fr-FR" sz="1800" b="0" i="1" dirty="0" smtClean="0">
                <a:latin typeface="Baskerville Old Face" pitchFamily="18" charset="0"/>
              </a:rPr>
              <a:t/>
            </a:r>
            <a:br>
              <a:rPr lang="fr-FR" sz="1800" b="0" i="1" dirty="0" smtClean="0">
                <a:latin typeface="Baskerville Old Face" pitchFamily="18" charset="0"/>
              </a:rPr>
            </a:br>
            <a:r>
              <a:rPr lang="fr-FR" sz="1800" b="0" i="1" dirty="0" smtClean="0">
                <a:latin typeface="Baskerville Old Face" pitchFamily="18" charset="0"/>
              </a:rPr>
              <a:t>                                                                     Melle Saleh  asmaa</a:t>
            </a:r>
            <a:br>
              <a:rPr lang="fr-FR" sz="1800" b="0" i="1" dirty="0" smtClean="0">
                <a:latin typeface="Baskerville Old Face" pitchFamily="18" charset="0"/>
              </a:rPr>
            </a:br>
            <a:r>
              <a:rPr lang="fr-FR" sz="1800" b="0" i="1" dirty="0" smtClean="0">
                <a:latin typeface="Baskerville Old Face" pitchFamily="18" charset="0"/>
              </a:rPr>
              <a:t>                                                              1ere année poste graduation</a:t>
            </a:r>
            <a:r>
              <a:rPr lang="fr-FR" b="0" i="1" dirty="0" smtClean="0">
                <a:latin typeface="Baskerville Old Face" pitchFamily="18" charset="0"/>
              </a:rPr>
              <a:t/>
            </a:r>
            <a:br>
              <a:rPr lang="fr-FR" b="0" i="1" dirty="0" smtClean="0">
                <a:latin typeface="Baskerville Old Face" pitchFamily="18" charset="0"/>
              </a:rPr>
            </a:br>
            <a:r>
              <a:rPr lang="fr-FR" sz="1800" b="0" i="1" dirty="0" smtClean="0">
                <a:latin typeface="Baskerville Old Face" pitchFamily="18" charset="0"/>
              </a:rPr>
              <a:t>                           </a:t>
            </a:r>
            <a:r>
              <a:rPr lang="fr-FR" sz="5400" dirty="0" smtClean="0"/>
              <a:t/>
            </a:r>
            <a:br>
              <a:rPr lang="fr-FR" sz="5400" dirty="0" smtClean="0"/>
            </a:br>
            <a:r>
              <a:rPr lang="fr-FR" sz="2000" dirty="0" smtClean="0"/>
              <a:t>                                      </a:t>
            </a:r>
            <a:r>
              <a:rPr lang="fr-FR" sz="5400" dirty="0" smtClean="0"/>
              <a:t>     </a:t>
            </a:r>
            <a:endParaRPr lang="fr-FR" sz="5400" dirty="0"/>
          </a:p>
        </p:txBody>
      </p:sp>
      <p:sp>
        <p:nvSpPr>
          <p:cNvPr id="4" name="ZoneTexte 3"/>
          <p:cNvSpPr txBox="1"/>
          <p:nvPr/>
        </p:nvSpPr>
        <p:spPr>
          <a:xfrm>
            <a:off x="5429256" y="5753417"/>
            <a:ext cx="3286148" cy="461665"/>
          </a:xfrm>
          <a:prstGeom prst="rect">
            <a:avLst/>
          </a:prstGeom>
          <a:noFill/>
        </p:spPr>
        <p:txBody>
          <a:bodyPr wrap="square" rtlCol="0">
            <a:spAutoFit/>
          </a:bodyPr>
          <a:lstStyle/>
          <a:p>
            <a:r>
              <a:rPr lang="fr-FR" sz="2400" dirty="0" smtClean="0"/>
              <a:t>Présenté par: Dr SALEH </a:t>
            </a:r>
            <a:endParaRPr lang="fr-F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endParaRPr lang="fr-FR" dirty="0"/>
          </a:p>
          <a:p>
            <a:endParaRPr lang="fr-FR" dirty="0"/>
          </a:p>
          <a:p>
            <a:endParaRPr lang="fr-FR" dirty="0"/>
          </a:p>
        </p:txBody>
      </p:sp>
      <p:sp>
        <p:nvSpPr>
          <p:cNvPr id="58376" name="Rectangle 8"/>
          <p:cNvSpPr>
            <a:spLocks noChangeArrowheads="1"/>
          </p:cNvSpPr>
          <p:nvPr/>
        </p:nvSpPr>
        <p:spPr bwMode="auto">
          <a:xfrm>
            <a:off x="609600" y="2133600"/>
            <a:ext cx="8229600" cy="4114800"/>
          </a:xfrm>
          <a:prstGeom prst="rect">
            <a:avLst/>
          </a:prstGeom>
          <a:noFill/>
          <a:ln w="9525">
            <a:noFill/>
            <a:miter lim="800000"/>
            <a:headEnd/>
            <a:tailEnd/>
          </a:ln>
          <a:effectLst/>
        </p:spPr>
        <p:txBody>
          <a:bodyPr/>
          <a:lstStyle/>
          <a:p>
            <a:pPr marL="342900" indent="-342900">
              <a:spcBef>
                <a:spcPct val="20000"/>
              </a:spcBef>
              <a:buClr>
                <a:schemeClr val="hlink"/>
              </a:buClr>
              <a:buSzPct val="65000"/>
              <a:buFont typeface="Wingdings" pitchFamily="2" charset="2"/>
              <a:buChar char="n"/>
            </a:pPr>
            <a:endParaRPr lang="fr-FR" sz="3200" dirty="0">
              <a:effectLst>
                <a:outerShdw blurRad="38100" dist="38100" dir="2700000" algn="tl">
                  <a:srgbClr val="000000"/>
                </a:outerShdw>
              </a:effectLst>
            </a:endParaRPr>
          </a:p>
          <a:p>
            <a:pPr marL="342900" indent="-342900">
              <a:spcBef>
                <a:spcPct val="20000"/>
              </a:spcBef>
              <a:buClr>
                <a:schemeClr val="hlink"/>
              </a:buClr>
              <a:buSzPct val="65000"/>
              <a:buFont typeface="Wingdings" pitchFamily="2" charset="2"/>
              <a:buChar char="n"/>
            </a:pPr>
            <a:endParaRPr lang="fr-FR" sz="3200" dirty="0">
              <a:effectLst>
                <a:outerShdw blurRad="38100" dist="38100" dir="2700000" algn="tl">
                  <a:srgbClr val="000000"/>
                </a:outerShdw>
              </a:effectLst>
            </a:endParaRPr>
          </a:p>
          <a:p>
            <a:pPr marL="342900" indent="-342900">
              <a:spcBef>
                <a:spcPct val="20000"/>
              </a:spcBef>
              <a:buClr>
                <a:schemeClr val="hlink"/>
              </a:buClr>
              <a:buSzPct val="65000"/>
              <a:buFont typeface="Wingdings" pitchFamily="2" charset="2"/>
              <a:buChar char="n"/>
            </a:pPr>
            <a:endParaRPr lang="fr-FR" sz="3200" dirty="0">
              <a:effectLst>
                <a:outerShdw blurRad="38100" dist="38100" dir="2700000" algn="tl">
                  <a:srgbClr val="000000"/>
                </a:outerShdw>
              </a:effectLst>
            </a:endParaRPr>
          </a:p>
        </p:txBody>
      </p:sp>
      <p:sp>
        <p:nvSpPr>
          <p:cNvPr id="12" name="Rectangle 3"/>
          <p:cNvSpPr txBox="1">
            <a:spLocks noChangeArrowheads="1"/>
          </p:cNvSpPr>
          <p:nvPr/>
        </p:nvSpPr>
        <p:spPr>
          <a:xfrm>
            <a:off x="500034" y="500042"/>
            <a:ext cx="8229600" cy="4929190"/>
          </a:xfrm>
          <a:prstGeom prst="rect">
            <a:avLst/>
          </a:prstGeom>
        </p:spPr>
        <p:txBody>
          <a:bodyPr>
            <a:noAutofit/>
          </a:bodyPr>
          <a:lstStyle/>
          <a:p>
            <a:pPr marL="365760" lvl="0" indent="-283464" fontAlgn="auto">
              <a:lnSpc>
                <a:spcPct val="80000"/>
              </a:lnSpc>
              <a:spcBef>
                <a:spcPts val="600"/>
              </a:spcBef>
              <a:spcAft>
                <a:spcPts val="0"/>
              </a:spcAft>
              <a:buClr>
                <a:srgbClr val="006600"/>
              </a:buClr>
              <a:buSzPct val="80000"/>
            </a:pPr>
            <a:r>
              <a:rPr lang="fr-FR" sz="2800" dirty="0" smtClean="0"/>
              <a:t>1- </a:t>
            </a:r>
            <a:r>
              <a:rPr lang="fr-FR" sz="3600" dirty="0" smtClean="0">
                <a:solidFill>
                  <a:schemeClr val="tx2"/>
                </a:solidFill>
                <a:latin typeface="+mj-lt"/>
                <a:ea typeface="+mj-ea"/>
                <a:cs typeface="+mj-cs"/>
              </a:rPr>
              <a:t>Caractère </a:t>
            </a:r>
            <a:r>
              <a:rPr lang="fr-FR" sz="3600" dirty="0" smtClean="0">
                <a:solidFill>
                  <a:schemeClr val="tx2"/>
                </a:solidFill>
                <a:latin typeface="+mj-lt"/>
                <a:ea typeface="+mj-ea"/>
                <a:cs typeface="+mj-cs"/>
              </a:rPr>
              <a:t>de </a:t>
            </a:r>
            <a:r>
              <a:rPr lang="fr-FR" sz="3600" dirty="0" smtClean="0">
                <a:solidFill>
                  <a:schemeClr val="tx2"/>
                </a:solidFill>
                <a:latin typeface="+mj-lt"/>
                <a:ea typeface="+mj-ea"/>
                <a:cs typeface="+mj-cs"/>
              </a:rPr>
              <a:t>solubilité</a:t>
            </a:r>
          </a:p>
          <a:p>
            <a:pPr marL="365760" lvl="0" indent="-283464" fontAlgn="auto">
              <a:lnSpc>
                <a:spcPct val="80000"/>
              </a:lnSpc>
              <a:spcBef>
                <a:spcPts val="600"/>
              </a:spcBef>
              <a:spcAft>
                <a:spcPts val="0"/>
              </a:spcAft>
              <a:buClr>
                <a:srgbClr val="006600"/>
              </a:buClr>
              <a:buSzPct val="80000"/>
            </a:pPr>
            <a:endParaRPr lang="fr-FR" sz="3600" dirty="0" smtClean="0">
              <a:solidFill>
                <a:schemeClr val="tx2"/>
              </a:solidFill>
              <a:latin typeface="+mj-lt"/>
              <a:ea typeface="+mj-ea"/>
              <a:cs typeface="+mj-cs"/>
            </a:endParaRPr>
          </a:p>
          <a:p>
            <a:pPr marL="365760" indent="-283464">
              <a:lnSpc>
                <a:spcPct val="80000"/>
              </a:lnSpc>
              <a:spcBef>
                <a:spcPts val="600"/>
              </a:spcBef>
              <a:buClr>
                <a:srgbClr val="006600"/>
              </a:buClr>
              <a:buSzPct val="80000"/>
              <a:buFont typeface="Wingdings" pitchFamily="2" charset="2"/>
              <a:buChar char="v"/>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Hydrosolubilité</a:t>
            </a:r>
            <a:r>
              <a:rPr lang="fr-FR" sz="2800" dirty="0" smtClean="0"/>
              <a:t>: Afin d’être résorbée toute substance doit être en solution</a:t>
            </a: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365760" lvl="0" indent="-283464">
              <a:lnSpc>
                <a:spcPct val="80000"/>
              </a:lnSpc>
              <a:spcBef>
                <a:spcPts val="600"/>
              </a:spcBef>
              <a:buClr>
                <a:srgbClr val="006600"/>
              </a:buClr>
              <a:buSzPct val="80000"/>
              <a:buFont typeface="Wingdings" pitchFamily="2" charset="2"/>
              <a:buChar char="v"/>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Liposolubilité:</a:t>
            </a:r>
            <a:r>
              <a:rPr lang="fr-FR" sz="2800" dirty="0" smtClean="0"/>
              <a:t> </a:t>
            </a:r>
            <a:r>
              <a:rPr lang="fr-FR" sz="2800" dirty="0" smtClean="0"/>
              <a:t>traverser par diffusion </a:t>
            </a:r>
            <a:r>
              <a:rPr lang="fr-FR" sz="2800" dirty="0" smtClean="0"/>
              <a:t>la membrane de nature </a:t>
            </a:r>
            <a:r>
              <a:rPr lang="fr-FR" sz="2800" dirty="0" smtClean="0"/>
              <a:t>lipidique</a:t>
            </a:r>
          </a:p>
          <a:p>
            <a:pPr marL="365760" lvl="0" indent="-283464">
              <a:lnSpc>
                <a:spcPct val="80000"/>
              </a:lnSpc>
              <a:spcBef>
                <a:spcPts val="600"/>
              </a:spcBef>
              <a:buClr>
                <a:srgbClr val="006600"/>
              </a:buClr>
              <a:buSzPct val="80000"/>
              <a:buFont typeface="Wingdings" pitchFamily="2" charset="2"/>
              <a:buChar char="v"/>
              <a:defRPr/>
            </a:pPr>
            <a:endParaRPr lang="fr-FR" sz="2800" dirty="0" smtClean="0"/>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Un état d’équilibre doit exister entre l’hydrosolubilité et la liposolubilité</a:t>
            </a: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58371"/>
                                        </p:tgtEl>
                                        <p:attrNameLst>
                                          <p:attrName>style.visibility</p:attrName>
                                        </p:attrNameLst>
                                      </p:cBhvr>
                                      <p:to>
                                        <p:strVal val="visible"/>
                                      </p:to>
                                    </p:set>
                                    <p:animEffect transition="in" filter="fade">
                                      <p:cBhvr>
                                        <p:cTn id="7" dur="2000"/>
                                        <p:tgtEl>
                                          <p:spTgt spid="583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fr-FR" sz="3600" dirty="0"/>
              <a:t>2- </a:t>
            </a:r>
            <a:r>
              <a:rPr lang="fr-FR" sz="3600" u="sng" dirty="0"/>
              <a:t>taille de la molécule</a:t>
            </a:r>
          </a:p>
        </p:txBody>
      </p:sp>
      <p:sp>
        <p:nvSpPr>
          <p:cNvPr id="59395" name="Rectangle 3"/>
          <p:cNvSpPr>
            <a:spLocks noGrp="1" noChangeArrowheads="1"/>
          </p:cNvSpPr>
          <p:nvPr>
            <p:ph idx="1"/>
          </p:nvPr>
        </p:nvSpPr>
        <p:spPr>
          <a:xfrm>
            <a:off x="457200" y="2189163"/>
            <a:ext cx="8229600" cy="3906837"/>
          </a:xfrm>
        </p:spPr>
        <p:txBody>
          <a:bodyPr/>
          <a:lstStyle/>
          <a:p>
            <a:pPr>
              <a:buFont typeface="Wingdings" pitchFamily="2" charset="2"/>
              <a:buNone/>
            </a:pPr>
            <a:r>
              <a:rPr lang="fr-FR" dirty="0"/>
              <a:t>Une     de la taille                    </a:t>
            </a:r>
            <a:r>
              <a:rPr lang="fr-FR" dirty="0" smtClean="0"/>
              <a:t>    de l’agitation moléculaire                  </a:t>
            </a:r>
          </a:p>
          <a:p>
            <a:pPr>
              <a:buFont typeface="Wingdings" pitchFamily="2" charset="2"/>
              <a:buNone/>
            </a:pPr>
            <a:endParaRPr lang="fr-FR" dirty="0" smtClean="0"/>
          </a:p>
          <a:p>
            <a:pPr>
              <a:buFont typeface="Wingdings" pitchFamily="2" charset="2"/>
              <a:buNone/>
            </a:pPr>
            <a:r>
              <a:rPr lang="fr-FR" dirty="0" smtClean="0"/>
              <a:t>                           de </a:t>
            </a:r>
            <a:r>
              <a:rPr lang="fr-FR" dirty="0"/>
              <a:t>la probabilité de transfert transmembranaire</a:t>
            </a:r>
          </a:p>
          <a:p>
            <a:endParaRPr lang="fr-FR" dirty="0"/>
          </a:p>
          <a:p>
            <a:endParaRPr lang="fr-FR" dirty="0"/>
          </a:p>
        </p:txBody>
      </p:sp>
      <p:sp>
        <p:nvSpPr>
          <p:cNvPr id="59396" name="Line 4"/>
          <p:cNvSpPr>
            <a:spLocks noChangeShapeType="1"/>
          </p:cNvSpPr>
          <p:nvPr/>
        </p:nvSpPr>
        <p:spPr bwMode="auto">
          <a:xfrm flipV="1">
            <a:off x="1285852" y="2143116"/>
            <a:ext cx="0" cy="533400"/>
          </a:xfrm>
          <a:prstGeom prst="line">
            <a:avLst/>
          </a:prstGeom>
          <a:noFill/>
          <a:ln w="38100">
            <a:solidFill>
              <a:srgbClr val="FF0000"/>
            </a:solidFill>
            <a:round/>
            <a:headEnd/>
            <a:tailEnd type="triangle" w="med" len="med"/>
          </a:ln>
          <a:effectLst/>
        </p:spPr>
        <p:txBody>
          <a:bodyPr/>
          <a:lstStyle/>
          <a:p>
            <a:endParaRPr lang="fr-FR"/>
          </a:p>
        </p:txBody>
      </p:sp>
      <p:sp>
        <p:nvSpPr>
          <p:cNvPr id="59397" name="AutoShape 5"/>
          <p:cNvSpPr>
            <a:spLocks noChangeArrowheads="1"/>
          </p:cNvSpPr>
          <p:nvPr/>
        </p:nvSpPr>
        <p:spPr bwMode="auto">
          <a:xfrm>
            <a:off x="2714612" y="2357430"/>
            <a:ext cx="1295400" cy="228600"/>
          </a:xfrm>
          <a:prstGeom prst="rightArrow">
            <a:avLst>
              <a:gd name="adj1" fmla="val 50000"/>
              <a:gd name="adj2" fmla="val 141667"/>
            </a:avLst>
          </a:prstGeom>
          <a:solidFill>
            <a:schemeClr val="accent1"/>
          </a:solidFill>
          <a:ln w="9525">
            <a:solidFill>
              <a:schemeClr val="tx1"/>
            </a:solidFill>
            <a:miter lim="800000"/>
            <a:headEnd/>
            <a:tailEnd/>
          </a:ln>
          <a:effectLst/>
        </p:spPr>
        <p:txBody>
          <a:bodyPr wrap="none" anchor="ctr"/>
          <a:lstStyle/>
          <a:p>
            <a:endParaRPr lang="fr-FR"/>
          </a:p>
        </p:txBody>
      </p:sp>
      <p:sp>
        <p:nvSpPr>
          <p:cNvPr id="59400" name="AutoShape 8"/>
          <p:cNvSpPr>
            <a:spLocks noChangeArrowheads="1"/>
          </p:cNvSpPr>
          <p:nvPr/>
        </p:nvSpPr>
        <p:spPr bwMode="auto">
          <a:xfrm>
            <a:off x="642910" y="3357562"/>
            <a:ext cx="1295400" cy="228600"/>
          </a:xfrm>
          <a:prstGeom prst="rightArrow">
            <a:avLst>
              <a:gd name="adj1" fmla="val 50000"/>
              <a:gd name="adj2" fmla="val 141667"/>
            </a:avLst>
          </a:prstGeom>
          <a:solidFill>
            <a:schemeClr val="accent1"/>
          </a:solidFill>
          <a:ln w="9525">
            <a:solidFill>
              <a:schemeClr val="tx1"/>
            </a:solidFill>
            <a:miter lim="800000"/>
            <a:headEnd/>
            <a:tailEnd/>
          </a:ln>
          <a:effectLst/>
        </p:spPr>
        <p:txBody>
          <a:bodyPr wrap="none" anchor="ctr"/>
          <a:lstStyle/>
          <a:p>
            <a:endParaRPr lang="fr-FR"/>
          </a:p>
        </p:txBody>
      </p:sp>
      <p:sp>
        <p:nvSpPr>
          <p:cNvPr id="59402" name="Line 10"/>
          <p:cNvSpPr>
            <a:spLocks noChangeShapeType="1"/>
          </p:cNvSpPr>
          <p:nvPr/>
        </p:nvSpPr>
        <p:spPr bwMode="auto">
          <a:xfrm>
            <a:off x="2428860" y="3214686"/>
            <a:ext cx="0" cy="457200"/>
          </a:xfrm>
          <a:prstGeom prst="line">
            <a:avLst/>
          </a:prstGeom>
          <a:noFill/>
          <a:ln w="38100">
            <a:solidFill>
              <a:srgbClr val="FF0000"/>
            </a:solidFill>
            <a:round/>
            <a:headEnd/>
            <a:tailEnd type="triangle" w="med" len="med"/>
          </a:ln>
          <a:effectLst/>
        </p:spPr>
        <p:txBody>
          <a:bodyPr/>
          <a:lstStyle/>
          <a:p>
            <a:endParaRPr lang="fr-FR"/>
          </a:p>
        </p:txBody>
      </p:sp>
      <p:sp>
        <p:nvSpPr>
          <p:cNvPr id="59403" name="Line 11"/>
          <p:cNvSpPr>
            <a:spLocks noChangeShapeType="1"/>
          </p:cNvSpPr>
          <p:nvPr/>
        </p:nvSpPr>
        <p:spPr bwMode="auto">
          <a:xfrm>
            <a:off x="4143372" y="2214554"/>
            <a:ext cx="45719" cy="500066"/>
          </a:xfrm>
          <a:prstGeom prst="line">
            <a:avLst/>
          </a:prstGeom>
          <a:noFill/>
          <a:ln w="38100">
            <a:solidFill>
              <a:srgbClr val="FF0000"/>
            </a:solidFill>
            <a:round/>
            <a:headEnd/>
            <a:tailEnd type="triangle" w="med" len="med"/>
          </a:ln>
          <a:effectLst/>
        </p:spPr>
        <p:txBody>
          <a:bodyPr/>
          <a:lstStyle/>
          <a:p>
            <a:endParaRPr lang="fr-F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gtEl>
                                        <p:attrNameLst>
                                          <p:attrName>style.visibility</p:attrName>
                                        </p:attrNameLst>
                                      </p:cBhvr>
                                      <p:to>
                                        <p:strVal val="visible"/>
                                      </p:to>
                                    </p:set>
                                    <p:animEffect transition="in" filter="fade">
                                      <p:cBhvr>
                                        <p:cTn id="10" dur="2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fr-FR" sz="3200" u="sng" dirty="0"/>
              <a:t>3-État d’ionisation</a:t>
            </a:r>
            <a:r>
              <a:rPr lang="fr-FR" sz="3200" u="sng" dirty="0" smtClean="0"/>
              <a:t>:</a:t>
            </a:r>
            <a:endParaRPr lang="fr-FR" sz="2800" u="sng" dirty="0"/>
          </a:p>
        </p:txBody>
      </p:sp>
      <p:sp>
        <p:nvSpPr>
          <p:cNvPr id="19459" name="Rectangle 3"/>
          <p:cNvSpPr>
            <a:spLocks noGrp="1" noChangeArrowheads="1"/>
          </p:cNvSpPr>
          <p:nvPr>
            <p:ph idx="1"/>
          </p:nvPr>
        </p:nvSpPr>
        <p:spPr>
          <a:xfrm>
            <a:off x="357158" y="1285860"/>
            <a:ext cx="8686800" cy="4572000"/>
          </a:xfrm>
        </p:spPr>
        <p:txBody>
          <a:bodyPr>
            <a:normAutofit/>
          </a:bodyPr>
          <a:lstStyle/>
          <a:p>
            <a:r>
              <a:rPr lang="fr-FR" sz="2800" dirty="0" smtClean="0">
                <a:latin typeface="Baskerville Old Face" pitchFamily="18" charset="0"/>
              </a:rPr>
              <a:t>La plus part des médicaments sont des acides ou des bases faibles ,caractérisés par leur PKa, et qui se dissocient comme suite :                </a:t>
            </a:r>
            <a:br>
              <a:rPr lang="fr-FR" sz="2800" dirty="0" smtClean="0">
                <a:latin typeface="Baskerville Old Face" pitchFamily="18" charset="0"/>
              </a:rPr>
            </a:br>
            <a:r>
              <a:rPr lang="fr-FR" sz="2800" dirty="0" smtClean="0">
                <a:latin typeface="Baskerville Old Face" pitchFamily="18" charset="0"/>
              </a:rPr>
              <a:t>A</a:t>
            </a:r>
            <a:r>
              <a:rPr lang="en-US" sz="2800" dirty="0" smtClean="0">
                <a:latin typeface="Baskerville Old Face" pitchFamily="18" charset="0"/>
              </a:rPr>
              <a:t>H                    pH basique            A- + </a:t>
            </a:r>
            <a:r>
              <a:rPr lang="en-US" sz="2800" dirty="0" smtClean="0">
                <a:latin typeface="Baskerville Old Face" pitchFamily="18" charset="0"/>
              </a:rPr>
              <a:t>H</a:t>
            </a:r>
            <a:r>
              <a:rPr lang="en-US" sz="2800" baseline="30000" dirty="0" smtClean="0">
                <a:latin typeface="Baskerville Old Face" pitchFamily="18" charset="0"/>
              </a:rPr>
              <a:t>+</a:t>
            </a:r>
            <a:r>
              <a:rPr lang="en-US" sz="2800" dirty="0" smtClean="0">
                <a:latin typeface="Baskerville Old Face" pitchFamily="18" charset="0"/>
              </a:rPr>
              <a:t>    (acide)</a:t>
            </a:r>
            <a:r>
              <a:rPr lang="fr-FR" sz="2800" dirty="0" smtClean="0">
                <a:latin typeface="Baskerville Old Face" pitchFamily="18" charset="0"/>
              </a:rPr>
              <a:t/>
            </a:r>
            <a:br>
              <a:rPr lang="fr-FR" sz="2800" dirty="0" smtClean="0">
                <a:latin typeface="Baskerville Old Face" pitchFamily="18" charset="0"/>
              </a:rPr>
            </a:br>
            <a:r>
              <a:rPr lang="en-US" sz="2800" dirty="0" smtClean="0">
                <a:latin typeface="Baskerville Old Face" pitchFamily="18" charset="0"/>
              </a:rPr>
              <a:t> </a:t>
            </a:r>
            <a:endParaRPr lang="en-US" sz="2800" dirty="0" smtClean="0">
              <a:latin typeface="Baskerville Old Face" pitchFamily="18" charset="0"/>
            </a:endParaRPr>
          </a:p>
          <a:p>
            <a:r>
              <a:rPr lang="fr-FR" sz="2800" dirty="0" smtClean="0">
                <a:latin typeface="Baskerville Old Face" pitchFamily="18" charset="0"/>
              </a:rPr>
              <a:t>B </a:t>
            </a:r>
            <a:r>
              <a:rPr lang="fr-FR" sz="2800" dirty="0" smtClean="0">
                <a:latin typeface="Baskerville Old Face" pitchFamily="18" charset="0"/>
              </a:rPr>
              <a:t>+ H</a:t>
            </a:r>
            <a:r>
              <a:rPr lang="fr-FR" sz="2800" baseline="30000" dirty="0" smtClean="0">
                <a:latin typeface="Baskerville Old Face" pitchFamily="18" charset="0"/>
              </a:rPr>
              <a:t>+ </a:t>
            </a:r>
            <a:r>
              <a:rPr lang="fr-FR" sz="2800" baseline="30000" dirty="0" smtClean="0">
                <a:latin typeface="Baskerville Old Face" pitchFamily="18" charset="0"/>
              </a:rPr>
              <a:t>           </a:t>
            </a:r>
            <a:r>
              <a:rPr lang="en-US" sz="2800" dirty="0" smtClean="0">
                <a:latin typeface="Baskerville Old Face" pitchFamily="18" charset="0"/>
              </a:rPr>
              <a:t>pH </a:t>
            </a:r>
            <a:r>
              <a:rPr lang="fr-FR" sz="2800" dirty="0" smtClean="0">
                <a:latin typeface="Baskerville Old Face" pitchFamily="18" charset="0"/>
              </a:rPr>
              <a:t>acide</a:t>
            </a:r>
            <a:r>
              <a:rPr lang="fr-FR" sz="2800" baseline="30000" dirty="0" smtClean="0">
                <a:latin typeface="Baskerville Old Face" pitchFamily="18" charset="0"/>
              </a:rPr>
              <a:t>                  </a:t>
            </a:r>
            <a:r>
              <a:rPr lang="fr-FR" sz="2800" dirty="0" smtClean="0">
                <a:latin typeface="Baskerville Old Face" pitchFamily="18" charset="0"/>
              </a:rPr>
              <a:t>   BH</a:t>
            </a:r>
            <a:r>
              <a:rPr lang="fr-FR" sz="2800" baseline="30000" dirty="0" smtClean="0">
                <a:latin typeface="Baskerville Old Face" pitchFamily="18" charset="0"/>
              </a:rPr>
              <a:t>+      </a:t>
            </a:r>
            <a:r>
              <a:rPr lang="fr-FR" sz="2800" dirty="0" smtClean="0">
                <a:latin typeface="Baskerville Old Face" pitchFamily="18" charset="0"/>
              </a:rPr>
              <a:t>   </a:t>
            </a:r>
            <a:r>
              <a:rPr lang="fr-FR" sz="2800" dirty="0" smtClean="0">
                <a:latin typeface="Baskerville Old Face" pitchFamily="18" charset="0"/>
              </a:rPr>
              <a:t>(base) </a:t>
            </a:r>
          </a:p>
          <a:p>
            <a:pPr>
              <a:buFont typeface="Wingdings" pitchFamily="2" charset="2"/>
              <a:buNone/>
            </a:pPr>
            <a:endParaRPr lang="fr-FR" dirty="0">
              <a:solidFill>
                <a:srgbClr val="FF9900"/>
              </a:solidFill>
            </a:endParaRPr>
          </a:p>
          <a:p>
            <a:pPr>
              <a:buFont typeface="Wingdings" pitchFamily="2" charset="2"/>
              <a:buNone/>
            </a:pPr>
            <a:r>
              <a:rPr lang="fr-FR" dirty="0"/>
              <a:t>                   </a:t>
            </a:r>
            <a:r>
              <a:rPr lang="fr-FR" dirty="0" smtClean="0"/>
              <a:t>          </a:t>
            </a:r>
            <a:endParaRPr lang="fr-FR" sz="2400" b="1" dirty="0"/>
          </a:p>
        </p:txBody>
      </p:sp>
      <p:sp>
        <p:nvSpPr>
          <p:cNvPr id="5" name="Double flèche horizontale 4"/>
          <p:cNvSpPr/>
          <p:nvPr/>
        </p:nvSpPr>
        <p:spPr>
          <a:xfrm>
            <a:off x="2428860" y="3071810"/>
            <a:ext cx="2286016" cy="214314"/>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Double flèche horizontale 5"/>
          <p:cNvSpPr/>
          <p:nvPr/>
        </p:nvSpPr>
        <p:spPr>
          <a:xfrm>
            <a:off x="2357422" y="3857628"/>
            <a:ext cx="2000264" cy="357190"/>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285720" y="4418966"/>
            <a:ext cx="8501090" cy="1200329"/>
          </a:xfrm>
          <a:prstGeom prst="rect">
            <a:avLst/>
          </a:prstGeom>
        </p:spPr>
        <p:txBody>
          <a:bodyPr wrap="square">
            <a:spAutoFit/>
          </a:bodyPr>
          <a:lstStyle/>
          <a:p>
            <a:pPr lvl="1">
              <a:buFont typeface="Arial" pitchFamily="34" charset="0"/>
              <a:buChar char="•"/>
            </a:pPr>
            <a:r>
              <a:rPr lang="fr-FR" sz="2400" dirty="0" smtClean="0">
                <a:latin typeface="Baskerville Old Face" pitchFamily="18" charset="0"/>
              </a:rPr>
              <a:t>Forme </a:t>
            </a:r>
            <a:r>
              <a:rPr lang="fr-FR" sz="2400" b="1" dirty="0" smtClean="0">
                <a:solidFill>
                  <a:srgbClr val="FF0000"/>
                </a:solidFill>
                <a:latin typeface="Baskerville Old Face" pitchFamily="18" charset="0"/>
              </a:rPr>
              <a:t>non </a:t>
            </a:r>
            <a:r>
              <a:rPr lang="fr-FR" sz="2400" b="1" dirty="0" smtClean="0">
                <a:solidFill>
                  <a:srgbClr val="FF0000"/>
                </a:solidFill>
                <a:latin typeface="Baskerville Old Face" pitchFamily="18" charset="0"/>
              </a:rPr>
              <a:t>ionisé </a:t>
            </a:r>
            <a:r>
              <a:rPr lang="fr-FR" sz="2400" b="1" dirty="0" smtClean="0">
                <a:solidFill>
                  <a:srgbClr val="FF0000"/>
                </a:solidFill>
                <a:latin typeface="Baskerville Old Face" pitchFamily="18" charset="0"/>
              </a:rPr>
              <a:t>liposolubles </a:t>
            </a:r>
            <a:r>
              <a:rPr lang="fr-FR" sz="2400" dirty="0" smtClean="0">
                <a:latin typeface="Baskerville Old Face" pitchFamily="18" charset="0"/>
              </a:rPr>
              <a:t>: diffuse </a:t>
            </a:r>
            <a:r>
              <a:rPr lang="fr-FR" sz="2400" dirty="0" smtClean="0">
                <a:latin typeface="Baskerville Old Face" pitchFamily="18" charset="0"/>
              </a:rPr>
              <a:t>à travers les membranes cellulaires, </a:t>
            </a:r>
            <a:endParaRPr lang="fr-FR" sz="2400" dirty="0" smtClean="0">
              <a:latin typeface="Baskerville Old Face" pitchFamily="18" charset="0"/>
            </a:endParaRPr>
          </a:p>
          <a:p>
            <a:pPr lvl="1">
              <a:buFont typeface="Arial" pitchFamily="34" charset="0"/>
              <a:buChar char="•"/>
            </a:pPr>
            <a:r>
              <a:rPr lang="fr-FR" sz="2400" dirty="0" smtClean="0">
                <a:latin typeface="Baskerville Old Face" pitchFamily="18" charset="0"/>
              </a:rPr>
              <a:t>Forme </a:t>
            </a:r>
            <a:r>
              <a:rPr lang="fr-FR" sz="2400" b="1" dirty="0" smtClean="0">
                <a:solidFill>
                  <a:srgbClr val="FF0000"/>
                </a:solidFill>
                <a:latin typeface="Baskerville Old Face" pitchFamily="18" charset="0"/>
              </a:rPr>
              <a:t>ionisée</a:t>
            </a:r>
            <a:r>
              <a:rPr lang="fr-FR" sz="2400" dirty="0" smtClean="0">
                <a:latin typeface="Baskerville Old Face" pitchFamily="18" charset="0"/>
              </a:rPr>
              <a:t> hydrosolubles est </a:t>
            </a:r>
            <a:r>
              <a:rPr lang="fr-FR" sz="2400" dirty="0" smtClean="0">
                <a:latin typeface="Baskerville Old Face" pitchFamily="18" charset="0"/>
              </a:rPr>
              <a:t>non diffusibles</a:t>
            </a:r>
            <a:endParaRPr lang="fr-FR" sz="2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gtEl>
                                        <p:attrNameLst>
                                          <p:attrName>style.visibility</p:attrName>
                                        </p:attrNameLst>
                                      </p:cBhvr>
                                      <p:to>
                                        <p:strVal val="visible"/>
                                      </p:to>
                                    </p:set>
                                    <p:animEffect transition="in" filter="fade">
                                      <p:cBhvr>
                                        <p:cTn id="10" dur="2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28596" y="-214338"/>
            <a:ext cx="8355336" cy="1143000"/>
          </a:xfrm>
        </p:spPr>
        <p:txBody>
          <a:bodyPr>
            <a:normAutofit/>
          </a:bodyPr>
          <a:lstStyle/>
          <a:p>
            <a:r>
              <a:rPr lang="fr-FR" sz="2400" b="1" dirty="0" smtClean="0"/>
              <a:t>II-Facteurs </a:t>
            </a:r>
            <a:r>
              <a:rPr lang="fr-FR" sz="2400" b="1" dirty="0"/>
              <a:t>liés aux propriétés de la membrane et du milieu</a:t>
            </a:r>
          </a:p>
        </p:txBody>
      </p:sp>
      <p:sp>
        <p:nvSpPr>
          <p:cNvPr id="27651" name="Rectangle 3"/>
          <p:cNvSpPr>
            <a:spLocks noGrp="1" noChangeArrowheads="1"/>
          </p:cNvSpPr>
          <p:nvPr>
            <p:ph idx="1"/>
          </p:nvPr>
        </p:nvSpPr>
        <p:spPr>
          <a:xfrm>
            <a:off x="500034" y="1447800"/>
            <a:ext cx="8186766" cy="4572000"/>
          </a:xfrm>
        </p:spPr>
        <p:txBody>
          <a:bodyPr/>
          <a:lstStyle/>
          <a:p>
            <a:pPr>
              <a:buClr>
                <a:srgbClr val="993300"/>
              </a:buClr>
              <a:buFont typeface="Wingdings" pitchFamily="2" charset="2"/>
              <a:buChar char="Ø"/>
            </a:pPr>
            <a:r>
              <a:rPr lang="fr-FR" b="1" dirty="0">
                <a:solidFill>
                  <a:srgbClr val="FF0000"/>
                </a:solidFill>
              </a:rPr>
              <a:t>Surface de contact</a:t>
            </a:r>
          </a:p>
          <a:p>
            <a:pPr>
              <a:buNone/>
            </a:pPr>
            <a:r>
              <a:rPr lang="fr-FR" dirty="0" smtClean="0"/>
              <a:t> L’augmentation de la surface de contact membranaire augmente </a:t>
            </a:r>
            <a:r>
              <a:rPr lang="fr-FR" dirty="0" smtClean="0"/>
              <a:t>l’absorption, Ex</a:t>
            </a:r>
            <a:r>
              <a:rPr lang="fr-FR" dirty="0" smtClean="0"/>
              <a:t> : muqueuse intestinale, </a:t>
            </a:r>
            <a:endParaRPr lang="fr-FR" dirty="0"/>
          </a:p>
          <a:p>
            <a:pPr>
              <a:buClr>
                <a:srgbClr val="993300"/>
              </a:buClr>
              <a:buFont typeface="Wingdings" pitchFamily="2" charset="2"/>
              <a:buChar char="Ø"/>
            </a:pPr>
            <a:r>
              <a:rPr lang="fr-FR" b="1" dirty="0">
                <a:solidFill>
                  <a:srgbClr val="FF0000"/>
                </a:solidFill>
              </a:rPr>
              <a:t>Épaisseur de la membrane</a:t>
            </a:r>
          </a:p>
          <a:p>
            <a:pPr>
              <a:buClr>
                <a:srgbClr val="993300"/>
              </a:buClr>
              <a:buFont typeface="Wingdings" pitchFamily="2" charset="2"/>
              <a:buNone/>
            </a:pPr>
            <a:r>
              <a:rPr lang="fr-FR" dirty="0" smtClean="0">
                <a:solidFill>
                  <a:schemeClr val="bg1"/>
                </a:solidFill>
              </a:rPr>
              <a:t> </a:t>
            </a:r>
            <a:r>
              <a:rPr lang="fr-FR" dirty="0" smtClean="0"/>
              <a:t>Elle est presque constante, mais une éventuelle diminution introduit une augmentation de l’absorption (cas de la paroi alvéolaire).</a:t>
            </a:r>
            <a:endParaRPr lang="fr-FR" dirty="0"/>
          </a:p>
          <a:p>
            <a:pPr>
              <a:buFont typeface="Wingdings" pitchFamily="2" charset="2"/>
              <a:buNone/>
            </a:pP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ppt_x</p:attrName>
                                        </p:attrNameLst>
                                      </p:cBhvr>
                                      <p:tavLst>
                                        <p:tav tm="0">
                                          <p:val>
                                            <p:strVal val="#ppt_x-.2"/>
                                          </p:val>
                                        </p:tav>
                                        <p:tav tm="100000">
                                          <p:val>
                                            <p:strVal val="#ppt_x"/>
                                          </p:val>
                                        </p:tav>
                                      </p:tavLst>
                                    </p:anim>
                                    <p:anim calcmode="lin" valueType="num">
                                      <p:cBhvr>
                                        <p:cTn id="8" dur="1000" fill="hold"/>
                                        <p:tgtEl>
                                          <p:spTgt spid="276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5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Effect transition="in" filter="fade">
                                      <p:cBhvr>
                                        <p:cTn id="14" dur="500"/>
                                        <p:tgtEl>
                                          <p:spTgt spid="27651">
                                            <p:txEl>
                                              <p:pRg st="0" end="0"/>
                                            </p:txEl>
                                          </p:spTgt>
                                        </p:tgtEl>
                                      </p:cBhvr>
                                    </p:animEffect>
                                    <p:anim calcmode="lin" valueType="num">
                                      <p:cBhvr>
                                        <p:cTn id="15"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76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7651">
                                            <p:txEl>
                                              <p:pRg st="1" end="1"/>
                                            </p:txEl>
                                          </p:spTgt>
                                        </p:tgtEl>
                                        <p:attrNameLst>
                                          <p:attrName>style.visibility</p:attrName>
                                        </p:attrNameLst>
                                      </p:cBhvr>
                                      <p:to>
                                        <p:strVal val="visible"/>
                                      </p:to>
                                    </p:set>
                                    <p:animEffect transition="in" filter="fade">
                                      <p:cBhvr>
                                        <p:cTn id="21" dur="500"/>
                                        <p:tgtEl>
                                          <p:spTgt spid="27651">
                                            <p:txEl>
                                              <p:pRg st="1" end="1"/>
                                            </p:txEl>
                                          </p:spTgt>
                                        </p:tgtEl>
                                      </p:cBhvr>
                                    </p:animEffect>
                                    <p:anim calcmode="lin" valueType="num">
                                      <p:cBhvr>
                                        <p:cTn id="22"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765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7651">
                                            <p:txEl>
                                              <p:pRg st="2" end="2"/>
                                            </p:txEl>
                                          </p:spTgt>
                                        </p:tgtEl>
                                        <p:attrNameLst>
                                          <p:attrName>style.visibility</p:attrName>
                                        </p:attrNameLst>
                                      </p:cBhvr>
                                      <p:to>
                                        <p:strVal val="visible"/>
                                      </p:to>
                                    </p:set>
                                    <p:animEffect transition="in" filter="fade">
                                      <p:cBhvr>
                                        <p:cTn id="28" dur="500"/>
                                        <p:tgtEl>
                                          <p:spTgt spid="27651">
                                            <p:txEl>
                                              <p:pRg st="2" end="2"/>
                                            </p:txEl>
                                          </p:spTgt>
                                        </p:tgtEl>
                                      </p:cBhvr>
                                    </p:animEffect>
                                    <p:anim calcmode="lin" valueType="num">
                                      <p:cBhvr>
                                        <p:cTn id="2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765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7651">
                                            <p:txEl>
                                              <p:pRg st="3" end="3"/>
                                            </p:txEl>
                                          </p:spTgt>
                                        </p:tgtEl>
                                        <p:attrNameLst>
                                          <p:attrName>style.visibility</p:attrName>
                                        </p:attrNameLst>
                                      </p:cBhvr>
                                      <p:to>
                                        <p:strVal val="visible"/>
                                      </p:to>
                                    </p:set>
                                    <p:animEffect transition="in" filter="fade">
                                      <p:cBhvr>
                                        <p:cTn id="35" dur="500"/>
                                        <p:tgtEl>
                                          <p:spTgt spid="27651">
                                            <p:txEl>
                                              <p:pRg st="3" end="3"/>
                                            </p:txEl>
                                          </p:spTgt>
                                        </p:tgtEl>
                                      </p:cBhvr>
                                    </p:animEffect>
                                    <p:anim calcmode="lin" valueType="num">
                                      <p:cBhvr>
                                        <p:cTn id="36"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765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appareil_digestif"/>
          <p:cNvPicPr>
            <a:picLocks noChangeAspect="1" noChangeArrowheads="1"/>
          </p:cNvPicPr>
          <p:nvPr/>
        </p:nvPicPr>
        <p:blipFill>
          <a:blip r:embed="rId3"/>
          <a:srcRect/>
          <a:stretch>
            <a:fillRect/>
          </a:stretch>
        </p:blipFill>
        <p:spPr bwMode="auto">
          <a:xfrm>
            <a:off x="5051447" y="1285860"/>
            <a:ext cx="3878271" cy="5120365"/>
          </a:xfrm>
          <a:prstGeom prst="rect">
            <a:avLst/>
          </a:prstGeom>
          <a:noFill/>
          <a:ln w="9525">
            <a:noFill/>
            <a:miter lim="800000"/>
            <a:headEnd/>
            <a:tailEnd/>
          </a:ln>
        </p:spPr>
      </p:pic>
      <p:sp>
        <p:nvSpPr>
          <p:cNvPr id="2" name="ZoneTexte 1"/>
          <p:cNvSpPr txBox="1"/>
          <p:nvPr/>
        </p:nvSpPr>
        <p:spPr>
          <a:xfrm>
            <a:off x="2285984" y="928670"/>
            <a:ext cx="3786214"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2000" dirty="0" smtClean="0"/>
              <a:t>1. L’absorption par voie orale</a:t>
            </a:r>
            <a:endParaRPr lang="fr-FR" sz="2000" dirty="0"/>
          </a:p>
        </p:txBody>
      </p:sp>
      <p:sp>
        <p:nvSpPr>
          <p:cNvPr id="3" name="ZoneTexte 2"/>
          <p:cNvSpPr txBox="1"/>
          <p:nvPr/>
        </p:nvSpPr>
        <p:spPr>
          <a:xfrm>
            <a:off x="3500430" y="3000372"/>
            <a:ext cx="192882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smtClean="0"/>
              <a:t>Bouche (voie perlinguale et bucco pharyngée )</a:t>
            </a:r>
            <a:endParaRPr lang="fr-FR" dirty="0"/>
          </a:p>
        </p:txBody>
      </p:sp>
      <p:sp>
        <p:nvSpPr>
          <p:cNvPr id="4" name="ZoneTexte 3"/>
          <p:cNvSpPr txBox="1"/>
          <p:nvPr/>
        </p:nvSpPr>
        <p:spPr>
          <a:xfrm>
            <a:off x="500034" y="3143248"/>
            <a:ext cx="107157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Estomac</a:t>
            </a:r>
            <a:endParaRPr lang="fr-FR" dirty="0"/>
          </a:p>
        </p:txBody>
      </p:sp>
      <p:sp>
        <p:nvSpPr>
          <p:cNvPr id="5" name="ZoneTexte 4"/>
          <p:cNvSpPr txBox="1"/>
          <p:nvPr/>
        </p:nvSpPr>
        <p:spPr>
          <a:xfrm>
            <a:off x="500034" y="5202808"/>
            <a:ext cx="142876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Intestins </a:t>
            </a:r>
            <a:endParaRPr lang="fr-FR" dirty="0"/>
          </a:p>
        </p:txBody>
      </p:sp>
      <p:sp>
        <p:nvSpPr>
          <p:cNvPr id="7" name="ZoneTexte 6"/>
          <p:cNvSpPr txBox="1"/>
          <p:nvPr/>
        </p:nvSpPr>
        <p:spPr>
          <a:xfrm>
            <a:off x="3428992" y="1714488"/>
            <a:ext cx="4286280"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Surface 1 m carré, pH acide, débit sanguin </a:t>
            </a:r>
          </a:p>
          <a:p>
            <a:r>
              <a:rPr lang="fr-FR" dirty="0" smtClean="0"/>
              <a:t>Faible 0.2l/mn </a:t>
            </a:r>
          </a:p>
          <a:p>
            <a:r>
              <a:rPr lang="fr-FR" dirty="0" smtClean="0"/>
              <a:t>Absorption </a:t>
            </a:r>
            <a:r>
              <a:rPr lang="fr-FR" dirty="0" smtClean="0"/>
              <a:t>des molécules </a:t>
            </a:r>
            <a:r>
              <a:rPr lang="fr-FR" dirty="0" smtClean="0"/>
              <a:t>acides non ionisés à ce pH</a:t>
            </a:r>
          </a:p>
          <a:p>
            <a:endParaRPr lang="fr-FR" dirty="0"/>
          </a:p>
        </p:txBody>
      </p:sp>
      <p:sp>
        <p:nvSpPr>
          <p:cNvPr id="8" name="ZoneTexte 7"/>
          <p:cNvSpPr txBox="1"/>
          <p:nvPr/>
        </p:nvSpPr>
        <p:spPr>
          <a:xfrm>
            <a:off x="3428992" y="4211429"/>
            <a:ext cx="500066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Surface </a:t>
            </a:r>
            <a:r>
              <a:rPr lang="fr-FR" dirty="0" smtClean="0"/>
              <a:t>200m carré </a:t>
            </a:r>
            <a:r>
              <a:rPr lang="fr-FR" dirty="0" smtClean="0"/>
              <a:t>, pH 6-8, débit 1 l/mn</a:t>
            </a:r>
          </a:p>
          <a:p>
            <a:r>
              <a:rPr lang="fr-FR" dirty="0" smtClean="0"/>
              <a:t>Absorption de la majorité des médicaments</a:t>
            </a:r>
            <a:endParaRPr lang="fr-FR" dirty="0"/>
          </a:p>
        </p:txBody>
      </p:sp>
      <p:cxnSp>
        <p:nvCxnSpPr>
          <p:cNvPr id="15" name="Connecteur en angle 14"/>
          <p:cNvCxnSpPr>
            <a:stCxn id="4" idx="3"/>
            <a:endCxn id="7" idx="1"/>
          </p:cNvCxnSpPr>
          <p:nvPr/>
        </p:nvCxnSpPr>
        <p:spPr>
          <a:xfrm flipV="1">
            <a:off x="1571604" y="2453152"/>
            <a:ext cx="1857388" cy="87476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en angle 16"/>
          <p:cNvCxnSpPr>
            <a:stCxn id="5" idx="3"/>
            <a:endCxn id="8" idx="1"/>
          </p:cNvCxnSpPr>
          <p:nvPr/>
        </p:nvCxnSpPr>
        <p:spPr>
          <a:xfrm flipV="1">
            <a:off x="1928794" y="4534595"/>
            <a:ext cx="1500198" cy="85287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28596" y="214290"/>
            <a:ext cx="6301725" cy="523220"/>
          </a:xfrm>
          <a:prstGeom prst="rect">
            <a:avLst/>
          </a:prstGeom>
        </p:spPr>
        <p:txBody>
          <a:bodyPr wrap="none">
            <a:spAutoFit/>
          </a:bodyPr>
          <a:lstStyle/>
          <a:p>
            <a:r>
              <a:rPr lang="fr-FR" sz="2800" i="1" dirty="0" smtClean="0">
                <a:solidFill>
                  <a:srgbClr val="7030A0"/>
                </a:solidFill>
                <a:effectLst>
                  <a:outerShdw blurRad="38100" dist="38100" dir="2700000" algn="tl">
                    <a:srgbClr val="000000">
                      <a:alpha val="43137"/>
                    </a:srgbClr>
                  </a:outerShdw>
                </a:effectLst>
                <a:latin typeface="Baskerville Old Face" pitchFamily="18" charset="0"/>
              </a:rPr>
              <a:t>Absorption selon les voies d’administration</a:t>
            </a:r>
            <a:endParaRPr lang="fr-FR" sz="2800" dirty="0"/>
          </a:p>
        </p:txBody>
      </p:sp>
      <p:sp>
        <p:nvSpPr>
          <p:cNvPr id="16" name="Rectangle 15"/>
          <p:cNvSpPr/>
          <p:nvPr/>
        </p:nvSpPr>
        <p:spPr>
          <a:xfrm>
            <a:off x="1000100" y="2829823"/>
            <a:ext cx="7000924" cy="1384995"/>
          </a:xfrm>
          <a:prstGeom prst="rect">
            <a:avLst/>
          </a:prstGeom>
          <a:solidFill>
            <a:srgbClr val="FFC000"/>
          </a:solidFill>
        </p:spPr>
        <p:txBody>
          <a:bodyPr wrap="square">
            <a:spAutoFit/>
          </a:bodyPr>
          <a:lstStyle/>
          <a:p>
            <a:pPr algn="ctr">
              <a:buFont typeface="Wingdings" pitchFamily="2" charset="2"/>
              <a:buNone/>
            </a:pPr>
            <a:r>
              <a:rPr lang="fr-FR" sz="2800" b="1" dirty="0" smtClean="0"/>
              <a:t>L’intestin grêle; lieu d’absorption principal:</a:t>
            </a:r>
          </a:p>
          <a:p>
            <a:pPr algn="ctr">
              <a:buFont typeface="Wingdings" pitchFamily="2" charset="2"/>
              <a:buChar char="Ø"/>
            </a:pPr>
            <a:r>
              <a:rPr lang="fr-FR" sz="2800" b="1" dirty="0" smtClean="0"/>
              <a:t>Surface de contact considérable</a:t>
            </a:r>
          </a:p>
          <a:p>
            <a:pPr algn="ctr">
              <a:buFont typeface="Wingdings" pitchFamily="2" charset="2"/>
              <a:buChar char="Ø"/>
            </a:pPr>
            <a:r>
              <a:rPr lang="fr-FR" sz="2800" b="1" dirty="0" smtClean="0"/>
              <a:t>Irrigation importante</a:t>
            </a:r>
            <a:endParaRPr lang="fr-F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3"/>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1" nodeType="clickEffect">
                                  <p:stCondLst>
                                    <p:cond delay="0"/>
                                  </p:stCondLst>
                                  <p:childTnLst>
                                    <p:anim calcmode="lin" valueType="num">
                                      <p:cBhvr additive="base">
                                        <p:cTn id="20" dur="500"/>
                                        <p:tgtEl>
                                          <p:spTgt spid="3"/>
                                        </p:tgtEl>
                                        <p:attrNameLst>
                                          <p:attrName>ppt_x</p:attrName>
                                        </p:attrNameLst>
                                      </p:cBhvr>
                                      <p:tavLst>
                                        <p:tav tm="0">
                                          <p:val>
                                            <p:strVal val="ppt_x"/>
                                          </p:val>
                                        </p:tav>
                                        <p:tav tm="100000">
                                          <p:val>
                                            <p:strVal val="ppt_x"/>
                                          </p:val>
                                        </p:tav>
                                      </p:tavLst>
                                    </p:anim>
                                    <p:anim calcmode="lin" valueType="num">
                                      <p:cBhvr additive="base">
                                        <p:cTn id="21" dur="500"/>
                                        <p:tgtEl>
                                          <p:spTgt spid="3"/>
                                        </p:tgtEl>
                                        <p:attrNameLst>
                                          <p:attrName>ppt_y</p:attrName>
                                        </p:attrNameLst>
                                      </p:cBhvr>
                                      <p:tavLst>
                                        <p:tav tm="0">
                                          <p:val>
                                            <p:strVal val="ppt_y"/>
                                          </p:val>
                                        </p:tav>
                                        <p:tav tm="100000">
                                          <p:val>
                                            <p:strVal val="1+ppt_h/2"/>
                                          </p:val>
                                        </p:tav>
                                      </p:tavLst>
                                    </p:anim>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ppt_x</p:attrName>
                                        </p:attrNameLst>
                                      </p:cBhvr>
                                      <p:tavLst>
                                        <p:tav tm="0">
                                          <p:val>
                                            <p:strVal val="#ppt_x-.2"/>
                                          </p:val>
                                        </p:tav>
                                        <p:tav tm="100000">
                                          <p:val>
                                            <p:strVal val="#ppt_x"/>
                                          </p:val>
                                        </p:tav>
                                      </p:tavLst>
                                    </p:anim>
                                    <p:anim calcmode="lin" valueType="num">
                                      <p:cBhvr>
                                        <p:cTn id="2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xit" presetSubtype="4" fill="hold" grpId="1" nodeType="clickEffect">
                                  <p:stCondLst>
                                    <p:cond delay="0"/>
                                  </p:stCondLst>
                                  <p:childTnLst>
                                    <p:anim calcmode="lin" valueType="num">
                                      <p:cBhvr additive="base">
                                        <p:cTn id="41" dur="500"/>
                                        <p:tgtEl>
                                          <p:spTgt spid="4"/>
                                        </p:tgtEl>
                                        <p:attrNameLst>
                                          <p:attrName>ppt_x</p:attrName>
                                        </p:attrNameLst>
                                      </p:cBhvr>
                                      <p:tavLst>
                                        <p:tav tm="0">
                                          <p:val>
                                            <p:strVal val="ppt_x"/>
                                          </p:val>
                                        </p:tav>
                                        <p:tav tm="100000">
                                          <p:val>
                                            <p:strVal val="ppt_x"/>
                                          </p:val>
                                        </p:tav>
                                      </p:tavLst>
                                    </p:anim>
                                    <p:anim calcmode="lin" valueType="num">
                                      <p:cBhvr additive="base">
                                        <p:cTn id="42" dur="500"/>
                                        <p:tgtEl>
                                          <p:spTgt spid="4"/>
                                        </p:tgtEl>
                                        <p:attrNameLst>
                                          <p:attrName>ppt_y</p:attrName>
                                        </p:attrNameLst>
                                      </p:cBhvr>
                                      <p:tavLst>
                                        <p:tav tm="0">
                                          <p:val>
                                            <p:strVal val="ppt_y"/>
                                          </p:val>
                                        </p:tav>
                                        <p:tav tm="100000">
                                          <p:val>
                                            <p:strVal val="1+ppt_h/2"/>
                                          </p:val>
                                        </p:tav>
                                      </p:tavLst>
                                    </p:anim>
                                    <p:set>
                                      <p:cBhvr>
                                        <p:cTn id="43" dur="1" fill="hold">
                                          <p:stCondLst>
                                            <p:cond delay="499"/>
                                          </p:stCondLst>
                                        </p:cTn>
                                        <p:tgtEl>
                                          <p:spTgt spid="4"/>
                                        </p:tgtEl>
                                        <p:attrNameLst>
                                          <p:attrName>style.visibility</p:attrName>
                                        </p:attrNameLst>
                                      </p:cBhvr>
                                      <p:to>
                                        <p:strVal val="hidden"/>
                                      </p:to>
                                    </p:set>
                                  </p:childTnLst>
                                </p:cTn>
                              </p:par>
                              <p:par>
                                <p:cTn id="44" presetID="2" presetClass="exit" presetSubtype="4" fill="hold" nodeType="withEffect">
                                  <p:stCondLst>
                                    <p:cond delay="0"/>
                                  </p:stCondLst>
                                  <p:childTnLst>
                                    <p:anim calcmode="lin" valueType="num">
                                      <p:cBhvr additive="base">
                                        <p:cTn id="45" dur="500"/>
                                        <p:tgtEl>
                                          <p:spTgt spid="15"/>
                                        </p:tgtEl>
                                        <p:attrNameLst>
                                          <p:attrName>ppt_x</p:attrName>
                                        </p:attrNameLst>
                                      </p:cBhvr>
                                      <p:tavLst>
                                        <p:tav tm="0">
                                          <p:val>
                                            <p:strVal val="ppt_x"/>
                                          </p:val>
                                        </p:tav>
                                        <p:tav tm="100000">
                                          <p:val>
                                            <p:strVal val="ppt_x"/>
                                          </p:val>
                                        </p:tav>
                                      </p:tavLst>
                                    </p:anim>
                                    <p:anim calcmode="lin" valueType="num">
                                      <p:cBhvr additive="base">
                                        <p:cTn id="46" dur="500"/>
                                        <p:tgtEl>
                                          <p:spTgt spid="15"/>
                                        </p:tgtEl>
                                        <p:attrNameLst>
                                          <p:attrName>ppt_y</p:attrName>
                                        </p:attrNameLst>
                                      </p:cBhvr>
                                      <p:tavLst>
                                        <p:tav tm="0">
                                          <p:val>
                                            <p:strVal val="ppt_y"/>
                                          </p:val>
                                        </p:tav>
                                        <p:tav tm="100000">
                                          <p:val>
                                            <p:strVal val="1+ppt_h/2"/>
                                          </p:val>
                                        </p:tav>
                                      </p:tavLst>
                                    </p:anim>
                                    <p:set>
                                      <p:cBhvr>
                                        <p:cTn id="47" dur="1" fill="hold">
                                          <p:stCondLst>
                                            <p:cond delay="499"/>
                                          </p:stCondLst>
                                        </p:cTn>
                                        <p:tgtEl>
                                          <p:spTgt spid="15"/>
                                        </p:tgtEl>
                                        <p:attrNameLst>
                                          <p:attrName>style.visibility</p:attrName>
                                        </p:attrNameLst>
                                      </p:cBhvr>
                                      <p:to>
                                        <p:strVal val="hidden"/>
                                      </p:to>
                                    </p:set>
                                  </p:childTnLst>
                                </p:cTn>
                              </p:par>
                              <p:par>
                                <p:cTn id="48" presetID="2" presetClass="exit" presetSubtype="4" fill="hold" grpId="1" nodeType="withEffect">
                                  <p:stCondLst>
                                    <p:cond delay="0"/>
                                  </p:stCondLst>
                                  <p:childTnLst>
                                    <p:anim calcmode="lin" valueType="num">
                                      <p:cBhvr additive="base">
                                        <p:cTn id="49" dur="500"/>
                                        <p:tgtEl>
                                          <p:spTgt spid="7"/>
                                        </p:tgtEl>
                                        <p:attrNameLst>
                                          <p:attrName>ppt_x</p:attrName>
                                        </p:attrNameLst>
                                      </p:cBhvr>
                                      <p:tavLst>
                                        <p:tav tm="0">
                                          <p:val>
                                            <p:strVal val="ppt_x"/>
                                          </p:val>
                                        </p:tav>
                                        <p:tav tm="100000">
                                          <p:val>
                                            <p:strVal val="ppt_x"/>
                                          </p:val>
                                        </p:tav>
                                      </p:tavLst>
                                    </p:anim>
                                    <p:anim calcmode="lin" valueType="num">
                                      <p:cBhvr additive="base">
                                        <p:cTn id="50" dur="500"/>
                                        <p:tgtEl>
                                          <p:spTgt spid="7"/>
                                        </p:tgtEl>
                                        <p:attrNameLst>
                                          <p:attrName>ppt_y</p:attrName>
                                        </p:attrNameLst>
                                      </p:cBhvr>
                                      <p:tavLst>
                                        <p:tav tm="0">
                                          <p:val>
                                            <p:strVal val="ppt_y"/>
                                          </p:val>
                                        </p:tav>
                                        <p:tav tm="100000">
                                          <p:val>
                                            <p:strVal val="1+ppt_h/2"/>
                                          </p:val>
                                        </p:tav>
                                      </p:tavLst>
                                    </p:anim>
                                    <p:set>
                                      <p:cBhvr>
                                        <p:cTn id="51" dur="1" fill="hold">
                                          <p:stCondLst>
                                            <p:cond delay="499"/>
                                          </p:stCondLst>
                                        </p:cTn>
                                        <p:tgtEl>
                                          <p:spTgt spid="7"/>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1000" fill="hold"/>
                                        <p:tgtEl>
                                          <p:spTgt spid="5"/>
                                        </p:tgtEl>
                                        <p:attrNameLst>
                                          <p:attrName>ppt_x</p:attrName>
                                        </p:attrNameLst>
                                      </p:cBhvr>
                                      <p:tavLst>
                                        <p:tav tm="0">
                                          <p:val>
                                            <p:strVal val="#ppt_x-.2"/>
                                          </p:val>
                                        </p:tav>
                                        <p:tav tm="100000">
                                          <p:val>
                                            <p:strVal val="#ppt_x"/>
                                          </p:val>
                                        </p:tav>
                                      </p:tavLst>
                                    </p:anim>
                                    <p:anim calcmode="lin" valueType="num">
                                      <p:cBhvr>
                                        <p:cTn id="57"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58" dur="1000"/>
                                        <p:tgtEl>
                                          <p:spTgt spid="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down)">
                                      <p:cBhvr>
                                        <p:cTn id="66" dur="500"/>
                                        <p:tgtEl>
                                          <p:spTgt spid="8"/>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xit" presetSubtype="4" fill="hold" grpId="1" nodeType="clickEffect">
                                  <p:stCondLst>
                                    <p:cond delay="0"/>
                                  </p:stCondLst>
                                  <p:childTnLst>
                                    <p:anim calcmode="lin" valueType="num">
                                      <p:cBhvr additive="base">
                                        <p:cTn id="70" dur="500"/>
                                        <p:tgtEl>
                                          <p:spTgt spid="5"/>
                                        </p:tgtEl>
                                        <p:attrNameLst>
                                          <p:attrName>ppt_x</p:attrName>
                                        </p:attrNameLst>
                                      </p:cBhvr>
                                      <p:tavLst>
                                        <p:tav tm="0">
                                          <p:val>
                                            <p:strVal val="ppt_x"/>
                                          </p:val>
                                        </p:tav>
                                        <p:tav tm="100000">
                                          <p:val>
                                            <p:strVal val="ppt_x"/>
                                          </p:val>
                                        </p:tav>
                                      </p:tavLst>
                                    </p:anim>
                                    <p:anim calcmode="lin" valueType="num">
                                      <p:cBhvr additive="base">
                                        <p:cTn id="71" dur="500"/>
                                        <p:tgtEl>
                                          <p:spTgt spid="5"/>
                                        </p:tgtEl>
                                        <p:attrNameLst>
                                          <p:attrName>ppt_y</p:attrName>
                                        </p:attrNameLst>
                                      </p:cBhvr>
                                      <p:tavLst>
                                        <p:tav tm="0">
                                          <p:val>
                                            <p:strVal val="ppt_y"/>
                                          </p:val>
                                        </p:tav>
                                        <p:tav tm="100000">
                                          <p:val>
                                            <p:strVal val="1+ppt_h/2"/>
                                          </p:val>
                                        </p:tav>
                                      </p:tavLst>
                                    </p:anim>
                                    <p:set>
                                      <p:cBhvr>
                                        <p:cTn id="72" dur="1" fill="hold">
                                          <p:stCondLst>
                                            <p:cond delay="499"/>
                                          </p:stCondLst>
                                        </p:cTn>
                                        <p:tgtEl>
                                          <p:spTgt spid="5"/>
                                        </p:tgtEl>
                                        <p:attrNameLst>
                                          <p:attrName>style.visibility</p:attrName>
                                        </p:attrNameLst>
                                      </p:cBhvr>
                                      <p:to>
                                        <p:strVal val="hidden"/>
                                      </p:to>
                                    </p:set>
                                  </p:childTnLst>
                                </p:cTn>
                              </p:par>
                              <p:par>
                                <p:cTn id="73" presetID="2" presetClass="exit" presetSubtype="4" fill="hold" nodeType="withEffect">
                                  <p:stCondLst>
                                    <p:cond delay="0"/>
                                  </p:stCondLst>
                                  <p:childTnLst>
                                    <p:anim calcmode="lin" valueType="num">
                                      <p:cBhvr additive="base">
                                        <p:cTn id="74" dur="500"/>
                                        <p:tgtEl>
                                          <p:spTgt spid="17"/>
                                        </p:tgtEl>
                                        <p:attrNameLst>
                                          <p:attrName>ppt_x</p:attrName>
                                        </p:attrNameLst>
                                      </p:cBhvr>
                                      <p:tavLst>
                                        <p:tav tm="0">
                                          <p:val>
                                            <p:strVal val="ppt_x"/>
                                          </p:val>
                                        </p:tav>
                                        <p:tav tm="100000">
                                          <p:val>
                                            <p:strVal val="ppt_x"/>
                                          </p:val>
                                        </p:tav>
                                      </p:tavLst>
                                    </p:anim>
                                    <p:anim calcmode="lin" valueType="num">
                                      <p:cBhvr additive="base">
                                        <p:cTn id="75" dur="500"/>
                                        <p:tgtEl>
                                          <p:spTgt spid="17"/>
                                        </p:tgtEl>
                                        <p:attrNameLst>
                                          <p:attrName>ppt_y</p:attrName>
                                        </p:attrNameLst>
                                      </p:cBhvr>
                                      <p:tavLst>
                                        <p:tav tm="0">
                                          <p:val>
                                            <p:strVal val="ppt_y"/>
                                          </p:val>
                                        </p:tav>
                                        <p:tav tm="100000">
                                          <p:val>
                                            <p:strVal val="1+ppt_h/2"/>
                                          </p:val>
                                        </p:tav>
                                      </p:tavLst>
                                    </p:anim>
                                    <p:set>
                                      <p:cBhvr>
                                        <p:cTn id="76" dur="1" fill="hold">
                                          <p:stCondLst>
                                            <p:cond delay="499"/>
                                          </p:stCondLst>
                                        </p:cTn>
                                        <p:tgtEl>
                                          <p:spTgt spid="17"/>
                                        </p:tgtEl>
                                        <p:attrNameLst>
                                          <p:attrName>style.visibility</p:attrName>
                                        </p:attrNameLst>
                                      </p:cBhvr>
                                      <p:to>
                                        <p:strVal val="hidden"/>
                                      </p:to>
                                    </p:set>
                                  </p:childTnLst>
                                </p:cTn>
                              </p:par>
                              <p:par>
                                <p:cTn id="77" presetID="2" presetClass="exit" presetSubtype="4" fill="hold" grpId="1" nodeType="withEffect">
                                  <p:stCondLst>
                                    <p:cond delay="0"/>
                                  </p:stCondLst>
                                  <p:childTnLst>
                                    <p:anim calcmode="lin" valueType="num">
                                      <p:cBhvr additive="base">
                                        <p:cTn id="78" dur="500"/>
                                        <p:tgtEl>
                                          <p:spTgt spid="8"/>
                                        </p:tgtEl>
                                        <p:attrNameLst>
                                          <p:attrName>ppt_x</p:attrName>
                                        </p:attrNameLst>
                                      </p:cBhvr>
                                      <p:tavLst>
                                        <p:tav tm="0">
                                          <p:val>
                                            <p:strVal val="ppt_x"/>
                                          </p:val>
                                        </p:tav>
                                        <p:tav tm="100000">
                                          <p:val>
                                            <p:strVal val="ppt_x"/>
                                          </p:val>
                                        </p:tav>
                                      </p:tavLst>
                                    </p:anim>
                                    <p:anim calcmode="lin" valueType="num">
                                      <p:cBhvr additive="base">
                                        <p:cTn id="79" dur="500"/>
                                        <p:tgtEl>
                                          <p:spTgt spid="8"/>
                                        </p:tgtEl>
                                        <p:attrNameLst>
                                          <p:attrName>ppt_y</p:attrName>
                                        </p:attrNameLst>
                                      </p:cBhvr>
                                      <p:tavLst>
                                        <p:tav tm="0">
                                          <p:val>
                                            <p:strVal val="ppt_y"/>
                                          </p:val>
                                        </p:tav>
                                        <p:tav tm="100000">
                                          <p:val>
                                            <p:strVal val="1+ppt_h/2"/>
                                          </p:val>
                                        </p:tav>
                                      </p:tavLst>
                                    </p:anim>
                                    <p:set>
                                      <p:cBhvr>
                                        <p:cTn id="80" dur="1" fill="hold">
                                          <p:stCondLst>
                                            <p:cond delay="499"/>
                                          </p:stCondLst>
                                        </p:cTn>
                                        <p:tgtEl>
                                          <p:spTgt spid="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500" fill="hold"/>
                                        <p:tgtEl>
                                          <p:spTgt spid="16"/>
                                        </p:tgtEl>
                                        <p:attrNameLst>
                                          <p:attrName>ppt_w</p:attrName>
                                        </p:attrNameLst>
                                      </p:cBhvr>
                                      <p:tavLst>
                                        <p:tav tm="0">
                                          <p:val>
                                            <p:fltVal val="0"/>
                                          </p:val>
                                        </p:tav>
                                        <p:tav tm="100000">
                                          <p:val>
                                            <p:strVal val="#ppt_w"/>
                                          </p:val>
                                        </p:tav>
                                      </p:tavLst>
                                    </p:anim>
                                    <p:anim calcmode="lin" valueType="num">
                                      <p:cBhvr>
                                        <p:cTn id="86" dur="500" fill="hold"/>
                                        <p:tgtEl>
                                          <p:spTgt spid="16"/>
                                        </p:tgtEl>
                                        <p:attrNameLst>
                                          <p:attrName>ppt_h</p:attrName>
                                        </p:attrNameLst>
                                      </p:cBhvr>
                                      <p:tavLst>
                                        <p:tav tm="0">
                                          <p:val>
                                            <p:fltVal val="0"/>
                                          </p:val>
                                        </p:tav>
                                        <p:tav tm="100000">
                                          <p:val>
                                            <p:strVal val="#ppt_h"/>
                                          </p:val>
                                        </p:tav>
                                      </p:tavLst>
                                    </p:anim>
                                    <p:animEffect transition="in" filter="fade">
                                      <p:cBhvr>
                                        <p:cTn id="8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7" grpId="0" animBg="1"/>
      <p:bldP spid="7" grpId="1" animBg="1"/>
      <p:bldP spid="8" grpId="0" animBg="1"/>
      <p:bldP spid="8" grpId="1"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914400" y="214290"/>
            <a:ext cx="7772400" cy="6357982"/>
          </a:xfrm>
        </p:spPr>
        <p:txBody>
          <a:bodyPr/>
          <a:lstStyle/>
          <a:p>
            <a:r>
              <a:rPr lang="fr-FR" sz="2400" dirty="0" smtClean="0">
                <a:latin typeface="Baskerville Old Face" pitchFamily="18" charset="0"/>
              </a:rPr>
              <a:t/>
            </a:r>
            <a:br>
              <a:rPr lang="fr-FR" sz="2400" dirty="0" smtClean="0">
                <a:latin typeface="Baskerville Old Face" pitchFamily="18" charset="0"/>
              </a:rPr>
            </a:br>
            <a:r>
              <a:rPr lang="fr-FR" sz="2400" dirty="0" smtClean="0">
                <a:latin typeface="Baskerville Old Face" pitchFamily="18" charset="0"/>
              </a:rPr>
              <a:t>                  </a:t>
            </a:r>
            <a:endParaRPr lang="fr-FR" sz="2400" dirty="0">
              <a:latin typeface="Baskerville Old Face" pitchFamily="18" charset="0"/>
            </a:endParaRPr>
          </a:p>
        </p:txBody>
      </p:sp>
      <p:graphicFrame>
        <p:nvGraphicFramePr>
          <p:cNvPr id="8" name="Diagramme 7"/>
          <p:cNvGraphicFramePr/>
          <p:nvPr/>
        </p:nvGraphicFramePr>
        <p:xfrm>
          <a:off x="1357290" y="857232"/>
          <a:ext cx="626271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500042"/>
            <a:ext cx="8229600" cy="6357958"/>
          </a:xfrm>
        </p:spPr>
        <p:txBody>
          <a:bodyPr>
            <a:normAutofit/>
          </a:bodyPr>
          <a:lstStyle/>
          <a:p>
            <a:pPr>
              <a:buFont typeface="Wingdings" pitchFamily="2" charset="2"/>
              <a:buNone/>
            </a:pPr>
            <a:r>
              <a:rPr lang="fr-FR" dirty="0"/>
              <a:t>1- </a:t>
            </a:r>
            <a:r>
              <a:rPr lang="fr-FR" dirty="0">
                <a:solidFill>
                  <a:srgbClr val="990099"/>
                </a:solidFill>
              </a:rPr>
              <a:t>La </a:t>
            </a:r>
            <a:r>
              <a:rPr lang="fr-FR" dirty="0" smtClean="0">
                <a:solidFill>
                  <a:srgbClr val="990099"/>
                </a:solidFill>
              </a:rPr>
              <a:t>dissolution</a:t>
            </a:r>
            <a:endParaRPr lang="fr-FR" dirty="0">
              <a:solidFill>
                <a:srgbClr val="990099"/>
              </a:solidFill>
            </a:endParaRPr>
          </a:p>
          <a:p>
            <a:pPr>
              <a:buFont typeface="Wingdings" pitchFamily="2" charset="2"/>
              <a:buNone/>
            </a:pPr>
            <a:r>
              <a:rPr lang="fr-FR" dirty="0"/>
              <a:t>2- </a:t>
            </a:r>
            <a:r>
              <a:rPr lang="fr-FR" dirty="0">
                <a:solidFill>
                  <a:srgbClr val="990099"/>
                </a:solidFill>
              </a:rPr>
              <a:t>Le débit sanguin splanchnique</a:t>
            </a:r>
            <a:r>
              <a:rPr lang="fr-FR" dirty="0" smtClean="0"/>
              <a:t>:</a:t>
            </a:r>
          </a:p>
          <a:p>
            <a:pPr>
              <a:buFont typeface="Wingdings" pitchFamily="2" charset="2"/>
              <a:buNone/>
            </a:pPr>
            <a:endParaRPr lang="fr-FR" dirty="0"/>
          </a:p>
          <a:p>
            <a:pPr>
              <a:buFont typeface="Wingdings" pitchFamily="2" charset="2"/>
              <a:buNone/>
            </a:pPr>
            <a:r>
              <a:rPr lang="fr-FR" dirty="0"/>
              <a:t>  </a:t>
            </a:r>
            <a:r>
              <a:rPr lang="fr-FR" dirty="0" smtClean="0"/>
              <a:t>   débit </a:t>
            </a:r>
            <a:r>
              <a:rPr lang="fr-FR" dirty="0"/>
              <a:t>sanguin                 </a:t>
            </a:r>
            <a:r>
              <a:rPr lang="fr-FR" dirty="0" smtClean="0"/>
              <a:t>        vitesse </a:t>
            </a:r>
            <a:r>
              <a:rPr lang="fr-FR" dirty="0" smtClean="0"/>
              <a:t>d’absorption</a:t>
            </a:r>
          </a:p>
          <a:p>
            <a:pPr>
              <a:buFont typeface="Wingdings" pitchFamily="2" charset="2"/>
              <a:buNone/>
            </a:pPr>
            <a:endParaRPr lang="fr-FR" dirty="0" smtClean="0"/>
          </a:p>
          <a:p>
            <a:pPr>
              <a:buFont typeface="Wingdings" pitchFamily="2" charset="2"/>
              <a:buNone/>
            </a:pPr>
            <a:r>
              <a:rPr lang="fr-FR" dirty="0" smtClean="0"/>
              <a:t>3- </a:t>
            </a:r>
            <a:r>
              <a:rPr lang="fr-FR" dirty="0" smtClean="0">
                <a:solidFill>
                  <a:srgbClr val="990099"/>
                </a:solidFill>
              </a:rPr>
              <a:t>La vidange gastrique</a:t>
            </a:r>
            <a:r>
              <a:rPr lang="fr-FR" dirty="0" smtClean="0"/>
              <a:t>:</a:t>
            </a:r>
          </a:p>
          <a:p>
            <a:pPr>
              <a:buFont typeface="Wingdings" pitchFamily="2" charset="2"/>
              <a:buNone/>
            </a:pPr>
            <a:r>
              <a:rPr lang="fr-FR" b="1" dirty="0" smtClean="0"/>
              <a:t>Influencée par : </a:t>
            </a:r>
          </a:p>
          <a:p>
            <a:pPr>
              <a:buFont typeface="Wingdings" pitchFamily="2" charset="2"/>
              <a:buChar char="ü"/>
            </a:pPr>
            <a:r>
              <a:rPr lang="fr-FR" dirty="0" smtClean="0"/>
              <a:t>la prise d’aliments,</a:t>
            </a:r>
          </a:p>
          <a:p>
            <a:pPr>
              <a:buFont typeface="Wingdings" pitchFamily="2" charset="2"/>
              <a:buChar char="ü"/>
            </a:pPr>
            <a:r>
              <a:rPr lang="fr-FR" dirty="0" smtClean="0"/>
              <a:t>la </a:t>
            </a:r>
            <a:r>
              <a:rPr lang="fr-FR" dirty="0" smtClean="0"/>
              <a:t>position du corps </a:t>
            </a:r>
          </a:p>
          <a:p>
            <a:pPr>
              <a:buFont typeface="Wingdings" pitchFamily="2" charset="2"/>
              <a:buChar char="ü"/>
            </a:pPr>
            <a:r>
              <a:rPr lang="fr-FR" dirty="0" smtClean="0"/>
              <a:t>l’exercice physique</a:t>
            </a:r>
          </a:p>
          <a:p>
            <a:pPr>
              <a:buFont typeface="Wingdings" pitchFamily="2" charset="2"/>
              <a:buChar char="ü"/>
            </a:pPr>
            <a:r>
              <a:rPr lang="fr-FR" dirty="0" smtClean="0"/>
              <a:t>certains </a:t>
            </a:r>
            <a:r>
              <a:rPr lang="fr-FR" dirty="0" smtClean="0"/>
              <a:t>médicaments</a:t>
            </a:r>
          </a:p>
          <a:p>
            <a:pPr>
              <a:buFont typeface="Wingdings" pitchFamily="2" charset="2"/>
              <a:buNone/>
            </a:pPr>
            <a:endParaRPr lang="fr-FR" dirty="0"/>
          </a:p>
        </p:txBody>
      </p:sp>
      <p:sp>
        <p:nvSpPr>
          <p:cNvPr id="31748" name="Line 4"/>
          <p:cNvSpPr>
            <a:spLocks noChangeShapeType="1"/>
          </p:cNvSpPr>
          <p:nvPr/>
        </p:nvSpPr>
        <p:spPr bwMode="auto">
          <a:xfrm flipV="1">
            <a:off x="785786" y="1666868"/>
            <a:ext cx="0" cy="762000"/>
          </a:xfrm>
          <a:prstGeom prst="line">
            <a:avLst/>
          </a:prstGeom>
          <a:noFill/>
          <a:ln w="38100">
            <a:solidFill>
              <a:srgbClr val="FF0000"/>
            </a:solidFill>
            <a:round/>
            <a:headEnd/>
            <a:tailEnd type="triangle" w="med" len="med"/>
          </a:ln>
          <a:effectLst/>
        </p:spPr>
        <p:txBody>
          <a:bodyPr/>
          <a:lstStyle/>
          <a:p>
            <a:endParaRPr lang="fr-FR"/>
          </a:p>
        </p:txBody>
      </p:sp>
      <p:sp>
        <p:nvSpPr>
          <p:cNvPr id="31749" name="AutoShape 5"/>
          <p:cNvSpPr>
            <a:spLocks noChangeArrowheads="1"/>
          </p:cNvSpPr>
          <p:nvPr/>
        </p:nvSpPr>
        <p:spPr bwMode="auto">
          <a:xfrm>
            <a:off x="2714612" y="2071678"/>
            <a:ext cx="1295400" cy="152400"/>
          </a:xfrm>
          <a:prstGeom prst="rightArrow">
            <a:avLst>
              <a:gd name="adj1" fmla="val 50000"/>
              <a:gd name="adj2" fmla="val 212500"/>
            </a:avLst>
          </a:prstGeom>
          <a:solidFill>
            <a:schemeClr val="accent1"/>
          </a:solidFill>
          <a:ln w="9525">
            <a:solidFill>
              <a:schemeClr val="tx1"/>
            </a:solidFill>
            <a:miter lim="800000"/>
            <a:headEnd/>
            <a:tailEnd/>
          </a:ln>
          <a:effectLst/>
        </p:spPr>
        <p:txBody>
          <a:bodyPr wrap="none" anchor="ctr"/>
          <a:lstStyle/>
          <a:p>
            <a:endParaRPr lang="fr-FR"/>
          </a:p>
        </p:txBody>
      </p:sp>
      <p:sp>
        <p:nvSpPr>
          <p:cNvPr id="31750" name="Line 6"/>
          <p:cNvSpPr>
            <a:spLocks noChangeShapeType="1"/>
          </p:cNvSpPr>
          <p:nvPr/>
        </p:nvSpPr>
        <p:spPr bwMode="auto">
          <a:xfrm flipV="1">
            <a:off x="4214810" y="1643050"/>
            <a:ext cx="0" cy="762000"/>
          </a:xfrm>
          <a:prstGeom prst="line">
            <a:avLst/>
          </a:prstGeom>
          <a:noFill/>
          <a:ln w="38100">
            <a:solidFill>
              <a:srgbClr val="FF0000"/>
            </a:solidFill>
            <a:round/>
            <a:headEnd/>
            <a:tailEnd type="triangle" w="med" len="med"/>
          </a:ln>
          <a:effectLst/>
        </p:spPr>
        <p:txBody>
          <a:bodyPr/>
          <a:lstStyle/>
          <a:p>
            <a:endParaRPr lang="fr-F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20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48" y="500042"/>
            <a:ext cx="7772400" cy="1285884"/>
          </a:xfrm>
          <a:noFill/>
          <a:ln>
            <a:noFill/>
          </a:ln>
        </p:spPr>
        <p:txBody>
          <a:bodyPr>
            <a:normAutofit fontScale="90000"/>
          </a:bodyPr>
          <a:lstStyle/>
          <a:p>
            <a:r>
              <a:rPr lang="fr-FR" sz="2800" b="1" i="1" u="sng" dirty="0" smtClean="0">
                <a:solidFill>
                  <a:schemeClr val="accent3"/>
                </a:solidFill>
                <a:latin typeface="Baskerville Old Face" pitchFamily="18" charset="0"/>
              </a:rPr>
              <a:t/>
            </a:r>
            <a:br>
              <a:rPr lang="fr-FR" sz="2800" b="1" i="1" u="sng" dirty="0" smtClean="0">
                <a:solidFill>
                  <a:schemeClr val="accent3"/>
                </a:solidFill>
                <a:latin typeface="Baskerville Old Face" pitchFamily="18" charset="0"/>
              </a:rPr>
            </a:br>
            <a:r>
              <a:rPr lang="fr-FR" sz="2800" b="1" i="1" u="sng" dirty="0" smtClean="0">
                <a:solidFill>
                  <a:schemeClr val="accent3"/>
                </a:solidFill>
                <a:latin typeface="Baskerville Old Face" pitchFamily="18" charset="0"/>
              </a:rPr>
              <a:t/>
            </a:r>
            <a:br>
              <a:rPr lang="fr-FR" sz="2800" b="1" i="1" u="sng" dirty="0" smtClean="0">
                <a:solidFill>
                  <a:schemeClr val="accent3"/>
                </a:solidFill>
                <a:latin typeface="Baskerville Old Face" pitchFamily="18" charset="0"/>
              </a:rPr>
            </a:br>
            <a:r>
              <a:rPr lang="fr-FR" sz="2800" b="1" i="1" u="sng" dirty="0" smtClean="0">
                <a:solidFill>
                  <a:schemeClr val="accent3"/>
                </a:solidFill>
                <a:latin typeface="Baskerville Old Face" pitchFamily="18" charset="0"/>
              </a:rPr>
              <a:t/>
            </a:r>
            <a:br>
              <a:rPr lang="fr-FR" sz="2800" b="1" i="1" u="sng" dirty="0" smtClean="0">
                <a:solidFill>
                  <a:schemeClr val="accent3"/>
                </a:solidFill>
                <a:latin typeface="Baskerville Old Face" pitchFamily="18" charset="0"/>
              </a:rPr>
            </a:br>
            <a:r>
              <a:rPr lang="fr-FR" sz="2800" b="1" i="1" dirty="0" smtClean="0">
                <a:solidFill>
                  <a:schemeClr val="accent3"/>
                </a:solidFill>
                <a:latin typeface="Baskerville Old Face" pitchFamily="18" charset="0"/>
              </a:rPr>
              <a:t>            </a:t>
            </a:r>
            <a:r>
              <a:rPr lang="fr-FR" sz="2800" b="1" i="1" u="sng" dirty="0" smtClean="0">
                <a:solidFill>
                  <a:schemeClr val="accent3"/>
                </a:solidFill>
                <a:latin typeface="Baskerville Old Face" pitchFamily="18" charset="0"/>
              </a:rPr>
              <a:t>Facteurs modifiant  l’absorption digestive </a:t>
            </a:r>
            <a:br>
              <a:rPr lang="fr-FR" sz="2800" b="1" i="1" u="sng" dirty="0" smtClean="0">
                <a:solidFill>
                  <a:schemeClr val="accent3"/>
                </a:solidFill>
                <a:latin typeface="Baskerville Old Face" pitchFamily="18" charset="0"/>
              </a:rPr>
            </a:br>
            <a:r>
              <a:rPr lang="fr-FR" sz="2800" b="1" i="1" u="sng" dirty="0" smtClean="0">
                <a:solidFill>
                  <a:schemeClr val="accent3"/>
                </a:solidFill>
                <a:latin typeface="Baskerville Old Face" pitchFamily="18" charset="0"/>
              </a:rPr>
              <a:t>                                  </a:t>
            </a:r>
            <a:br>
              <a:rPr lang="fr-FR" sz="2800" b="1" i="1" u="sng" dirty="0" smtClean="0">
                <a:solidFill>
                  <a:schemeClr val="accent3"/>
                </a:solidFill>
                <a:latin typeface="Baskerville Old Face" pitchFamily="18" charset="0"/>
              </a:rPr>
            </a:br>
            <a:endParaRPr lang="fr-FR" sz="2800" b="1" i="1" u="sng" dirty="0">
              <a:solidFill>
                <a:schemeClr val="accent3"/>
              </a:solidFill>
              <a:latin typeface="Baskerville Old Face" pitchFamily="18" charset="0"/>
            </a:endParaRPr>
          </a:p>
        </p:txBody>
      </p:sp>
      <p:graphicFrame>
        <p:nvGraphicFramePr>
          <p:cNvPr id="4" name="Diagramme 3"/>
          <p:cNvGraphicFramePr/>
          <p:nvPr/>
        </p:nvGraphicFramePr>
        <p:xfrm>
          <a:off x="0" y="2000240"/>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571472" y="685800"/>
            <a:ext cx="8229600" cy="5440363"/>
          </a:xfrm>
        </p:spPr>
        <p:txBody>
          <a:bodyPr>
            <a:normAutofit lnSpcReduction="10000"/>
          </a:bodyPr>
          <a:lstStyle/>
          <a:p>
            <a:pPr>
              <a:buFont typeface="Wingdings" pitchFamily="2" charset="2"/>
              <a:buNone/>
            </a:pPr>
            <a:r>
              <a:rPr lang="fr-FR" sz="3000" dirty="0">
                <a:solidFill>
                  <a:srgbClr val="FF9900"/>
                </a:solidFill>
              </a:rPr>
              <a:t>1- </a:t>
            </a:r>
            <a:r>
              <a:rPr lang="fr-FR" sz="3000" u="sng" dirty="0">
                <a:solidFill>
                  <a:srgbClr val="FF9900"/>
                </a:solidFill>
              </a:rPr>
              <a:t>Substances endogènes</a:t>
            </a:r>
          </a:p>
          <a:p>
            <a:pPr>
              <a:buClr>
                <a:srgbClr val="006600"/>
              </a:buClr>
            </a:pPr>
            <a:r>
              <a:rPr lang="fr-FR" dirty="0"/>
              <a:t>Dégradation </a:t>
            </a:r>
            <a:r>
              <a:rPr lang="fr-FR" dirty="0" smtClean="0"/>
              <a:t>chimique </a:t>
            </a:r>
          </a:p>
          <a:p>
            <a:pPr>
              <a:buFont typeface="Wingdings" pitchFamily="2" charset="2"/>
              <a:buNone/>
            </a:pPr>
            <a:r>
              <a:rPr lang="fr-FR" dirty="0" smtClean="0"/>
              <a:t>ex : pénicilline G. </a:t>
            </a:r>
          </a:p>
          <a:p>
            <a:pPr>
              <a:buClr>
                <a:srgbClr val="006600"/>
              </a:buClr>
            </a:pPr>
            <a:r>
              <a:rPr lang="fr-FR" dirty="0" smtClean="0"/>
              <a:t>Métabolisation digestive: insuline.</a:t>
            </a:r>
          </a:p>
          <a:p>
            <a:pPr>
              <a:buClr>
                <a:srgbClr val="006600"/>
              </a:buClr>
            </a:pPr>
            <a:r>
              <a:rPr lang="fr-FR" dirty="0" smtClean="0"/>
              <a:t>Complexation </a:t>
            </a:r>
            <a:endParaRPr lang="fr-FR" dirty="0"/>
          </a:p>
          <a:p>
            <a:pPr>
              <a:buFont typeface="Wingdings" pitchFamily="2" charset="2"/>
              <a:buNone/>
            </a:pPr>
            <a:r>
              <a:rPr lang="fr-FR" dirty="0"/>
              <a:t> ex : </a:t>
            </a:r>
            <a:r>
              <a:rPr lang="fr-FR" sz="2800" dirty="0"/>
              <a:t>Complexation des tétracyclines avec les métaux lourds</a:t>
            </a:r>
            <a:r>
              <a:rPr lang="fr-FR" sz="2800" dirty="0" smtClean="0"/>
              <a:t>.</a:t>
            </a:r>
          </a:p>
          <a:p>
            <a:pPr>
              <a:buFont typeface="Wingdings" pitchFamily="2" charset="2"/>
              <a:buNone/>
            </a:pPr>
            <a:r>
              <a:rPr lang="fr-FR" sz="2800" dirty="0" smtClean="0">
                <a:solidFill>
                  <a:srgbClr val="FF9900"/>
                </a:solidFill>
              </a:rPr>
              <a:t>2- </a:t>
            </a:r>
            <a:r>
              <a:rPr lang="fr-FR" sz="2800" u="sng" dirty="0" smtClean="0">
                <a:solidFill>
                  <a:srgbClr val="FF9900"/>
                </a:solidFill>
              </a:rPr>
              <a:t>les substances </a:t>
            </a:r>
            <a:r>
              <a:rPr lang="fr-FR" sz="2800" u="sng" dirty="0" smtClean="0">
                <a:solidFill>
                  <a:srgbClr val="FF9900"/>
                </a:solidFill>
              </a:rPr>
              <a:t>exogènes</a:t>
            </a:r>
            <a:endParaRPr lang="fr-FR" sz="2800" u="sng" dirty="0" smtClean="0">
              <a:solidFill>
                <a:srgbClr val="FF9900"/>
              </a:solidFill>
            </a:endParaRPr>
          </a:p>
          <a:p>
            <a:pPr>
              <a:buClr>
                <a:srgbClr val="006600"/>
              </a:buClr>
            </a:pPr>
            <a:r>
              <a:rPr lang="fr-FR" sz="2800" dirty="0" smtClean="0">
                <a:solidFill>
                  <a:srgbClr val="993300"/>
                </a:solidFill>
              </a:rPr>
              <a:t>L’alimentation</a:t>
            </a:r>
            <a:r>
              <a:rPr lang="fr-FR" sz="2800" dirty="0" smtClean="0"/>
              <a:t>:</a:t>
            </a:r>
            <a:r>
              <a:rPr lang="fr-FR" sz="2400" dirty="0" smtClean="0"/>
              <a:t> la prise de nourriture entraîne:</a:t>
            </a:r>
          </a:p>
          <a:p>
            <a:pPr>
              <a:buFont typeface="Wingdings" pitchFamily="2" charset="2"/>
              <a:buNone/>
            </a:pPr>
            <a:r>
              <a:rPr lang="fr-FR" sz="2800" dirty="0" smtClean="0"/>
              <a:t>- augmentation du débit sanguin splanchnique </a:t>
            </a:r>
          </a:p>
          <a:p>
            <a:pPr>
              <a:buFontTx/>
              <a:buChar char="-"/>
            </a:pPr>
            <a:r>
              <a:rPr lang="fr-FR" sz="2800" dirty="0" smtClean="0"/>
              <a:t>diminution de la vidange gastrique ;</a:t>
            </a:r>
          </a:p>
          <a:p>
            <a:pPr>
              <a:buFontTx/>
              <a:buChar char="-"/>
            </a:pPr>
            <a:r>
              <a:rPr lang="fr-FR" sz="2800" dirty="0" smtClean="0"/>
              <a:t>Stimulation de la sécrétion biliaire</a:t>
            </a:r>
          </a:p>
          <a:p>
            <a:pPr>
              <a:buFont typeface="Wingdings" pitchFamily="2" charset="2"/>
              <a:buNone/>
            </a:pPr>
            <a:endParaRPr lang="fr-FR"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fade">
                                      <p:cBhvr>
                                        <p:cTn id="7" dur="20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714348" y="685800"/>
            <a:ext cx="8229600" cy="5440363"/>
          </a:xfrm>
        </p:spPr>
        <p:txBody>
          <a:bodyPr>
            <a:normAutofit lnSpcReduction="10000"/>
          </a:bodyPr>
          <a:lstStyle/>
          <a:p>
            <a:pPr>
              <a:buClr>
                <a:srgbClr val="006600"/>
              </a:buClr>
            </a:pPr>
            <a:r>
              <a:rPr lang="fr-FR" sz="2600" dirty="0">
                <a:solidFill>
                  <a:srgbClr val="993300"/>
                </a:solidFill>
              </a:rPr>
              <a:t>Interaction médicamenteuse</a:t>
            </a:r>
            <a:r>
              <a:rPr lang="fr-FR" sz="2600" dirty="0" smtClean="0"/>
              <a:t>:</a:t>
            </a:r>
            <a:endParaRPr lang="fr-FR" sz="2600" dirty="0"/>
          </a:p>
          <a:p>
            <a:pPr>
              <a:buFont typeface="Wingdings" pitchFamily="2" charset="2"/>
              <a:buNone/>
            </a:pPr>
            <a:r>
              <a:rPr lang="fr-FR" sz="2600" dirty="0"/>
              <a:t>- Modification du pH de l’estomac ou de </a:t>
            </a:r>
            <a:r>
              <a:rPr lang="fr-FR" sz="2600" dirty="0" smtClean="0"/>
              <a:t>l’intestin: pansements gastriques.</a:t>
            </a:r>
            <a:endParaRPr lang="fr-FR" sz="2600" dirty="0"/>
          </a:p>
          <a:p>
            <a:pPr>
              <a:buFont typeface="Wingdings" pitchFamily="2" charset="2"/>
              <a:buNone/>
            </a:pPr>
            <a:r>
              <a:rPr lang="fr-FR" sz="2600" dirty="0"/>
              <a:t>- Modification de la vidange </a:t>
            </a:r>
            <a:r>
              <a:rPr lang="fr-FR" sz="2600" dirty="0" smtClean="0"/>
              <a:t>gastrique: </a:t>
            </a:r>
            <a:r>
              <a:rPr lang="fr-FR" sz="2600" dirty="0" err="1" smtClean="0"/>
              <a:t>métoclopramide</a:t>
            </a:r>
            <a:endParaRPr lang="fr-FR" sz="2600" dirty="0"/>
          </a:p>
          <a:p>
            <a:pPr>
              <a:buFontTx/>
              <a:buChar char="-"/>
            </a:pPr>
            <a:r>
              <a:rPr lang="fr-FR" sz="2600" dirty="0" smtClean="0"/>
              <a:t>Phénomène </a:t>
            </a:r>
            <a:r>
              <a:rPr lang="fr-FR" sz="2600" dirty="0"/>
              <a:t>d’adsorption et de </a:t>
            </a:r>
            <a:r>
              <a:rPr lang="fr-FR" sz="2600" dirty="0" smtClean="0"/>
              <a:t>Complexation: sel de fer, de calcium.</a:t>
            </a:r>
            <a:endParaRPr lang="fr-FR" sz="2600" dirty="0" smtClean="0"/>
          </a:p>
          <a:p>
            <a:pPr>
              <a:buNone/>
            </a:pPr>
            <a:endParaRPr lang="fr-FR" dirty="0" smtClean="0"/>
          </a:p>
          <a:p>
            <a:pPr>
              <a:buFont typeface="Wingdings" pitchFamily="2" charset="2"/>
              <a:buNone/>
            </a:pPr>
            <a:r>
              <a:rPr lang="fr-FR" dirty="0" smtClean="0">
                <a:solidFill>
                  <a:srgbClr val="FF9900"/>
                </a:solidFill>
              </a:rPr>
              <a:t>3 </a:t>
            </a:r>
            <a:r>
              <a:rPr lang="fr-FR" dirty="0" smtClean="0">
                <a:solidFill>
                  <a:srgbClr val="FF9900"/>
                </a:solidFill>
              </a:rPr>
              <a:t> </a:t>
            </a:r>
            <a:r>
              <a:rPr lang="fr-FR" u="sng" dirty="0" smtClean="0">
                <a:solidFill>
                  <a:srgbClr val="FF9900"/>
                </a:solidFill>
              </a:rPr>
              <a:t>états </a:t>
            </a:r>
            <a:r>
              <a:rPr lang="fr-FR" u="sng" dirty="0" smtClean="0">
                <a:solidFill>
                  <a:srgbClr val="FF9900"/>
                </a:solidFill>
              </a:rPr>
              <a:t>pathologiques</a:t>
            </a:r>
          </a:p>
          <a:p>
            <a:pPr>
              <a:buClr>
                <a:srgbClr val="FF0000"/>
              </a:buClr>
              <a:buFont typeface="Wingdings" pitchFamily="2" charset="2"/>
              <a:buChar char="ü"/>
            </a:pPr>
            <a:r>
              <a:rPr lang="fr-FR" dirty="0" smtClean="0">
                <a:solidFill>
                  <a:srgbClr val="FF66CC"/>
                </a:solidFill>
              </a:rPr>
              <a:t>Au niveau de la muqueuse intestinale</a:t>
            </a:r>
          </a:p>
          <a:p>
            <a:pPr>
              <a:buClr>
                <a:srgbClr val="FF0000"/>
              </a:buClr>
              <a:buFont typeface="Wingdings" pitchFamily="2" charset="2"/>
              <a:buNone/>
            </a:pPr>
            <a:r>
              <a:rPr lang="fr-FR" dirty="0" smtClean="0"/>
              <a:t>Ex : maladie de </a:t>
            </a:r>
            <a:r>
              <a:rPr lang="fr-FR" b="1" dirty="0" smtClean="0"/>
              <a:t>Crohn</a:t>
            </a:r>
          </a:p>
          <a:p>
            <a:pPr>
              <a:buClr>
                <a:srgbClr val="FF0000"/>
              </a:buClr>
              <a:buFont typeface="Wingdings" pitchFamily="2" charset="2"/>
              <a:buChar char="ü"/>
            </a:pPr>
            <a:r>
              <a:rPr lang="fr-FR" dirty="0" smtClean="0">
                <a:solidFill>
                  <a:srgbClr val="FF66CC"/>
                </a:solidFill>
              </a:rPr>
              <a:t>Au niveau du transit intestinal:  </a:t>
            </a:r>
            <a:r>
              <a:rPr lang="fr-FR" dirty="0" smtClean="0"/>
              <a:t>Diarrhée</a:t>
            </a:r>
          </a:p>
          <a:p>
            <a:pPr>
              <a:buClr>
                <a:srgbClr val="FF0000"/>
              </a:buClr>
              <a:buNone/>
            </a:pPr>
            <a:r>
              <a:rPr lang="fr-FR" dirty="0" smtClean="0">
                <a:solidFill>
                  <a:srgbClr val="FF66CC"/>
                </a:solidFill>
              </a:rPr>
              <a:t> </a:t>
            </a:r>
          </a:p>
          <a:p>
            <a:pPr>
              <a:buFontTx/>
              <a:buChar char="-"/>
            </a:pPr>
            <a:endParaRPr lang="fr-F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fade">
                                      <p:cBhvr>
                                        <p:cTn id="7" dur="2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fr-FR" smtClean="0"/>
              <a:t>Introduction</a:t>
            </a:r>
          </a:p>
        </p:txBody>
      </p:sp>
      <p:sp>
        <p:nvSpPr>
          <p:cNvPr id="3075" name="Rectangle 3"/>
          <p:cNvSpPr>
            <a:spLocks noGrp="1" noChangeArrowheads="1"/>
          </p:cNvSpPr>
          <p:nvPr>
            <p:ph type="body" idx="1"/>
          </p:nvPr>
        </p:nvSpPr>
        <p:spPr/>
        <p:txBody>
          <a:bodyPr/>
          <a:lstStyle/>
          <a:p>
            <a:pPr eaLnBrk="1" hangingPunct="1">
              <a:buFontTx/>
              <a:buNone/>
            </a:pPr>
            <a:r>
              <a:rPr lang="fr-FR" dirty="0" smtClean="0"/>
              <a:t>Pharmacocinétique:</a:t>
            </a:r>
          </a:p>
          <a:p>
            <a:pPr eaLnBrk="1" hangingPunct="1">
              <a:buFontTx/>
              <a:buNone/>
            </a:pPr>
            <a:r>
              <a:rPr lang="fr-FR" dirty="0" smtClean="0"/>
              <a:t>Étude du devenir d’un principe actif (PA) contenu dans un médicament dans l’organisme.</a:t>
            </a:r>
          </a:p>
          <a:p>
            <a:pPr eaLnBrk="1" hangingPunct="1">
              <a:buFontTx/>
              <a:buNone/>
            </a:pPr>
            <a:r>
              <a:rPr lang="fr-FR" dirty="0" smtClean="0"/>
              <a:t>4 phases:	</a:t>
            </a:r>
            <a:r>
              <a:rPr lang="fr-FR" b="1" dirty="0" smtClean="0"/>
              <a:t>A</a:t>
            </a:r>
            <a:r>
              <a:rPr lang="fr-FR" dirty="0" smtClean="0"/>
              <a:t>bsorption</a:t>
            </a:r>
          </a:p>
          <a:p>
            <a:pPr eaLnBrk="1" hangingPunct="1">
              <a:buFontTx/>
              <a:buNone/>
            </a:pPr>
            <a:r>
              <a:rPr lang="fr-FR" dirty="0" smtClean="0"/>
              <a:t>			</a:t>
            </a:r>
            <a:r>
              <a:rPr lang="fr-FR" b="1" dirty="0" smtClean="0"/>
              <a:t>D</a:t>
            </a:r>
            <a:r>
              <a:rPr lang="fr-FR" dirty="0" smtClean="0"/>
              <a:t>istribution</a:t>
            </a:r>
          </a:p>
          <a:p>
            <a:pPr eaLnBrk="1" hangingPunct="1">
              <a:buFontTx/>
              <a:buNone/>
            </a:pPr>
            <a:r>
              <a:rPr lang="fr-FR" dirty="0" smtClean="0"/>
              <a:t>			</a:t>
            </a:r>
            <a:r>
              <a:rPr lang="fr-FR" b="1" dirty="0" smtClean="0"/>
              <a:t>M</a:t>
            </a:r>
            <a:r>
              <a:rPr lang="fr-FR" dirty="0" smtClean="0"/>
              <a:t>étabolisme</a:t>
            </a:r>
          </a:p>
          <a:p>
            <a:pPr eaLnBrk="1" hangingPunct="1">
              <a:buFontTx/>
              <a:buNone/>
            </a:pPr>
            <a:r>
              <a:rPr lang="fr-FR" dirty="0" smtClean="0"/>
              <a:t>			</a:t>
            </a:r>
            <a:r>
              <a:rPr lang="fr-FR" b="1" dirty="0" smtClean="0"/>
              <a:t>E</a:t>
            </a:r>
            <a:r>
              <a:rPr lang="fr-FR" dirty="0" smtClean="0"/>
              <a:t>limination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47800"/>
            <a:ext cx="9501222" cy="4572000"/>
          </a:xfrm>
        </p:spPr>
        <p:txBody>
          <a:bodyPr/>
          <a:lstStyle/>
          <a:p>
            <a:pPr lvl="1">
              <a:buNone/>
            </a:pPr>
            <a:r>
              <a:rPr lang="fr-FR" sz="2000" dirty="0" smtClean="0">
                <a:latin typeface="Arial" pitchFamily="34" charset="0"/>
              </a:rPr>
              <a:t>Il </a:t>
            </a:r>
            <a:r>
              <a:rPr lang="fr-FR" sz="2000" dirty="0" smtClean="0">
                <a:latin typeface="Arial" pitchFamily="34" charset="0"/>
              </a:rPr>
              <a:t>s’agit d’une perte d’une quantité de médicament avant son arrivée dans la circulation générale, dès son contact avec un organe pourvu d’enzymes</a:t>
            </a:r>
          </a:p>
          <a:p>
            <a:pPr>
              <a:buNone/>
            </a:pPr>
            <a:r>
              <a:rPr lang="fr-FR" sz="2000" dirty="0" smtClean="0">
                <a:latin typeface="Arial" pitchFamily="34" charset="0"/>
                <a:sym typeface="Wingdings" pitchFamily="2" charset="2"/>
              </a:rPr>
              <a:t>                       </a:t>
            </a:r>
          </a:p>
          <a:p>
            <a:pPr lvl="1">
              <a:buNone/>
            </a:pPr>
            <a:endParaRPr lang="fr-FR" dirty="0"/>
          </a:p>
          <a:p>
            <a:pPr lvl="1">
              <a:buFont typeface="Arial" pitchFamily="34" charset="0"/>
              <a:buChar char="•"/>
            </a:pPr>
            <a:endParaRPr lang="fr-FR" dirty="0" smtClean="0"/>
          </a:p>
          <a:p>
            <a:pPr lvl="1">
              <a:buFont typeface="Arial" pitchFamily="34" charset="0"/>
              <a:buChar char="•"/>
            </a:pPr>
            <a:endParaRPr lang="fr-FR" dirty="0" smtClean="0"/>
          </a:p>
        </p:txBody>
      </p:sp>
      <p:graphicFrame>
        <p:nvGraphicFramePr>
          <p:cNvPr id="4" name="Diagramme 3"/>
          <p:cNvGraphicFramePr/>
          <p:nvPr>
            <p:extLst>
              <p:ext uri="{D42A27DB-BD31-4B8C-83A1-F6EECF244321}">
                <p14:modId xmlns:p14="http://schemas.microsoft.com/office/powerpoint/2010/main" xmlns="" val="1620361955"/>
              </p:ext>
            </p:extLst>
          </p:nvPr>
        </p:nvGraphicFramePr>
        <p:xfrm>
          <a:off x="1524000" y="213285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p:cNvSpPr txBox="1"/>
          <p:nvPr/>
        </p:nvSpPr>
        <p:spPr>
          <a:xfrm>
            <a:off x="1357290" y="500042"/>
            <a:ext cx="6429420" cy="523220"/>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pPr algn="ctr"/>
            <a:r>
              <a:rPr lang="fr-FR" sz="2800" dirty="0" smtClean="0">
                <a:solidFill>
                  <a:schemeClr val="accent1">
                    <a:lumMod val="50000"/>
                  </a:schemeClr>
                </a:solidFill>
              </a:rPr>
              <a:t>EFFET DE PREMIER PASSAGE</a:t>
            </a:r>
            <a:endParaRPr lang="fr-FR" sz="2800" dirty="0">
              <a:solidFill>
                <a:schemeClr val="accent1">
                  <a:lumMod val="50000"/>
                </a:schemeClr>
              </a:solidFill>
            </a:endParaRPr>
          </a:p>
        </p:txBody>
      </p:sp>
    </p:spTree>
    <p:extLst>
      <p:ext uri="{BB962C8B-B14F-4D97-AF65-F5344CB8AC3E}">
        <p14:creationId xmlns:p14="http://schemas.microsoft.com/office/powerpoint/2010/main" xmlns="" val="105709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hangingPunct="1">
              <a:defRPr/>
            </a:pPr>
            <a:r>
              <a:rPr lang="fr-FR" sz="4500" dirty="0" smtClean="0">
                <a:latin typeface="Arial" charset="0"/>
              </a:rPr>
              <a:t/>
            </a:r>
            <a:br>
              <a:rPr lang="fr-FR" sz="4500" dirty="0" smtClean="0">
                <a:latin typeface="Arial" charset="0"/>
              </a:rPr>
            </a:br>
            <a:r>
              <a:rPr lang="fr-FR" sz="4500" dirty="0" smtClean="0">
                <a:latin typeface="Arial" charset="0"/>
              </a:rPr>
              <a:t/>
            </a:r>
            <a:br>
              <a:rPr lang="fr-FR" sz="4500" dirty="0" smtClean="0">
                <a:latin typeface="Arial" charset="0"/>
              </a:rPr>
            </a:br>
            <a:r>
              <a:rPr lang="fr-FR" sz="4500" dirty="0" smtClean="0">
                <a:latin typeface="Arial" charset="0"/>
              </a:rPr>
              <a:t/>
            </a:r>
            <a:br>
              <a:rPr lang="fr-FR" sz="4500" dirty="0" smtClean="0">
                <a:latin typeface="Arial" charset="0"/>
              </a:rPr>
            </a:br>
            <a:r>
              <a:rPr lang="fr-FR" sz="4500" dirty="0" smtClean="0">
                <a:latin typeface="Arial" charset="0"/>
              </a:rPr>
              <a:t/>
            </a:r>
            <a:br>
              <a:rPr lang="fr-FR" sz="4500" dirty="0" smtClean="0">
                <a:latin typeface="Arial" charset="0"/>
              </a:rPr>
            </a:br>
            <a:r>
              <a:rPr lang="fr-FR" sz="4500" dirty="0" smtClean="0">
                <a:latin typeface="Arial" charset="0"/>
              </a:rPr>
              <a:t/>
            </a:r>
            <a:br>
              <a:rPr lang="fr-FR" sz="4500" dirty="0" smtClean="0">
                <a:latin typeface="Arial" charset="0"/>
              </a:rPr>
            </a:br>
            <a:r>
              <a:rPr lang="fr-FR" sz="4500" dirty="0" smtClean="0">
                <a:latin typeface="Arial" charset="0"/>
              </a:rPr>
              <a:t/>
            </a:r>
            <a:br>
              <a:rPr lang="fr-FR" sz="4500" dirty="0" smtClean="0">
                <a:latin typeface="Arial" charset="0"/>
              </a:rPr>
            </a:br>
            <a:r>
              <a:rPr lang="fr-FR" sz="4500" dirty="0" smtClean="0">
                <a:latin typeface="Arial" charset="0"/>
              </a:rPr>
              <a:t/>
            </a:r>
            <a:br>
              <a:rPr lang="fr-FR" sz="4500" dirty="0" smtClean="0">
                <a:latin typeface="Arial" charset="0"/>
              </a:rPr>
            </a:br>
            <a:r>
              <a:rPr lang="fr-FR" sz="3200" dirty="0" smtClean="0">
                <a:latin typeface="Arial" charset="0"/>
              </a:rPr>
              <a:t>L</a:t>
            </a:r>
            <a:r>
              <a:rPr lang="fr-FR" sz="3200" dirty="0" smtClean="0"/>
              <a:t>’</a:t>
            </a:r>
            <a:r>
              <a:rPr lang="fr-FR" sz="3200" dirty="0" smtClean="0">
                <a:latin typeface="Arial" charset="0"/>
              </a:rPr>
              <a:t>effet de premier passage </a:t>
            </a:r>
            <a:br>
              <a:rPr lang="fr-FR" sz="3200" dirty="0" smtClean="0">
                <a:latin typeface="Arial" charset="0"/>
              </a:rPr>
            </a:br>
            <a:endParaRPr lang="fr-FR" sz="4500" dirty="0" smtClean="0">
              <a:latin typeface="Arial" charset="0"/>
            </a:endParaRPr>
          </a:p>
        </p:txBody>
      </p:sp>
      <p:sp>
        <p:nvSpPr>
          <p:cNvPr id="33795" name="Espace réservé du contenu 2"/>
          <p:cNvSpPr>
            <a:spLocks noGrp="1"/>
          </p:cNvSpPr>
          <p:nvPr>
            <p:ph idx="1"/>
          </p:nvPr>
        </p:nvSpPr>
        <p:spPr/>
        <p:txBody>
          <a:bodyPr/>
          <a:lstStyle/>
          <a:p>
            <a:pPr eaLnBrk="1" hangingPunct="1">
              <a:buFont typeface="Wingdings 2" pitchFamily="18" charset="2"/>
              <a:buNone/>
            </a:pPr>
            <a:r>
              <a:rPr lang="fr-FR" sz="2000" b="1" u="sng" smtClean="0"/>
              <a:t> </a:t>
            </a:r>
          </a:p>
          <a:p>
            <a:pPr eaLnBrk="1" hangingPunct="1">
              <a:buFont typeface="Wingdings 2" pitchFamily="18" charset="2"/>
              <a:buNone/>
            </a:pPr>
            <a:endParaRPr lang="fr-FR" sz="2000" smtClean="0"/>
          </a:p>
          <a:p>
            <a:pPr eaLnBrk="1" hangingPunct="1">
              <a:buFont typeface="Wingdings 2" pitchFamily="18" charset="2"/>
              <a:buNone/>
            </a:pPr>
            <a:endParaRPr lang="fr-FR" sz="1800" b="1" i="1" u="sng" smtClean="0">
              <a:sym typeface="Wingdings" pitchFamily="2" charset="2"/>
            </a:endParaRPr>
          </a:p>
          <a:p>
            <a:pPr eaLnBrk="1" hangingPunct="1">
              <a:buFont typeface="Wingdings 2" pitchFamily="18" charset="2"/>
              <a:buNone/>
            </a:pPr>
            <a:endParaRPr lang="fr-FR" sz="2000" b="1" i="1" u="sng" smtClean="0"/>
          </a:p>
        </p:txBody>
      </p:sp>
      <p:pic>
        <p:nvPicPr>
          <p:cNvPr id="33796" name="Picture 2"/>
          <p:cNvPicPr>
            <a:picLocks noChangeAspect="1" noChangeArrowheads="1"/>
          </p:cNvPicPr>
          <p:nvPr/>
        </p:nvPicPr>
        <p:blipFill>
          <a:blip r:embed="rId3"/>
          <a:srcRect/>
          <a:stretch>
            <a:fillRect/>
          </a:stretch>
        </p:blipFill>
        <p:spPr bwMode="auto">
          <a:xfrm>
            <a:off x="642938" y="1643063"/>
            <a:ext cx="7058025" cy="4381500"/>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pPr>
              <a:defRPr/>
            </a:pPr>
            <a:fld id="{B67E7EBA-2DCF-4DB7-9A93-8577F04974E8}" type="slidenum">
              <a:rPr lang="fr-FR" smtClean="0"/>
              <a:pPr>
                <a:defRPr/>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571480"/>
            <a:ext cx="7772400" cy="5786478"/>
          </a:xfrm>
        </p:spPr>
        <p:txBody>
          <a:bodyPr>
            <a:normAutofit/>
          </a:bodyPr>
          <a:lstStyle/>
          <a:p>
            <a:r>
              <a:rPr lang="fr-FR" dirty="0" smtClean="0"/>
              <a:t>Premier passage intestinal </a:t>
            </a:r>
          </a:p>
          <a:p>
            <a:pPr lvl="1"/>
            <a:r>
              <a:rPr lang="fr-FR" dirty="0" smtClean="0"/>
              <a:t>Dégradée </a:t>
            </a:r>
            <a:r>
              <a:rPr lang="fr-FR" dirty="0"/>
              <a:t>par les enzymes ou les bactéries de la lumière </a:t>
            </a:r>
            <a:r>
              <a:rPr lang="fr-FR" dirty="0" smtClean="0"/>
              <a:t>intestinale</a:t>
            </a:r>
          </a:p>
          <a:p>
            <a:pPr lvl="1"/>
            <a:endParaRPr lang="fr-FR" dirty="0" smtClean="0"/>
          </a:p>
          <a:p>
            <a:pPr lvl="0"/>
            <a:r>
              <a:rPr lang="fr-FR" dirty="0" smtClean="0"/>
              <a:t>Premier passage </a:t>
            </a:r>
            <a:r>
              <a:rPr lang="fr-FR" dirty="0" smtClean="0"/>
              <a:t>pulmonaire</a:t>
            </a:r>
            <a:endParaRPr lang="fr-FR" dirty="0" smtClean="0"/>
          </a:p>
          <a:p>
            <a:pPr lvl="1"/>
            <a:r>
              <a:rPr lang="fr-FR" dirty="0" smtClean="0"/>
              <a:t>Dégradation dans </a:t>
            </a:r>
            <a:r>
              <a:rPr lang="fr-FR" dirty="0" smtClean="0"/>
              <a:t>le poumon</a:t>
            </a:r>
          </a:p>
          <a:p>
            <a:pPr lvl="1"/>
            <a:endParaRPr lang="fr-FR" dirty="0" smtClean="0"/>
          </a:p>
          <a:p>
            <a:r>
              <a:rPr lang="fr-FR" dirty="0" smtClean="0"/>
              <a:t>Premier passage hépatique </a:t>
            </a:r>
            <a:r>
              <a:rPr lang="fr-FR" dirty="0" smtClean="0"/>
              <a:t>+++</a:t>
            </a:r>
          </a:p>
          <a:p>
            <a:pPr lvl="1"/>
            <a:r>
              <a:rPr lang="fr-FR" dirty="0" smtClean="0"/>
              <a:t>Perte </a:t>
            </a:r>
            <a:r>
              <a:rPr lang="fr-FR" dirty="0" smtClean="0"/>
              <a:t>de médicament par métabolisme avant son arrivée dans la circulation générale, dès son premier contact avec le foie</a:t>
            </a:r>
          </a:p>
          <a:p>
            <a:pPr lvl="1">
              <a:buNone/>
            </a:pPr>
            <a:endParaRPr lang="fr-FR" dirty="0" smtClean="0"/>
          </a:p>
          <a:p>
            <a:pPr marL="457200" lvl="1" indent="0">
              <a:buNone/>
            </a:pPr>
            <a:endParaRPr lang="fr-FR" dirty="0" smtClean="0"/>
          </a:p>
        </p:txBody>
      </p:sp>
      <p:sp>
        <p:nvSpPr>
          <p:cNvPr id="4" name="Rectangle 3"/>
          <p:cNvSpPr/>
          <p:nvPr/>
        </p:nvSpPr>
        <p:spPr>
          <a:xfrm>
            <a:off x="1071538" y="5014753"/>
            <a:ext cx="7286676" cy="1200329"/>
          </a:xfrm>
          <a:prstGeom prst="rect">
            <a:avLst/>
          </a:prstGeom>
        </p:spPr>
        <p:txBody>
          <a:bodyPr wrap="square">
            <a:spAutoFit/>
          </a:bodyPr>
          <a:lstStyle/>
          <a:p>
            <a:r>
              <a:rPr lang="fr-FR" b="1" u="sng" dirty="0" smtClean="0">
                <a:latin typeface="Arial" pitchFamily="34" charset="0"/>
              </a:rPr>
              <a:t>Conséquences</a:t>
            </a:r>
          </a:p>
          <a:p>
            <a:endParaRPr lang="fr-FR" b="1" u="sng" dirty="0" smtClean="0">
              <a:latin typeface="Arial" pitchFamily="34" charset="0"/>
            </a:endParaRPr>
          </a:p>
          <a:p>
            <a:r>
              <a:rPr lang="fr-FR" dirty="0" smtClean="0">
                <a:latin typeface="Arial" pitchFamily="34" charset="0"/>
              </a:rPr>
              <a:t>Diminution de la concentration circulante en médicament</a:t>
            </a:r>
          </a:p>
          <a:p>
            <a:r>
              <a:rPr lang="fr-FR" dirty="0" smtClean="0">
                <a:latin typeface="Arial" pitchFamily="34" charset="0"/>
              </a:rPr>
              <a:t>                   </a:t>
            </a:r>
            <a:r>
              <a:rPr lang="fr-FR" dirty="0" smtClean="0">
                <a:latin typeface="Arial" pitchFamily="34" charset="0"/>
                <a:sym typeface="Wingdings" pitchFamily="2" charset="2"/>
              </a:rPr>
              <a:t></a:t>
            </a:r>
            <a:r>
              <a:rPr lang="fr-FR" dirty="0" smtClean="0">
                <a:latin typeface="Arial" pitchFamily="34" charset="0"/>
              </a:rPr>
              <a:t>Diminution de l’efficacité thérapeutique </a:t>
            </a:r>
          </a:p>
        </p:txBody>
      </p:sp>
    </p:spTree>
    <p:extLst>
      <p:ext uri="{BB962C8B-B14F-4D97-AF65-F5344CB8AC3E}">
        <p14:creationId xmlns:p14="http://schemas.microsoft.com/office/powerpoint/2010/main" xmlns="" val="2083162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hangingPunct="1">
              <a:defRPr/>
            </a:pPr>
            <a:r>
              <a:rPr lang="fr-FR" sz="4500" smtClean="0">
                <a:latin typeface="Arial" charset="0"/>
              </a:rPr>
              <a:t/>
            </a:r>
            <a:br>
              <a:rPr lang="fr-FR" sz="4500" smtClean="0">
                <a:latin typeface="Arial" charset="0"/>
              </a:rPr>
            </a:br>
            <a:r>
              <a:rPr lang="fr-FR" sz="4500" smtClean="0">
                <a:latin typeface="Arial" charset="0"/>
              </a:rPr>
              <a:t/>
            </a:r>
            <a:br>
              <a:rPr lang="fr-FR" sz="4500" smtClean="0">
                <a:latin typeface="Arial" charset="0"/>
              </a:rPr>
            </a:br>
            <a:r>
              <a:rPr lang="fr-FR" sz="4500" smtClean="0">
                <a:latin typeface="Arial" charset="0"/>
              </a:rPr>
              <a:t/>
            </a:r>
            <a:br>
              <a:rPr lang="fr-FR" sz="4500" smtClean="0">
                <a:latin typeface="Arial" charset="0"/>
              </a:rPr>
            </a:br>
            <a:r>
              <a:rPr lang="fr-FR" sz="4500" smtClean="0">
                <a:latin typeface="Arial" charset="0"/>
              </a:rPr>
              <a:t/>
            </a:r>
            <a:br>
              <a:rPr lang="fr-FR" sz="4500" smtClean="0">
                <a:latin typeface="Arial" charset="0"/>
              </a:rPr>
            </a:br>
            <a:r>
              <a:rPr lang="fr-FR" sz="4500" smtClean="0">
                <a:latin typeface="Arial" charset="0"/>
              </a:rPr>
              <a:t/>
            </a:r>
            <a:br>
              <a:rPr lang="fr-FR" sz="4500" smtClean="0">
                <a:latin typeface="Arial" charset="0"/>
              </a:rPr>
            </a:br>
            <a:r>
              <a:rPr lang="fr-FR" sz="4500" smtClean="0">
                <a:latin typeface="Arial" charset="0"/>
              </a:rPr>
              <a:t/>
            </a:r>
            <a:br>
              <a:rPr lang="fr-FR" sz="4500" smtClean="0">
                <a:latin typeface="Arial" charset="0"/>
              </a:rPr>
            </a:br>
            <a:r>
              <a:rPr lang="fr-FR" sz="4500" smtClean="0">
                <a:latin typeface="Arial" charset="0"/>
              </a:rPr>
              <a:t/>
            </a:r>
            <a:br>
              <a:rPr lang="fr-FR" sz="4500" smtClean="0">
                <a:latin typeface="Arial" charset="0"/>
              </a:rPr>
            </a:br>
            <a:r>
              <a:rPr lang="fr-FR" sz="3200" smtClean="0">
                <a:latin typeface="Arial" charset="0"/>
              </a:rPr>
              <a:t>L</a:t>
            </a:r>
            <a:r>
              <a:rPr lang="fr-FR" sz="3200" smtClean="0"/>
              <a:t>’</a:t>
            </a:r>
            <a:r>
              <a:rPr lang="fr-FR" sz="3200" smtClean="0">
                <a:latin typeface="Arial" charset="0"/>
              </a:rPr>
              <a:t>effet de premier passage h</a:t>
            </a:r>
            <a:r>
              <a:rPr lang="fr-FR" sz="3200" smtClean="0"/>
              <a:t>é</a:t>
            </a:r>
            <a:r>
              <a:rPr lang="fr-FR" sz="3200" smtClean="0">
                <a:latin typeface="Arial" charset="0"/>
              </a:rPr>
              <a:t>patique</a:t>
            </a:r>
            <a:br>
              <a:rPr lang="fr-FR" sz="3200" smtClean="0">
                <a:latin typeface="Arial" charset="0"/>
              </a:rPr>
            </a:br>
            <a:endParaRPr lang="fr-FR" sz="4500" smtClean="0">
              <a:latin typeface="Arial" charset="0"/>
            </a:endParaRPr>
          </a:p>
        </p:txBody>
      </p:sp>
      <p:sp>
        <p:nvSpPr>
          <p:cNvPr id="35843" name="Espace réservé du contenu 2"/>
          <p:cNvSpPr>
            <a:spLocks noGrp="1"/>
          </p:cNvSpPr>
          <p:nvPr>
            <p:ph idx="1"/>
          </p:nvPr>
        </p:nvSpPr>
        <p:spPr/>
        <p:txBody>
          <a:bodyPr/>
          <a:lstStyle/>
          <a:p>
            <a:pPr eaLnBrk="1" hangingPunct="1">
              <a:buFont typeface="Wingdings 2" pitchFamily="18" charset="2"/>
              <a:buNone/>
            </a:pPr>
            <a:endParaRPr lang="fr-FR" sz="2000" smtClean="0">
              <a:latin typeface="Arial" pitchFamily="34" charset="0"/>
            </a:endParaRPr>
          </a:p>
          <a:p>
            <a:pPr eaLnBrk="1" hangingPunct="1">
              <a:buFont typeface="Wingdings 2" pitchFamily="18" charset="2"/>
              <a:buNone/>
            </a:pPr>
            <a:endParaRPr lang="fr-FR" sz="2000" smtClean="0">
              <a:latin typeface="Arial" pitchFamily="34" charset="0"/>
            </a:endParaRPr>
          </a:p>
          <a:p>
            <a:pPr eaLnBrk="1" hangingPunct="1">
              <a:buFont typeface="Wingdings 2" pitchFamily="18" charset="2"/>
              <a:buNone/>
            </a:pPr>
            <a:endParaRPr lang="fr-FR" sz="2000" smtClean="0">
              <a:latin typeface="Arial" pitchFamily="34" charset="0"/>
            </a:endParaRPr>
          </a:p>
          <a:p>
            <a:pPr eaLnBrk="1" hangingPunct="1">
              <a:buFont typeface="Wingdings 2" pitchFamily="18" charset="2"/>
              <a:buNone/>
            </a:pPr>
            <a:endParaRPr lang="fr-FR" sz="2000" smtClean="0">
              <a:latin typeface="Arial" pitchFamily="34" charset="0"/>
            </a:endParaRPr>
          </a:p>
          <a:p>
            <a:pPr eaLnBrk="1" hangingPunct="1">
              <a:buFont typeface="Wingdings 2" pitchFamily="18" charset="2"/>
              <a:buNone/>
            </a:pPr>
            <a:endParaRPr lang="fr-FR" sz="1800" b="1" i="1" u="sng" smtClean="0">
              <a:latin typeface="Arial" pitchFamily="34" charset="0"/>
              <a:sym typeface="Wingdings" pitchFamily="2" charset="2"/>
            </a:endParaRPr>
          </a:p>
          <a:p>
            <a:pPr eaLnBrk="1" hangingPunct="1"/>
            <a:r>
              <a:rPr lang="fr-FR" sz="2000" b="1" u="sng" smtClean="0">
                <a:latin typeface="Arial" pitchFamily="34" charset="0"/>
              </a:rPr>
              <a:t>Intra artérielle : </a:t>
            </a:r>
            <a:r>
              <a:rPr lang="fr-FR" sz="2000" smtClean="0">
                <a:latin typeface="Arial" pitchFamily="34" charset="0"/>
              </a:rPr>
              <a:t> évite tout effet de premier passage</a:t>
            </a:r>
          </a:p>
          <a:p>
            <a:pPr eaLnBrk="1" hangingPunct="1">
              <a:buFont typeface="Wingdings 2" pitchFamily="18" charset="2"/>
              <a:buNone/>
            </a:pPr>
            <a:endParaRPr lang="fr-FR" sz="2000" smtClean="0">
              <a:latin typeface="Arial" pitchFamily="34" charset="0"/>
            </a:endParaRPr>
          </a:p>
          <a:p>
            <a:pPr eaLnBrk="1" hangingPunct="1"/>
            <a:r>
              <a:rPr lang="fr-FR" sz="2000" b="1" u="sng" smtClean="0">
                <a:latin typeface="Arial" pitchFamily="34" charset="0"/>
              </a:rPr>
              <a:t>IV, sub-linguale, trans-dermique, inhalée, nasale : </a:t>
            </a:r>
            <a:r>
              <a:rPr lang="fr-FR" sz="2000" smtClean="0">
                <a:latin typeface="Arial" pitchFamily="34" charset="0"/>
              </a:rPr>
              <a:t> évite le premier passage intestinal et hépatique (le + important !)</a:t>
            </a:r>
            <a:endParaRPr lang="fr-FR" sz="2000" b="1" u="sng" smtClean="0">
              <a:latin typeface="Arial" pitchFamily="34" charset="0"/>
            </a:endParaRPr>
          </a:p>
        </p:txBody>
      </p:sp>
      <p:pic>
        <p:nvPicPr>
          <p:cNvPr id="35844" name="Picture 2"/>
          <p:cNvPicPr>
            <a:picLocks noChangeAspect="1" noChangeArrowheads="1"/>
          </p:cNvPicPr>
          <p:nvPr/>
        </p:nvPicPr>
        <p:blipFill>
          <a:blip r:embed="rId3"/>
          <a:srcRect/>
          <a:stretch>
            <a:fillRect/>
          </a:stretch>
        </p:blipFill>
        <p:spPr bwMode="auto">
          <a:xfrm>
            <a:off x="857250" y="1785938"/>
            <a:ext cx="6886575" cy="1485900"/>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pPr>
              <a:defRPr/>
            </a:pPr>
            <a:fld id="{3AC927B0-B9AC-41C8-9392-43DCA05C0241}" type="slidenum">
              <a:rPr lang="fr-FR" smtClean="0"/>
              <a:pPr>
                <a:defRPr/>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908" y="1214446"/>
            <a:ext cx="9186898" cy="5929330"/>
          </a:xfrm>
        </p:spPr>
        <p:txBody>
          <a:bodyPr>
            <a:normAutofit/>
          </a:bodyPr>
          <a:lstStyle/>
          <a:p>
            <a:pPr lvl="1"/>
            <a:endParaRPr lang="fr-FR" dirty="0" smtClean="0"/>
          </a:p>
          <a:p>
            <a:pPr lvl="1"/>
            <a:r>
              <a:rPr lang="fr-FR" dirty="0" smtClean="0"/>
              <a:t>La </a:t>
            </a:r>
            <a:r>
              <a:rPr lang="fr-FR" dirty="0"/>
              <a:t>quantité de médicament qui atteint </a:t>
            </a:r>
            <a:r>
              <a:rPr lang="fr-FR" dirty="0" smtClean="0"/>
              <a:t>la circulation sanguine et la vitesse à </a:t>
            </a:r>
            <a:r>
              <a:rPr lang="fr-FR" dirty="0" smtClean="0"/>
              <a:t>laquelle se produit ce </a:t>
            </a:r>
            <a:r>
              <a:rPr lang="fr-FR" dirty="0" smtClean="0"/>
              <a:t>phénomène.</a:t>
            </a:r>
            <a:endParaRPr lang="fr-FR" dirty="0" smtClean="0"/>
          </a:p>
          <a:p>
            <a:pPr lvl="1"/>
            <a:r>
              <a:rPr lang="fr-FR" dirty="0" smtClean="0"/>
              <a:t>Elle </a:t>
            </a:r>
            <a:r>
              <a:rPr lang="fr-FR" dirty="0"/>
              <a:t>est exprimée en </a:t>
            </a:r>
            <a:r>
              <a:rPr lang="fr-FR" dirty="0" smtClean="0"/>
              <a:t>pourcentage =&gt; elle </a:t>
            </a:r>
            <a:r>
              <a:rPr lang="fr-FR" dirty="0"/>
              <a:t>est donc égale ou inférieure à 100 </a:t>
            </a:r>
            <a:r>
              <a:rPr lang="fr-FR" dirty="0" smtClean="0"/>
              <a:t>%  (</a:t>
            </a:r>
            <a:r>
              <a:rPr lang="fr-FR" dirty="0" smtClean="0"/>
              <a:t>La </a:t>
            </a:r>
            <a:r>
              <a:rPr lang="fr-FR" dirty="0" smtClean="0"/>
              <a:t>V</a:t>
            </a:r>
            <a:r>
              <a:rPr lang="fr-FR" dirty="0" smtClean="0"/>
              <a:t>oie IA 100%).</a:t>
            </a:r>
          </a:p>
          <a:p>
            <a:pPr lvl="1"/>
            <a:endParaRPr lang="fr-FR" dirty="0" smtClean="0"/>
          </a:p>
          <a:p>
            <a:pPr lvl="1"/>
            <a:endParaRPr lang="fr-FR" dirty="0" smtClean="0"/>
          </a:p>
          <a:p>
            <a:pPr lvl="1"/>
            <a:endParaRPr lang="fr-FR" dirty="0"/>
          </a:p>
        </p:txBody>
      </p:sp>
      <p:sp>
        <p:nvSpPr>
          <p:cNvPr id="4" name="ZoneTexte 3"/>
          <p:cNvSpPr txBox="1"/>
          <p:nvPr/>
        </p:nvSpPr>
        <p:spPr>
          <a:xfrm>
            <a:off x="1357290" y="500042"/>
            <a:ext cx="6429420" cy="523220"/>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pPr algn="ctr"/>
            <a:r>
              <a:rPr lang="fr-FR" sz="2800" dirty="0" smtClean="0">
                <a:solidFill>
                  <a:schemeClr val="accent1">
                    <a:lumMod val="50000"/>
                  </a:schemeClr>
                </a:solidFill>
              </a:rPr>
              <a:t>BIODISPONIBILITÉ</a:t>
            </a:r>
            <a:endParaRPr lang="fr-FR" sz="2800" dirty="0">
              <a:solidFill>
                <a:schemeClr val="accent1">
                  <a:lumMod val="50000"/>
                </a:schemeClr>
              </a:solidFill>
            </a:endParaRPr>
          </a:p>
        </p:txBody>
      </p:sp>
    </p:spTree>
    <p:extLst>
      <p:ext uri="{BB962C8B-B14F-4D97-AF65-F5344CB8AC3E}">
        <p14:creationId xmlns:p14="http://schemas.microsoft.com/office/powerpoint/2010/main" xmlns="" val="1698455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714356"/>
            <a:ext cx="7772400" cy="4286280"/>
          </a:xfrm>
          <a:noFill/>
          <a:ln>
            <a:noFill/>
          </a:ln>
        </p:spPr>
        <p:txBody>
          <a:bodyPr>
            <a:normAutofit/>
          </a:bodyPr>
          <a:lstStyle/>
          <a:p>
            <a:r>
              <a:rPr lang="fr-FR" sz="2400" dirty="0" smtClean="0">
                <a:solidFill>
                  <a:schemeClr val="tx1"/>
                </a:solidFill>
                <a:latin typeface="Baskerville Old Face" pitchFamily="18" charset="0"/>
              </a:rPr>
              <a:t>Avant de gagner les organes ou les tissus, siéges de l’action pharmacologique, le Médicament doit, dans un premier temps être absorbé, c'est-à-dire pénétrer dans le liquide circulant  </a:t>
            </a:r>
            <a:br>
              <a:rPr lang="fr-FR" sz="2400" dirty="0" smtClean="0">
                <a:solidFill>
                  <a:schemeClr val="tx1"/>
                </a:solidFill>
                <a:latin typeface="Baskerville Old Face" pitchFamily="18" charset="0"/>
              </a:rPr>
            </a:br>
            <a:r>
              <a:rPr lang="fr-FR" sz="2400" dirty="0" smtClean="0">
                <a:latin typeface="Baskerville Old Face" pitchFamily="18" charset="0"/>
              </a:rPr>
              <a:t/>
            </a:r>
            <a:br>
              <a:rPr lang="fr-FR" sz="2400" dirty="0" smtClean="0">
                <a:latin typeface="Baskerville Old Face" pitchFamily="18" charset="0"/>
              </a:rPr>
            </a:br>
            <a:r>
              <a:rPr lang="fr-FR" sz="2400" i="1" u="sng" dirty="0" smtClean="0">
                <a:solidFill>
                  <a:schemeClr val="accent2"/>
                </a:solidFill>
                <a:latin typeface="Baskerville Old Face" pitchFamily="18" charset="0"/>
              </a:rPr>
              <a:t>Définition de l’absorption :</a:t>
            </a:r>
            <a:br>
              <a:rPr lang="fr-FR" sz="2400" i="1" u="sng" dirty="0" smtClean="0">
                <a:solidFill>
                  <a:schemeClr val="accent2"/>
                </a:solidFill>
                <a:latin typeface="Baskerville Old Face" pitchFamily="18" charset="0"/>
              </a:rPr>
            </a:br>
            <a:r>
              <a:rPr lang="fr-FR" sz="2400" dirty="0" smtClean="0">
                <a:latin typeface="Baskerville Old Face" pitchFamily="18" charset="0"/>
              </a:rPr>
              <a:t/>
            </a:r>
            <a:br>
              <a:rPr lang="fr-FR" sz="2400" dirty="0" smtClean="0">
                <a:latin typeface="Baskerville Old Face" pitchFamily="18" charset="0"/>
              </a:rPr>
            </a:br>
            <a:r>
              <a:rPr lang="fr-FR" sz="2400" dirty="0" smtClean="0">
                <a:latin typeface="Baskerville Old Face" pitchFamily="18" charset="0"/>
              </a:rPr>
              <a:t> </a:t>
            </a:r>
            <a:r>
              <a:rPr lang="fr-FR" sz="2400" dirty="0" smtClean="0">
                <a:solidFill>
                  <a:schemeClr val="tx1"/>
                </a:solidFill>
                <a:latin typeface="Baskerville Old Face" pitchFamily="18" charset="0"/>
              </a:rPr>
              <a:t>C’est le passage du médicament du site d’administration jusqu’à la circulation </a:t>
            </a:r>
            <a:r>
              <a:rPr lang="fr-FR" sz="2400" dirty="0" smtClean="0">
                <a:solidFill>
                  <a:schemeClr val="tx1"/>
                </a:solidFill>
                <a:latin typeface="Baskerville Old Face" pitchFamily="18" charset="0"/>
              </a:rPr>
              <a:t>générale.</a:t>
            </a:r>
            <a:r>
              <a:rPr lang="fr-FR" sz="2400" dirty="0" smtClean="0">
                <a:solidFill>
                  <a:schemeClr val="tx1"/>
                </a:solidFill>
              </a:rPr>
              <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85720" y="285752"/>
            <a:ext cx="8686800" cy="6286520"/>
          </a:xfrm>
        </p:spPr>
        <p:txBody>
          <a:bodyPr>
            <a:normAutofit/>
          </a:bodyPr>
          <a:lstStyle/>
          <a:p>
            <a:pPr>
              <a:buNone/>
            </a:pPr>
            <a:r>
              <a:rPr lang="fr-FR" sz="2400" dirty="0" smtClean="0">
                <a:latin typeface="Baskerville Old Face" pitchFamily="18" charset="0"/>
              </a:rPr>
              <a:t>le médicament doit d’abord être mis en solution avant de franchir les </a:t>
            </a:r>
            <a:r>
              <a:rPr lang="fr-FR" sz="2400" dirty="0" smtClean="0">
                <a:latin typeface="Baskerville Old Face" pitchFamily="18" charset="0"/>
              </a:rPr>
              <a:t>membranes</a:t>
            </a:r>
          </a:p>
          <a:p>
            <a:pPr>
              <a:buNone/>
            </a:pPr>
            <a:endParaRPr lang="fr-FR" sz="2400" b="1" dirty="0" smtClean="0">
              <a:solidFill>
                <a:schemeClr val="accent2"/>
              </a:solidFill>
              <a:latin typeface="Comic Sans MS" pitchFamily="66" charset="0"/>
            </a:endParaRPr>
          </a:p>
          <a:p>
            <a:pPr>
              <a:buNone/>
            </a:pPr>
            <a:r>
              <a:rPr lang="fr-FR" sz="2400" b="1" dirty="0" smtClean="0">
                <a:solidFill>
                  <a:schemeClr val="accent2"/>
                </a:solidFill>
                <a:latin typeface="Comic Sans MS" pitchFamily="66" charset="0"/>
              </a:rPr>
              <a:t>Libération</a:t>
            </a:r>
            <a:r>
              <a:rPr lang="fr-FR" sz="2400" b="1" dirty="0" smtClean="0">
                <a:solidFill>
                  <a:schemeClr val="accent2"/>
                </a:solidFill>
                <a:latin typeface="Comic Sans MS" pitchFamily="66" charset="0"/>
              </a:rPr>
              <a:t>: </a:t>
            </a:r>
            <a:r>
              <a:rPr lang="fr-FR" sz="2600" dirty="0" smtClean="0">
                <a:latin typeface="Baskerville Old Face" pitchFamily="18" charset="0"/>
                <a:ea typeface="+mj-ea"/>
                <a:cs typeface="+mj-cs"/>
              </a:rPr>
              <a:t>mise </a:t>
            </a:r>
            <a:r>
              <a:rPr lang="fr-FR" sz="2600" dirty="0" smtClean="0">
                <a:latin typeface="Baskerville Old Face" pitchFamily="18" charset="0"/>
                <a:ea typeface="+mj-ea"/>
                <a:cs typeface="+mj-cs"/>
              </a:rPr>
              <a:t>à disposition du PA après l’administration extravasculaire d’une forme pharmaceutique solide</a:t>
            </a:r>
            <a:r>
              <a:rPr lang="fr-FR" sz="2600" dirty="0" smtClean="0">
                <a:latin typeface="Baskerville Old Face" pitchFamily="18" charset="0"/>
                <a:ea typeface="+mj-ea"/>
                <a:cs typeface="+mj-cs"/>
              </a:rPr>
              <a:t>.</a:t>
            </a:r>
            <a:endParaRPr lang="fr-FR" sz="2600" dirty="0" smtClean="0">
              <a:latin typeface="Baskerville Old Face" pitchFamily="18" charset="0"/>
              <a:ea typeface="+mj-ea"/>
              <a:cs typeface="+mj-cs"/>
            </a:endParaRPr>
          </a:p>
          <a:p>
            <a:pPr lvl="1" eaLnBrk="1" hangingPunct="1"/>
            <a:r>
              <a:rPr lang="fr-FR" sz="2600" dirty="0" smtClean="0">
                <a:latin typeface="Baskerville Old Face" pitchFamily="18" charset="0"/>
                <a:ea typeface="+mj-ea"/>
                <a:cs typeface="+mj-cs"/>
              </a:rPr>
              <a:t>Elle peut se faire :</a:t>
            </a:r>
          </a:p>
          <a:p>
            <a:pPr lvl="2" eaLnBrk="1" hangingPunct="1"/>
            <a:r>
              <a:rPr lang="fr-FR" sz="2600" dirty="0" smtClean="0">
                <a:latin typeface="Baskerville Old Face" pitchFamily="18" charset="0"/>
              </a:rPr>
              <a:t>Rapidement dans le cas d’une forme pharmaceutique à libération </a:t>
            </a:r>
            <a:r>
              <a:rPr lang="fr-FR" sz="2600" dirty="0" smtClean="0">
                <a:latin typeface="Baskerville Old Face" pitchFamily="18" charset="0"/>
              </a:rPr>
              <a:t>rapide</a:t>
            </a:r>
            <a:endParaRPr lang="fr-FR" sz="2600" dirty="0" smtClean="0">
              <a:latin typeface="Baskerville Old Face" pitchFamily="18" charset="0"/>
            </a:endParaRPr>
          </a:p>
          <a:p>
            <a:pPr lvl="2" eaLnBrk="1" hangingPunct="1"/>
            <a:r>
              <a:rPr lang="fr-FR" sz="2600" dirty="0" smtClean="0">
                <a:latin typeface="Baskerville Old Face" pitchFamily="18" charset="0"/>
              </a:rPr>
              <a:t>Lentement dans le cas d’une forme à libération prolongée </a:t>
            </a:r>
          </a:p>
          <a:p>
            <a:pPr>
              <a:buNone/>
            </a:pPr>
            <a:endParaRPr lang="fr-FR" sz="2400" dirty="0" smtClean="0">
              <a:solidFill>
                <a:schemeClr val="accent2"/>
              </a:solidFill>
              <a:latin typeface="Comic Sans MS" pitchFamily="66" charset="0"/>
            </a:endParaRPr>
          </a:p>
          <a:p>
            <a:pPr>
              <a:buNone/>
            </a:pPr>
            <a:r>
              <a:rPr lang="fr-FR" sz="2400" b="1" dirty="0" smtClean="0">
                <a:solidFill>
                  <a:schemeClr val="accent2"/>
                </a:solidFill>
                <a:latin typeface="Comic Sans MS" pitchFamily="66" charset="0"/>
              </a:rPr>
              <a:t>Dissolution:</a:t>
            </a:r>
            <a:endParaRPr lang="fr-FR" sz="2400" b="1" dirty="0" smtClean="0">
              <a:latin typeface="Comic Sans MS" pitchFamily="66" charset="0"/>
            </a:endParaRPr>
          </a:p>
          <a:p>
            <a:pPr lvl="1"/>
            <a:r>
              <a:rPr lang="fr-FR" sz="2600" dirty="0" smtClean="0">
                <a:latin typeface="Baskerville Old Face" pitchFamily="18" charset="0"/>
                <a:ea typeface="+mj-ea"/>
                <a:cs typeface="+mj-cs"/>
              </a:rPr>
              <a:t>Pour pouvoir traverser les membranes, le PA doit être dispersé à l’état de molécules.</a:t>
            </a:r>
          </a:p>
          <a:p>
            <a:pPr lvl="1"/>
            <a:endParaRPr lang="fr-FR" sz="2600" dirty="0" smtClean="0">
              <a:latin typeface="Baskerville Old Face" pitchFamily="18" charset="0"/>
              <a:ea typeface="+mj-ea"/>
              <a:cs typeface="+mj-cs"/>
            </a:endParaRPr>
          </a:p>
          <a:p>
            <a:pPr eaLnBrk="1" hangingPunct="1"/>
            <a:endParaRPr lang="fr-FR" dirty="0" smtClean="0">
              <a:latin typeface="Baskerville Old Fac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apture d’écra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7544" y="548680"/>
            <a:ext cx="8208912" cy="5760640"/>
          </a:xfrm>
          <a:prstGeom prst="rect">
            <a:avLst/>
          </a:prstGeom>
        </p:spPr>
      </p:pic>
    </p:spTree>
    <p:extLst>
      <p:ext uri="{BB962C8B-B14F-4D97-AF65-F5344CB8AC3E}">
        <p14:creationId xmlns:p14="http://schemas.microsoft.com/office/powerpoint/2010/main" xmlns="" val="2616222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08-06-PlasmaMembrane-L"/>
          <p:cNvPicPr>
            <a:picLocks noChangeAspect="1" noChangeArrowheads="1"/>
          </p:cNvPicPr>
          <p:nvPr/>
        </p:nvPicPr>
        <p:blipFill>
          <a:blip r:embed="rId3"/>
          <a:srcRect/>
          <a:stretch>
            <a:fillRect/>
          </a:stretch>
        </p:blipFill>
        <p:spPr bwMode="auto">
          <a:xfrm>
            <a:off x="76200" y="642918"/>
            <a:ext cx="9067800" cy="5562600"/>
          </a:xfrm>
          <a:prstGeom prst="rect">
            <a:avLst/>
          </a:prstGeom>
          <a:noFill/>
        </p:spPr>
      </p:pic>
      <p:sp>
        <p:nvSpPr>
          <p:cNvPr id="4" name="Rectangle à coins arrondis 3"/>
          <p:cNvSpPr/>
          <p:nvPr/>
        </p:nvSpPr>
        <p:spPr>
          <a:xfrm>
            <a:off x="0" y="-76200"/>
            <a:ext cx="8763000" cy="990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buFont typeface="+mj-lt"/>
              <a:buAutoNum type="romanUcPeriod"/>
            </a:pPr>
            <a:r>
              <a:rPr lang="fr-FR" sz="2800" b="1" dirty="0" smtClean="0">
                <a:solidFill>
                  <a:schemeClr val="accent1">
                    <a:lumMod val="75000"/>
                  </a:schemeClr>
                </a:solidFill>
                <a:latin typeface="Arial" pitchFamily="34" charset="0"/>
                <a:cs typeface="Arial" pitchFamily="34" charset="0"/>
              </a:rPr>
              <a:t>Rappel sur la membrane cellulaire</a:t>
            </a:r>
            <a:endParaRPr lang="fr-FR" sz="2800" b="1" dirty="0">
              <a:solidFill>
                <a:schemeClr val="accent1">
                  <a:lumMod val="75000"/>
                </a:schemeClr>
              </a:solidFill>
              <a:latin typeface="Arial" pitchFamily="34" charset="0"/>
              <a:cs typeface="Arial" pitchFamily="34" charset="0"/>
            </a:endParaRPr>
          </a:p>
        </p:txBody>
      </p:sp>
      <p:sp>
        <p:nvSpPr>
          <p:cNvPr id="6" name="Rectangle 5"/>
          <p:cNvSpPr/>
          <p:nvPr/>
        </p:nvSpPr>
        <p:spPr>
          <a:xfrm>
            <a:off x="2057400" y="3429000"/>
            <a:ext cx="762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895600" y="37338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276600" y="3581400"/>
            <a:ext cx="12192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2209800" y="2438400"/>
            <a:ext cx="15240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785786" y="6068817"/>
            <a:ext cx="7786742" cy="646331"/>
          </a:xfrm>
          <a:prstGeom prst="rect">
            <a:avLst/>
          </a:prstGeom>
        </p:spPr>
        <p:txBody>
          <a:bodyPr wrap="square">
            <a:spAutoFit/>
          </a:bodyPr>
          <a:lstStyle/>
          <a:p>
            <a:r>
              <a:rPr lang="fr-FR" dirty="0" smtClean="0">
                <a:latin typeface="Baskerville Old Face" pitchFamily="18" charset="0"/>
              </a:rPr>
              <a:t>Selon le modèle de </a:t>
            </a:r>
            <a:r>
              <a:rPr lang="fr-FR" dirty="0" err="1" smtClean="0">
                <a:latin typeface="Baskerville Old Face" pitchFamily="18" charset="0"/>
              </a:rPr>
              <a:t>Danielli</a:t>
            </a:r>
            <a:r>
              <a:rPr lang="fr-FR" dirty="0" smtClean="0">
                <a:latin typeface="Baskerville Old Face" pitchFamily="18" charset="0"/>
              </a:rPr>
              <a:t>-</a:t>
            </a:r>
            <a:r>
              <a:rPr lang="fr-FR" dirty="0" err="1" smtClean="0">
                <a:latin typeface="Baskerville Old Face" pitchFamily="18" charset="0"/>
              </a:rPr>
              <a:t>Davson</a:t>
            </a:r>
            <a:r>
              <a:rPr lang="fr-FR" dirty="0" smtClean="0">
                <a:latin typeface="Baskerville Old Face" pitchFamily="18" charset="0"/>
              </a:rPr>
              <a:t>, la membrane est faite d'une </a:t>
            </a:r>
            <a:r>
              <a:rPr lang="fr-FR" b="1" dirty="0" smtClean="0">
                <a:latin typeface="Baskerville Old Face" pitchFamily="18" charset="0"/>
              </a:rPr>
              <a:t>double couche fluide de phospholipides</a:t>
            </a:r>
            <a:r>
              <a:rPr lang="fr-FR" dirty="0" smtClean="0">
                <a:latin typeface="Baskerville Old Face" pitchFamily="18" charset="0"/>
              </a:rPr>
              <a:t> dans laquelle flottent des </a:t>
            </a:r>
            <a:r>
              <a:rPr lang="fr-FR" b="1" dirty="0" smtClean="0">
                <a:latin typeface="Baskerville Old Face" pitchFamily="18" charset="0"/>
              </a:rPr>
              <a:t>protéines</a:t>
            </a:r>
            <a:r>
              <a:rPr lang="fr-FR" dirty="0" smtClean="0">
                <a:latin typeface="Baskerville Old Face" pitchFamily="18" charset="0"/>
              </a:rPr>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edg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edg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1" nodeType="clickEffect">
                                  <p:stCondLst>
                                    <p:cond delay="0"/>
                                  </p:stCondLst>
                                  <p:childTnLst>
                                    <p:animEffect transition="out" filter="box(in)">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edge">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1" nodeType="clickEffect">
                                  <p:stCondLst>
                                    <p:cond delay="0"/>
                                  </p:stCondLst>
                                  <p:childTnLst>
                                    <p:animEffect transition="out" filter="box(in)">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edge">
                                      <p:cBhvr>
                                        <p:cTn id="47" dur="2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1" nodeType="clickEffect">
                                  <p:stCondLst>
                                    <p:cond delay="0"/>
                                  </p:stCondLst>
                                  <p:childTnLst>
                                    <p:animEffect transition="out" filter="box(in)">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7" grpId="0" animBg="1"/>
      <p:bldP spid="7" grpId="1" animBg="1"/>
      <p:bldP spid="8" grpId="0" animBg="1"/>
      <p:bldP spid="8" grpId="1" animBg="1"/>
      <p:bldP spid="9" grpId="0"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9"/>
          <p:cNvSpPr txBox="1">
            <a:spLocks noChangeArrowheads="1"/>
          </p:cNvSpPr>
          <p:nvPr/>
        </p:nvSpPr>
        <p:spPr bwMode="auto">
          <a:xfrm>
            <a:off x="3305518" y="1214422"/>
            <a:ext cx="2980993" cy="24560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tabLst>
                <a:tab pos="173038" algn="l"/>
              </a:tabLst>
              <a:defRPr>
                <a:solidFill>
                  <a:schemeClr val="tx1"/>
                </a:solidFill>
                <a:latin typeface="Arial" charset="0"/>
              </a:defRPr>
            </a:lvl1pPr>
            <a:lvl2pPr>
              <a:tabLst>
                <a:tab pos="173038" algn="l"/>
              </a:tabLst>
              <a:defRPr>
                <a:solidFill>
                  <a:schemeClr val="tx1"/>
                </a:solidFill>
                <a:latin typeface="Arial" charset="0"/>
              </a:defRPr>
            </a:lvl2pPr>
            <a:lvl3pPr>
              <a:tabLst>
                <a:tab pos="173038" algn="l"/>
              </a:tabLst>
              <a:defRPr>
                <a:solidFill>
                  <a:schemeClr val="tx1"/>
                </a:solidFill>
                <a:latin typeface="Arial" charset="0"/>
              </a:defRPr>
            </a:lvl3pPr>
            <a:lvl4pPr>
              <a:tabLst>
                <a:tab pos="173038" algn="l"/>
              </a:tabLst>
              <a:defRPr>
                <a:solidFill>
                  <a:schemeClr val="tx1"/>
                </a:solidFill>
                <a:latin typeface="Arial" charset="0"/>
              </a:defRPr>
            </a:lvl4pPr>
            <a:lvl5pPr>
              <a:tabLst>
                <a:tab pos="173038" algn="l"/>
              </a:tabLst>
              <a:defRPr>
                <a:solidFill>
                  <a:schemeClr val="tx1"/>
                </a:solidFill>
                <a:latin typeface="Arial" charset="0"/>
              </a:defRPr>
            </a:lvl5pPr>
            <a:lvl6pPr fontAlgn="base">
              <a:spcBef>
                <a:spcPct val="0"/>
              </a:spcBef>
              <a:spcAft>
                <a:spcPct val="0"/>
              </a:spcAft>
              <a:tabLst>
                <a:tab pos="173038" algn="l"/>
              </a:tabLst>
              <a:defRPr>
                <a:solidFill>
                  <a:schemeClr val="tx1"/>
                </a:solidFill>
                <a:latin typeface="Arial" charset="0"/>
              </a:defRPr>
            </a:lvl6pPr>
            <a:lvl7pPr fontAlgn="base">
              <a:spcBef>
                <a:spcPct val="0"/>
              </a:spcBef>
              <a:spcAft>
                <a:spcPct val="0"/>
              </a:spcAft>
              <a:tabLst>
                <a:tab pos="173038" algn="l"/>
              </a:tabLst>
              <a:defRPr>
                <a:solidFill>
                  <a:schemeClr val="tx1"/>
                </a:solidFill>
                <a:latin typeface="Arial" charset="0"/>
              </a:defRPr>
            </a:lvl7pPr>
            <a:lvl8pPr fontAlgn="base">
              <a:spcBef>
                <a:spcPct val="0"/>
              </a:spcBef>
              <a:spcAft>
                <a:spcPct val="0"/>
              </a:spcAft>
              <a:tabLst>
                <a:tab pos="173038" algn="l"/>
              </a:tabLst>
              <a:defRPr>
                <a:solidFill>
                  <a:schemeClr val="tx1"/>
                </a:solidFill>
                <a:latin typeface="Arial" charset="0"/>
              </a:defRPr>
            </a:lvl8pPr>
            <a:lvl9pPr fontAlgn="base">
              <a:spcBef>
                <a:spcPct val="0"/>
              </a:spcBef>
              <a:spcAft>
                <a:spcPct val="0"/>
              </a:spcAft>
              <a:tabLst>
                <a:tab pos="173038" algn="l"/>
              </a:tabLst>
              <a:defRPr>
                <a:solidFill>
                  <a:schemeClr val="tx1"/>
                </a:solidFill>
                <a:latin typeface="Arial" charset="0"/>
              </a:defRPr>
            </a:lvl9pPr>
          </a:lstStyle>
          <a:p>
            <a:pPr eaLnBrk="0" hangingPunct="0"/>
            <a:r>
              <a:rPr lang="fr-FR" sz="2400" b="1" dirty="0" smtClean="0">
                <a:solidFill>
                  <a:srgbClr val="FF0000"/>
                </a:solidFill>
                <a:latin typeface="+mn-lt"/>
              </a:rPr>
              <a:t>Diffusion facilitée</a:t>
            </a:r>
          </a:p>
          <a:p>
            <a:pPr eaLnBrk="0" hangingPunct="0"/>
            <a:r>
              <a:rPr lang="fr-FR" sz="2400" dirty="0" smtClean="0">
                <a:latin typeface="+mn-lt"/>
              </a:rPr>
              <a:t>- Selon </a:t>
            </a:r>
            <a:r>
              <a:rPr lang="fr-FR" sz="2400" dirty="0">
                <a:latin typeface="+mn-lt"/>
              </a:rPr>
              <a:t>un gradient </a:t>
            </a:r>
          </a:p>
          <a:p>
            <a:pPr eaLnBrk="0" hangingPunct="0">
              <a:lnSpc>
                <a:spcPct val="110000"/>
              </a:lnSpc>
              <a:buSzPct val="85000"/>
            </a:pPr>
            <a:r>
              <a:rPr lang="fr-FR" sz="2400" dirty="0" smtClean="0">
                <a:latin typeface="+mn-lt"/>
              </a:rPr>
              <a:t>- Protéine </a:t>
            </a:r>
            <a:r>
              <a:rPr lang="fr-FR" sz="2400" dirty="0">
                <a:latin typeface="+mn-lt"/>
              </a:rPr>
              <a:t>de </a:t>
            </a:r>
            <a:r>
              <a:rPr lang="fr-FR" sz="2400" dirty="0" smtClean="0">
                <a:latin typeface="+mn-lt"/>
              </a:rPr>
              <a:t>transport</a:t>
            </a:r>
          </a:p>
          <a:p>
            <a:pPr eaLnBrk="0" hangingPunct="0">
              <a:lnSpc>
                <a:spcPct val="110000"/>
              </a:lnSpc>
              <a:buSzPct val="85000"/>
            </a:pPr>
            <a:r>
              <a:rPr lang="fr-FR" sz="2400" dirty="0" smtClean="0">
                <a:latin typeface="+mn-lt"/>
              </a:rPr>
              <a:t>- Spécifique </a:t>
            </a:r>
            <a:r>
              <a:rPr lang="fr-FR" sz="2400" dirty="0" smtClean="0">
                <a:latin typeface="+mn-lt"/>
              </a:rPr>
              <a:t>(AA</a:t>
            </a:r>
            <a:r>
              <a:rPr lang="fr-FR" sz="2400" dirty="0" smtClean="0">
                <a:latin typeface="+mn-lt"/>
              </a:rPr>
              <a:t>)</a:t>
            </a:r>
          </a:p>
          <a:p>
            <a:pPr eaLnBrk="0" hangingPunct="0">
              <a:lnSpc>
                <a:spcPct val="110000"/>
              </a:lnSpc>
              <a:buSzPct val="85000"/>
              <a:buFontTx/>
              <a:buChar char="-"/>
            </a:pPr>
            <a:r>
              <a:rPr lang="fr-FR" sz="2400" dirty="0" smtClean="0">
                <a:latin typeface="+mn-lt"/>
              </a:rPr>
              <a:t>Saturable </a:t>
            </a:r>
          </a:p>
          <a:p>
            <a:pPr eaLnBrk="0" hangingPunct="0">
              <a:lnSpc>
                <a:spcPct val="110000"/>
              </a:lnSpc>
              <a:buSzPct val="85000"/>
              <a:buFontTx/>
              <a:buChar char="-"/>
            </a:pPr>
            <a:r>
              <a:rPr lang="fr-FR" sz="2400" dirty="0" smtClean="0">
                <a:latin typeface="+mn-lt"/>
              </a:rPr>
              <a:t>Compétition</a:t>
            </a:r>
            <a:endParaRPr lang="fr-FR" sz="2400" dirty="0">
              <a:latin typeface="+mn-lt"/>
            </a:endParaRPr>
          </a:p>
        </p:txBody>
      </p:sp>
      <p:sp>
        <p:nvSpPr>
          <p:cNvPr id="7" name="Rectangle 47"/>
          <p:cNvSpPr>
            <a:spLocks noGrp="1" noChangeArrowheads="1"/>
          </p:cNvSpPr>
          <p:nvPr>
            <p:ph idx="1"/>
          </p:nvPr>
        </p:nvSpPr>
        <p:spPr>
          <a:xfrm>
            <a:off x="467544" y="1214422"/>
            <a:ext cx="2601913" cy="2862650"/>
          </a:xfrm>
          <a:noFill/>
          <a:ln/>
          <a:extLst>
            <a:ext uri="{909E8E84-426E-40DD-AFC4-6F175D3DCCD1}">
              <a14:hiddenFill xmlns:a14="http://schemas.microsoft.com/office/drawing/2010/main" xmlns="">
                <a:solidFill>
                  <a:srgbClr val="990099"/>
                </a:solidFill>
              </a14:hiddenFill>
            </a:ext>
          </a:extLst>
        </p:spPr>
        <p:txBody>
          <a:bodyPr>
            <a:noAutofit/>
          </a:bodyPr>
          <a:lstStyle/>
          <a:p>
            <a:pPr>
              <a:buFontTx/>
              <a:buNone/>
            </a:pPr>
            <a:r>
              <a:rPr lang="fr-FR" sz="2400" b="1" dirty="0">
                <a:solidFill>
                  <a:srgbClr val="FF0000"/>
                </a:solidFill>
              </a:rPr>
              <a:t>Diffusion </a:t>
            </a:r>
            <a:r>
              <a:rPr lang="fr-FR" sz="2400" b="1" dirty="0" smtClean="0">
                <a:solidFill>
                  <a:srgbClr val="FF0000"/>
                </a:solidFill>
              </a:rPr>
              <a:t>passive</a:t>
            </a:r>
            <a:endParaRPr lang="fr-FR" sz="2400" b="1" dirty="0">
              <a:solidFill>
                <a:srgbClr val="FF0000"/>
              </a:solidFill>
            </a:endParaRPr>
          </a:p>
          <a:p>
            <a:pPr marL="0" indent="0">
              <a:buClr>
                <a:schemeClr val="tx1"/>
              </a:buClr>
              <a:buSzPct val="80000"/>
              <a:buFontTx/>
              <a:buChar char="-"/>
            </a:pPr>
            <a:r>
              <a:rPr lang="fr-FR" sz="2400" dirty="0" smtClean="0"/>
              <a:t>(Cas </a:t>
            </a:r>
            <a:r>
              <a:rPr lang="fr-FR" sz="2400" dirty="0" smtClean="0"/>
              <a:t>le + </a:t>
            </a:r>
            <a:r>
              <a:rPr lang="fr-FR" sz="2400" dirty="0" smtClean="0"/>
              <a:t>fréquent)</a:t>
            </a:r>
          </a:p>
          <a:p>
            <a:pPr marL="0" indent="0">
              <a:buClr>
                <a:schemeClr val="tx1"/>
              </a:buClr>
              <a:buSzPct val="80000"/>
              <a:buFontTx/>
              <a:buChar char="-"/>
            </a:pPr>
            <a:r>
              <a:rPr lang="fr-FR" sz="2400" dirty="0" smtClean="0"/>
              <a:t>Selon </a:t>
            </a:r>
            <a:r>
              <a:rPr lang="fr-FR" sz="2400" dirty="0"/>
              <a:t>un gradient </a:t>
            </a:r>
          </a:p>
          <a:p>
            <a:pPr marL="0" indent="0">
              <a:buClr>
                <a:schemeClr val="tx1"/>
              </a:buClr>
              <a:buSzPct val="80000"/>
              <a:buNone/>
            </a:pPr>
            <a:r>
              <a:rPr lang="fr-FR" sz="2400" dirty="0" smtClean="0"/>
              <a:t>- Non </a:t>
            </a:r>
            <a:r>
              <a:rPr lang="fr-FR" sz="2400" dirty="0"/>
              <a:t>spécifique</a:t>
            </a:r>
          </a:p>
          <a:p>
            <a:pPr marL="0" indent="0">
              <a:buClr>
                <a:schemeClr val="tx1"/>
              </a:buClr>
              <a:buSzPct val="80000"/>
              <a:buNone/>
            </a:pPr>
            <a:r>
              <a:rPr lang="fr-FR" sz="2400" dirty="0" smtClean="0"/>
              <a:t>- Pas </a:t>
            </a:r>
            <a:r>
              <a:rPr lang="fr-FR" sz="2400" dirty="0"/>
              <a:t>de compétition</a:t>
            </a:r>
          </a:p>
          <a:p>
            <a:pPr marL="0" indent="0">
              <a:buClr>
                <a:schemeClr val="tx1"/>
              </a:buClr>
              <a:buSzPct val="80000"/>
              <a:buNone/>
            </a:pPr>
            <a:r>
              <a:rPr lang="fr-FR" sz="2400" dirty="0" smtClean="0"/>
              <a:t>- Pas </a:t>
            </a:r>
            <a:r>
              <a:rPr lang="fr-FR" sz="2400" dirty="0"/>
              <a:t>de </a:t>
            </a:r>
            <a:r>
              <a:rPr lang="fr-FR" sz="2400" dirty="0" smtClean="0"/>
              <a:t>saturation</a:t>
            </a:r>
            <a:endParaRPr lang="fr-FR" sz="2400" dirty="0"/>
          </a:p>
        </p:txBody>
      </p:sp>
      <p:sp>
        <p:nvSpPr>
          <p:cNvPr id="8" name="Rectangle 48"/>
          <p:cNvSpPr>
            <a:spLocks noChangeArrowheads="1"/>
          </p:cNvSpPr>
          <p:nvPr/>
        </p:nvSpPr>
        <p:spPr bwMode="auto">
          <a:xfrm>
            <a:off x="5940152" y="1285860"/>
            <a:ext cx="3059832" cy="28440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742950" lvl="1" indent="-285750">
              <a:lnSpc>
                <a:spcPct val="90000"/>
              </a:lnSpc>
              <a:spcBef>
                <a:spcPct val="20000"/>
              </a:spcBef>
            </a:pPr>
            <a:r>
              <a:rPr lang="fr-FR" sz="2400" b="1" dirty="0" smtClean="0">
                <a:solidFill>
                  <a:srgbClr val="FF0000"/>
                </a:solidFill>
              </a:rPr>
              <a:t>Transport actif</a:t>
            </a:r>
          </a:p>
          <a:p>
            <a:pPr marL="742950" lvl="1" indent="-285750">
              <a:lnSpc>
                <a:spcPct val="90000"/>
              </a:lnSpc>
              <a:spcBef>
                <a:spcPct val="20000"/>
              </a:spcBef>
            </a:pPr>
            <a:r>
              <a:rPr lang="fr-FR" sz="2400" dirty="0" smtClean="0"/>
              <a:t>- </a:t>
            </a:r>
            <a:r>
              <a:rPr lang="fr-FR" sz="2400" dirty="0" smtClean="0"/>
              <a:t>Contre </a:t>
            </a:r>
            <a:r>
              <a:rPr lang="fr-FR" sz="2400" dirty="0" smtClean="0"/>
              <a:t>un gradient</a:t>
            </a:r>
          </a:p>
          <a:p>
            <a:pPr marL="742950" lvl="1" indent="-285750">
              <a:lnSpc>
                <a:spcPct val="90000"/>
              </a:lnSpc>
              <a:spcBef>
                <a:spcPct val="20000"/>
              </a:spcBef>
            </a:pPr>
            <a:r>
              <a:rPr lang="fr-FR" sz="2400" dirty="0" smtClean="0"/>
              <a:t>- Saturable</a:t>
            </a:r>
          </a:p>
          <a:p>
            <a:pPr marL="742950" lvl="1" indent="-285750">
              <a:lnSpc>
                <a:spcPct val="90000"/>
              </a:lnSpc>
              <a:spcBef>
                <a:spcPct val="20000"/>
              </a:spcBef>
            </a:pPr>
            <a:r>
              <a:rPr lang="fr-FR" sz="2400" dirty="0" smtClean="0"/>
              <a:t>- Spécifique</a:t>
            </a:r>
          </a:p>
          <a:p>
            <a:pPr marL="742950" lvl="1" indent="-285750">
              <a:lnSpc>
                <a:spcPct val="90000"/>
              </a:lnSpc>
              <a:spcBef>
                <a:spcPct val="20000"/>
              </a:spcBef>
            </a:pPr>
            <a:r>
              <a:rPr lang="fr-FR" sz="2400" dirty="0" smtClean="0"/>
              <a:t>- Compétition +++</a:t>
            </a:r>
          </a:p>
          <a:p>
            <a:pPr marL="742950" lvl="1" indent="-285750">
              <a:lnSpc>
                <a:spcPct val="90000"/>
              </a:lnSpc>
              <a:spcBef>
                <a:spcPct val="20000"/>
              </a:spcBef>
            </a:pPr>
            <a:r>
              <a:rPr lang="fr-FR" sz="2400" dirty="0" smtClean="0"/>
              <a:t>- Énergie +++</a:t>
            </a:r>
            <a:endParaRPr lang="fr-FR" sz="2400" dirty="0"/>
          </a:p>
        </p:txBody>
      </p:sp>
      <p:pic>
        <p:nvPicPr>
          <p:cNvPr id="9" name="Image 8" descr="Capture d’écra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51521" y="4149080"/>
            <a:ext cx="7992887" cy="1800200"/>
          </a:xfrm>
          <a:prstGeom prst="rect">
            <a:avLst/>
          </a:prstGeom>
        </p:spPr>
      </p:pic>
      <p:sp>
        <p:nvSpPr>
          <p:cNvPr id="6" name="Rectangle 5"/>
          <p:cNvSpPr/>
          <p:nvPr/>
        </p:nvSpPr>
        <p:spPr>
          <a:xfrm>
            <a:off x="928662" y="500042"/>
            <a:ext cx="6215106" cy="1446550"/>
          </a:xfrm>
          <a:prstGeom prst="rect">
            <a:avLst/>
          </a:prstGeom>
        </p:spPr>
        <p:txBody>
          <a:bodyPr wrap="square">
            <a:spAutoFit/>
          </a:bodyPr>
          <a:lstStyle/>
          <a:p>
            <a:r>
              <a:rPr lang="fr-FR" sz="3200" i="1" u="sng" dirty="0" smtClean="0"/>
              <a:t>B .Mécanisme de passage</a:t>
            </a:r>
            <a:r>
              <a:rPr lang="fr-FR" sz="2400" dirty="0" smtClean="0"/>
              <a:t/>
            </a:r>
            <a:br>
              <a:rPr lang="fr-FR" sz="2400" dirty="0" smtClean="0"/>
            </a:br>
            <a:r>
              <a:rPr lang="fr-FR" sz="2400" b="1" dirty="0" smtClean="0"/>
              <a:t> </a:t>
            </a:r>
            <a:r>
              <a:rPr lang="fr-FR" sz="2400" dirty="0" smtClean="0"/>
              <a:t/>
            </a:r>
            <a:br>
              <a:rPr lang="fr-FR" sz="2400" dirty="0" smtClean="0"/>
            </a:br>
            <a:endParaRPr lang="fr-FR" sz="3200" dirty="0"/>
          </a:p>
        </p:txBody>
      </p:sp>
    </p:spTree>
    <p:extLst>
      <p:ext uri="{BB962C8B-B14F-4D97-AF65-F5344CB8AC3E}">
        <p14:creationId xmlns:p14="http://schemas.microsoft.com/office/powerpoint/2010/main" xmlns="" val="762103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838200"/>
            <a:ext cx="8229600" cy="5287963"/>
          </a:xfrm>
        </p:spPr>
        <p:txBody>
          <a:bodyPr/>
          <a:lstStyle/>
          <a:p>
            <a:pPr>
              <a:buFont typeface="Wingdings" pitchFamily="2" charset="2"/>
              <a:buNone/>
            </a:pPr>
            <a:r>
              <a:rPr lang="fr-FR" b="1" u="sng" dirty="0" smtClean="0"/>
              <a:t>Autres: </a:t>
            </a:r>
          </a:p>
          <a:p>
            <a:pPr>
              <a:buFont typeface="Wingdings" pitchFamily="2" charset="2"/>
              <a:buNone/>
            </a:pPr>
            <a:r>
              <a:rPr lang="fr-FR" b="1" dirty="0" smtClean="0">
                <a:solidFill>
                  <a:schemeClr val="hlink"/>
                </a:solidFill>
              </a:rPr>
              <a:t>La </a:t>
            </a:r>
            <a:r>
              <a:rPr lang="fr-FR" b="1" dirty="0">
                <a:solidFill>
                  <a:schemeClr val="hlink"/>
                </a:solidFill>
              </a:rPr>
              <a:t>filtration</a:t>
            </a:r>
            <a:r>
              <a:rPr lang="fr-FR" b="1" dirty="0"/>
              <a:t>: </a:t>
            </a:r>
            <a:r>
              <a:rPr lang="fr-FR" dirty="0"/>
              <a:t>passage de l’eau et de petites molécules à travers les </a:t>
            </a:r>
            <a:r>
              <a:rPr lang="fr-FR" dirty="0">
                <a:solidFill>
                  <a:srgbClr val="FF66CC"/>
                </a:solidFill>
              </a:rPr>
              <a:t>pores membranaires.</a:t>
            </a:r>
          </a:p>
          <a:p>
            <a:pPr>
              <a:buFont typeface="Wingdings" pitchFamily="2" charset="2"/>
              <a:buNone/>
            </a:pPr>
            <a:endParaRPr lang="fr-FR" dirty="0">
              <a:solidFill>
                <a:srgbClr val="FF66CC"/>
              </a:solidFill>
            </a:endParaRPr>
          </a:p>
          <a:p>
            <a:pPr>
              <a:buFont typeface="Wingdings" pitchFamily="2" charset="2"/>
              <a:buNone/>
            </a:pPr>
            <a:r>
              <a:rPr lang="fr-FR" b="1" dirty="0" smtClean="0">
                <a:solidFill>
                  <a:schemeClr val="hlink"/>
                </a:solidFill>
              </a:rPr>
              <a:t>la </a:t>
            </a:r>
            <a:r>
              <a:rPr lang="fr-FR" b="1" dirty="0">
                <a:solidFill>
                  <a:schemeClr val="hlink"/>
                </a:solidFill>
              </a:rPr>
              <a:t>phagocytose et la pinocytose</a:t>
            </a:r>
          </a:p>
          <a:p>
            <a:pPr>
              <a:buFont typeface="Wingdings" pitchFamily="2" charset="2"/>
              <a:buNone/>
            </a:pPr>
            <a:endParaRPr lang="fr-FR" dirty="0">
              <a:solidFill>
                <a:schemeClr val="hlink"/>
              </a:solidFill>
            </a:endParaRPr>
          </a:p>
        </p:txBody>
      </p:sp>
      <p:pic>
        <p:nvPicPr>
          <p:cNvPr id="15365" name="Picture 5" descr="bio%20cell%20exocytose"/>
          <p:cNvPicPr>
            <a:picLocks noChangeAspect="1" noChangeArrowheads="1"/>
          </p:cNvPicPr>
          <p:nvPr/>
        </p:nvPicPr>
        <p:blipFill>
          <a:blip r:embed="rId3"/>
          <a:srcRect/>
          <a:stretch>
            <a:fillRect/>
          </a:stretch>
        </p:blipFill>
        <p:spPr bwMode="auto">
          <a:xfrm>
            <a:off x="1285852" y="3305190"/>
            <a:ext cx="6477000" cy="22669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p:cTn id="13"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53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p:cTn id="19"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536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5365"/>
                                        </p:tgtEl>
                                        <p:attrNameLst>
                                          <p:attrName>style.visibility</p:attrName>
                                        </p:attrNameLst>
                                      </p:cBhvr>
                                      <p:to>
                                        <p:strVal val="visible"/>
                                      </p:to>
                                    </p:set>
                                    <p:animEffect transition="in" filter="checkerboard(across)">
                                      <p:cBhvr>
                                        <p:cTn id="25"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57252" y="928678"/>
            <a:ext cx="8486748" cy="1143000"/>
          </a:xfrm>
        </p:spPr>
        <p:txBody>
          <a:bodyPr>
            <a:normAutofit/>
          </a:bodyPr>
          <a:lstStyle/>
          <a:p>
            <a:r>
              <a:rPr lang="fr-FR" sz="2000" b="1" dirty="0" smtClean="0"/>
              <a:t>I </a:t>
            </a:r>
            <a:r>
              <a:rPr lang="fr-FR" sz="2000" b="1" dirty="0" smtClean="0"/>
              <a:t>-Les </a:t>
            </a:r>
            <a:r>
              <a:rPr lang="fr-FR" sz="2000" b="1" dirty="0"/>
              <a:t>facteurs liés aux propriétés physico-chimique des médicaments</a:t>
            </a:r>
          </a:p>
        </p:txBody>
      </p:sp>
      <p:sp>
        <p:nvSpPr>
          <p:cNvPr id="58372" name="Rectangle 4"/>
          <p:cNvSpPr>
            <a:spLocks noChangeArrowheads="1"/>
          </p:cNvSpPr>
          <p:nvPr/>
        </p:nvSpPr>
        <p:spPr bwMode="auto">
          <a:xfrm>
            <a:off x="838200" y="3733800"/>
            <a:ext cx="1905000" cy="1066800"/>
          </a:xfrm>
          <a:prstGeom prst="rect">
            <a:avLst/>
          </a:prstGeom>
          <a:solidFill>
            <a:srgbClr val="FF0000"/>
          </a:solidFill>
          <a:ln w="9525">
            <a:solidFill>
              <a:schemeClr val="tx1"/>
            </a:solidFill>
            <a:miter lim="800000"/>
            <a:headEnd/>
            <a:tailEnd/>
          </a:ln>
          <a:effectLst/>
        </p:spPr>
        <p:txBody>
          <a:bodyPr wrap="none" anchor="ctr"/>
          <a:lstStyle/>
          <a:p>
            <a:pPr algn="ctr"/>
            <a:r>
              <a:rPr lang="fr-FR" sz="2400" b="1">
                <a:latin typeface="Arial" charset="0"/>
              </a:rPr>
              <a:t>Caractère de </a:t>
            </a:r>
          </a:p>
          <a:p>
            <a:pPr algn="ctr"/>
            <a:r>
              <a:rPr lang="fr-FR" sz="2400" b="1">
                <a:latin typeface="Arial" charset="0"/>
              </a:rPr>
              <a:t>solubilité</a:t>
            </a:r>
          </a:p>
        </p:txBody>
      </p:sp>
      <p:sp>
        <p:nvSpPr>
          <p:cNvPr id="58373" name="Rectangle 5"/>
          <p:cNvSpPr>
            <a:spLocks noChangeArrowheads="1"/>
          </p:cNvSpPr>
          <p:nvPr/>
        </p:nvSpPr>
        <p:spPr bwMode="auto">
          <a:xfrm>
            <a:off x="3124200" y="3733800"/>
            <a:ext cx="1905000" cy="1066800"/>
          </a:xfrm>
          <a:prstGeom prst="rect">
            <a:avLst/>
          </a:prstGeom>
          <a:solidFill>
            <a:srgbClr val="FF0000"/>
          </a:solidFill>
          <a:ln w="9525">
            <a:solidFill>
              <a:schemeClr val="tx1"/>
            </a:solidFill>
            <a:miter lim="800000"/>
            <a:headEnd/>
            <a:tailEnd/>
          </a:ln>
          <a:effectLst/>
        </p:spPr>
        <p:txBody>
          <a:bodyPr wrap="none" anchor="ctr"/>
          <a:lstStyle/>
          <a:p>
            <a:pPr algn="ctr"/>
            <a:r>
              <a:rPr lang="fr-FR" sz="2400" b="1" dirty="0">
                <a:latin typeface="Arial" charset="0"/>
              </a:rPr>
              <a:t>Taille de la</a:t>
            </a:r>
          </a:p>
          <a:p>
            <a:pPr algn="ctr"/>
            <a:r>
              <a:rPr lang="fr-FR" sz="2400" b="1" dirty="0">
                <a:latin typeface="Arial" charset="0"/>
              </a:rPr>
              <a:t>molécule</a:t>
            </a:r>
          </a:p>
        </p:txBody>
      </p:sp>
      <p:sp>
        <p:nvSpPr>
          <p:cNvPr id="58374" name="Rectangle 6"/>
          <p:cNvSpPr>
            <a:spLocks noChangeArrowheads="1"/>
          </p:cNvSpPr>
          <p:nvPr/>
        </p:nvSpPr>
        <p:spPr bwMode="auto">
          <a:xfrm>
            <a:off x="5486400" y="3733800"/>
            <a:ext cx="1905000" cy="1066800"/>
          </a:xfrm>
          <a:prstGeom prst="rect">
            <a:avLst/>
          </a:prstGeom>
          <a:solidFill>
            <a:srgbClr val="FF0000"/>
          </a:solidFill>
          <a:ln w="9525">
            <a:solidFill>
              <a:schemeClr val="tx1"/>
            </a:solidFill>
            <a:miter lim="800000"/>
            <a:headEnd/>
            <a:tailEnd/>
          </a:ln>
          <a:effectLst/>
        </p:spPr>
        <p:txBody>
          <a:bodyPr wrap="none" anchor="ctr"/>
          <a:lstStyle/>
          <a:p>
            <a:pPr algn="ctr"/>
            <a:r>
              <a:rPr lang="fr-FR" sz="2400" b="1">
                <a:latin typeface="Arial" charset="0"/>
              </a:rPr>
              <a:t>État </a:t>
            </a:r>
          </a:p>
          <a:p>
            <a:pPr algn="ctr"/>
            <a:r>
              <a:rPr lang="fr-FR" sz="2400" b="1">
                <a:latin typeface="Arial" charset="0"/>
              </a:rPr>
              <a:t>D’ionisation</a:t>
            </a:r>
          </a:p>
        </p:txBody>
      </p:sp>
      <p:sp>
        <p:nvSpPr>
          <p:cNvPr id="58375" name="AutoShape 7"/>
          <p:cNvSpPr>
            <a:spLocks noChangeArrowheads="1"/>
          </p:cNvSpPr>
          <p:nvPr/>
        </p:nvSpPr>
        <p:spPr bwMode="auto">
          <a:xfrm rot="885524">
            <a:off x="1676400" y="2286000"/>
            <a:ext cx="304800" cy="1219200"/>
          </a:xfrm>
          <a:prstGeom prst="downArrow">
            <a:avLst>
              <a:gd name="adj1" fmla="val 50000"/>
              <a:gd name="adj2" fmla="val 100000"/>
            </a:avLst>
          </a:prstGeom>
          <a:solidFill>
            <a:srgbClr val="FF0000"/>
          </a:solidFill>
          <a:ln w="9525">
            <a:solidFill>
              <a:schemeClr val="tx1"/>
            </a:solidFill>
            <a:miter lim="800000"/>
            <a:headEnd/>
            <a:tailEnd/>
          </a:ln>
          <a:effectLst/>
        </p:spPr>
        <p:txBody>
          <a:bodyPr wrap="none" anchor="ctr"/>
          <a:lstStyle/>
          <a:p>
            <a:endParaRPr lang="fr-FR"/>
          </a:p>
        </p:txBody>
      </p:sp>
      <p:sp>
        <p:nvSpPr>
          <p:cNvPr id="58376" name="Rectangle 8"/>
          <p:cNvSpPr>
            <a:spLocks noChangeArrowheads="1"/>
          </p:cNvSpPr>
          <p:nvPr/>
        </p:nvSpPr>
        <p:spPr bwMode="auto">
          <a:xfrm>
            <a:off x="609600" y="2133600"/>
            <a:ext cx="8229600" cy="4114800"/>
          </a:xfrm>
          <a:prstGeom prst="rect">
            <a:avLst/>
          </a:prstGeom>
          <a:noFill/>
          <a:ln w="9525">
            <a:noFill/>
            <a:miter lim="800000"/>
            <a:headEnd/>
            <a:tailEnd/>
          </a:ln>
          <a:effectLst/>
        </p:spPr>
        <p:txBody>
          <a:bodyPr/>
          <a:lstStyle/>
          <a:p>
            <a:pPr marL="342900" indent="-342900">
              <a:spcBef>
                <a:spcPct val="20000"/>
              </a:spcBef>
              <a:buClr>
                <a:schemeClr val="hlink"/>
              </a:buClr>
              <a:buSzPct val="65000"/>
              <a:buFont typeface="Wingdings" pitchFamily="2" charset="2"/>
              <a:buChar char="n"/>
            </a:pPr>
            <a:endParaRPr lang="fr-FR" sz="3200">
              <a:effectLst>
                <a:outerShdw blurRad="38100" dist="38100" dir="2700000" algn="tl">
                  <a:srgbClr val="000000"/>
                </a:outerShdw>
              </a:effectLst>
            </a:endParaRPr>
          </a:p>
          <a:p>
            <a:pPr marL="342900" indent="-342900">
              <a:spcBef>
                <a:spcPct val="20000"/>
              </a:spcBef>
              <a:buClr>
                <a:schemeClr val="hlink"/>
              </a:buClr>
              <a:buSzPct val="65000"/>
              <a:buFont typeface="Wingdings" pitchFamily="2" charset="2"/>
              <a:buChar char="n"/>
            </a:pPr>
            <a:endParaRPr lang="fr-FR" sz="3200">
              <a:effectLst>
                <a:outerShdw blurRad="38100" dist="38100" dir="2700000" algn="tl">
                  <a:srgbClr val="000000"/>
                </a:outerShdw>
              </a:effectLst>
            </a:endParaRPr>
          </a:p>
          <a:p>
            <a:pPr marL="342900" indent="-342900">
              <a:spcBef>
                <a:spcPct val="20000"/>
              </a:spcBef>
              <a:buClr>
                <a:schemeClr val="hlink"/>
              </a:buClr>
              <a:buSzPct val="65000"/>
              <a:buFont typeface="Wingdings" pitchFamily="2" charset="2"/>
              <a:buChar char="n"/>
            </a:pPr>
            <a:endParaRPr lang="fr-FR" sz="3200">
              <a:effectLst>
                <a:outerShdw blurRad="38100" dist="38100" dir="2700000" algn="tl">
                  <a:srgbClr val="000000"/>
                </a:outerShdw>
              </a:effectLst>
            </a:endParaRPr>
          </a:p>
        </p:txBody>
      </p:sp>
      <p:sp>
        <p:nvSpPr>
          <p:cNvPr id="58377" name="AutoShape 9"/>
          <p:cNvSpPr>
            <a:spLocks noChangeArrowheads="1"/>
          </p:cNvSpPr>
          <p:nvPr/>
        </p:nvSpPr>
        <p:spPr bwMode="auto">
          <a:xfrm>
            <a:off x="3962400" y="2362200"/>
            <a:ext cx="304800" cy="1219200"/>
          </a:xfrm>
          <a:prstGeom prst="downArrow">
            <a:avLst>
              <a:gd name="adj1" fmla="val 50000"/>
              <a:gd name="adj2" fmla="val 100000"/>
            </a:avLst>
          </a:prstGeom>
          <a:solidFill>
            <a:srgbClr val="FF0000"/>
          </a:solidFill>
          <a:ln w="9525">
            <a:solidFill>
              <a:schemeClr val="tx1"/>
            </a:solidFill>
            <a:miter lim="800000"/>
            <a:headEnd/>
            <a:tailEnd/>
          </a:ln>
          <a:effectLst/>
        </p:spPr>
        <p:txBody>
          <a:bodyPr wrap="none" anchor="ctr"/>
          <a:lstStyle/>
          <a:p>
            <a:endParaRPr lang="fr-FR"/>
          </a:p>
        </p:txBody>
      </p:sp>
      <p:sp>
        <p:nvSpPr>
          <p:cNvPr id="58378" name="AutoShape 10"/>
          <p:cNvSpPr>
            <a:spLocks noChangeArrowheads="1"/>
          </p:cNvSpPr>
          <p:nvPr/>
        </p:nvSpPr>
        <p:spPr bwMode="auto">
          <a:xfrm rot="-1205099">
            <a:off x="6248400" y="2362200"/>
            <a:ext cx="304800" cy="1219200"/>
          </a:xfrm>
          <a:prstGeom prst="downArrow">
            <a:avLst>
              <a:gd name="adj1" fmla="val 50000"/>
              <a:gd name="adj2" fmla="val 100000"/>
            </a:avLst>
          </a:prstGeom>
          <a:solidFill>
            <a:srgbClr val="FF0000"/>
          </a:solidFill>
          <a:ln w="9525">
            <a:solidFill>
              <a:schemeClr val="tx1"/>
            </a:solidFill>
            <a:miter lim="800000"/>
            <a:headEnd/>
            <a:tailEnd/>
          </a:ln>
          <a:effectLst/>
        </p:spPr>
        <p:txBody>
          <a:bodyPr wrap="none" anchor="ctr"/>
          <a:lstStyle/>
          <a:p>
            <a:endParaRPr lang="fr-FR"/>
          </a:p>
        </p:txBody>
      </p:sp>
      <p:sp>
        <p:nvSpPr>
          <p:cNvPr id="12" name="Rectangle 11"/>
          <p:cNvSpPr/>
          <p:nvPr/>
        </p:nvSpPr>
        <p:spPr>
          <a:xfrm>
            <a:off x="214282" y="214290"/>
            <a:ext cx="8929718" cy="584775"/>
          </a:xfrm>
          <a:prstGeom prst="rect">
            <a:avLst/>
          </a:prstGeom>
        </p:spPr>
        <p:txBody>
          <a:bodyPr wrap="square">
            <a:spAutoFit/>
          </a:bodyPr>
          <a:lstStyle/>
          <a:p>
            <a:r>
              <a:rPr lang="fr-FR" sz="3200" b="1" dirty="0" smtClean="0">
                <a:solidFill>
                  <a:srgbClr val="FF0000"/>
                </a:solidFill>
              </a:rPr>
              <a:t>FACTEURS INFLUENÇANT L’ABSORPTION</a:t>
            </a:r>
            <a:endParaRPr lang="fr-FR" sz="3200"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20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3681</TotalTime>
  <Words>960</Words>
  <Application>Microsoft Office PowerPoint</Application>
  <PresentationFormat>Affichage à l'écran (4:3)</PresentationFormat>
  <Paragraphs>226</Paragraphs>
  <Slides>24</Slides>
  <Notes>18</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Capitaux</vt:lpstr>
      <vt:lpstr>       ABSORPTION DES                MEDICAMENTS            présenté par :                                                                       Melle Saleh  asmaa                                                               1ere année poste graduation                                                                        </vt:lpstr>
      <vt:lpstr>Introduction</vt:lpstr>
      <vt:lpstr>Avant de gagner les organes ou les tissus, siéges de l’action pharmacologique, le Médicament doit, dans un premier temps être absorbé, c'est-à-dire pénétrer dans le liquide circulant    Définition de l’absorption :   C’est le passage du médicament du site d’administration jusqu’à la circulation générale.  </vt:lpstr>
      <vt:lpstr>Diapositive 4</vt:lpstr>
      <vt:lpstr>Diapositive 5</vt:lpstr>
      <vt:lpstr>Diapositive 6</vt:lpstr>
      <vt:lpstr>Diapositive 7</vt:lpstr>
      <vt:lpstr>Diapositive 8</vt:lpstr>
      <vt:lpstr>I -Les facteurs liés aux propriétés physico-chimique des médicaments</vt:lpstr>
      <vt:lpstr>Diapositive 10</vt:lpstr>
      <vt:lpstr>2- taille de la molécule</vt:lpstr>
      <vt:lpstr>3-État d’ionisation:</vt:lpstr>
      <vt:lpstr>II-Facteurs liés aux propriétés de la membrane et du milieu</vt:lpstr>
      <vt:lpstr>Diapositive 14</vt:lpstr>
      <vt:lpstr>                   </vt:lpstr>
      <vt:lpstr>Diapositive 16</vt:lpstr>
      <vt:lpstr>               Facteurs modifiant  l’absorption digestive                                     </vt:lpstr>
      <vt:lpstr>Diapositive 18</vt:lpstr>
      <vt:lpstr>Diapositive 19</vt:lpstr>
      <vt:lpstr>Diapositive 20</vt:lpstr>
      <vt:lpstr>       L’effet de premier passage  </vt:lpstr>
      <vt:lpstr>Diapositive 22</vt:lpstr>
      <vt:lpstr>       L’effet de premier passage hépatique </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ABSORPTION DES                MEDICAMENTS</dc:title>
  <dc:creator>ency-education.com</dc:creator>
  <cp:lastModifiedBy>Admin</cp:lastModifiedBy>
  <cp:revision>271</cp:revision>
  <dcterms:created xsi:type="dcterms:W3CDTF">2009-11-30T17:31:15Z</dcterms:created>
  <dcterms:modified xsi:type="dcterms:W3CDTF">2010-02-22T14:01:13Z</dcterms:modified>
</cp:coreProperties>
</file>