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89" r:id="rId2"/>
    <p:sldId id="308" r:id="rId3"/>
    <p:sldId id="257" r:id="rId4"/>
    <p:sldId id="260" r:id="rId5"/>
    <p:sldId id="259" r:id="rId6"/>
    <p:sldId id="310" r:id="rId7"/>
    <p:sldId id="312" r:id="rId8"/>
    <p:sldId id="313" r:id="rId9"/>
    <p:sldId id="268" r:id="rId10"/>
    <p:sldId id="269" r:id="rId11"/>
    <p:sldId id="270" r:id="rId12"/>
    <p:sldId id="272" r:id="rId13"/>
    <p:sldId id="273" r:id="rId14"/>
    <p:sldId id="274" r:id="rId15"/>
    <p:sldId id="275" r:id="rId16"/>
    <p:sldId id="276" r:id="rId17"/>
    <p:sldId id="279" r:id="rId18"/>
    <p:sldId id="280" r:id="rId19"/>
    <p:sldId id="282" r:id="rId20"/>
    <p:sldId id="283" r:id="rId21"/>
    <p:sldId id="303" r:id="rId22"/>
    <p:sldId id="302" r:id="rId23"/>
    <p:sldId id="306" r:id="rId24"/>
    <p:sldId id="314" r:id="rId25"/>
    <p:sldId id="315" r:id="rId26"/>
    <p:sldId id="316" r:id="rId27"/>
    <p:sldId id="317" r:id="rId28"/>
    <p:sldId id="318" r:id="rId29"/>
    <p:sldId id="319" r:id="rId3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85" d="100"/>
          <a:sy n="85" d="100"/>
        </p:scale>
        <p:origin x="96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C29D17-DF2E-43DA-A579-0C43E9CBDDA0}"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fr-FR"/>
        </a:p>
      </dgm:t>
    </dgm:pt>
    <dgm:pt modelId="{EEEAE443-3743-4973-A584-482968451683}">
      <dgm:prSet phldrT="[Texte]"/>
      <dgm:spPr/>
      <dgm:t>
        <a:bodyPr/>
        <a:lstStyle/>
        <a:p>
          <a:r>
            <a:rPr lang="fr-FR" dirty="0" smtClean="0"/>
            <a:t>Les parasympathomimétiques directs</a:t>
          </a:r>
          <a:endParaRPr lang="fr-FR" dirty="0"/>
        </a:p>
      </dgm:t>
    </dgm:pt>
    <dgm:pt modelId="{0786142E-42D7-4E7C-96E5-3DAEE26EF618}" type="parTrans" cxnId="{EF262703-F3D9-47C1-B183-86A3E95B16A5}">
      <dgm:prSet/>
      <dgm:spPr/>
      <dgm:t>
        <a:bodyPr/>
        <a:lstStyle/>
        <a:p>
          <a:endParaRPr lang="fr-FR"/>
        </a:p>
      </dgm:t>
    </dgm:pt>
    <dgm:pt modelId="{CE4DFCBF-0B8E-4013-BC19-A44F6EBD9832}" type="sibTrans" cxnId="{EF262703-F3D9-47C1-B183-86A3E95B16A5}">
      <dgm:prSet/>
      <dgm:spPr/>
      <dgm:t>
        <a:bodyPr/>
        <a:lstStyle/>
        <a:p>
          <a:endParaRPr lang="fr-FR"/>
        </a:p>
      </dgm:t>
    </dgm:pt>
    <dgm:pt modelId="{3D8DBC7E-3AA7-4603-9CED-0FC0F27CDB4B}">
      <dgm:prSet phldrT="[Texte]"/>
      <dgm:spPr/>
      <dgm:t>
        <a:bodyPr/>
        <a:lstStyle/>
        <a:p>
          <a:r>
            <a:rPr lang="fr-FR" dirty="0" smtClean="0"/>
            <a:t>Les esters de choline</a:t>
          </a:r>
          <a:endParaRPr lang="fr-FR" dirty="0"/>
        </a:p>
      </dgm:t>
    </dgm:pt>
    <dgm:pt modelId="{20641CE3-BCC9-414B-9749-50148C536E18}" type="parTrans" cxnId="{FF598F23-EDF1-40F0-A726-96B63D6315D7}">
      <dgm:prSet/>
      <dgm:spPr/>
      <dgm:t>
        <a:bodyPr/>
        <a:lstStyle/>
        <a:p>
          <a:endParaRPr lang="fr-FR"/>
        </a:p>
      </dgm:t>
    </dgm:pt>
    <dgm:pt modelId="{080917C8-DAC0-46F9-882A-61C4814613AC}" type="sibTrans" cxnId="{FF598F23-EDF1-40F0-A726-96B63D6315D7}">
      <dgm:prSet/>
      <dgm:spPr/>
      <dgm:t>
        <a:bodyPr/>
        <a:lstStyle/>
        <a:p>
          <a:endParaRPr lang="fr-FR"/>
        </a:p>
      </dgm:t>
    </dgm:pt>
    <dgm:pt modelId="{2E4909C3-600B-4FD8-AEFD-D151B8B186CD}">
      <dgm:prSet phldrT="[Texte]"/>
      <dgm:spPr/>
      <dgm:t>
        <a:bodyPr/>
        <a:lstStyle/>
        <a:p>
          <a:r>
            <a:rPr lang="fr-FR" dirty="0" smtClean="0"/>
            <a:t>Les alcaloïdes naturels</a:t>
          </a:r>
          <a:endParaRPr lang="fr-FR" dirty="0"/>
        </a:p>
      </dgm:t>
    </dgm:pt>
    <dgm:pt modelId="{F32C67E2-49C3-488F-ADF5-571DF59F0A68}" type="parTrans" cxnId="{8D2D213E-BC05-434E-A83B-3B7D951DFF72}">
      <dgm:prSet/>
      <dgm:spPr/>
      <dgm:t>
        <a:bodyPr/>
        <a:lstStyle/>
        <a:p>
          <a:endParaRPr lang="fr-FR"/>
        </a:p>
      </dgm:t>
    </dgm:pt>
    <dgm:pt modelId="{28D39ABF-C52E-43EE-AD30-ADA68B0426AD}" type="sibTrans" cxnId="{8D2D213E-BC05-434E-A83B-3B7D951DFF72}">
      <dgm:prSet/>
      <dgm:spPr/>
      <dgm:t>
        <a:bodyPr/>
        <a:lstStyle/>
        <a:p>
          <a:endParaRPr lang="fr-FR"/>
        </a:p>
      </dgm:t>
    </dgm:pt>
    <dgm:pt modelId="{AE0392BD-CCEB-4124-9843-2AE5A6FB6B48}">
      <dgm:prSet phldrT="[Texte]"/>
      <dgm:spPr/>
      <dgm:t>
        <a:bodyPr/>
        <a:lstStyle/>
        <a:p>
          <a:r>
            <a:rPr lang="fr-FR" dirty="0" smtClean="0"/>
            <a:t>Les analogues synthétiques</a:t>
          </a:r>
          <a:endParaRPr lang="fr-FR" dirty="0"/>
        </a:p>
      </dgm:t>
    </dgm:pt>
    <dgm:pt modelId="{A64EEEB0-0981-422D-A85A-BFF587EFD0D6}" type="sibTrans" cxnId="{B172DA09-EC33-45FE-A0D7-CBF9F11F5434}">
      <dgm:prSet/>
      <dgm:spPr/>
      <dgm:t>
        <a:bodyPr/>
        <a:lstStyle/>
        <a:p>
          <a:endParaRPr lang="fr-FR"/>
        </a:p>
      </dgm:t>
    </dgm:pt>
    <dgm:pt modelId="{71AE96C7-DBA0-4801-BFDA-1A0C7B2CCB67}" type="parTrans" cxnId="{B172DA09-EC33-45FE-A0D7-CBF9F11F5434}">
      <dgm:prSet/>
      <dgm:spPr/>
      <dgm:t>
        <a:bodyPr/>
        <a:lstStyle/>
        <a:p>
          <a:endParaRPr lang="fr-FR"/>
        </a:p>
      </dgm:t>
    </dgm:pt>
    <dgm:pt modelId="{AA7FD851-CA22-40C9-B44F-944F41D487DB}" type="pres">
      <dgm:prSet presAssocID="{E2C29D17-DF2E-43DA-A579-0C43E9CBDDA0}" presName="hierChild1" presStyleCnt="0">
        <dgm:presLayoutVars>
          <dgm:chPref val="1"/>
          <dgm:dir/>
          <dgm:animOne val="branch"/>
          <dgm:animLvl val="lvl"/>
          <dgm:resizeHandles/>
        </dgm:presLayoutVars>
      </dgm:prSet>
      <dgm:spPr/>
      <dgm:t>
        <a:bodyPr/>
        <a:lstStyle/>
        <a:p>
          <a:endParaRPr lang="fr-FR"/>
        </a:p>
      </dgm:t>
    </dgm:pt>
    <dgm:pt modelId="{15A4BD79-45AA-4FBB-831B-CBF04E80E631}" type="pres">
      <dgm:prSet presAssocID="{EEEAE443-3743-4973-A584-482968451683}" presName="hierRoot1" presStyleCnt="0"/>
      <dgm:spPr/>
    </dgm:pt>
    <dgm:pt modelId="{EA2F9D84-C9F9-451C-9A98-25102645647A}" type="pres">
      <dgm:prSet presAssocID="{EEEAE443-3743-4973-A584-482968451683}" presName="composite" presStyleCnt="0"/>
      <dgm:spPr/>
    </dgm:pt>
    <dgm:pt modelId="{9C32C8A5-68D6-4B75-A04B-C0A9A96A48AE}" type="pres">
      <dgm:prSet presAssocID="{EEEAE443-3743-4973-A584-482968451683}" presName="background" presStyleLbl="node0" presStyleIdx="0" presStyleCnt="1"/>
      <dgm:spPr/>
    </dgm:pt>
    <dgm:pt modelId="{9EBBE2A2-14AC-46C8-8AA9-0B36772CF0CE}" type="pres">
      <dgm:prSet presAssocID="{EEEAE443-3743-4973-A584-482968451683}" presName="text" presStyleLbl="fgAcc0" presStyleIdx="0" presStyleCnt="1">
        <dgm:presLayoutVars>
          <dgm:chPref val="3"/>
        </dgm:presLayoutVars>
      </dgm:prSet>
      <dgm:spPr/>
      <dgm:t>
        <a:bodyPr/>
        <a:lstStyle/>
        <a:p>
          <a:endParaRPr lang="fr-FR"/>
        </a:p>
      </dgm:t>
    </dgm:pt>
    <dgm:pt modelId="{39EA2955-AF9E-499B-A848-D9220986AAD2}" type="pres">
      <dgm:prSet presAssocID="{EEEAE443-3743-4973-A584-482968451683}" presName="hierChild2" presStyleCnt="0"/>
      <dgm:spPr/>
    </dgm:pt>
    <dgm:pt modelId="{C5E47946-E761-4798-BB25-F5FE3080E135}" type="pres">
      <dgm:prSet presAssocID="{20641CE3-BCC9-414B-9749-50148C536E18}" presName="Name10" presStyleLbl="parChTrans1D2" presStyleIdx="0" presStyleCnt="3"/>
      <dgm:spPr/>
      <dgm:t>
        <a:bodyPr/>
        <a:lstStyle/>
        <a:p>
          <a:endParaRPr lang="fr-FR"/>
        </a:p>
      </dgm:t>
    </dgm:pt>
    <dgm:pt modelId="{9ED779B3-3D2E-4B0B-A71D-DB3D457B1883}" type="pres">
      <dgm:prSet presAssocID="{3D8DBC7E-3AA7-4603-9CED-0FC0F27CDB4B}" presName="hierRoot2" presStyleCnt="0"/>
      <dgm:spPr/>
    </dgm:pt>
    <dgm:pt modelId="{F2943D11-C0D6-4A44-AC29-5D096430F5DE}" type="pres">
      <dgm:prSet presAssocID="{3D8DBC7E-3AA7-4603-9CED-0FC0F27CDB4B}" presName="composite2" presStyleCnt="0"/>
      <dgm:spPr/>
    </dgm:pt>
    <dgm:pt modelId="{28180C8D-EDD1-4147-BB98-8505F581CB1E}" type="pres">
      <dgm:prSet presAssocID="{3D8DBC7E-3AA7-4603-9CED-0FC0F27CDB4B}" presName="background2" presStyleLbl="node2" presStyleIdx="0" presStyleCnt="3"/>
      <dgm:spPr/>
    </dgm:pt>
    <dgm:pt modelId="{698C5DFB-998B-46A3-854B-F481DDC64A91}" type="pres">
      <dgm:prSet presAssocID="{3D8DBC7E-3AA7-4603-9CED-0FC0F27CDB4B}" presName="text2" presStyleLbl="fgAcc2" presStyleIdx="0" presStyleCnt="3">
        <dgm:presLayoutVars>
          <dgm:chPref val="3"/>
        </dgm:presLayoutVars>
      </dgm:prSet>
      <dgm:spPr/>
      <dgm:t>
        <a:bodyPr/>
        <a:lstStyle/>
        <a:p>
          <a:endParaRPr lang="fr-FR"/>
        </a:p>
      </dgm:t>
    </dgm:pt>
    <dgm:pt modelId="{1C279E0D-2849-4CD8-8F2C-AD450E709158}" type="pres">
      <dgm:prSet presAssocID="{3D8DBC7E-3AA7-4603-9CED-0FC0F27CDB4B}" presName="hierChild3" presStyleCnt="0"/>
      <dgm:spPr/>
    </dgm:pt>
    <dgm:pt modelId="{A816AA29-F46E-40D2-9A0A-AC7B61652BA1}" type="pres">
      <dgm:prSet presAssocID="{F32C67E2-49C3-488F-ADF5-571DF59F0A68}" presName="Name10" presStyleLbl="parChTrans1D2" presStyleIdx="1" presStyleCnt="3"/>
      <dgm:spPr/>
      <dgm:t>
        <a:bodyPr/>
        <a:lstStyle/>
        <a:p>
          <a:endParaRPr lang="fr-FR"/>
        </a:p>
      </dgm:t>
    </dgm:pt>
    <dgm:pt modelId="{109D741F-CC66-43AD-9B09-06F5310352D8}" type="pres">
      <dgm:prSet presAssocID="{2E4909C3-600B-4FD8-AEFD-D151B8B186CD}" presName="hierRoot2" presStyleCnt="0"/>
      <dgm:spPr/>
    </dgm:pt>
    <dgm:pt modelId="{D04CFC61-9BF2-4CFA-9AB9-CCC32671F913}" type="pres">
      <dgm:prSet presAssocID="{2E4909C3-600B-4FD8-AEFD-D151B8B186CD}" presName="composite2" presStyleCnt="0"/>
      <dgm:spPr/>
    </dgm:pt>
    <dgm:pt modelId="{34D25BC2-99F1-40D5-97DA-D2695F6B89F7}" type="pres">
      <dgm:prSet presAssocID="{2E4909C3-600B-4FD8-AEFD-D151B8B186CD}" presName="background2" presStyleLbl="node2" presStyleIdx="1" presStyleCnt="3"/>
      <dgm:spPr/>
    </dgm:pt>
    <dgm:pt modelId="{D0116D25-1B4D-48AC-84E7-03049CC5A35D}" type="pres">
      <dgm:prSet presAssocID="{2E4909C3-600B-4FD8-AEFD-D151B8B186CD}" presName="text2" presStyleLbl="fgAcc2" presStyleIdx="1" presStyleCnt="3">
        <dgm:presLayoutVars>
          <dgm:chPref val="3"/>
        </dgm:presLayoutVars>
      </dgm:prSet>
      <dgm:spPr/>
      <dgm:t>
        <a:bodyPr/>
        <a:lstStyle/>
        <a:p>
          <a:endParaRPr lang="fr-FR"/>
        </a:p>
      </dgm:t>
    </dgm:pt>
    <dgm:pt modelId="{1C6C532E-0B91-43B9-902B-D5384B14CE19}" type="pres">
      <dgm:prSet presAssocID="{2E4909C3-600B-4FD8-AEFD-D151B8B186CD}" presName="hierChild3" presStyleCnt="0"/>
      <dgm:spPr/>
    </dgm:pt>
    <dgm:pt modelId="{2AE2B272-E4A9-4EE9-8226-9457EC1A40A0}" type="pres">
      <dgm:prSet presAssocID="{71AE96C7-DBA0-4801-BFDA-1A0C7B2CCB67}" presName="Name10" presStyleLbl="parChTrans1D2" presStyleIdx="2" presStyleCnt="3"/>
      <dgm:spPr/>
      <dgm:t>
        <a:bodyPr/>
        <a:lstStyle/>
        <a:p>
          <a:endParaRPr lang="fr-FR"/>
        </a:p>
      </dgm:t>
    </dgm:pt>
    <dgm:pt modelId="{E960F091-37B7-42F9-8448-39B51BB51553}" type="pres">
      <dgm:prSet presAssocID="{AE0392BD-CCEB-4124-9843-2AE5A6FB6B48}" presName="hierRoot2" presStyleCnt="0"/>
      <dgm:spPr/>
    </dgm:pt>
    <dgm:pt modelId="{A03FE701-61A9-4B54-B3D9-6B71CC9BADE5}" type="pres">
      <dgm:prSet presAssocID="{AE0392BD-CCEB-4124-9843-2AE5A6FB6B48}" presName="composite2" presStyleCnt="0"/>
      <dgm:spPr/>
    </dgm:pt>
    <dgm:pt modelId="{05B2F619-A2B2-4600-A908-E2945457C6E7}" type="pres">
      <dgm:prSet presAssocID="{AE0392BD-CCEB-4124-9843-2AE5A6FB6B48}" presName="background2" presStyleLbl="node2" presStyleIdx="2" presStyleCnt="3"/>
      <dgm:spPr/>
    </dgm:pt>
    <dgm:pt modelId="{033C3741-0991-4864-92F7-4FBDC2D1E126}" type="pres">
      <dgm:prSet presAssocID="{AE0392BD-CCEB-4124-9843-2AE5A6FB6B48}" presName="text2" presStyleLbl="fgAcc2" presStyleIdx="2" presStyleCnt="3">
        <dgm:presLayoutVars>
          <dgm:chPref val="3"/>
        </dgm:presLayoutVars>
      </dgm:prSet>
      <dgm:spPr/>
      <dgm:t>
        <a:bodyPr/>
        <a:lstStyle/>
        <a:p>
          <a:endParaRPr lang="fr-FR"/>
        </a:p>
      </dgm:t>
    </dgm:pt>
    <dgm:pt modelId="{8119B20B-462E-48A4-A322-2698A921EB19}" type="pres">
      <dgm:prSet presAssocID="{AE0392BD-CCEB-4124-9843-2AE5A6FB6B48}" presName="hierChild3" presStyleCnt="0"/>
      <dgm:spPr/>
    </dgm:pt>
  </dgm:ptLst>
  <dgm:cxnLst>
    <dgm:cxn modelId="{FF598F23-EDF1-40F0-A726-96B63D6315D7}" srcId="{EEEAE443-3743-4973-A584-482968451683}" destId="{3D8DBC7E-3AA7-4603-9CED-0FC0F27CDB4B}" srcOrd="0" destOrd="0" parTransId="{20641CE3-BCC9-414B-9749-50148C536E18}" sibTransId="{080917C8-DAC0-46F9-882A-61C4814613AC}"/>
    <dgm:cxn modelId="{7AEF9B55-4363-4D16-BC89-09AF882E7EF0}" type="presOf" srcId="{20641CE3-BCC9-414B-9749-50148C536E18}" destId="{C5E47946-E761-4798-BB25-F5FE3080E135}" srcOrd="0" destOrd="0" presId="urn:microsoft.com/office/officeart/2005/8/layout/hierarchy1"/>
    <dgm:cxn modelId="{EF262703-F3D9-47C1-B183-86A3E95B16A5}" srcId="{E2C29D17-DF2E-43DA-A579-0C43E9CBDDA0}" destId="{EEEAE443-3743-4973-A584-482968451683}" srcOrd="0" destOrd="0" parTransId="{0786142E-42D7-4E7C-96E5-3DAEE26EF618}" sibTransId="{CE4DFCBF-0B8E-4013-BC19-A44F6EBD9832}"/>
    <dgm:cxn modelId="{D85CFCF6-83F6-4F99-B761-E1D88AED5EA7}" type="presOf" srcId="{71AE96C7-DBA0-4801-BFDA-1A0C7B2CCB67}" destId="{2AE2B272-E4A9-4EE9-8226-9457EC1A40A0}" srcOrd="0" destOrd="0" presId="urn:microsoft.com/office/officeart/2005/8/layout/hierarchy1"/>
    <dgm:cxn modelId="{2859EA99-3F28-4CA7-96D7-6E667626BEEE}" type="presOf" srcId="{3D8DBC7E-3AA7-4603-9CED-0FC0F27CDB4B}" destId="{698C5DFB-998B-46A3-854B-F481DDC64A91}" srcOrd="0" destOrd="0" presId="urn:microsoft.com/office/officeart/2005/8/layout/hierarchy1"/>
    <dgm:cxn modelId="{E71B4083-E067-465C-BE96-7ACF403FA96D}" type="presOf" srcId="{F32C67E2-49C3-488F-ADF5-571DF59F0A68}" destId="{A816AA29-F46E-40D2-9A0A-AC7B61652BA1}" srcOrd="0" destOrd="0" presId="urn:microsoft.com/office/officeart/2005/8/layout/hierarchy1"/>
    <dgm:cxn modelId="{B3D34036-6358-4E50-AD6F-0920773A2014}" type="presOf" srcId="{AE0392BD-CCEB-4124-9843-2AE5A6FB6B48}" destId="{033C3741-0991-4864-92F7-4FBDC2D1E126}" srcOrd="0" destOrd="0" presId="urn:microsoft.com/office/officeart/2005/8/layout/hierarchy1"/>
    <dgm:cxn modelId="{08DB7B99-0B84-47D7-915C-497FF02A5B7F}" type="presOf" srcId="{EEEAE443-3743-4973-A584-482968451683}" destId="{9EBBE2A2-14AC-46C8-8AA9-0B36772CF0CE}" srcOrd="0" destOrd="0" presId="urn:microsoft.com/office/officeart/2005/8/layout/hierarchy1"/>
    <dgm:cxn modelId="{B172DA09-EC33-45FE-A0D7-CBF9F11F5434}" srcId="{EEEAE443-3743-4973-A584-482968451683}" destId="{AE0392BD-CCEB-4124-9843-2AE5A6FB6B48}" srcOrd="2" destOrd="0" parTransId="{71AE96C7-DBA0-4801-BFDA-1A0C7B2CCB67}" sibTransId="{A64EEEB0-0981-422D-A85A-BFF587EFD0D6}"/>
    <dgm:cxn modelId="{8D2D213E-BC05-434E-A83B-3B7D951DFF72}" srcId="{EEEAE443-3743-4973-A584-482968451683}" destId="{2E4909C3-600B-4FD8-AEFD-D151B8B186CD}" srcOrd="1" destOrd="0" parTransId="{F32C67E2-49C3-488F-ADF5-571DF59F0A68}" sibTransId="{28D39ABF-C52E-43EE-AD30-ADA68B0426AD}"/>
    <dgm:cxn modelId="{F854818E-64CA-419C-B2B5-3403974AB73A}" type="presOf" srcId="{E2C29D17-DF2E-43DA-A579-0C43E9CBDDA0}" destId="{AA7FD851-CA22-40C9-B44F-944F41D487DB}" srcOrd="0" destOrd="0" presId="urn:microsoft.com/office/officeart/2005/8/layout/hierarchy1"/>
    <dgm:cxn modelId="{8F7E73B5-B1C1-40DD-9531-18D7735BC00B}" type="presOf" srcId="{2E4909C3-600B-4FD8-AEFD-D151B8B186CD}" destId="{D0116D25-1B4D-48AC-84E7-03049CC5A35D}" srcOrd="0" destOrd="0" presId="urn:microsoft.com/office/officeart/2005/8/layout/hierarchy1"/>
    <dgm:cxn modelId="{8916D8B0-B4F5-4B50-91EF-478B943D9EB7}" type="presParOf" srcId="{AA7FD851-CA22-40C9-B44F-944F41D487DB}" destId="{15A4BD79-45AA-4FBB-831B-CBF04E80E631}" srcOrd="0" destOrd="0" presId="urn:microsoft.com/office/officeart/2005/8/layout/hierarchy1"/>
    <dgm:cxn modelId="{DE09675F-C92C-4C0B-A08F-F862DEE8F912}" type="presParOf" srcId="{15A4BD79-45AA-4FBB-831B-CBF04E80E631}" destId="{EA2F9D84-C9F9-451C-9A98-25102645647A}" srcOrd="0" destOrd="0" presId="urn:microsoft.com/office/officeart/2005/8/layout/hierarchy1"/>
    <dgm:cxn modelId="{6FEDB465-A735-4EA2-8E57-7926562D3F3B}" type="presParOf" srcId="{EA2F9D84-C9F9-451C-9A98-25102645647A}" destId="{9C32C8A5-68D6-4B75-A04B-C0A9A96A48AE}" srcOrd="0" destOrd="0" presId="urn:microsoft.com/office/officeart/2005/8/layout/hierarchy1"/>
    <dgm:cxn modelId="{85E8B630-C1E1-4226-9816-E8D976D6AA45}" type="presParOf" srcId="{EA2F9D84-C9F9-451C-9A98-25102645647A}" destId="{9EBBE2A2-14AC-46C8-8AA9-0B36772CF0CE}" srcOrd="1" destOrd="0" presId="urn:microsoft.com/office/officeart/2005/8/layout/hierarchy1"/>
    <dgm:cxn modelId="{20425511-6B93-4335-9B84-08BF1D4085A0}" type="presParOf" srcId="{15A4BD79-45AA-4FBB-831B-CBF04E80E631}" destId="{39EA2955-AF9E-499B-A848-D9220986AAD2}" srcOrd="1" destOrd="0" presId="urn:microsoft.com/office/officeart/2005/8/layout/hierarchy1"/>
    <dgm:cxn modelId="{E1DDBB56-DDAC-4A4C-B0B7-2D4BBB5BEEC3}" type="presParOf" srcId="{39EA2955-AF9E-499B-A848-D9220986AAD2}" destId="{C5E47946-E761-4798-BB25-F5FE3080E135}" srcOrd="0" destOrd="0" presId="urn:microsoft.com/office/officeart/2005/8/layout/hierarchy1"/>
    <dgm:cxn modelId="{A3489485-E7CC-447D-AEC9-6F2E23E236CD}" type="presParOf" srcId="{39EA2955-AF9E-499B-A848-D9220986AAD2}" destId="{9ED779B3-3D2E-4B0B-A71D-DB3D457B1883}" srcOrd="1" destOrd="0" presId="urn:microsoft.com/office/officeart/2005/8/layout/hierarchy1"/>
    <dgm:cxn modelId="{051BB156-6F8B-49C3-B57D-14EE30D1B711}" type="presParOf" srcId="{9ED779B3-3D2E-4B0B-A71D-DB3D457B1883}" destId="{F2943D11-C0D6-4A44-AC29-5D096430F5DE}" srcOrd="0" destOrd="0" presId="urn:microsoft.com/office/officeart/2005/8/layout/hierarchy1"/>
    <dgm:cxn modelId="{34FAD0F3-1668-4680-AD3E-C291B8CC70CC}" type="presParOf" srcId="{F2943D11-C0D6-4A44-AC29-5D096430F5DE}" destId="{28180C8D-EDD1-4147-BB98-8505F581CB1E}" srcOrd="0" destOrd="0" presId="urn:microsoft.com/office/officeart/2005/8/layout/hierarchy1"/>
    <dgm:cxn modelId="{54484665-1DAE-44D9-A3EA-D9C276F0386B}" type="presParOf" srcId="{F2943D11-C0D6-4A44-AC29-5D096430F5DE}" destId="{698C5DFB-998B-46A3-854B-F481DDC64A91}" srcOrd="1" destOrd="0" presId="urn:microsoft.com/office/officeart/2005/8/layout/hierarchy1"/>
    <dgm:cxn modelId="{B7BDE72F-6FCB-4B42-9122-A7829BDC5F82}" type="presParOf" srcId="{9ED779B3-3D2E-4B0B-A71D-DB3D457B1883}" destId="{1C279E0D-2849-4CD8-8F2C-AD450E709158}" srcOrd="1" destOrd="0" presId="urn:microsoft.com/office/officeart/2005/8/layout/hierarchy1"/>
    <dgm:cxn modelId="{3A24424C-0854-4B31-8773-3ACB107C293E}" type="presParOf" srcId="{39EA2955-AF9E-499B-A848-D9220986AAD2}" destId="{A816AA29-F46E-40D2-9A0A-AC7B61652BA1}" srcOrd="2" destOrd="0" presId="urn:microsoft.com/office/officeart/2005/8/layout/hierarchy1"/>
    <dgm:cxn modelId="{DB8D75A8-13B7-456A-B3AF-38E72B688A0D}" type="presParOf" srcId="{39EA2955-AF9E-499B-A848-D9220986AAD2}" destId="{109D741F-CC66-43AD-9B09-06F5310352D8}" srcOrd="3" destOrd="0" presId="urn:microsoft.com/office/officeart/2005/8/layout/hierarchy1"/>
    <dgm:cxn modelId="{333324AB-02E4-47D2-80ED-145ED819D640}" type="presParOf" srcId="{109D741F-CC66-43AD-9B09-06F5310352D8}" destId="{D04CFC61-9BF2-4CFA-9AB9-CCC32671F913}" srcOrd="0" destOrd="0" presId="urn:microsoft.com/office/officeart/2005/8/layout/hierarchy1"/>
    <dgm:cxn modelId="{3FACA9AE-A7BB-49BF-A522-BD209FDD9224}" type="presParOf" srcId="{D04CFC61-9BF2-4CFA-9AB9-CCC32671F913}" destId="{34D25BC2-99F1-40D5-97DA-D2695F6B89F7}" srcOrd="0" destOrd="0" presId="urn:microsoft.com/office/officeart/2005/8/layout/hierarchy1"/>
    <dgm:cxn modelId="{F5080B1C-0FF4-4CE3-A7FC-5D7015AFE2F8}" type="presParOf" srcId="{D04CFC61-9BF2-4CFA-9AB9-CCC32671F913}" destId="{D0116D25-1B4D-48AC-84E7-03049CC5A35D}" srcOrd="1" destOrd="0" presId="urn:microsoft.com/office/officeart/2005/8/layout/hierarchy1"/>
    <dgm:cxn modelId="{DB7AD426-487E-43EE-9E37-805065893B8C}" type="presParOf" srcId="{109D741F-CC66-43AD-9B09-06F5310352D8}" destId="{1C6C532E-0B91-43B9-902B-D5384B14CE19}" srcOrd="1" destOrd="0" presId="urn:microsoft.com/office/officeart/2005/8/layout/hierarchy1"/>
    <dgm:cxn modelId="{46DA24A0-A8DA-4BD7-A6BF-61B8B9F8ABD3}" type="presParOf" srcId="{39EA2955-AF9E-499B-A848-D9220986AAD2}" destId="{2AE2B272-E4A9-4EE9-8226-9457EC1A40A0}" srcOrd="4" destOrd="0" presId="urn:microsoft.com/office/officeart/2005/8/layout/hierarchy1"/>
    <dgm:cxn modelId="{6D3854ED-001C-43C2-8471-4D6638C685B7}" type="presParOf" srcId="{39EA2955-AF9E-499B-A848-D9220986AAD2}" destId="{E960F091-37B7-42F9-8448-39B51BB51553}" srcOrd="5" destOrd="0" presId="urn:microsoft.com/office/officeart/2005/8/layout/hierarchy1"/>
    <dgm:cxn modelId="{6012C5A9-B312-4DEB-982C-527B625075A6}" type="presParOf" srcId="{E960F091-37B7-42F9-8448-39B51BB51553}" destId="{A03FE701-61A9-4B54-B3D9-6B71CC9BADE5}" srcOrd="0" destOrd="0" presId="urn:microsoft.com/office/officeart/2005/8/layout/hierarchy1"/>
    <dgm:cxn modelId="{98DB764A-7A92-4587-97B9-5F2BBA2CDCA9}" type="presParOf" srcId="{A03FE701-61A9-4B54-B3D9-6B71CC9BADE5}" destId="{05B2F619-A2B2-4600-A908-E2945457C6E7}" srcOrd="0" destOrd="0" presId="urn:microsoft.com/office/officeart/2005/8/layout/hierarchy1"/>
    <dgm:cxn modelId="{8783C14B-C350-4119-9DF5-49C6253FD22D}" type="presParOf" srcId="{A03FE701-61A9-4B54-B3D9-6B71CC9BADE5}" destId="{033C3741-0991-4864-92F7-4FBDC2D1E126}" srcOrd="1" destOrd="0" presId="urn:microsoft.com/office/officeart/2005/8/layout/hierarchy1"/>
    <dgm:cxn modelId="{46D107B8-FD0F-414A-8B74-003786B14EC0}" type="presParOf" srcId="{E960F091-37B7-42F9-8448-39B51BB51553}" destId="{8119B20B-462E-48A4-A322-2698A921EB1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1DFEFEE-02FE-4131-A0EB-35997042B21D}"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fr-FR"/>
        </a:p>
      </dgm:t>
    </dgm:pt>
    <dgm:pt modelId="{E39D75EB-3692-49BB-8583-8629F2BB0267}">
      <dgm:prSet phldrT="[Texte]"/>
      <dgm:spPr/>
      <dgm:t>
        <a:bodyPr/>
        <a:lstStyle/>
        <a:p>
          <a:r>
            <a:rPr lang="fr-FR" b="1" dirty="0" err="1" smtClean="0">
              <a:latin typeface="Berlin Sans FB Demi" pitchFamily="34" charset="0"/>
            </a:rPr>
            <a:t>cholinolytiques</a:t>
          </a:r>
          <a:endParaRPr lang="fr-FR" b="1" dirty="0">
            <a:latin typeface="Berlin Sans FB Demi" pitchFamily="34" charset="0"/>
          </a:endParaRPr>
        </a:p>
      </dgm:t>
    </dgm:pt>
    <dgm:pt modelId="{96B584DE-CFA9-4746-AA93-1DAEEFA50DDA}" type="parTrans" cxnId="{0500D136-C112-4F26-A308-7159462367DB}">
      <dgm:prSet/>
      <dgm:spPr/>
      <dgm:t>
        <a:bodyPr/>
        <a:lstStyle/>
        <a:p>
          <a:endParaRPr lang="fr-FR"/>
        </a:p>
      </dgm:t>
    </dgm:pt>
    <dgm:pt modelId="{A46EF6E6-896B-490C-8EAF-BC3C359AAF2C}" type="sibTrans" cxnId="{0500D136-C112-4F26-A308-7159462367DB}">
      <dgm:prSet/>
      <dgm:spPr/>
      <dgm:t>
        <a:bodyPr/>
        <a:lstStyle/>
        <a:p>
          <a:endParaRPr lang="fr-FR"/>
        </a:p>
      </dgm:t>
    </dgm:pt>
    <dgm:pt modelId="{A4CD08E5-9C2F-409B-94CF-996D047ED68E}">
      <dgm:prSet phldrT="[Texte]" custT="1"/>
      <dgm:spPr/>
      <dgm:t>
        <a:bodyPr/>
        <a:lstStyle/>
        <a:p>
          <a:r>
            <a:rPr lang="fr-FR" sz="1600" dirty="0" smtClean="0"/>
            <a:t>Les antagonistes des récepteurs </a:t>
          </a:r>
          <a:r>
            <a:rPr lang="fr-FR" sz="1600" dirty="0" smtClean="0">
              <a:solidFill>
                <a:srgbClr val="FF0000"/>
              </a:solidFill>
            </a:rPr>
            <a:t>muscariniques</a:t>
          </a:r>
          <a:endParaRPr lang="fr-FR" sz="1600" dirty="0">
            <a:solidFill>
              <a:srgbClr val="FF0000"/>
            </a:solidFill>
          </a:endParaRPr>
        </a:p>
      </dgm:t>
    </dgm:pt>
    <dgm:pt modelId="{7A1D5968-C1B3-47CF-BFD8-F7A74A5DAA25}" type="parTrans" cxnId="{1F16C439-A290-4730-85E4-E8532CAA20D5}">
      <dgm:prSet/>
      <dgm:spPr/>
      <dgm:t>
        <a:bodyPr/>
        <a:lstStyle/>
        <a:p>
          <a:endParaRPr lang="fr-FR"/>
        </a:p>
      </dgm:t>
    </dgm:pt>
    <dgm:pt modelId="{0DDCC4D7-3570-4BF5-A7A3-2AD68D790AC2}" type="sibTrans" cxnId="{1F16C439-A290-4730-85E4-E8532CAA20D5}">
      <dgm:prSet/>
      <dgm:spPr/>
      <dgm:t>
        <a:bodyPr/>
        <a:lstStyle/>
        <a:p>
          <a:endParaRPr lang="fr-FR"/>
        </a:p>
      </dgm:t>
    </dgm:pt>
    <dgm:pt modelId="{AF323A9D-1CE4-42FD-9989-D62373252803}">
      <dgm:prSet phldrT="[Texte]" custT="1"/>
      <dgm:spPr/>
      <dgm:t>
        <a:bodyPr/>
        <a:lstStyle/>
        <a:p>
          <a:r>
            <a:rPr lang="fr-FR" sz="1500" dirty="0" smtClean="0"/>
            <a:t>Les antagonistes des récepteurs </a:t>
          </a:r>
          <a:r>
            <a:rPr lang="fr-FR" sz="1600" dirty="0" smtClean="0">
              <a:solidFill>
                <a:srgbClr val="FF0000"/>
              </a:solidFill>
            </a:rPr>
            <a:t>nicotiniques des ganglions </a:t>
          </a:r>
          <a:r>
            <a:rPr lang="fr-FR" sz="1500" dirty="0" smtClean="0"/>
            <a:t>du SNA ou </a:t>
          </a:r>
          <a:r>
            <a:rPr lang="fr-FR" sz="1600" dirty="0" smtClean="0">
              <a:solidFill>
                <a:srgbClr val="FF0000"/>
              </a:solidFill>
            </a:rPr>
            <a:t>ganglioplégiques</a:t>
          </a:r>
        </a:p>
      </dgm:t>
    </dgm:pt>
    <dgm:pt modelId="{CFBFAF61-8889-4F7E-BA42-7098778149C9}" type="parTrans" cxnId="{76A9292E-66EA-4BAC-A7EC-C0F239646744}">
      <dgm:prSet/>
      <dgm:spPr/>
      <dgm:t>
        <a:bodyPr/>
        <a:lstStyle/>
        <a:p>
          <a:endParaRPr lang="fr-FR"/>
        </a:p>
      </dgm:t>
    </dgm:pt>
    <dgm:pt modelId="{D6E8C50D-85F6-499F-B70C-B0E6B9F40A7D}" type="sibTrans" cxnId="{76A9292E-66EA-4BAC-A7EC-C0F239646744}">
      <dgm:prSet/>
      <dgm:spPr/>
      <dgm:t>
        <a:bodyPr/>
        <a:lstStyle/>
        <a:p>
          <a:endParaRPr lang="fr-FR"/>
        </a:p>
      </dgm:t>
    </dgm:pt>
    <dgm:pt modelId="{81E60965-8EF5-4AC2-BEB0-C427CF615485}">
      <dgm:prSet phldrT="[Texte]" custT="1"/>
      <dgm:spPr/>
      <dgm:t>
        <a:bodyPr/>
        <a:lstStyle/>
        <a:p>
          <a:r>
            <a:rPr lang="fr-FR" sz="1400" dirty="0" smtClean="0"/>
            <a:t>Les inhibiteurs de la </a:t>
          </a:r>
          <a:r>
            <a:rPr lang="fr-FR" sz="1600" dirty="0" smtClean="0">
              <a:solidFill>
                <a:srgbClr val="FF0000"/>
              </a:solidFill>
            </a:rPr>
            <a:t>libération</a:t>
          </a:r>
          <a:r>
            <a:rPr lang="fr-FR" sz="1400" dirty="0" smtClean="0"/>
            <a:t> d'acétylcholine</a:t>
          </a:r>
          <a:endParaRPr lang="fr-FR" sz="1400" dirty="0"/>
        </a:p>
      </dgm:t>
    </dgm:pt>
    <dgm:pt modelId="{F2BA42AF-9C5E-4347-8E45-835FC8B33A91}" type="parTrans" cxnId="{7DD2D559-5DA6-46F2-808E-8A5B68B2DA2F}">
      <dgm:prSet/>
      <dgm:spPr/>
      <dgm:t>
        <a:bodyPr/>
        <a:lstStyle/>
        <a:p>
          <a:endParaRPr lang="fr-FR"/>
        </a:p>
      </dgm:t>
    </dgm:pt>
    <dgm:pt modelId="{AFFE9357-C01E-4788-A4E2-651A8234DC47}" type="sibTrans" cxnId="{7DD2D559-5DA6-46F2-808E-8A5B68B2DA2F}">
      <dgm:prSet/>
      <dgm:spPr/>
      <dgm:t>
        <a:bodyPr/>
        <a:lstStyle/>
        <a:p>
          <a:endParaRPr lang="fr-FR"/>
        </a:p>
      </dgm:t>
    </dgm:pt>
    <dgm:pt modelId="{08A4E5F5-59CE-4860-8214-CDF6FFF090BB}">
      <dgm:prSet phldrT="[Texte]" custT="1"/>
      <dgm:spPr/>
      <dgm:t>
        <a:bodyPr/>
        <a:lstStyle/>
        <a:p>
          <a:r>
            <a:rPr lang="fr-FR" sz="1400" dirty="0" smtClean="0"/>
            <a:t>Les antagonistes des récepteurs </a:t>
          </a:r>
          <a:r>
            <a:rPr lang="fr-FR" sz="1600" dirty="0" smtClean="0">
              <a:solidFill>
                <a:srgbClr val="FF0000"/>
              </a:solidFill>
            </a:rPr>
            <a:t>nicotiniques neuromusculaires</a:t>
          </a:r>
        </a:p>
      </dgm:t>
    </dgm:pt>
    <dgm:pt modelId="{B269E173-4734-47E8-B803-052DCEA2E3D4}" type="parTrans" cxnId="{39FFA0E7-7C62-4CBA-88B8-08EC09111DE1}">
      <dgm:prSet/>
      <dgm:spPr/>
      <dgm:t>
        <a:bodyPr/>
        <a:lstStyle/>
        <a:p>
          <a:endParaRPr lang="fr-FR"/>
        </a:p>
      </dgm:t>
    </dgm:pt>
    <dgm:pt modelId="{2C97670F-85E0-406E-A61F-D7097996A441}" type="sibTrans" cxnId="{39FFA0E7-7C62-4CBA-88B8-08EC09111DE1}">
      <dgm:prSet/>
      <dgm:spPr/>
      <dgm:t>
        <a:bodyPr/>
        <a:lstStyle/>
        <a:p>
          <a:endParaRPr lang="fr-FR"/>
        </a:p>
      </dgm:t>
    </dgm:pt>
    <dgm:pt modelId="{928BC982-CCD5-422C-AA1C-1757EA2D32CE}" type="pres">
      <dgm:prSet presAssocID="{E1DFEFEE-02FE-4131-A0EB-35997042B21D}" presName="composite" presStyleCnt="0">
        <dgm:presLayoutVars>
          <dgm:chMax val="1"/>
          <dgm:dir/>
          <dgm:resizeHandles val="exact"/>
        </dgm:presLayoutVars>
      </dgm:prSet>
      <dgm:spPr/>
      <dgm:t>
        <a:bodyPr/>
        <a:lstStyle/>
        <a:p>
          <a:endParaRPr lang="fr-FR"/>
        </a:p>
      </dgm:t>
    </dgm:pt>
    <dgm:pt modelId="{79A3FCD8-6719-4281-B98B-AF2711EC812A}" type="pres">
      <dgm:prSet presAssocID="{E1DFEFEE-02FE-4131-A0EB-35997042B21D}" presName="radial" presStyleCnt="0">
        <dgm:presLayoutVars>
          <dgm:animLvl val="ctr"/>
        </dgm:presLayoutVars>
      </dgm:prSet>
      <dgm:spPr/>
    </dgm:pt>
    <dgm:pt modelId="{3F4626E4-D244-44A6-9C63-372031E74A2F}" type="pres">
      <dgm:prSet presAssocID="{E39D75EB-3692-49BB-8583-8629F2BB0267}" presName="centerShape" presStyleLbl="vennNode1" presStyleIdx="0" presStyleCnt="5"/>
      <dgm:spPr/>
      <dgm:t>
        <a:bodyPr/>
        <a:lstStyle/>
        <a:p>
          <a:endParaRPr lang="fr-FR"/>
        </a:p>
      </dgm:t>
    </dgm:pt>
    <dgm:pt modelId="{1AD8CB16-EC0C-4088-9020-393EC3B03712}" type="pres">
      <dgm:prSet presAssocID="{A4CD08E5-9C2F-409B-94CF-996D047ED68E}" presName="node" presStyleLbl="vennNode1" presStyleIdx="1" presStyleCnt="5" custScaleX="304379" custRadScaleRad="106226" custRadScaleInc="-10128">
        <dgm:presLayoutVars>
          <dgm:bulletEnabled val="1"/>
        </dgm:presLayoutVars>
      </dgm:prSet>
      <dgm:spPr/>
      <dgm:t>
        <a:bodyPr/>
        <a:lstStyle/>
        <a:p>
          <a:endParaRPr lang="fr-FR"/>
        </a:p>
      </dgm:t>
    </dgm:pt>
    <dgm:pt modelId="{8F90CA14-17DF-4756-8BD3-E309BE2F0452}" type="pres">
      <dgm:prSet presAssocID="{AF323A9D-1CE4-42FD-9989-D62373252803}" presName="node" presStyleLbl="vennNode1" presStyleIdx="2" presStyleCnt="5" custScaleX="255680" custScaleY="132839" custRadScaleRad="156365" custRadScaleInc="0">
        <dgm:presLayoutVars>
          <dgm:bulletEnabled val="1"/>
        </dgm:presLayoutVars>
      </dgm:prSet>
      <dgm:spPr/>
      <dgm:t>
        <a:bodyPr/>
        <a:lstStyle/>
        <a:p>
          <a:endParaRPr lang="fr-FR"/>
        </a:p>
      </dgm:t>
    </dgm:pt>
    <dgm:pt modelId="{191536B2-2FF8-4EE1-AAA4-2BA40E9BD54C}" type="pres">
      <dgm:prSet presAssocID="{81E60965-8EF5-4AC2-BEB0-C427CF615485}" presName="node" presStyleLbl="vennNode1" presStyleIdx="3" presStyleCnt="5" custScaleX="285912" custRadScaleRad="94348" custRadScaleInc="3031">
        <dgm:presLayoutVars>
          <dgm:bulletEnabled val="1"/>
        </dgm:presLayoutVars>
      </dgm:prSet>
      <dgm:spPr/>
      <dgm:t>
        <a:bodyPr/>
        <a:lstStyle/>
        <a:p>
          <a:endParaRPr lang="fr-FR"/>
        </a:p>
      </dgm:t>
    </dgm:pt>
    <dgm:pt modelId="{B6769041-66FE-48AD-B27D-AC5DB629D3FF}" type="pres">
      <dgm:prSet presAssocID="{08A4E5F5-59CE-4860-8214-CDF6FFF090BB}" presName="node" presStyleLbl="vennNode1" presStyleIdx="4" presStyleCnt="5" custScaleX="252066" custRadScaleRad="151338" custRadScaleInc="221">
        <dgm:presLayoutVars>
          <dgm:bulletEnabled val="1"/>
        </dgm:presLayoutVars>
      </dgm:prSet>
      <dgm:spPr/>
      <dgm:t>
        <a:bodyPr/>
        <a:lstStyle/>
        <a:p>
          <a:endParaRPr lang="fr-FR"/>
        </a:p>
      </dgm:t>
    </dgm:pt>
  </dgm:ptLst>
  <dgm:cxnLst>
    <dgm:cxn modelId="{B80DECA4-DD67-4C97-B135-B255490BF17E}" type="presOf" srcId="{AF323A9D-1CE4-42FD-9989-D62373252803}" destId="{8F90CA14-17DF-4756-8BD3-E309BE2F0452}" srcOrd="0" destOrd="0" presId="urn:microsoft.com/office/officeart/2005/8/layout/radial3"/>
    <dgm:cxn modelId="{005F781E-D6CA-4354-B2A5-C8EF78CD0920}" type="presOf" srcId="{08A4E5F5-59CE-4860-8214-CDF6FFF090BB}" destId="{B6769041-66FE-48AD-B27D-AC5DB629D3FF}" srcOrd="0" destOrd="0" presId="urn:microsoft.com/office/officeart/2005/8/layout/radial3"/>
    <dgm:cxn modelId="{0500D136-C112-4F26-A308-7159462367DB}" srcId="{E1DFEFEE-02FE-4131-A0EB-35997042B21D}" destId="{E39D75EB-3692-49BB-8583-8629F2BB0267}" srcOrd="0" destOrd="0" parTransId="{96B584DE-CFA9-4746-AA93-1DAEEFA50DDA}" sibTransId="{A46EF6E6-896B-490C-8EAF-BC3C359AAF2C}"/>
    <dgm:cxn modelId="{4AA5F251-5E66-46A8-A9D2-30E050869FF0}" type="presOf" srcId="{E39D75EB-3692-49BB-8583-8629F2BB0267}" destId="{3F4626E4-D244-44A6-9C63-372031E74A2F}" srcOrd="0" destOrd="0" presId="urn:microsoft.com/office/officeart/2005/8/layout/radial3"/>
    <dgm:cxn modelId="{F0C8E7F4-98AD-4760-9D3C-F218FA39E355}" type="presOf" srcId="{A4CD08E5-9C2F-409B-94CF-996D047ED68E}" destId="{1AD8CB16-EC0C-4088-9020-393EC3B03712}" srcOrd="0" destOrd="0" presId="urn:microsoft.com/office/officeart/2005/8/layout/radial3"/>
    <dgm:cxn modelId="{1F16C439-A290-4730-85E4-E8532CAA20D5}" srcId="{E39D75EB-3692-49BB-8583-8629F2BB0267}" destId="{A4CD08E5-9C2F-409B-94CF-996D047ED68E}" srcOrd="0" destOrd="0" parTransId="{7A1D5968-C1B3-47CF-BFD8-F7A74A5DAA25}" sibTransId="{0DDCC4D7-3570-4BF5-A7A3-2AD68D790AC2}"/>
    <dgm:cxn modelId="{39FFA0E7-7C62-4CBA-88B8-08EC09111DE1}" srcId="{E39D75EB-3692-49BB-8583-8629F2BB0267}" destId="{08A4E5F5-59CE-4860-8214-CDF6FFF090BB}" srcOrd="3" destOrd="0" parTransId="{B269E173-4734-47E8-B803-052DCEA2E3D4}" sibTransId="{2C97670F-85E0-406E-A61F-D7097996A441}"/>
    <dgm:cxn modelId="{76A9292E-66EA-4BAC-A7EC-C0F239646744}" srcId="{E39D75EB-3692-49BB-8583-8629F2BB0267}" destId="{AF323A9D-1CE4-42FD-9989-D62373252803}" srcOrd="1" destOrd="0" parTransId="{CFBFAF61-8889-4F7E-BA42-7098778149C9}" sibTransId="{D6E8C50D-85F6-499F-B70C-B0E6B9F40A7D}"/>
    <dgm:cxn modelId="{7DD2D559-5DA6-46F2-808E-8A5B68B2DA2F}" srcId="{E39D75EB-3692-49BB-8583-8629F2BB0267}" destId="{81E60965-8EF5-4AC2-BEB0-C427CF615485}" srcOrd="2" destOrd="0" parTransId="{F2BA42AF-9C5E-4347-8E45-835FC8B33A91}" sibTransId="{AFFE9357-C01E-4788-A4E2-651A8234DC47}"/>
    <dgm:cxn modelId="{32FA7104-1677-4914-8A6A-CD88887220B8}" type="presOf" srcId="{E1DFEFEE-02FE-4131-A0EB-35997042B21D}" destId="{928BC982-CCD5-422C-AA1C-1757EA2D32CE}" srcOrd="0" destOrd="0" presId="urn:microsoft.com/office/officeart/2005/8/layout/radial3"/>
    <dgm:cxn modelId="{21EE5E05-A5C0-40AC-BF0E-1EE507AF00E1}" type="presOf" srcId="{81E60965-8EF5-4AC2-BEB0-C427CF615485}" destId="{191536B2-2FF8-4EE1-AAA4-2BA40E9BD54C}" srcOrd="0" destOrd="0" presId="urn:microsoft.com/office/officeart/2005/8/layout/radial3"/>
    <dgm:cxn modelId="{3A27676A-A6AF-400C-BEC6-BEEE7CBE7797}" type="presParOf" srcId="{928BC982-CCD5-422C-AA1C-1757EA2D32CE}" destId="{79A3FCD8-6719-4281-B98B-AF2711EC812A}" srcOrd="0" destOrd="0" presId="urn:microsoft.com/office/officeart/2005/8/layout/radial3"/>
    <dgm:cxn modelId="{92EA3640-9C15-4144-8C00-426076B0D08D}" type="presParOf" srcId="{79A3FCD8-6719-4281-B98B-AF2711EC812A}" destId="{3F4626E4-D244-44A6-9C63-372031E74A2F}" srcOrd="0" destOrd="0" presId="urn:microsoft.com/office/officeart/2005/8/layout/radial3"/>
    <dgm:cxn modelId="{557C0137-035A-4D5F-AA28-822821C66807}" type="presParOf" srcId="{79A3FCD8-6719-4281-B98B-AF2711EC812A}" destId="{1AD8CB16-EC0C-4088-9020-393EC3B03712}" srcOrd="1" destOrd="0" presId="urn:microsoft.com/office/officeart/2005/8/layout/radial3"/>
    <dgm:cxn modelId="{E376E0C1-1964-4B8E-B1B2-1129C790597C}" type="presParOf" srcId="{79A3FCD8-6719-4281-B98B-AF2711EC812A}" destId="{8F90CA14-17DF-4756-8BD3-E309BE2F0452}" srcOrd="2" destOrd="0" presId="urn:microsoft.com/office/officeart/2005/8/layout/radial3"/>
    <dgm:cxn modelId="{A671FBE8-A3C5-4C94-A45C-238F70649E00}" type="presParOf" srcId="{79A3FCD8-6719-4281-B98B-AF2711EC812A}" destId="{191536B2-2FF8-4EE1-AAA4-2BA40E9BD54C}" srcOrd="3" destOrd="0" presId="urn:microsoft.com/office/officeart/2005/8/layout/radial3"/>
    <dgm:cxn modelId="{638C86D8-6488-452C-8590-2B29CCC37E39}" type="presParOf" srcId="{79A3FCD8-6719-4281-B98B-AF2711EC812A}" destId="{B6769041-66FE-48AD-B27D-AC5DB629D3FF}"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E2B272-E4A9-4EE9-8226-9457EC1A40A0}">
      <dsp:nvSpPr>
        <dsp:cNvPr id="0" name=""/>
        <dsp:cNvSpPr/>
      </dsp:nvSpPr>
      <dsp:spPr>
        <a:xfrm>
          <a:off x="3986212" y="1804245"/>
          <a:ext cx="2828925" cy="673155"/>
        </a:xfrm>
        <a:custGeom>
          <a:avLst/>
          <a:gdLst/>
          <a:ahLst/>
          <a:cxnLst/>
          <a:rect l="0" t="0" r="0" b="0"/>
          <a:pathLst>
            <a:path>
              <a:moveTo>
                <a:pt x="0" y="0"/>
              </a:moveTo>
              <a:lnTo>
                <a:pt x="0" y="458735"/>
              </a:lnTo>
              <a:lnTo>
                <a:pt x="2828925" y="458735"/>
              </a:lnTo>
              <a:lnTo>
                <a:pt x="2828925" y="67315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816AA29-F46E-40D2-9A0A-AC7B61652BA1}">
      <dsp:nvSpPr>
        <dsp:cNvPr id="0" name=""/>
        <dsp:cNvSpPr/>
      </dsp:nvSpPr>
      <dsp:spPr>
        <a:xfrm>
          <a:off x="3940492" y="1804245"/>
          <a:ext cx="91440" cy="673155"/>
        </a:xfrm>
        <a:custGeom>
          <a:avLst/>
          <a:gdLst/>
          <a:ahLst/>
          <a:cxnLst/>
          <a:rect l="0" t="0" r="0" b="0"/>
          <a:pathLst>
            <a:path>
              <a:moveTo>
                <a:pt x="45720" y="0"/>
              </a:moveTo>
              <a:lnTo>
                <a:pt x="45720" y="67315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E47946-E761-4798-BB25-F5FE3080E135}">
      <dsp:nvSpPr>
        <dsp:cNvPr id="0" name=""/>
        <dsp:cNvSpPr/>
      </dsp:nvSpPr>
      <dsp:spPr>
        <a:xfrm>
          <a:off x="1157287" y="1804245"/>
          <a:ext cx="2828925" cy="673155"/>
        </a:xfrm>
        <a:custGeom>
          <a:avLst/>
          <a:gdLst/>
          <a:ahLst/>
          <a:cxnLst/>
          <a:rect l="0" t="0" r="0" b="0"/>
          <a:pathLst>
            <a:path>
              <a:moveTo>
                <a:pt x="2828925" y="0"/>
              </a:moveTo>
              <a:lnTo>
                <a:pt x="2828925" y="458735"/>
              </a:lnTo>
              <a:lnTo>
                <a:pt x="0" y="458735"/>
              </a:lnTo>
              <a:lnTo>
                <a:pt x="0" y="67315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32C8A5-68D6-4B75-A04B-C0A9A96A48AE}">
      <dsp:nvSpPr>
        <dsp:cNvPr id="0" name=""/>
        <dsp:cNvSpPr/>
      </dsp:nvSpPr>
      <dsp:spPr>
        <a:xfrm>
          <a:off x="2828924" y="334490"/>
          <a:ext cx="2314575" cy="146975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BBE2A2-14AC-46C8-8AA9-0B36772CF0CE}">
      <dsp:nvSpPr>
        <dsp:cNvPr id="0" name=""/>
        <dsp:cNvSpPr/>
      </dsp:nvSpPr>
      <dsp:spPr>
        <a:xfrm>
          <a:off x="3086099" y="578806"/>
          <a:ext cx="2314575" cy="146975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fr-FR" sz="1500" kern="1200" dirty="0" smtClean="0"/>
            <a:t>Les parasympathomimétiques directs</a:t>
          </a:r>
          <a:endParaRPr lang="fr-FR" sz="1500" kern="1200" dirty="0"/>
        </a:p>
      </dsp:txBody>
      <dsp:txXfrm>
        <a:off x="3129147" y="621854"/>
        <a:ext cx="2228479" cy="1383659"/>
      </dsp:txXfrm>
    </dsp:sp>
    <dsp:sp modelId="{28180C8D-EDD1-4147-BB98-8505F581CB1E}">
      <dsp:nvSpPr>
        <dsp:cNvPr id="0" name=""/>
        <dsp:cNvSpPr/>
      </dsp:nvSpPr>
      <dsp:spPr>
        <a:xfrm>
          <a:off x="0" y="2477401"/>
          <a:ext cx="2314575" cy="146975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8C5DFB-998B-46A3-854B-F481DDC64A91}">
      <dsp:nvSpPr>
        <dsp:cNvPr id="0" name=""/>
        <dsp:cNvSpPr/>
      </dsp:nvSpPr>
      <dsp:spPr>
        <a:xfrm>
          <a:off x="257174" y="2721717"/>
          <a:ext cx="2314575" cy="146975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fr-FR" sz="1500" kern="1200" dirty="0" smtClean="0"/>
            <a:t>Les esters de choline</a:t>
          </a:r>
          <a:endParaRPr lang="fr-FR" sz="1500" kern="1200" dirty="0"/>
        </a:p>
      </dsp:txBody>
      <dsp:txXfrm>
        <a:off x="300222" y="2764765"/>
        <a:ext cx="2228479" cy="1383659"/>
      </dsp:txXfrm>
    </dsp:sp>
    <dsp:sp modelId="{34D25BC2-99F1-40D5-97DA-D2695F6B89F7}">
      <dsp:nvSpPr>
        <dsp:cNvPr id="0" name=""/>
        <dsp:cNvSpPr/>
      </dsp:nvSpPr>
      <dsp:spPr>
        <a:xfrm>
          <a:off x="2828924" y="2477401"/>
          <a:ext cx="2314575" cy="146975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116D25-1B4D-48AC-84E7-03049CC5A35D}">
      <dsp:nvSpPr>
        <dsp:cNvPr id="0" name=""/>
        <dsp:cNvSpPr/>
      </dsp:nvSpPr>
      <dsp:spPr>
        <a:xfrm>
          <a:off x="3086099" y="2721717"/>
          <a:ext cx="2314575" cy="146975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fr-FR" sz="1500" kern="1200" dirty="0" smtClean="0"/>
            <a:t>Les alcaloïdes naturels</a:t>
          </a:r>
          <a:endParaRPr lang="fr-FR" sz="1500" kern="1200" dirty="0"/>
        </a:p>
      </dsp:txBody>
      <dsp:txXfrm>
        <a:off x="3129147" y="2764765"/>
        <a:ext cx="2228479" cy="1383659"/>
      </dsp:txXfrm>
    </dsp:sp>
    <dsp:sp modelId="{05B2F619-A2B2-4600-A908-E2945457C6E7}">
      <dsp:nvSpPr>
        <dsp:cNvPr id="0" name=""/>
        <dsp:cNvSpPr/>
      </dsp:nvSpPr>
      <dsp:spPr>
        <a:xfrm>
          <a:off x="5657850" y="2477401"/>
          <a:ext cx="2314575" cy="146975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3C3741-0991-4864-92F7-4FBDC2D1E126}">
      <dsp:nvSpPr>
        <dsp:cNvPr id="0" name=""/>
        <dsp:cNvSpPr/>
      </dsp:nvSpPr>
      <dsp:spPr>
        <a:xfrm>
          <a:off x="5915024" y="2721717"/>
          <a:ext cx="2314575" cy="146975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fr-FR" sz="1500" kern="1200" dirty="0" smtClean="0"/>
            <a:t>Les analogues synthétiques</a:t>
          </a:r>
          <a:endParaRPr lang="fr-FR" sz="1500" kern="1200" dirty="0"/>
        </a:p>
      </dsp:txBody>
      <dsp:txXfrm>
        <a:off x="5958072" y="2764765"/>
        <a:ext cx="2228479" cy="13836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4626E4-D244-44A6-9C63-372031E74A2F}">
      <dsp:nvSpPr>
        <dsp:cNvPr id="0" name=""/>
        <dsp:cNvSpPr/>
      </dsp:nvSpPr>
      <dsp:spPr>
        <a:xfrm>
          <a:off x="2741916" y="906648"/>
          <a:ext cx="2258668" cy="225866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r-FR" sz="1800" b="1" kern="1200" dirty="0" err="1" smtClean="0">
              <a:latin typeface="Berlin Sans FB Demi" pitchFamily="34" charset="0"/>
            </a:rPr>
            <a:t>cholinolytiques</a:t>
          </a:r>
          <a:endParaRPr lang="fr-FR" sz="1800" b="1" kern="1200" dirty="0">
            <a:latin typeface="Berlin Sans FB Demi" pitchFamily="34" charset="0"/>
          </a:endParaRPr>
        </a:p>
      </dsp:txBody>
      <dsp:txXfrm>
        <a:off x="3072690" y="1237422"/>
        <a:ext cx="1597120" cy="1597120"/>
      </dsp:txXfrm>
    </dsp:sp>
    <dsp:sp modelId="{1AD8CB16-EC0C-4088-9020-393EC3B03712}">
      <dsp:nvSpPr>
        <dsp:cNvPr id="0" name=""/>
        <dsp:cNvSpPr/>
      </dsp:nvSpPr>
      <dsp:spPr>
        <a:xfrm>
          <a:off x="1904992" y="0"/>
          <a:ext cx="3437456" cy="112933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fr-FR" sz="1600" kern="1200" dirty="0" smtClean="0"/>
            <a:t>Les antagonistes des récepteurs </a:t>
          </a:r>
          <a:r>
            <a:rPr lang="fr-FR" sz="1600" kern="1200" dirty="0" smtClean="0">
              <a:solidFill>
                <a:srgbClr val="FF0000"/>
              </a:solidFill>
            </a:rPr>
            <a:t>muscariniques</a:t>
          </a:r>
          <a:endParaRPr lang="fr-FR" sz="1600" kern="1200" dirty="0">
            <a:solidFill>
              <a:srgbClr val="FF0000"/>
            </a:solidFill>
          </a:endParaRPr>
        </a:p>
      </dsp:txBody>
      <dsp:txXfrm>
        <a:off x="2408396" y="165387"/>
        <a:ext cx="2430648" cy="798560"/>
      </dsp:txXfrm>
    </dsp:sp>
    <dsp:sp modelId="{8F90CA14-17DF-4756-8BD3-E309BE2F0452}">
      <dsp:nvSpPr>
        <dsp:cNvPr id="0" name=""/>
        <dsp:cNvSpPr/>
      </dsp:nvSpPr>
      <dsp:spPr>
        <a:xfrm>
          <a:off x="4727502" y="1285884"/>
          <a:ext cx="2887481" cy="150019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fr-FR" sz="1500" kern="1200" dirty="0" smtClean="0"/>
            <a:t>Les antagonistes des récepteurs </a:t>
          </a:r>
          <a:r>
            <a:rPr lang="fr-FR" sz="1600" kern="1200" dirty="0" smtClean="0">
              <a:solidFill>
                <a:srgbClr val="FF0000"/>
              </a:solidFill>
            </a:rPr>
            <a:t>nicotiniques des ganglions </a:t>
          </a:r>
          <a:r>
            <a:rPr lang="fr-FR" sz="1500" kern="1200" dirty="0" smtClean="0"/>
            <a:t>du SNA ou </a:t>
          </a:r>
          <a:r>
            <a:rPr lang="fr-FR" sz="1600" kern="1200" dirty="0" smtClean="0">
              <a:solidFill>
                <a:srgbClr val="FF0000"/>
              </a:solidFill>
            </a:rPr>
            <a:t>ganglioplégiques</a:t>
          </a:r>
        </a:p>
      </dsp:txBody>
      <dsp:txXfrm>
        <a:off x="5150364" y="1505583"/>
        <a:ext cx="2041757" cy="1060798"/>
      </dsp:txXfrm>
    </dsp:sp>
    <dsp:sp modelId="{191536B2-2FF8-4EE1-AAA4-2BA40E9BD54C}">
      <dsp:nvSpPr>
        <dsp:cNvPr id="0" name=""/>
        <dsp:cNvSpPr/>
      </dsp:nvSpPr>
      <dsp:spPr>
        <a:xfrm>
          <a:off x="2190751" y="2857519"/>
          <a:ext cx="3228902" cy="112933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r-FR" sz="1400" kern="1200" dirty="0" smtClean="0"/>
            <a:t>Les inhibiteurs de la </a:t>
          </a:r>
          <a:r>
            <a:rPr lang="fr-FR" sz="1600" kern="1200" dirty="0" smtClean="0">
              <a:solidFill>
                <a:srgbClr val="FF0000"/>
              </a:solidFill>
            </a:rPr>
            <a:t>libération</a:t>
          </a:r>
          <a:r>
            <a:rPr lang="fr-FR" sz="1400" kern="1200" dirty="0" smtClean="0"/>
            <a:t> d'acétylcholine</a:t>
          </a:r>
          <a:endParaRPr lang="fr-FR" sz="1400" kern="1200" dirty="0"/>
        </a:p>
      </dsp:txBody>
      <dsp:txXfrm>
        <a:off x="2663613" y="3022906"/>
        <a:ext cx="2283178" cy="798560"/>
      </dsp:txXfrm>
    </dsp:sp>
    <dsp:sp modelId="{B6769041-66FE-48AD-B27D-AC5DB629D3FF}">
      <dsp:nvSpPr>
        <dsp:cNvPr id="0" name=""/>
        <dsp:cNvSpPr/>
      </dsp:nvSpPr>
      <dsp:spPr>
        <a:xfrm>
          <a:off x="221880" y="1463588"/>
          <a:ext cx="2846667" cy="112933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r-FR" sz="1400" kern="1200" dirty="0" smtClean="0"/>
            <a:t>Les antagonistes des récepteurs </a:t>
          </a:r>
          <a:r>
            <a:rPr lang="fr-FR" sz="1600" kern="1200" dirty="0" smtClean="0">
              <a:solidFill>
                <a:srgbClr val="FF0000"/>
              </a:solidFill>
            </a:rPr>
            <a:t>nicotiniques neuromusculaires</a:t>
          </a:r>
        </a:p>
      </dsp:txBody>
      <dsp:txXfrm>
        <a:off x="638765" y="1628975"/>
        <a:ext cx="2012897" cy="79856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A24A05-4E6D-42B6-97CF-C8565446249C}" type="datetimeFigureOut">
              <a:rPr lang="fr-FR" smtClean="0"/>
              <a:pPr/>
              <a:t>24/01/2016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EDFEED-4B49-437C-B841-4CF54A810A7E}" type="slidenum">
              <a:rPr lang="fr-FR" smtClean="0"/>
              <a:pPr/>
              <a:t>‹#›</a:t>
            </a:fld>
            <a:endParaRPr lang="fr-FR"/>
          </a:p>
        </p:txBody>
      </p:sp>
    </p:spTree>
    <p:extLst>
      <p:ext uri="{BB962C8B-B14F-4D97-AF65-F5344CB8AC3E}">
        <p14:creationId xmlns:p14="http://schemas.microsoft.com/office/powerpoint/2010/main" val="595449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DEDFEED-4B49-437C-B841-4CF54A810A7E}" type="slidenum">
              <a:rPr lang="fr-FR" smtClean="0"/>
              <a:pPr/>
              <a:t>7</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DEDFEED-4B49-437C-B841-4CF54A810A7E}" type="slidenum">
              <a:rPr lang="fr-FR" smtClean="0"/>
              <a:pPr/>
              <a:t>8</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7563B21-5166-4C0D-8195-59C196ED7E6D}" type="slidenum">
              <a:rPr lang="fr-FR" smtClean="0"/>
              <a:pPr/>
              <a:t>25</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3449DFB6-3343-4F67-B611-38D44C51C798}" type="datetime1">
              <a:rPr lang="fr-FR" smtClean="0"/>
              <a:pPr/>
              <a:t>24/01/2016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D5175B3-1ABB-4E0E-A62A-C4B56673AA8D}" type="slidenum">
              <a:rPr lang="fr-FR" smtClean="0"/>
              <a:pPr/>
              <a:t>‹#›</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10846D3-E18A-40A1-81BB-2856FAC65042}" type="datetime1">
              <a:rPr lang="fr-FR" smtClean="0"/>
              <a:pPr/>
              <a:t>24/01/2016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D5175B3-1ABB-4E0E-A62A-C4B56673AA8D}" type="slidenum">
              <a:rPr lang="fr-FR" smtClean="0"/>
              <a:pPr/>
              <a:t>‹#›</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4658F16-529F-41AF-8D6B-52F9C20CFA28}" type="datetime1">
              <a:rPr lang="fr-FR" smtClean="0"/>
              <a:pPr/>
              <a:t>24/01/2016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D5175B3-1ABB-4E0E-A62A-C4B56673AA8D}" type="slidenum">
              <a:rPr lang="fr-FR" smtClean="0"/>
              <a:pPr/>
              <a:t>‹#›</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0B2EF6F-EA6D-4196-A2D6-462998D05A08}" type="datetime1">
              <a:rPr lang="fr-FR" smtClean="0"/>
              <a:pPr/>
              <a:t>24/01/2016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D5175B3-1ABB-4E0E-A62A-C4B56673AA8D}" type="slidenum">
              <a:rPr lang="fr-FR" smtClean="0"/>
              <a:pPr/>
              <a:t>‹#›</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1C7B3B22-ABC9-4DFA-A301-84D2F27F1E4F}" type="datetime1">
              <a:rPr lang="fr-FR" smtClean="0"/>
              <a:pPr/>
              <a:t>24/01/2016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D5175B3-1ABB-4E0E-A62A-C4B56673AA8D}" type="slidenum">
              <a:rPr lang="fr-FR" smtClean="0"/>
              <a:pPr/>
              <a:t>‹#›</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EE924D6-E590-4DDA-976E-4A929C6EA11C}" type="datetime1">
              <a:rPr lang="fr-FR" smtClean="0"/>
              <a:pPr/>
              <a:t>24/01/2016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2D5175B3-1ABB-4E0E-A62A-C4B56673AA8D}" type="slidenum">
              <a:rPr lang="fr-FR" smtClean="0"/>
              <a:pPr/>
              <a:t>‹#›</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B725262-CA2E-4469-A612-8249085D88BB}" type="datetime1">
              <a:rPr lang="fr-FR" smtClean="0"/>
              <a:pPr/>
              <a:t>24/01/2016</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2D5175B3-1ABB-4E0E-A62A-C4B56673AA8D}" type="slidenum">
              <a:rPr lang="fr-FR" smtClean="0"/>
              <a:pPr/>
              <a:t>‹#›</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A0725568-E87D-4A5F-BEBE-E42632CC3110}" type="datetime1">
              <a:rPr lang="fr-FR" smtClean="0"/>
              <a:pPr/>
              <a:t>24/01/2016</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2D5175B3-1ABB-4E0E-A62A-C4B56673AA8D}" type="slidenum">
              <a:rPr lang="fr-FR" smtClean="0"/>
              <a:pPr/>
              <a:t>‹#›</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ACD7683-A501-47FA-89D2-2701C4796B8F}" type="datetime1">
              <a:rPr lang="fr-FR" smtClean="0"/>
              <a:pPr/>
              <a:t>24/01/2016</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2D5175B3-1ABB-4E0E-A62A-C4B56673AA8D}" type="slidenum">
              <a:rPr lang="fr-FR" smtClean="0"/>
              <a:pPr/>
              <a:t>‹#›</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6E7C47E-FD2F-479E-BB91-AA5DD387EFB2}" type="datetime1">
              <a:rPr lang="fr-FR" smtClean="0"/>
              <a:pPr/>
              <a:t>24/01/2016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2D5175B3-1ABB-4E0E-A62A-C4B56673AA8D}" type="slidenum">
              <a:rPr lang="fr-FR" smtClean="0"/>
              <a:pPr/>
              <a:t>‹#›</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ED09C3F-A1E8-46F8-A0BE-08B3551E2326}" type="datetime1">
              <a:rPr lang="fr-FR" smtClean="0"/>
              <a:pPr/>
              <a:t>24/01/2016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2D5175B3-1ABB-4E0E-A62A-C4B56673AA8D}" type="slidenum">
              <a:rPr lang="fr-FR" smtClean="0"/>
              <a:pPr/>
              <a:t>‹#›</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73CC01-2754-4B5E-AE6E-8D53123D6077}" type="datetime1">
              <a:rPr lang="fr-FR" smtClean="0"/>
              <a:pPr/>
              <a:t>24/01/2016</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5175B3-1ABB-4E0E-A62A-C4B56673AA8D}" type="slidenum">
              <a:rPr lang="fr-FR" smtClean="0"/>
              <a:pPr/>
              <a:t>‹#›</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endParaRPr lang="fr-FR" dirty="0"/>
          </a:p>
        </p:txBody>
      </p:sp>
      <p:sp>
        <p:nvSpPr>
          <p:cNvPr id="6" name="Espace réservé du contenu 5"/>
          <p:cNvSpPr>
            <a:spLocks noGrp="1"/>
          </p:cNvSpPr>
          <p:nvPr>
            <p:ph idx="1"/>
          </p:nvPr>
        </p:nvSpPr>
        <p:spPr/>
        <p:txBody>
          <a:bodyPr/>
          <a:lstStyle/>
          <a:p>
            <a:endParaRPr lang="fr-FR" dirty="0"/>
          </a:p>
        </p:txBody>
      </p:sp>
      <p:sp>
        <p:nvSpPr>
          <p:cNvPr id="10" name="Espace réservé du numéro de diapositive 9"/>
          <p:cNvSpPr>
            <a:spLocks noGrp="1"/>
          </p:cNvSpPr>
          <p:nvPr>
            <p:ph type="sldNum" sz="quarter" idx="12"/>
          </p:nvPr>
        </p:nvSpPr>
        <p:spPr/>
        <p:txBody>
          <a:bodyPr/>
          <a:lstStyle/>
          <a:p>
            <a:fld id="{2D5175B3-1ABB-4E0E-A62A-C4B56673AA8D}" type="slidenum">
              <a:rPr lang="fr-FR" smtClean="0"/>
              <a:pPr/>
              <a:t>1</a:t>
            </a:fld>
            <a:endParaRPr lang="fr-FR" dirty="0"/>
          </a:p>
        </p:txBody>
      </p:sp>
      <p:pic>
        <p:nvPicPr>
          <p:cNvPr id="4" name="Picture 2" descr="http://blog.francetv.fr/nng_images.php?img=/Tout-pour-ma-sante/files/T/o/u/Tout-pour-ma-sante/images/synapse3d.jpg"/>
          <p:cNvPicPr>
            <a:picLocks noChangeAspect="1" noChangeArrowheads="1"/>
          </p:cNvPicPr>
          <p:nvPr/>
        </p:nvPicPr>
        <p:blipFill>
          <a:blip r:embed="rId2"/>
          <a:srcRect/>
          <a:stretch>
            <a:fillRect/>
          </a:stretch>
        </p:blipFill>
        <p:spPr bwMode="auto">
          <a:xfrm>
            <a:off x="0" y="0"/>
            <a:ext cx="9144000" cy="6857999"/>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Titre 1"/>
          <p:cNvSpPr txBox="1">
            <a:spLocks/>
          </p:cNvSpPr>
          <p:nvPr/>
        </p:nvSpPr>
        <p:spPr>
          <a:xfrm>
            <a:off x="1266958" y="214290"/>
            <a:ext cx="6329378" cy="126681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2400" b="1" i="0" u="none" strike="noStrike" kern="1200" cap="none" spc="0" normalizeH="0" baseline="0" noProof="0" dirty="0" smtClean="0">
                <a:ln>
                  <a:noFill/>
                </a:ln>
                <a:solidFill>
                  <a:schemeClr val="bg2"/>
                </a:solidFill>
                <a:effectLst/>
                <a:uLnTx/>
                <a:uFillTx/>
                <a:latin typeface="+mj-lt"/>
                <a:ea typeface="+mj-ea"/>
                <a:cs typeface="+mj-cs"/>
              </a:rPr>
              <a:t>Faculté de médecine de MOSTAGANEM</a:t>
            </a:r>
            <a:br>
              <a:rPr kumimoji="0" lang="fr-FR" sz="2400" b="1" i="0" u="none" strike="noStrike" kern="1200" cap="none" spc="0" normalizeH="0" baseline="0" noProof="0" dirty="0" smtClean="0">
                <a:ln>
                  <a:noFill/>
                </a:ln>
                <a:solidFill>
                  <a:schemeClr val="bg2"/>
                </a:solidFill>
                <a:effectLst/>
                <a:uLnTx/>
                <a:uFillTx/>
                <a:latin typeface="+mj-lt"/>
                <a:ea typeface="+mj-ea"/>
                <a:cs typeface="+mj-cs"/>
              </a:rPr>
            </a:br>
            <a:r>
              <a:rPr kumimoji="0" lang="fr-FR" sz="2400" b="1" i="0" u="none" strike="noStrike" kern="1200" cap="none" spc="0" normalizeH="0" baseline="0" noProof="0" dirty="0" smtClean="0">
                <a:ln>
                  <a:noFill/>
                </a:ln>
                <a:solidFill>
                  <a:schemeClr val="bg2"/>
                </a:solidFill>
                <a:effectLst/>
                <a:uLnTx/>
                <a:uFillTx/>
                <a:latin typeface="+mj-lt"/>
                <a:ea typeface="+mj-ea"/>
                <a:cs typeface="+mj-cs"/>
              </a:rPr>
              <a:t>Département de </a:t>
            </a:r>
            <a:r>
              <a:rPr lang="fr-FR" sz="2400" b="1" dirty="0" smtClean="0">
                <a:solidFill>
                  <a:schemeClr val="bg2"/>
                </a:solidFill>
                <a:latin typeface="+mj-lt"/>
                <a:ea typeface="+mj-ea"/>
                <a:cs typeface="+mj-cs"/>
              </a:rPr>
              <a:t>médecine</a:t>
            </a:r>
            <a:r>
              <a:rPr kumimoji="0" lang="fr-FR" sz="2400" b="1" i="0" u="none" strike="noStrike" kern="1200" cap="none" spc="0" normalizeH="0" baseline="0" noProof="0" dirty="0" smtClean="0">
                <a:ln>
                  <a:noFill/>
                </a:ln>
                <a:solidFill>
                  <a:schemeClr val="bg2"/>
                </a:solidFill>
                <a:effectLst/>
                <a:uLnTx/>
                <a:uFillTx/>
                <a:latin typeface="+mj-lt"/>
                <a:ea typeface="+mj-ea"/>
                <a:cs typeface="+mj-cs"/>
              </a:rPr>
              <a:t/>
            </a:r>
            <a:br>
              <a:rPr kumimoji="0" lang="fr-FR" sz="2400" b="1" i="0" u="none" strike="noStrike" kern="1200" cap="none" spc="0" normalizeH="0" baseline="0" noProof="0" dirty="0" smtClean="0">
                <a:ln>
                  <a:noFill/>
                </a:ln>
                <a:solidFill>
                  <a:schemeClr val="bg2"/>
                </a:solidFill>
                <a:effectLst/>
                <a:uLnTx/>
                <a:uFillTx/>
                <a:latin typeface="+mj-lt"/>
                <a:ea typeface="+mj-ea"/>
                <a:cs typeface="+mj-cs"/>
              </a:rPr>
            </a:br>
            <a:endParaRPr kumimoji="0" lang="fr-FR" sz="2400" b="1" i="0" u="none" strike="noStrike" kern="1200" cap="none" spc="0" normalizeH="0" baseline="0" noProof="0" dirty="0">
              <a:ln>
                <a:noFill/>
              </a:ln>
              <a:solidFill>
                <a:schemeClr val="bg2"/>
              </a:solidFill>
              <a:effectLst/>
              <a:uLnTx/>
              <a:uFillTx/>
              <a:latin typeface="+mj-lt"/>
              <a:ea typeface="+mj-ea"/>
              <a:cs typeface="+mj-cs"/>
            </a:endParaRPr>
          </a:p>
        </p:txBody>
      </p:sp>
      <p:sp>
        <p:nvSpPr>
          <p:cNvPr id="8" name="Espace réservé du contenu 2"/>
          <p:cNvSpPr txBox="1">
            <a:spLocks/>
          </p:cNvSpPr>
          <p:nvPr/>
        </p:nvSpPr>
        <p:spPr>
          <a:xfrm>
            <a:off x="2143108" y="5500702"/>
            <a:ext cx="4329114" cy="1214446"/>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fr-FR" b="1" dirty="0" smtClean="0">
                <a:solidFill>
                  <a:schemeClr val="bg2"/>
                </a:solidFill>
                <a:latin typeface="+mj-lt"/>
              </a:rPr>
              <a:t>Dr BENAICHOUCHE </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b="1" i="0" u="none" strike="noStrike" kern="1200" cap="none" spc="0" normalizeH="0" baseline="0" noProof="0" dirty="0" smtClean="0">
                <a:ln>
                  <a:noFill/>
                </a:ln>
                <a:solidFill>
                  <a:schemeClr val="bg2"/>
                </a:solidFill>
                <a:effectLst/>
                <a:uLnTx/>
                <a:uFillTx/>
                <a:latin typeface="+mj-lt"/>
              </a:rPr>
              <a:t>MAITRE</a:t>
            </a:r>
            <a:r>
              <a:rPr kumimoji="0" lang="fr-FR" b="1" i="0" u="none" strike="noStrike" kern="1200" cap="none" spc="0" normalizeH="0" noProof="0" dirty="0" smtClean="0">
                <a:ln>
                  <a:noFill/>
                </a:ln>
                <a:solidFill>
                  <a:schemeClr val="bg2"/>
                </a:solidFill>
                <a:effectLst/>
                <a:uLnTx/>
                <a:uFillTx/>
                <a:latin typeface="+mj-lt"/>
              </a:rPr>
              <a:t> ASSISTANTE EN PHARMACOLOGIE</a:t>
            </a:r>
            <a:endParaRPr kumimoji="0" lang="fr-FR" b="1" i="0" u="none" strike="noStrike" kern="1200" cap="none" spc="0" normalizeH="0" baseline="0" noProof="0" dirty="0">
              <a:ln>
                <a:noFill/>
              </a:ln>
              <a:solidFill>
                <a:schemeClr val="bg2"/>
              </a:solidFill>
              <a:effectLst/>
              <a:uLnTx/>
              <a:uFillTx/>
              <a:latin typeface="+mj-lt"/>
            </a:endParaRPr>
          </a:p>
        </p:txBody>
      </p:sp>
      <p:sp>
        <p:nvSpPr>
          <p:cNvPr id="9" name="Rectangle 8"/>
          <p:cNvSpPr/>
          <p:nvPr/>
        </p:nvSpPr>
        <p:spPr>
          <a:xfrm>
            <a:off x="1725310" y="2928934"/>
            <a:ext cx="6231066" cy="1200329"/>
          </a:xfrm>
          <a:prstGeom prst="rect">
            <a:avLst/>
          </a:prstGeom>
        </p:spPr>
        <p:txBody>
          <a:bodyPr wrap="square">
            <a:spAutoFit/>
          </a:bodyPr>
          <a:lstStyle/>
          <a:p>
            <a:pPr algn="ctr"/>
            <a:r>
              <a:rPr lang="fr-FR" sz="3600" dirty="0" smtClean="0">
                <a:solidFill>
                  <a:srgbClr val="FF0000"/>
                </a:solidFill>
                <a:latin typeface="Berlin Sans FB Demi" pitchFamily="34" charset="0"/>
              </a:rPr>
              <a:t>Les médicaments du système nerveux parasympathique</a:t>
            </a:r>
            <a:endParaRPr lang="fr-FR" sz="3600" dirty="0">
              <a:solidFill>
                <a:srgbClr val="FF0000"/>
              </a:solidFill>
              <a:latin typeface="Berlin Sans FB Dem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numéro de diapositive 9"/>
          <p:cNvSpPr>
            <a:spLocks noGrp="1"/>
          </p:cNvSpPr>
          <p:nvPr>
            <p:ph type="sldNum" sz="quarter" idx="12"/>
          </p:nvPr>
        </p:nvSpPr>
        <p:spPr/>
        <p:txBody>
          <a:bodyPr/>
          <a:lstStyle/>
          <a:p>
            <a:fld id="{2D5175B3-1ABB-4E0E-A62A-C4B56673AA8D}" type="slidenum">
              <a:rPr lang="fr-FR" smtClean="0"/>
              <a:pPr/>
              <a:t>10</a:t>
            </a:fld>
            <a:endParaRPr lang="fr-FR" dirty="0"/>
          </a:p>
        </p:txBody>
      </p:sp>
      <p:sp>
        <p:nvSpPr>
          <p:cNvPr id="22529" name="Rectangle 1"/>
          <p:cNvSpPr>
            <a:spLocks noChangeArrowheads="1"/>
          </p:cNvSpPr>
          <p:nvPr/>
        </p:nvSpPr>
        <p:spPr bwMode="auto">
          <a:xfrm>
            <a:off x="189557" y="129581"/>
            <a:ext cx="4168129"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514350" marR="0" lvl="0" indent="-514350" algn="l" defTabSz="914400" rtl="0" eaLnBrk="1" fontAlgn="base" latinLnBrk="0" hangingPunct="1">
              <a:lnSpc>
                <a:spcPct val="100000"/>
              </a:lnSpc>
              <a:spcBef>
                <a:spcPct val="0"/>
              </a:spcBef>
              <a:spcAft>
                <a:spcPct val="0"/>
              </a:spcAft>
              <a:buClrTx/>
              <a:buSzTx/>
              <a:buFont typeface="+mj-lt"/>
              <a:buAutoNum type="alphaUcPeriod" startAt="2"/>
              <a:tabLst/>
            </a:pPr>
            <a:r>
              <a:rPr kumimoji="0" lang="fr-FR" sz="3200" b="1" i="0" u="sng" strike="noStrike" cap="none" normalizeH="0" baseline="0" dirty="0" smtClean="0">
                <a:ln>
                  <a:noFill/>
                </a:ln>
                <a:solidFill>
                  <a:srgbClr val="0070C0"/>
                </a:solidFill>
                <a:effectLst/>
                <a:latin typeface="Monotype Corsiva" pitchFamily="66" charset="0"/>
                <a:ea typeface="Calibri" pitchFamily="34" charset="0"/>
                <a:cs typeface="Times New Roman" pitchFamily="18" charset="0"/>
              </a:rPr>
              <a:t>Les alcaloïdes naturels :</a:t>
            </a:r>
            <a:endParaRPr kumimoji="0" lang="fr-FR" sz="3200" b="0" i="0" u="none" strike="noStrike" cap="none" normalizeH="0" baseline="0" dirty="0" smtClean="0">
              <a:ln>
                <a:noFill/>
              </a:ln>
              <a:solidFill>
                <a:srgbClr val="0070C0"/>
              </a:solidFill>
              <a:effectLst/>
              <a:latin typeface="Monotype Corsiva" pitchFamily="66" charset="0"/>
              <a:cs typeface="Arial" pitchFamily="34" charset="0"/>
            </a:endParaRPr>
          </a:p>
        </p:txBody>
      </p:sp>
      <p:sp>
        <p:nvSpPr>
          <p:cNvPr id="6" name="Carré corné 5"/>
          <p:cNvSpPr/>
          <p:nvPr/>
        </p:nvSpPr>
        <p:spPr>
          <a:xfrm>
            <a:off x="7143768" y="-71462"/>
            <a:ext cx="1928794" cy="2000264"/>
          </a:xfrm>
          <a:prstGeom prst="foldedCorner">
            <a:avLst/>
          </a:prstGeom>
          <a:blipFill>
            <a:blip r:embed="rId2"/>
            <a:tile tx="0" ty="0" sx="100000" sy="100000" flip="none" algn="tl"/>
          </a:blip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r-FR" sz="2000" b="1" u="sng" dirty="0">
                <a:solidFill>
                  <a:srgbClr val="FF0000"/>
                </a:solidFill>
                <a:latin typeface="Monotype Corsiva" pitchFamily="66" charset="0"/>
              </a:rPr>
              <a:t>Muscarine</a:t>
            </a:r>
            <a:endParaRPr lang="fr-FR" sz="2000" u="sng" dirty="0">
              <a:solidFill>
                <a:srgbClr val="FF0000"/>
              </a:solidFill>
              <a:latin typeface="Monotype Corsiva" pitchFamily="66" charset="0"/>
            </a:endParaRPr>
          </a:p>
          <a:p>
            <a:pPr algn="ctr"/>
            <a:r>
              <a:rPr lang="fr-FR" sz="2000" b="1" dirty="0">
                <a:solidFill>
                  <a:schemeClr val="tx1"/>
                </a:solidFill>
                <a:latin typeface="Monotype Corsiva" pitchFamily="66" charset="0"/>
              </a:rPr>
              <a:t>Pilocarpine </a:t>
            </a:r>
            <a:endParaRPr lang="fr-FR" sz="2000" dirty="0">
              <a:solidFill>
                <a:schemeClr val="tx1"/>
              </a:solidFill>
              <a:latin typeface="Monotype Corsiva" pitchFamily="66" charset="0"/>
            </a:endParaRPr>
          </a:p>
          <a:p>
            <a:pPr algn="ctr"/>
            <a:r>
              <a:rPr lang="fr-FR" sz="2000" b="1" dirty="0" smtClean="0">
                <a:solidFill>
                  <a:schemeClr val="tx1"/>
                </a:solidFill>
                <a:latin typeface="Monotype Corsiva" pitchFamily="66" charset="0"/>
              </a:rPr>
              <a:t>Nicotine</a:t>
            </a:r>
            <a:r>
              <a:rPr lang="fr-FR" sz="2000" b="1" dirty="0">
                <a:solidFill>
                  <a:schemeClr val="tx1"/>
                </a:solidFill>
                <a:latin typeface="Monotype Corsiva" pitchFamily="66" charset="0"/>
              </a:rPr>
              <a:t> </a:t>
            </a:r>
            <a:endParaRPr lang="fr-FR" sz="2000" dirty="0">
              <a:solidFill>
                <a:schemeClr val="tx1"/>
              </a:solidFill>
              <a:latin typeface="Monotype Corsiva" pitchFamily="66" charset="0"/>
            </a:endParaRPr>
          </a:p>
          <a:p>
            <a:pPr lvl="0" algn="ctr"/>
            <a:endParaRPr lang="fr-FR" dirty="0"/>
          </a:p>
          <a:p>
            <a:pPr algn="ctr"/>
            <a:endParaRPr lang="ar-DZ" dirty="0"/>
          </a:p>
        </p:txBody>
      </p:sp>
      <p:pic>
        <p:nvPicPr>
          <p:cNvPr id="7" name="Image 6" descr="C:\Users\pc\Pictures\250px-Muscarine_svg.png"/>
          <p:cNvPicPr/>
          <p:nvPr/>
        </p:nvPicPr>
        <p:blipFill>
          <a:blip r:embed="rId3"/>
          <a:srcRect/>
          <a:stretch>
            <a:fillRect/>
          </a:stretch>
        </p:blipFill>
        <p:spPr bwMode="auto">
          <a:xfrm>
            <a:off x="1714480" y="1357298"/>
            <a:ext cx="4214842" cy="216217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2530" name="Rectangle 2"/>
          <p:cNvSpPr>
            <a:spLocks noChangeArrowheads="1"/>
          </p:cNvSpPr>
          <p:nvPr/>
        </p:nvSpPr>
        <p:spPr bwMode="auto">
          <a:xfrm>
            <a:off x="3000396" y="691202"/>
            <a:ext cx="242886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marR="0" lvl="0" indent="-514350" algn="l" defTabSz="914400" rtl="0" eaLnBrk="1" fontAlgn="base" latinLnBrk="0" hangingPunct="1">
              <a:lnSpc>
                <a:spcPct val="100000"/>
              </a:lnSpc>
              <a:spcBef>
                <a:spcPct val="0"/>
              </a:spcBef>
              <a:spcAft>
                <a:spcPct val="0"/>
              </a:spcAft>
              <a:buClrTx/>
              <a:buSzTx/>
              <a:buFont typeface="+mj-lt"/>
              <a:buAutoNum type="arabicParenR"/>
              <a:tabLst/>
            </a:pPr>
            <a:r>
              <a:rPr kumimoji="0" lang="fr-FR" sz="2800" b="1" i="0" u="sng" strike="noStrike" cap="none" normalizeH="0" baseline="0" dirty="0" smtClean="0">
                <a:ln>
                  <a:noFill/>
                </a:ln>
                <a:solidFill>
                  <a:srgbClr val="7030A0"/>
                </a:solidFill>
                <a:effectLst/>
                <a:latin typeface="Monotype Corsiva" pitchFamily="66" charset="0"/>
                <a:ea typeface="Calibri" pitchFamily="34" charset="0"/>
                <a:cs typeface="Verdana-Bold"/>
              </a:rPr>
              <a:t>Muscarine</a:t>
            </a:r>
            <a:endParaRPr kumimoji="0" lang="fr-FR" sz="3200" b="0" i="0" u="none" strike="noStrike" cap="none" normalizeH="0" baseline="0" dirty="0" smtClean="0">
              <a:ln>
                <a:noFill/>
              </a:ln>
              <a:solidFill>
                <a:srgbClr val="7030A0"/>
              </a:solidFill>
              <a:effectLst/>
              <a:latin typeface="Arial" pitchFamily="34" charset="0"/>
              <a:cs typeface="Arial" pitchFamily="34" charset="0"/>
            </a:endParaRPr>
          </a:p>
        </p:txBody>
      </p:sp>
      <p:sp>
        <p:nvSpPr>
          <p:cNvPr id="22531" name="Rectangle 3"/>
          <p:cNvSpPr>
            <a:spLocks noChangeArrowheads="1"/>
          </p:cNvSpPr>
          <p:nvPr/>
        </p:nvSpPr>
        <p:spPr bwMode="auto">
          <a:xfrm>
            <a:off x="285720" y="4143380"/>
            <a:ext cx="885828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Font typeface="Wingdings" panose="05000000000000000000" pitchFamily="2" charset="2"/>
              <a:buChar char="§"/>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 muscarine est un alcaloïde extrait de </a:t>
            </a:r>
            <a:r>
              <a:rPr kumimoji="0" lang="fr-FR" sz="2400" b="0" i="0" u="none"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l’</a:t>
            </a:r>
            <a:r>
              <a:rPr kumimoji="0" lang="fr-FR" sz="2400" b="0" i="1" u="sng" strike="noStrike" cap="none" normalizeH="0" baseline="0" dirty="0" err="1" smtClean="0">
                <a:ln>
                  <a:noFill/>
                </a:ln>
                <a:solidFill>
                  <a:srgbClr val="7030A0"/>
                </a:solidFill>
                <a:effectLst/>
                <a:latin typeface="Times New Roman" pitchFamily="18" charset="0"/>
                <a:ea typeface="Calibri" pitchFamily="34" charset="0"/>
                <a:cs typeface="Times New Roman" pitchFamily="18" charset="0"/>
              </a:rPr>
              <a:t>Amanita</a:t>
            </a:r>
            <a:r>
              <a:rPr kumimoji="0" lang="fr-FR" sz="2400" b="0" i="1" u="sng"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 </a:t>
            </a:r>
            <a:r>
              <a:rPr kumimoji="0" lang="fr-FR" sz="2400" b="0" i="1" u="sng" strike="noStrike" cap="none" normalizeH="0" baseline="0" dirty="0" err="1" smtClean="0">
                <a:ln>
                  <a:noFill/>
                </a:ln>
                <a:solidFill>
                  <a:srgbClr val="7030A0"/>
                </a:solidFill>
                <a:effectLst/>
                <a:latin typeface="Times New Roman" pitchFamily="18" charset="0"/>
                <a:ea typeface="Calibri" pitchFamily="34" charset="0"/>
                <a:cs typeface="Times New Roman" pitchFamily="18" charset="0"/>
              </a:rPr>
              <a:t>muscarina</a:t>
            </a:r>
            <a:endParaRPr kumimoji="0" lang="fr-FR" sz="2400" b="0" i="0" u="none" strike="noStrike" cap="none" normalizeH="0" baseline="0" dirty="0" smtClean="0">
              <a:ln>
                <a:noFill/>
              </a:ln>
              <a:solidFill>
                <a:srgbClr val="7030A0"/>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lang="fr-FR" sz="2400" dirty="0">
                <a:latin typeface="Times New Roman" pitchFamily="18" charset="0"/>
                <a:ea typeface="Calibri" pitchFamily="34" charset="0"/>
                <a:cs typeface="Times New Roman" pitchFamily="18" charset="0"/>
              </a:rPr>
              <a:t>E</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lle possède des effets muscariniques pratiquement purs.</a:t>
            </a:r>
          </a:p>
          <a:p>
            <a:pPr marL="342900" marR="0" lvl="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Elle est dépourvue d'effets centraux,</a:t>
            </a:r>
          </a:p>
          <a:p>
            <a:pPr marL="342900" marR="0" lvl="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Elle n'est employée que comme réactif pharmacologique en vue d'identifier les récepteurs muscariniques dont elle est l'agoniste électif.</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numéro de diapositive 9"/>
          <p:cNvSpPr>
            <a:spLocks noGrp="1"/>
          </p:cNvSpPr>
          <p:nvPr>
            <p:ph type="sldNum" sz="quarter" idx="12"/>
          </p:nvPr>
        </p:nvSpPr>
        <p:spPr/>
        <p:txBody>
          <a:bodyPr/>
          <a:lstStyle/>
          <a:p>
            <a:fld id="{2D5175B3-1ABB-4E0E-A62A-C4B56673AA8D}" type="slidenum">
              <a:rPr lang="fr-FR" smtClean="0"/>
              <a:pPr/>
              <a:t>11</a:t>
            </a:fld>
            <a:endParaRPr lang="fr-FR" dirty="0"/>
          </a:p>
        </p:txBody>
      </p:sp>
      <p:sp>
        <p:nvSpPr>
          <p:cNvPr id="5" name="Rectangle 1"/>
          <p:cNvSpPr>
            <a:spLocks noChangeArrowheads="1"/>
          </p:cNvSpPr>
          <p:nvPr/>
        </p:nvSpPr>
        <p:spPr bwMode="auto">
          <a:xfrm>
            <a:off x="189557" y="129581"/>
            <a:ext cx="4168129"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514350" marR="0" lvl="0" indent="-514350" algn="l" defTabSz="914400" rtl="0" eaLnBrk="1" fontAlgn="base" latinLnBrk="0" hangingPunct="1">
              <a:lnSpc>
                <a:spcPct val="100000"/>
              </a:lnSpc>
              <a:spcBef>
                <a:spcPct val="0"/>
              </a:spcBef>
              <a:spcAft>
                <a:spcPct val="0"/>
              </a:spcAft>
              <a:buClrTx/>
              <a:buSzTx/>
              <a:buFont typeface="+mj-lt"/>
              <a:buAutoNum type="alphaUcPeriod" startAt="2"/>
              <a:tabLst/>
            </a:pPr>
            <a:r>
              <a:rPr kumimoji="0" lang="fr-FR" sz="3200" b="1" i="0" u="sng" strike="noStrike" cap="none" normalizeH="0" baseline="0" dirty="0" smtClean="0">
                <a:ln>
                  <a:noFill/>
                </a:ln>
                <a:solidFill>
                  <a:srgbClr val="0070C0"/>
                </a:solidFill>
                <a:effectLst/>
                <a:latin typeface="Monotype Corsiva" pitchFamily="66" charset="0"/>
                <a:ea typeface="Calibri" pitchFamily="34" charset="0"/>
                <a:cs typeface="Times New Roman" pitchFamily="18" charset="0"/>
              </a:rPr>
              <a:t>Les alcaloïdes naturels :</a:t>
            </a:r>
            <a:endParaRPr kumimoji="0" lang="fr-FR" sz="3200" b="0" i="0" u="none" strike="noStrike" cap="none" normalizeH="0" baseline="0" dirty="0" smtClean="0">
              <a:ln>
                <a:noFill/>
              </a:ln>
              <a:solidFill>
                <a:srgbClr val="0070C0"/>
              </a:solidFill>
              <a:effectLst/>
              <a:latin typeface="Monotype Corsiva" pitchFamily="66" charset="0"/>
              <a:cs typeface="Arial" pitchFamily="34" charset="0"/>
            </a:endParaRPr>
          </a:p>
        </p:txBody>
      </p:sp>
      <p:sp>
        <p:nvSpPr>
          <p:cNvPr id="6" name="Carré corné 5"/>
          <p:cNvSpPr/>
          <p:nvPr/>
        </p:nvSpPr>
        <p:spPr>
          <a:xfrm>
            <a:off x="7143768" y="-71462"/>
            <a:ext cx="1928794" cy="2000264"/>
          </a:xfrm>
          <a:prstGeom prst="foldedCorner">
            <a:avLst/>
          </a:prstGeom>
          <a:blipFill>
            <a:blip r:embed="rId2"/>
            <a:tile tx="0" ty="0" sx="100000" sy="100000" flip="none" algn="tl"/>
          </a:blip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r-FR" sz="2000" b="1" dirty="0">
                <a:solidFill>
                  <a:schemeClr val="tx1"/>
                </a:solidFill>
                <a:latin typeface="Monotype Corsiva" pitchFamily="66" charset="0"/>
              </a:rPr>
              <a:t>Muscarine</a:t>
            </a:r>
            <a:endParaRPr lang="fr-FR" sz="2000" dirty="0">
              <a:solidFill>
                <a:schemeClr val="tx1"/>
              </a:solidFill>
              <a:latin typeface="Monotype Corsiva" pitchFamily="66" charset="0"/>
            </a:endParaRPr>
          </a:p>
          <a:p>
            <a:pPr algn="ctr"/>
            <a:r>
              <a:rPr lang="fr-FR" sz="2000" b="1" u="sng" dirty="0" smtClean="0">
                <a:solidFill>
                  <a:srgbClr val="FF0000"/>
                </a:solidFill>
                <a:latin typeface="Monotype Corsiva" pitchFamily="66" charset="0"/>
              </a:rPr>
              <a:t>Pilocarpine </a:t>
            </a:r>
            <a:endParaRPr lang="fr-FR" sz="2000" u="sng" dirty="0" smtClean="0">
              <a:solidFill>
                <a:srgbClr val="FF0000"/>
              </a:solidFill>
              <a:latin typeface="Monotype Corsiva" pitchFamily="66" charset="0"/>
            </a:endParaRPr>
          </a:p>
          <a:p>
            <a:pPr algn="ctr"/>
            <a:r>
              <a:rPr lang="fr-FR" sz="2000" b="1" dirty="0" smtClean="0">
                <a:solidFill>
                  <a:schemeClr val="tx1"/>
                </a:solidFill>
                <a:latin typeface="Monotype Corsiva" pitchFamily="66" charset="0"/>
              </a:rPr>
              <a:t>Nicotine</a:t>
            </a:r>
            <a:r>
              <a:rPr lang="fr-FR" sz="2000" b="1" dirty="0">
                <a:solidFill>
                  <a:schemeClr val="tx1"/>
                </a:solidFill>
                <a:latin typeface="Monotype Corsiva" pitchFamily="66" charset="0"/>
              </a:rPr>
              <a:t> </a:t>
            </a:r>
            <a:endParaRPr lang="fr-FR" sz="2000" dirty="0">
              <a:solidFill>
                <a:schemeClr val="tx1"/>
              </a:solidFill>
              <a:latin typeface="Monotype Corsiva" pitchFamily="66" charset="0"/>
            </a:endParaRPr>
          </a:p>
          <a:p>
            <a:pPr lvl="0" algn="ctr"/>
            <a:endParaRPr lang="fr-FR" dirty="0"/>
          </a:p>
          <a:p>
            <a:pPr algn="ctr"/>
            <a:endParaRPr lang="ar-DZ" dirty="0"/>
          </a:p>
        </p:txBody>
      </p:sp>
      <p:sp>
        <p:nvSpPr>
          <p:cNvPr id="21505" name="Rectangle 1"/>
          <p:cNvSpPr>
            <a:spLocks noChangeArrowheads="1"/>
          </p:cNvSpPr>
          <p:nvPr/>
        </p:nvSpPr>
        <p:spPr bwMode="auto">
          <a:xfrm>
            <a:off x="2714612" y="691202"/>
            <a:ext cx="35719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marR="0" lvl="0" indent="-514350" algn="l" defTabSz="914400" rtl="0" eaLnBrk="1" fontAlgn="base" latinLnBrk="0" hangingPunct="1">
              <a:lnSpc>
                <a:spcPct val="100000"/>
              </a:lnSpc>
              <a:spcBef>
                <a:spcPct val="0"/>
              </a:spcBef>
              <a:spcAft>
                <a:spcPct val="0"/>
              </a:spcAft>
              <a:buClrTx/>
              <a:buSzTx/>
              <a:buFont typeface="+mj-lt"/>
              <a:buAutoNum type="arabicParenR" startAt="2"/>
              <a:tabLst/>
            </a:pPr>
            <a:r>
              <a:rPr kumimoji="0" lang="fr-FR" sz="2800" b="1" i="0" u="sng" strike="noStrike" cap="none" normalizeH="0" baseline="0" dirty="0" smtClean="0">
                <a:ln>
                  <a:noFill/>
                </a:ln>
                <a:solidFill>
                  <a:srgbClr val="7030A0"/>
                </a:solidFill>
                <a:effectLst/>
                <a:latin typeface="Monotype Corsiva" pitchFamily="66" charset="0"/>
                <a:ea typeface="Calibri" pitchFamily="34" charset="0"/>
                <a:cs typeface="Arial" pitchFamily="34" charset="0"/>
              </a:rPr>
              <a:t>Pilocarpine :</a:t>
            </a:r>
            <a:endParaRPr kumimoji="0" lang="fr-FR" sz="2800" b="0" i="0" u="none" strike="noStrike" cap="none" normalizeH="0" baseline="0" dirty="0" smtClean="0">
              <a:ln>
                <a:noFill/>
              </a:ln>
              <a:solidFill>
                <a:srgbClr val="7030A0"/>
              </a:solidFill>
              <a:effectLst/>
              <a:latin typeface="Monotype Corsiva" pitchFamily="66" charset="0"/>
              <a:cs typeface="Arial" pitchFamily="34" charset="0"/>
            </a:endParaRPr>
          </a:p>
        </p:txBody>
      </p:sp>
      <p:pic>
        <p:nvPicPr>
          <p:cNvPr id="8" name="Image 7" descr="C:\Users\pc\Pictures\260px-Pilocarpine_Structural_Formulae.png"/>
          <p:cNvPicPr/>
          <p:nvPr/>
        </p:nvPicPr>
        <p:blipFill>
          <a:blip r:embed="rId3"/>
          <a:srcRect/>
          <a:stretch>
            <a:fillRect/>
          </a:stretch>
        </p:blipFill>
        <p:spPr bwMode="auto">
          <a:xfrm>
            <a:off x="2500298" y="1306223"/>
            <a:ext cx="3212322" cy="126552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1506" name="Rectangle 2"/>
          <p:cNvSpPr>
            <a:spLocks noChangeArrowheads="1"/>
          </p:cNvSpPr>
          <p:nvPr/>
        </p:nvSpPr>
        <p:spPr bwMode="auto">
          <a:xfrm>
            <a:off x="142844" y="2786620"/>
            <a:ext cx="885828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 pilocarpine, alcaloïde d’origine végétal, extrait de </a:t>
            </a:r>
            <a:r>
              <a:rPr kumimoji="0" lang="fr-FR" sz="2400" b="0" i="1" u="sng" strike="noStrike" cap="none" normalizeH="0" baseline="0" dirty="0" err="1" smtClean="0">
                <a:ln>
                  <a:noFill/>
                </a:ln>
                <a:solidFill>
                  <a:srgbClr val="7030A0"/>
                </a:solidFill>
                <a:effectLst/>
                <a:latin typeface="Times New Roman" pitchFamily="18" charset="0"/>
                <a:ea typeface="Calibri" pitchFamily="34" charset="0"/>
                <a:cs typeface="Times New Roman" pitchFamily="18" charset="0"/>
              </a:rPr>
              <a:t>Pilocarpus</a:t>
            </a:r>
            <a:r>
              <a:rPr kumimoji="0" lang="fr-FR" sz="2400" b="0" i="1" u="sng"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 jaborandi,</a:t>
            </a:r>
            <a:endParaRPr kumimoji="0" lang="fr-FR" sz="2400" b="0" i="0" u="none" strike="noStrike" cap="none" normalizeH="0" baseline="0" dirty="0" smtClean="0">
              <a:ln>
                <a:noFill/>
              </a:ln>
              <a:solidFill>
                <a:srgbClr val="7030A0"/>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aux propriétés essentiellement muscariniques, provoque une hypersécrétion sudorale et salivaire.</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Actuellement, la pilocarpine est surtout utilisée sous forme de collyre dans le traitement du glaucome où elle  agit en favorisant l’écoulement  de l’humeur aqueuse par le trabéculum puis le canal de schenum du fait de la diminution du diamètre de l’iris.</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Pilocarpine : CHIBRO-PILOCARPINE®</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ISOPTO-PILOCARPINE®</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12"/>
          </p:nvPr>
        </p:nvSpPr>
        <p:spPr/>
        <p:txBody>
          <a:bodyPr/>
          <a:lstStyle/>
          <a:p>
            <a:fld id="{2D5175B3-1ABB-4E0E-A62A-C4B56673AA8D}" type="slidenum">
              <a:rPr lang="fr-FR" smtClean="0"/>
              <a:pPr/>
              <a:t>12</a:t>
            </a:fld>
            <a:endParaRPr lang="fr-FR" dirty="0"/>
          </a:p>
        </p:txBody>
      </p:sp>
      <p:sp>
        <p:nvSpPr>
          <p:cNvPr id="5" name="Rectangle 1"/>
          <p:cNvSpPr>
            <a:spLocks noChangeArrowheads="1"/>
          </p:cNvSpPr>
          <p:nvPr/>
        </p:nvSpPr>
        <p:spPr bwMode="auto">
          <a:xfrm>
            <a:off x="189557" y="129581"/>
            <a:ext cx="4168129"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514350" marR="0" lvl="0" indent="-514350" algn="l" defTabSz="914400" rtl="0" eaLnBrk="1" fontAlgn="base" latinLnBrk="0" hangingPunct="1">
              <a:lnSpc>
                <a:spcPct val="100000"/>
              </a:lnSpc>
              <a:spcBef>
                <a:spcPct val="0"/>
              </a:spcBef>
              <a:spcAft>
                <a:spcPct val="0"/>
              </a:spcAft>
              <a:buClrTx/>
              <a:buSzTx/>
              <a:buFont typeface="+mj-lt"/>
              <a:buAutoNum type="alphaUcPeriod" startAt="2"/>
              <a:tabLst/>
            </a:pPr>
            <a:r>
              <a:rPr kumimoji="0" lang="fr-FR" sz="3200" b="1" i="0" u="sng" strike="noStrike" cap="none" normalizeH="0" baseline="0" dirty="0" smtClean="0">
                <a:ln>
                  <a:noFill/>
                </a:ln>
                <a:solidFill>
                  <a:srgbClr val="0070C0"/>
                </a:solidFill>
                <a:effectLst/>
                <a:latin typeface="Monotype Corsiva" pitchFamily="66" charset="0"/>
                <a:ea typeface="Calibri" pitchFamily="34" charset="0"/>
                <a:cs typeface="Times New Roman" pitchFamily="18" charset="0"/>
              </a:rPr>
              <a:t>Les alcaloïdes naturels :</a:t>
            </a:r>
            <a:endParaRPr kumimoji="0" lang="fr-FR" sz="3200" b="0" i="0" u="none" strike="noStrike" cap="none" normalizeH="0" baseline="0" dirty="0" smtClean="0">
              <a:ln>
                <a:noFill/>
              </a:ln>
              <a:solidFill>
                <a:srgbClr val="0070C0"/>
              </a:solidFill>
              <a:effectLst/>
              <a:latin typeface="Monotype Corsiva" pitchFamily="66" charset="0"/>
              <a:cs typeface="Arial" pitchFamily="34" charset="0"/>
            </a:endParaRPr>
          </a:p>
        </p:txBody>
      </p:sp>
      <p:sp>
        <p:nvSpPr>
          <p:cNvPr id="6" name="Carré corné 5"/>
          <p:cNvSpPr/>
          <p:nvPr/>
        </p:nvSpPr>
        <p:spPr>
          <a:xfrm>
            <a:off x="7143768" y="-71462"/>
            <a:ext cx="1928794" cy="2000264"/>
          </a:xfrm>
          <a:prstGeom prst="foldedCorner">
            <a:avLst/>
          </a:prstGeom>
          <a:blipFill>
            <a:blip r:embed="rId2"/>
            <a:tile tx="0" ty="0" sx="100000" sy="100000" flip="none" algn="tl"/>
          </a:blip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r-FR" sz="2000" b="1" dirty="0">
                <a:solidFill>
                  <a:schemeClr val="tx1"/>
                </a:solidFill>
                <a:latin typeface="Monotype Corsiva" pitchFamily="66" charset="0"/>
              </a:rPr>
              <a:t>Muscarine</a:t>
            </a:r>
            <a:endParaRPr lang="fr-FR" sz="2000" dirty="0">
              <a:solidFill>
                <a:schemeClr val="tx1"/>
              </a:solidFill>
              <a:latin typeface="Monotype Corsiva" pitchFamily="66" charset="0"/>
            </a:endParaRPr>
          </a:p>
          <a:p>
            <a:pPr algn="ctr"/>
            <a:r>
              <a:rPr lang="fr-FR" sz="2000" b="1" dirty="0">
                <a:solidFill>
                  <a:schemeClr val="tx1"/>
                </a:solidFill>
                <a:latin typeface="Monotype Corsiva" pitchFamily="66" charset="0"/>
              </a:rPr>
              <a:t>Pilocarpine </a:t>
            </a:r>
            <a:endParaRPr lang="fr-FR" sz="2000" dirty="0">
              <a:solidFill>
                <a:schemeClr val="tx1"/>
              </a:solidFill>
              <a:latin typeface="Monotype Corsiva" pitchFamily="66" charset="0"/>
            </a:endParaRPr>
          </a:p>
          <a:p>
            <a:pPr algn="ctr"/>
            <a:r>
              <a:rPr lang="fr-FR" sz="2000" b="1" u="sng" dirty="0" smtClean="0">
                <a:solidFill>
                  <a:srgbClr val="FF0000"/>
                </a:solidFill>
                <a:latin typeface="Monotype Corsiva" pitchFamily="66" charset="0"/>
              </a:rPr>
              <a:t>Nicotine </a:t>
            </a:r>
            <a:endParaRPr lang="fr-FR" sz="2000" u="sng" dirty="0" smtClean="0">
              <a:solidFill>
                <a:srgbClr val="FF0000"/>
              </a:solidFill>
              <a:latin typeface="Monotype Corsiva" pitchFamily="66" charset="0"/>
            </a:endParaRPr>
          </a:p>
          <a:p>
            <a:pPr lvl="0" algn="ctr"/>
            <a:endParaRPr lang="fr-FR" dirty="0"/>
          </a:p>
          <a:p>
            <a:pPr algn="ctr"/>
            <a:endParaRPr lang="ar-DZ" dirty="0"/>
          </a:p>
        </p:txBody>
      </p:sp>
      <p:sp>
        <p:nvSpPr>
          <p:cNvPr id="19457" name="Rectangle 1"/>
          <p:cNvSpPr>
            <a:spLocks noChangeArrowheads="1"/>
          </p:cNvSpPr>
          <p:nvPr/>
        </p:nvSpPr>
        <p:spPr bwMode="auto">
          <a:xfrm>
            <a:off x="357158" y="2316936"/>
            <a:ext cx="8535322"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 nicotine est un alcaloïde du tabac qui passe dans la fumée. Elle stimule  les récepteurs nicotiniques des ganglions du SNA et du cerveau, mais elle peut les paralyser à des doses très élevées. Elle est utilisée comme médicament et comme insecticide.</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Pharmacocinétique</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 nicotine est rapidement absorbée par les muqueuses et même, à travers la peau. Elle franchit la barrière hémato méningée. Elle est en majeure partie dégradée par le foie. Elle passe en quantité appréciable dans le lait maternel.</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9458" name="Rectangle 2"/>
          <p:cNvSpPr>
            <a:spLocks noChangeArrowheads="1"/>
          </p:cNvSpPr>
          <p:nvPr/>
        </p:nvSpPr>
        <p:spPr bwMode="auto">
          <a:xfrm>
            <a:off x="2143108" y="785794"/>
            <a:ext cx="5000628"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l" defTabSz="914400" rtl="0" eaLnBrk="1" fontAlgn="base" latinLnBrk="0" hangingPunct="1">
              <a:lnSpc>
                <a:spcPct val="100000"/>
              </a:lnSpc>
              <a:spcBef>
                <a:spcPct val="0"/>
              </a:spcBef>
              <a:spcAft>
                <a:spcPct val="0"/>
              </a:spcAft>
              <a:buClrTx/>
              <a:buSzTx/>
              <a:buFont typeface="+mj-lt"/>
              <a:buAutoNum type="arabicParenR" startAt="4"/>
              <a:tabLst/>
            </a:pPr>
            <a:r>
              <a:rPr kumimoji="0" lang="fr-FR" sz="3200" b="1" i="0" u="sng" strike="noStrike" cap="none" normalizeH="0" baseline="0" dirty="0" smtClean="0">
                <a:ln>
                  <a:noFill/>
                </a:ln>
                <a:solidFill>
                  <a:srgbClr val="7030A0"/>
                </a:solidFill>
                <a:effectLst/>
                <a:latin typeface="Monotype Corsiva" pitchFamily="66" charset="0"/>
                <a:ea typeface="Calibri" pitchFamily="34" charset="0"/>
                <a:cs typeface="Arial" pitchFamily="34" charset="0"/>
              </a:rPr>
              <a:t>Nicotine :</a:t>
            </a:r>
            <a:endParaRPr kumimoji="0" lang="fr-FR" sz="3200" b="0" i="0" u="none" strike="noStrike" cap="none" normalizeH="0" baseline="0" dirty="0" smtClean="0">
              <a:ln>
                <a:noFill/>
              </a:ln>
              <a:solidFill>
                <a:srgbClr val="7030A0"/>
              </a:solidFill>
              <a:effectLst/>
              <a:latin typeface="Monotype Corsiva" pitchFamily="66"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numéro de diapositive 9"/>
          <p:cNvSpPr>
            <a:spLocks noGrp="1"/>
          </p:cNvSpPr>
          <p:nvPr>
            <p:ph type="sldNum" sz="quarter" idx="12"/>
          </p:nvPr>
        </p:nvSpPr>
        <p:spPr/>
        <p:txBody>
          <a:bodyPr/>
          <a:lstStyle/>
          <a:p>
            <a:fld id="{2D5175B3-1ABB-4E0E-A62A-C4B56673AA8D}" type="slidenum">
              <a:rPr lang="fr-FR" smtClean="0"/>
              <a:pPr/>
              <a:t>13</a:t>
            </a:fld>
            <a:endParaRPr lang="fr-FR" dirty="0"/>
          </a:p>
        </p:txBody>
      </p:sp>
      <p:sp>
        <p:nvSpPr>
          <p:cNvPr id="6" name="Carré corné 5"/>
          <p:cNvSpPr/>
          <p:nvPr/>
        </p:nvSpPr>
        <p:spPr>
          <a:xfrm>
            <a:off x="7143768" y="-71462"/>
            <a:ext cx="1928794" cy="2000264"/>
          </a:xfrm>
          <a:prstGeom prst="foldedCorner">
            <a:avLst/>
          </a:prstGeom>
          <a:blipFill>
            <a:blip r:embed="rId2"/>
            <a:tile tx="0" ty="0" sx="100000" sy="100000" flip="none" algn="tl"/>
          </a:blip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r-FR" sz="2000" b="1" dirty="0">
                <a:solidFill>
                  <a:schemeClr val="tx1"/>
                </a:solidFill>
                <a:latin typeface="Monotype Corsiva" pitchFamily="66" charset="0"/>
              </a:rPr>
              <a:t>Muscarine</a:t>
            </a:r>
            <a:endParaRPr lang="fr-FR" sz="2000" dirty="0">
              <a:solidFill>
                <a:schemeClr val="tx1"/>
              </a:solidFill>
              <a:latin typeface="Monotype Corsiva" pitchFamily="66" charset="0"/>
            </a:endParaRPr>
          </a:p>
          <a:p>
            <a:pPr algn="ctr"/>
            <a:r>
              <a:rPr lang="fr-FR" sz="2000" b="1" dirty="0">
                <a:solidFill>
                  <a:schemeClr val="tx1"/>
                </a:solidFill>
                <a:latin typeface="Monotype Corsiva" pitchFamily="66" charset="0"/>
              </a:rPr>
              <a:t>Pilocarpine </a:t>
            </a:r>
            <a:endParaRPr lang="fr-FR" sz="2000" dirty="0" smtClean="0">
              <a:solidFill>
                <a:schemeClr val="tx1"/>
              </a:solidFill>
              <a:latin typeface="Monotype Corsiva" pitchFamily="66" charset="0"/>
            </a:endParaRPr>
          </a:p>
          <a:p>
            <a:pPr algn="ctr"/>
            <a:r>
              <a:rPr lang="fr-FR" sz="2000" b="1" u="sng" dirty="0" smtClean="0">
                <a:solidFill>
                  <a:srgbClr val="FF0000"/>
                </a:solidFill>
                <a:latin typeface="Monotype Corsiva" pitchFamily="66" charset="0"/>
              </a:rPr>
              <a:t>Nicotine </a:t>
            </a:r>
            <a:endParaRPr lang="fr-FR" sz="2000" u="sng" dirty="0" smtClean="0">
              <a:solidFill>
                <a:srgbClr val="FF0000"/>
              </a:solidFill>
              <a:latin typeface="Monotype Corsiva" pitchFamily="66" charset="0"/>
            </a:endParaRPr>
          </a:p>
          <a:p>
            <a:pPr lvl="0" algn="ctr"/>
            <a:endParaRPr lang="fr-FR" dirty="0"/>
          </a:p>
          <a:p>
            <a:pPr algn="ctr"/>
            <a:endParaRPr lang="ar-DZ" dirty="0"/>
          </a:p>
        </p:txBody>
      </p:sp>
      <p:sp>
        <p:nvSpPr>
          <p:cNvPr id="7" name="Rectangle 1"/>
          <p:cNvSpPr>
            <a:spLocks noChangeArrowheads="1"/>
          </p:cNvSpPr>
          <p:nvPr/>
        </p:nvSpPr>
        <p:spPr bwMode="auto">
          <a:xfrm>
            <a:off x="189557" y="129581"/>
            <a:ext cx="4168129"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514350" marR="0" lvl="0" indent="-514350" algn="l" defTabSz="914400" rtl="0" eaLnBrk="1" fontAlgn="base" latinLnBrk="0" hangingPunct="1">
              <a:lnSpc>
                <a:spcPct val="100000"/>
              </a:lnSpc>
              <a:spcBef>
                <a:spcPct val="0"/>
              </a:spcBef>
              <a:spcAft>
                <a:spcPct val="0"/>
              </a:spcAft>
              <a:buClrTx/>
              <a:buSzTx/>
              <a:buFont typeface="+mj-lt"/>
              <a:buAutoNum type="alphaUcPeriod" startAt="2"/>
              <a:tabLst/>
            </a:pPr>
            <a:r>
              <a:rPr kumimoji="0" lang="fr-FR" sz="3200" b="1" i="0" u="sng" strike="noStrike" cap="none" normalizeH="0" baseline="0" dirty="0" smtClean="0">
                <a:ln>
                  <a:noFill/>
                </a:ln>
                <a:solidFill>
                  <a:srgbClr val="0070C0"/>
                </a:solidFill>
                <a:effectLst/>
                <a:latin typeface="Monotype Corsiva" pitchFamily="66" charset="0"/>
                <a:ea typeface="Calibri" pitchFamily="34" charset="0"/>
                <a:cs typeface="Times New Roman" pitchFamily="18" charset="0"/>
              </a:rPr>
              <a:t>Les alcaloïdes naturels :</a:t>
            </a:r>
            <a:endParaRPr kumimoji="0" lang="fr-FR" sz="3200" b="0" i="0" u="none" strike="noStrike" cap="none" normalizeH="0" baseline="0" dirty="0" smtClean="0">
              <a:ln>
                <a:noFill/>
              </a:ln>
              <a:solidFill>
                <a:srgbClr val="0070C0"/>
              </a:solidFill>
              <a:effectLst/>
              <a:latin typeface="Monotype Corsiva" pitchFamily="66" charset="0"/>
              <a:cs typeface="Arial" pitchFamily="34" charset="0"/>
            </a:endParaRPr>
          </a:p>
        </p:txBody>
      </p:sp>
      <p:sp>
        <p:nvSpPr>
          <p:cNvPr id="8" name="Rectangle 2"/>
          <p:cNvSpPr>
            <a:spLocks noChangeArrowheads="1"/>
          </p:cNvSpPr>
          <p:nvPr/>
        </p:nvSpPr>
        <p:spPr bwMode="auto">
          <a:xfrm>
            <a:off x="2143108" y="785794"/>
            <a:ext cx="5000628"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l" defTabSz="914400" rtl="0" eaLnBrk="1" fontAlgn="base" latinLnBrk="0" hangingPunct="1">
              <a:lnSpc>
                <a:spcPct val="100000"/>
              </a:lnSpc>
              <a:spcBef>
                <a:spcPct val="0"/>
              </a:spcBef>
              <a:spcAft>
                <a:spcPct val="0"/>
              </a:spcAft>
              <a:buClrTx/>
              <a:buSzTx/>
              <a:buFont typeface="+mj-lt"/>
              <a:buAutoNum type="arabicParenR" startAt="4"/>
              <a:tabLst/>
            </a:pPr>
            <a:r>
              <a:rPr kumimoji="0" lang="fr-FR" sz="3200" b="1" i="0" u="sng" strike="noStrike" cap="none" normalizeH="0" baseline="0" dirty="0" smtClean="0">
                <a:ln>
                  <a:noFill/>
                </a:ln>
                <a:solidFill>
                  <a:srgbClr val="7030A0"/>
                </a:solidFill>
                <a:effectLst/>
                <a:latin typeface="Monotype Corsiva" pitchFamily="66" charset="0"/>
                <a:ea typeface="Calibri" pitchFamily="34" charset="0"/>
                <a:cs typeface="Arial" pitchFamily="34" charset="0"/>
              </a:rPr>
              <a:t>Nicotine :</a:t>
            </a:r>
            <a:endParaRPr kumimoji="0" lang="fr-FR" sz="3200" b="0" i="0" u="none" strike="noStrike" cap="none" normalizeH="0" baseline="0" dirty="0" smtClean="0">
              <a:ln>
                <a:noFill/>
              </a:ln>
              <a:solidFill>
                <a:srgbClr val="7030A0"/>
              </a:solidFill>
              <a:effectLst/>
              <a:latin typeface="Monotype Corsiva" pitchFamily="66" charset="0"/>
              <a:cs typeface="Arial" pitchFamily="34" charset="0"/>
            </a:endParaRPr>
          </a:p>
        </p:txBody>
      </p:sp>
      <p:sp>
        <p:nvSpPr>
          <p:cNvPr id="15361" name="Rectangle 1"/>
          <p:cNvSpPr>
            <a:spLocks noChangeArrowheads="1"/>
          </p:cNvSpPr>
          <p:nvPr/>
        </p:nvSpPr>
        <p:spPr bwMode="auto">
          <a:xfrm>
            <a:off x="142876" y="1428736"/>
            <a:ext cx="4286248"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fr-FR"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Propriétés pharmacodynamiques</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5362" name="Rectangle 2"/>
          <p:cNvSpPr>
            <a:spLocks noChangeArrowheads="1"/>
          </p:cNvSpPr>
          <p:nvPr/>
        </p:nvSpPr>
        <p:spPr bwMode="auto">
          <a:xfrm>
            <a:off x="0" y="1928802"/>
            <a:ext cx="8643966"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fr-FR" sz="2000" b="0" i="0" u="none" strike="noStrike" cap="none" normalizeH="0" baseline="0" dirty="0" smtClean="0">
                <a:ln>
                  <a:noFill/>
                </a:ln>
                <a:solidFill>
                  <a:schemeClr val="tx1"/>
                </a:solidFill>
                <a:effectLst/>
                <a:latin typeface="+mj-lt"/>
                <a:ea typeface="Calibri" pitchFamily="34" charset="0"/>
                <a:cs typeface="Times New Roman" pitchFamily="18" charset="0"/>
              </a:rPr>
              <a:t>Action sur le SNA : effet ganglionnaire</a:t>
            </a:r>
            <a:endParaRPr kumimoji="0" lang="fr-FR" sz="2000" b="0" i="0" u="none" strike="noStrike" cap="none" normalizeH="0" baseline="0" dirty="0" smtClean="0">
              <a:ln>
                <a:noFill/>
              </a:ln>
              <a:solidFill>
                <a:schemeClr val="tx1"/>
              </a:solidFill>
              <a:effectLst/>
              <a:latin typeface="+mj-lt"/>
              <a:cs typeface="Times New Roman" pitchFamily="18" charset="0"/>
            </a:endParaRPr>
          </a:p>
          <a:p>
            <a:pPr lvl="2" algn="just" eaLnBrk="0" fontAlgn="base" hangingPunct="0">
              <a:spcBef>
                <a:spcPct val="0"/>
              </a:spcBef>
              <a:spcAft>
                <a:spcPct val="0"/>
              </a:spcAft>
              <a:buFontTx/>
              <a:buChar char="•"/>
            </a:pPr>
            <a:r>
              <a:rPr kumimoji="0" lang="fr-FR" sz="2000" b="0" i="0" u="none" strike="noStrike" cap="none" normalizeH="0" baseline="0" dirty="0" smtClean="0">
                <a:ln>
                  <a:noFill/>
                </a:ln>
                <a:solidFill>
                  <a:schemeClr val="tx1"/>
                </a:solidFill>
                <a:effectLst/>
                <a:latin typeface="+mj-lt"/>
                <a:ea typeface="Calibri" pitchFamily="34" charset="0"/>
                <a:cs typeface="Times New Roman" pitchFamily="18" charset="0"/>
              </a:rPr>
              <a:t>A des doses faibles, elle stimule les récepteurs ganglionnaires du SNA, ce qui traduit par la libération d’acétylcholine(cholinergiques), et  adrénaline </a:t>
            </a:r>
            <a:r>
              <a:rPr lang="fr-FR" sz="2000" dirty="0" smtClean="0">
                <a:latin typeface="+mj-lt"/>
                <a:ea typeface="Calibri" pitchFamily="34" charset="0"/>
                <a:cs typeface="Times New Roman" pitchFamily="18" charset="0"/>
              </a:rPr>
              <a:t>(</a:t>
            </a:r>
            <a:r>
              <a:rPr kumimoji="0" lang="fr-FR" sz="2000" b="0" i="0" u="none" strike="noStrike" cap="none" normalizeH="0" baseline="0" dirty="0" smtClean="0">
                <a:ln>
                  <a:noFill/>
                </a:ln>
                <a:solidFill>
                  <a:schemeClr val="tx1"/>
                </a:solidFill>
                <a:effectLst/>
                <a:latin typeface="+mj-lt"/>
                <a:ea typeface="Calibri" pitchFamily="34" charset="0"/>
                <a:cs typeface="Times New Roman" pitchFamily="18" charset="0"/>
              </a:rPr>
              <a:t> adrénergiques ,glande médullosurrénale).</a:t>
            </a:r>
            <a:endParaRPr kumimoji="0" lang="fr-FR" sz="2000" b="0" i="0" u="none" strike="noStrike" cap="none" normalizeH="0" baseline="0" dirty="0" smtClean="0">
              <a:ln>
                <a:noFill/>
              </a:ln>
              <a:solidFill>
                <a:schemeClr val="tx1"/>
              </a:solidFill>
              <a:effectLst/>
              <a:latin typeface="+mj-lt"/>
              <a:cs typeface="Times New Roman" pitchFamily="18" charset="0"/>
            </a:endParaRPr>
          </a:p>
          <a:p>
            <a:pPr lvl="2" algn="just" eaLnBrk="0" fontAlgn="base" hangingPunct="0">
              <a:spcBef>
                <a:spcPct val="0"/>
              </a:spcBef>
              <a:spcAft>
                <a:spcPct val="0"/>
              </a:spcAft>
              <a:buFontTx/>
              <a:buChar char="•"/>
            </a:pPr>
            <a:r>
              <a:rPr kumimoji="0" lang="fr-FR" sz="2000" b="0" i="0" u="none" strike="noStrike" cap="none" normalizeH="0" baseline="0" dirty="0" smtClean="0">
                <a:ln>
                  <a:noFill/>
                </a:ln>
                <a:solidFill>
                  <a:schemeClr val="tx1"/>
                </a:solidFill>
                <a:effectLst/>
                <a:latin typeface="+mj-lt"/>
                <a:ea typeface="Calibri" pitchFamily="34" charset="0"/>
                <a:cs typeface="Times New Roman" pitchFamily="18" charset="0"/>
              </a:rPr>
              <a:t>A forte dose : elle inhibe la transmission ganglionnaire.</a:t>
            </a:r>
            <a:endParaRPr kumimoji="0" lang="fr-FR" sz="2000" b="0" i="0" u="none" strike="noStrike" cap="none" normalizeH="0" baseline="0" dirty="0" smtClean="0">
              <a:ln>
                <a:noFill/>
              </a:ln>
              <a:solidFill>
                <a:schemeClr val="tx1"/>
              </a:solidFill>
              <a:effectLst/>
              <a:latin typeface="+mj-lt"/>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fr-FR" sz="2000" b="0" i="0" u="none" strike="noStrike" cap="none" normalizeH="0" baseline="0" dirty="0" smtClean="0">
                <a:ln>
                  <a:noFill/>
                </a:ln>
                <a:solidFill>
                  <a:schemeClr val="tx1"/>
                </a:solidFill>
                <a:effectLst/>
                <a:latin typeface="+mj-lt"/>
                <a:ea typeface="Calibri" pitchFamily="34" charset="0"/>
                <a:cs typeface="Times New Roman" pitchFamily="18" charset="0"/>
              </a:rPr>
              <a:t> Action cardiovasculaire : une injection IV de nicotine à dose moyenne provoque :</a:t>
            </a:r>
            <a:endParaRPr kumimoji="0" lang="fr-FR" sz="2000" b="0" i="0" u="none" strike="noStrike" cap="none" normalizeH="0" baseline="0" dirty="0" smtClean="0">
              <a:ln>
                <a:noFill/>
              </a:ln>
              <a:solidFill>
                <a:schemeClr val="tx1"/>
              </a:solidFill>
              <a:effectLst/>
              <a:latin typeface="+mj-lt"/>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mj-lt"/>
                <a:ea typeface="Calibri" pitchFamily="34" charset="0"/>
                <a:cs typeface="Times New Roman" pitchFamily="18" charset="0"/>
              </a:rPr>
              <a:t>Une hypotension par stimulation du ganglion parasympathique . Cette stimulation est supprimée par l’atropine.</a:t>
            </a:r>
            <a:endParaRPr kumimoji="0" lang="fr-FR" sz="2000" b="0" i="0" u="none" strike="noStrike" cap="none" normalizeH="0" baseline="0" dirty="0" smtClean="0">
              <a:ln>
                <a:noFill/>
              </a:ln>
              <a:solidFill>
                <a:schemeClr val="tx1"/>
              </a:solidFill>
              <a:effectLst/>
              <a:latin typeface="+mj-lt"/>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mj-lt"/>
                <a:ea typeface="Calibri" pitchFamily="34" charset="0"/>
                <a:cs typeface="Times New Roman" pitchFamily="18" charset="0"/>
              </a:rPr>
              <a:t>Une hypertension artérielle par stimulation du ganglion sympathique. Cette hypertension est inhibée par  les </a:t>
            </a:r>
            <a:r>
              <a:rPr kumimoji="0" lang="fr-FR" sz="2000" b="0" i="0" u="none" strike="noStrike" cap="none" normalizeH="0" baseline="0" dirty="0" err="1" smtClean="0">
                <a:ln>
                  <a:noFill/>
                </a:ln>
                <a:solidFill>
                  <a:schemeClr val="tx1"/>
                </a:solidFill>
                <a:effectLst/>
                <a:latin typeface="+mj-lt"/>
                <a:ea typeface="Calibri" pitchFamily="34" charset="0"/>
                <a:cs typeface="Times New Roman" pitchFamily="18" charset="0"/>
              </a:rPr>
              <a:t>adrénolytiques</a:t>
            </a:r>
            <a:r>
              <a:rPr kumimoji="0" lang="fr-FR" sz="2000" b="0" i="0" u="none" strike="noStrike" cap="none" normalizeH="0" baseline="0" dirty="0" smtClean="0">
                <a:ln>
                  <a:noFill/>
                </a:ln>
                <a:solidFill>
                  <a:schemeClr val="tx1"/>
                </a:solidFill>
                <a:effectLst/>
                <a:latin typeface="+mj-lt"/>
                <a:ea typeface="Calibri" pitchFamily="34" charset="0"/>
                <a:cs typeface="Times New Roman" pitchFamily="18" charset="0"/>
              </a:rPr>
              <a:t> α.</a:t>
            </a:r>
          </a:p>
          <a:p>
            <a:pPr lvl="0" algn="just">
              <a:buFont typeface="Wingdings" pitchFamily="2" charset="2"/>
              <a:buChar char="Ø"/>
            </a:pPr>
            <a:r>
              <a:rPr lang="fr-FR" sz="2000" dirty="0" smtClean="0">
                <a:latin typeface="+mj-lt"/>
              </a:rPr>
              <a:t> Action sur les fibres lisses et  les sécrétions :</a:t>
            </a:r>
          </a:p>
          <a:p>
            <a:pPr algn="just"/>
            <a:r>
              <a:rPr lang="fr-FR" sz="2000" dirty="0" smtClean="0">
                <a:latin typeface="+mj-lt"/>
              </a:rPr>
              <a:t>Elle provoque des nausées, des vomissements, une augmentation du péristaltisme intestinal.</a:t>
            </a:r>
          </a:p>
          <a:p>
            <a:pPr algn="just"/>
            <a:r>
              <a:rPr lang="fr-FR" sz="2000" dirty="0" smtClean="0">
                <a:latin typeface="+mj-lt"/>
              </a:rPr>
              <a:t>A doses très élèves, apparait une diminution du tonus et de la motilité ( stade de paralysie)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12"/>
          </p:nvPr>
        </p:nvSpPr>
        <p:spPr/>
        <p:txBody>
          <a:bodyPr/>
          <a:lstStyle/>
          <a:p>
            <a:fld id="{2D5175B3-1ABB-4E0E-A62A-C4B56673AA8D}" type="slidenum">
              <a:rPr lang="fr-FR" smtClean="0"/>
              <a:pPr/>
              <a:t>14</a:t>
            </a:fld>
            <a:endParaRPr lang="fr-FR" dirty="0"/>
          </a:p>
        </p:txBody>
      </p:sp>
      <p:sp>
        <p:nvSpPr>
          <p:cNvPr id="14337" name="Rectangle 1"/>
          <p:cNvSpPr>
            <a:spLocks noChangeArrowheads="1"/>
          </p:cNvSpPr>
          <p:nvPr/>
        </p:nvSpPr>
        <p:spPr bwMode="auto">
          <a:xfrm>
            <a:off x="214282" y="1798069"/>
            <a:ext cx="8643998"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 typeface="Wingdings" pitchFamily="2" charset="2"/>
              <a:buChar char="Ø"/>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Action sur la plaque motrice :  </a:t>
            </a:r>
          </a:p>
          <a:p>
            <a:pPr marL="0" marR="0" lvl="0" indent="0" algn="justLow" defTabSz="914400" rtl="0" eaLnBrk="1" fontAlgn="base" latinLnBrk="0" hangingPunct="1">
              <a:lnSpc>
                <a:spcPct val="100000"/>
              </a:lnSpc>
              <a:spcBef>
                <a:spcPct val="0"/>
              </a:spcBef>
              <a:spcAft>
                <a:spcPct val="0"/>
              </a:spcAft>
              <a:buClrTx/>
              <a:buSzTx/>
              <a:buFont typeface="Arial" pitchFamily="34" charset="0"/>
              <a:buChar char="•"/>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à</a:t>
            </a:r>
            <a:r>
              <a:rPr kumimoji="0" lang="fr-FR"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faible dose, elle favorise la transmission neuromusculaire, ce qui se traduit par des fasciculations des muscles squelettiques.</a:t>
            </a:r>
          </a:p>
          <a:p>
            <a:pPr marL="0" marR="0" lvl="0" indent="0" algn="justLow" defTabSz="914400" rtl="0" eaLnBrk="1" fontAlgn="base" latinLnBrk="0" hangingPunct="1">
              <a:lnSpc>
                <a:spcPct val="100000"/>
              </a:lnSpc>
              <a:spcBef>
                <a:spcPct val="0"/>
              </a:spcBef>
              <a:spcAft>
                <a:spcPct val="0"/>
              </a:spcAft>
              <a:buClrTx/>
              <a:buSzTx/>
              <a:buFont typeface="Arial" pitchFamily="34" charset="0"/>
              <a:buChar char="•"/>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à</a:t>
            </a:r>
            <a:r>
              <a:rPr kumimoji="0" lang="fr-FR"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dose élevée : elle tend à l’inhiber.</a:t>
            </a:r>
          </a:p>
          <a:p>
            <a:pPr lvl="0" algn="justLow">
              <a:buFont typeface="Wingdings" pitchFamily="2" charset="2"/>
              <a:buChar char="Ø"/>
            </a:pPr>
            <a:r>
              <a:rPr lang="fr-FR" sz="2400" dirty="0" smtClean="0">
                <a:latin typeface="Times New Roman" pitchFamily="18" charset="0"/>
                <a:cs typeface="Times New Roman" pitchFamily="18" charset="0"/>
              </a:rPr>
              <a:t>Action sur le SNC :</a:t>
            </a:r>
          </a:p>
          <a:p>
            <a:pPr algn="justLow">
              <a:buFont typeface="Wingdings" pitchFamily="2" charset="2"/>
              <a:buChar char="ü"/>
            </a:pPr>
            <a:r>
              <a:rPr lang="fr-FR" sz="2400" dirty="0" smtClean="0">
                <a:latin typeface="Times New Roman" pitchFamily="18" charset="0"/>
                <a:cs typeface="Times New Roman" pitchFamily="18" charset="0"/>
              </a:rPr>
              <a:t>Elle améliore l’attention  et facilite la mémorisation.</a:t>
            </a:r>
          </a:p>
          <a:p>
            <a:pPr algn="justLow">
              <a:buFont typeface="Wingdings" pitchFamily="2" charset="2"/>
              <a:buChar char="ü"/>
            </a:pPr>
            <a:r>
              <a:rPr lang="fr-FR" sz="2400" dirty="0" smtClean="0">
                <a:latin typeface="Times New Roman" pitchFamily="18" charset="0"/>
                <a:cs typeface="Times New Roman" pitchFamily="18" charset="0"/>
              </a:rPr>
              <a:t>Elle a une action anxiolytique .</a:t>
            </a:r>
          </a:p>
          <a:p>
            <a:pPr algn="justLow">
              <a:buFont typeface="Wingdings" pitchFamily="2" charset="2"/>
              <a:buChar char="ü"/>
            </a:pPr>
            <a:r>
              <a:rPr lang="fr-FR" sz="2400" dirty="0" smtClean="0">
                <a:latin typeface="Times New Roman" pitchFamily="18" charset="0"/>
                <a:cs typeface="Times New Roman" pitchFamily="18" charset="0"/>
              </a:rPr>
              <a:t>Elle diminue l’activité de la MAO cérébrale</a:t>
            </a:r>
          </a:p>
          <a:p>
            <a:pPr algn="justLow">
              <a:buFont typeface="Wingdings" pitchFamily="2" charset="2"/>
              <a:buChar char="ü"/>
            </a:pPr>
            <a:r>
              <a:rPr lang="fr-FR" sz="2400" dirty="0" smtClean="0">
                <a:latin typeface="Times New Roman" pitchFamily="18" charset="0"/>
                <a:cs typeface="Times New Roman" pitchFamily="18" charset="0"/>
              </a:rPr>
              <a:t>Son utilisation entraine une tolérance à ses effets</a:t>
            </a:r>
          </a:p>
          <a:p>
            <a:pPr algn="justLow">
              <a:buFont typeface="Wingdings" pitchFamily="2" charset="2"/>
              <a:buChar char="ü"/>
            </a:pPr>
            <a:r>
              <a:rPr lang="fr-FR" sz="2400" dirty="0" smtClean="0">
                <a:latin typeface="Times New Roman" pitchFamily="18" charset="0"/>
                <a:cs typeface="Times New Roman" pitchFamily="18" charset="0"/>
              </a:rPr>
              <a:t>A forte doses, la nicotine provoque des tremblements et des convulsions.(antiparkinsoniens peuvent inhiber ces manifestations).</a:t>
            </a:r>
          </a:p>
          <a:p>
            <a:pPr algn="justLow"/>
            <a:endParaRPr lang="fr-FR" sz="2400" dirty="0" smtClean="0">
              <a:latin typeface="Times New Roman" pitchFamily="18" charset="0"/>
              <a:cs typeface="Times New Roman" pitchFamily="18" charset="0"/>
            </a:endParaRPr>
          </a:p>
          <a:p>
            <a:endParaRPr lang="fr-FR" sz="2400" dirty="0" smtClean="0"/>
          </a:p>
          <a:p>
            <a:endParaRPr lang="fr-FR" sz="2400" dirty="0" smtClean="0"/>
          </a:p>
          <a:p>
            <a:pPr marL="0" marR="0" lvl="0" indent="0" algn="l" defTabSz="914400" rtl="0" eaLnBrk="1" fontAlgn="base" latinLnBrk="0" hangingPunct="1">
              <a:lnSpc>
                <a:spcPct val="100000"/>
              </a:lnSpc>
              <a:spcBef>
                <a:spcPct val="0"/>
              </a:spcBef>
              <a:spcAft>
                <a:spcPct val="0"/>
              </a:spcAft>
              <a:buClrTx/>
              <a:buSzTx/>
              <a:tabLst/>
            </a:pP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 name="Carré corné 5"/>
          <p:cNvSpPr/>
          <p:nvPr/>
        </p:nvSpPr>
        <p:spPr>
          <a:xfrm>
            <a:off x="7143768" y="-71462"/>
            <a:ext cx="1928794" cy="2000264"/>
          </a:xfrm>
          <a:prstGeom prst="foldedCorner">
            <a:avLst/>
          </a:prstGeom>
          <a:blipFill>
            <a:blip r:embed="rId2"/>
            <a:tile tx="0" ty="0" sx="100000" sy="100000" flip="none" algn="tl"/>
          </a:blip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r-FR" sz="2000" b="1" dirty="0">
                <a:solidFill>
                  <a:schemeClr val="tx1"/>
                </a:solidFill>
                <a:latin typeface="Monotype Corsiva" pitchFamily="66" charset="0"/>
              </a:rPr>
              <a:t>Muscarine</a:t>
            </a:r>
            <a:endParaRPr lang="fr-FR" sz="2000" dirty="0">
              <a:solidFill>
                <a:schemeClr val="tx1"/>
              </a:solidFill>
              <a:latin typeface="Monotype Corsiva" pitchFamily="66" charset="0"/>
            </a:endParaRPr>
          </a:p>
          <a:p>
            <a:pPr algn="ctr"/>
            <a:r>
              <a:rPr lang="fr-FR" sz="2000" b="1" dirty="0" smtClean="0">
                <a:solidFill>
                  <a:schemeClr val="tx1"/>
                </a:solidFill>
                <a:latin typeface="Monotype Corsiva" pitchFamily="66" charset="0"/>
              </a:rPr>
              <a:t>Pilocarpine</a:t>
            </a:r>
            <a:endParaRPr lang="fr-FR" sz="2000" dirty="0" smtClean="0">
              <a:solidFill>
                <a:schemeClr val="tx1"/>
              </a:solidFill>
              <a:latin typeface="Monotype Corsiva" pitchFamily="66" charset="0"/>
            </a:endParaRPr>
          </a:p>
          <a:p>
            <a:pPr algn="ctr"/>
            <a:r>
              <a:rPr lang="fr-FR" sz="2000" b="1" u="sng" dirty="0" smtClean="0">
                <a:solidFill>
                  <a:srgbClr val="FF0000"/>
                </a:solidFill>
                <a:latin typeface="Monotype Corsiva" pitchFamily="66" charset="0"/>
              </a:rPr>
              <a:t>Nicotine </a:t>
            </a:r>
            <a:endParaRPr lang="fr-FR" sz="2000" u="sng" dirty="0" smtClean="0">
              <a:solidFill>
                <a:srgbClr val="FF0000"/>
              </a:solidFill>
              <a:latin typeface="Monotype Corsiva" pitchFamily="66" charset="0"/>
            </a:endParaRPr>
          </a:p>
          <a:p>
            <a:pPr lvl="0" algn="ctr"/>
            <a:endParaRPr lang="fr-FR" dirty="0"/>
          </a:p>
          <a:p>
            <a:pPr algn="ctr"/>
            <a:endParaRPr lang="ar-DZ" dirty="0"/>
          </a:p>
        </p:txBody>
      </p:sp>
      <p:sp>
        <p:nvSpPr>
          <p:cNvPr id="7" name="Rectangle 1"/>
          <p:cNvSpPr>
            <a:spLocks noChangeArrowheads="1"/>
          </p:cNvSpPr>
          <p:nvPr/>
        </p:nvSpPr>
        <p:spPr bwMode="auto">
          <a:xfrm>
            <a:off x="189557" y="129581"/>
            <a:ext cx="4168129"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514350" marR="0" lvl="0" indent="-514350" algn="l" defTabSz="914400" rtl="0" eaLnBrk="1" fontAlgn="base" latinLnBrk="0" hangingPunct="1">
              <a:lnSpc>
                <a:spcPct val="100000"/>
              </a:lnSpc>
              <a:spcBef>
                <a:spcPct val="0"/>
              </a:spcBef>
              <a:spcAft>
                <a:spcPct val="0"/>
              </a:spcAft>
              <a:buClrTx/>
              <a:buSzTx/>
              <a:buFont typeface="+mj-lt"/>
              <a:buAutoNum type="alphaUcPeriod" startAt="2"/>
              <a:tabLst/>
            </a:pPr>
            <a:r>
              <a:rPr kumimoji="0" lang="fr-FR" sz="3200" b="1" i="0" u="sng" strike="noStrike" cap="none" normalizeH="0" baseline="0" dirty="0" smtClean="0">
                <a:ln>
                  <a:noFill/>
                </a:ln>
                <a:solidFill>
                  <a:srgbClr val="0070C0"/>
                </a:solidFill>
                <a:effectLst/>
                <a:latin typeface="Monotype Corsiva" pitchFamily="66" charset="0"/>
                <a:ea typeface="Calibri" pitchFamily="34" charset="0"/>
                <a:cs typeface="Times New Roman" pitchFamily="18" charset="0"/>
              </a:rPr>
              <a:t>Les alcaloïdes naturels :</a:t>
            </a:r>
            <a:endParaRPr kumimoji="0" lang="fr-FR" sz="3200" b="0" i="0" u="none" strike="noStrike" cap="none" normalizeH="0" baseline="0" dirty="0" smtClean="0">
              <a:ln>
                <a:noFill/>
              </a:ln>
              <a:solidFill>
                <a:srgbClr val="0070C0"/>
              </a:solidFill>
              <a:effectLst/>
              <a:latin typeface="Monotype Corsiva" pitchFamily="66" charset="0"/>
              <a:cs typeface="Arial" pitchFamily="34" charset="0"/>
            </a:endParaRPr>
          </a:p>
        </p:txBody>
      </p:sp>
      <p:sp>
        <p:nvSpPr>
          <p:cNvPr id="8" name="Rectangle 2"/>
          <p:cNvSpPr>
            <a:spLocks noChangeArrowheads="1"/>
          </p:cNvSpPr>
          <p:nvPr/>
        </p:nvSpPr>
        <p:spPr bwMode="auto">
          <a:xfrm>
            <a:off x="2143108" y="785794"/>
            <a:ext cx="5000628"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l" defTabSz="914400" rtl="0" eaLnBrk="1" fontAlgn="base" latinLnBrk="0" hangingPunct="1">
              <a:lnSpc>
                <a:spcPct val="100000"/>
              </a:lnSpc>
              <a:spcBef>
                <a:spcPct val="0"/>
              </a:spcBef>
              <a:spcAft>
                <a:spcPct val="0"/>
              </a:spcAft>
              <a:buClrTx/>
              <a:buSzTx/>
              <a:buFont typeface="+mj-lt"/>
              <a:buAutoNum type="arabicParenR" startAt="4"/>
              <a:tabLst/>
            </a:pPr>
            <a:r>
              <a:rPr kumimoji="0" lang="fr-FR" sz="3200" b="1" i="0" u="sng" strike="noStrike" cap="none" normalizeH="0" baseline="0" dirty="0" smtClean="0">
                <a:ln>
                  <a:noFill/>
                </a:ln>
                <a:solidFill>
                  <a:srgbClr val="7030A0"/>
                </a:solidFill>
                <a:effectLst/>
                <a:latin typeface="Monotype Corsiva" pitchFamily="66" charset="0"/>
                <a:ea typeface="Calibri" pitchFamily="34" charset="0"/>
                <a:cs typeface="Arial" pitchFamily="34" charset="0"/>
              </a:rPr>
              <a:t>Nicotine :</a:t>
            </a:r>
            <a:endParaRPr kumimoji="0" lang="fr-FR" sz="3200" b="0" i="0" u="none" strike="noStrike" cap="none" normalizeH="0" baseline="0" dirty="0" smtClean="0">
              <a:ln>
                <a:noFill/>
              </a:ln>
              <a:solidFill>
                <a:srgbClr val="7030A0"/>
              </a:solidFill>
              <a:effectLst/>
              <a:latin typeface="Monotype Corsiva" pitchFamily="66"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12"/>
          </p:nvPr>
        </p:nvSpPr>
        <p:spPr/>
        <p:txBody>
          <a:bodyPr/>
          <a:lstStyle/>
          <a:p>
            <a:fld id="{2D5175B3-1ABB-4E0E-A62A-C4B56673AA8D}" type="slidenum">
              <a:rPr lang="fr-FR" smtClean="0"/>
              <a:pPr/>
              <a:t>15</a:t>
            </a:fld>
            <a:endParaRPr lang="fr-FR" dirty="0"/>
          </a:p>
        </p:txBody>
      </p:sp>
      <p:sp>
        <p:nvSpPr>
          <p:cNvPr id="5" name="Rectangle 1"/>
          <p:cNvSpPr>
            <a:spLocks noChangeArrowheads="1"/>
          </p:cNvSpPr>
          <p:nvPr/>
        </p:nvSpPr>
        <p:spPr bwMode="auto">
          <a:xfrm>
            <a:off x="189557" y="129581"/>
            <a:ext cx="4168129"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514350" marR="0" lvl="0" indent="-514350" algn="l" defTabSz="914400" rtl="0" eaLnBrk="1" fontAlgn="base" latinLnBrk="0" hangingPunct="1">
              <a:lnSpc>
                <a:spcPct val="100000"/>
              </a:lnSpc>
              <a:spcBef>
                <a:spcPct val="0"/>
              </a:spcBef>
              <a:spcAft>
                <a:spcPct val="0"/>
              </a:spcAft>
              <a:buClrTx/>
              <a:buSzTx/>
              <a:buFont typeface="+mj-lt"/>
              <a:buAutoNum type="alphaUcPeriod" startAt="2"/>
              <a:tabLst/>
            </a:pPr>
            <a:r>
              <a:rPr kumimoji="0" lang="fr-FR" sz="3200" b="1" i="0" u="sng" strike="noStrike" cap="none" normalizeH="0" baseline="0" dirty="0" smtClean="0">
                <a:ln>
                  <a:noFill/>
                </a:ln>
                <a:solidFill>
                  <a:srgbClr val="0070C0"/>
                </a:solidFill>
                <a:effectLst/>
                <a:latin typeface="Monotype Corsiva" pitchFamily="66" charset="0"/>
                <a:ea typeface="Calibri" pitchFamily="34" charset="0"/>
                <a:cs typeface="Times New Roman" pitchFamily="18" charset="0"/>
              </a:rPr>
              <a:t>Les alcaloïdes naturels :</a:t>
            </a:r>
            <a:endParaRPr kumimoji="0" lang="fr-FR" sz="3200" b="0" i="0" u="none" strike="noStrike" cap="none" normalizeH="0" baseline="0" dirty="0" smtClean="0">
              <a:ln>
                <a:noFill/>
              </a:ln>
              <a:solidFill>
                <a:srgbClr val="0070C0"/>
              </a:solidFill>
              <a:effectLst/>
              <a:latin typeface="Monotype Corsiva" pitchFamily="66" charset="0"/>
              <a:cs typeface="Arial" pitchFamily="34" charset="0"/>
            </a:endParaRPr>
          </a:p>
        </p:txBody>
      </p:sp>
      <p:sp>
        <p:nvSpPr>
          <p:cNvPr id="6" name="Rectangle 2"/>
          <p:cNvSpPr>
            <a:spLocks noChangeArrowheads="1"/>
          </p:cNvSpPr>
          <p:nvPr/>
        </p:nvSpPr>
        <p:spPr bwMode="auto">
          <a:xfrm>
            <a:off x="2143108" y="785794"/>
            <a:ext cx="5000628"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l" defTabSz="914400" rtl="0" eaLnBrk="1" fontAlgn="base" latinLnBrk="0" hangingPunct="1">
              <a:lnSpc>
                <a:spcPct val="100000"/>
              </a:lnSpc>
              <a:spcBef>
                <a:spcPct val="0"/>
              </a:spcBef>
              <a:spcAft>
                <a:spcPct val="0"/>
              </a:spcAft>
              <a:buClrTx/>
              <a:buSzTx/>
              <a:buFont typeface="+mj-lt"/>
              <a:buAutoNum type="arabicParenR" startAt="4"/>
              <a:tabLst/>
            </a:pPr>
            <a:r>
              <a:rPr kumimoji="0" lang="fr-FR" sz="3200" b="1" i="0" u="sng" strike="noStrike" cap="none" normalizeH="0" baseline="0" dirty="0" smtClean="0">
                <a:ln>
                  <a:noFill/>
                </a:ln>
                <a:solidFill>
                  <a:srgbClr val="7030A0"/>
                </a:solidFill>
                <a:effectLst/>
                <a:latin typeface="Monotype Corsiva" pitchFamily="66" charset="0"/>
                <a:ea typeface="Calibri" pitchFamily="34" charset="0"/>
                <a:cs typeface="Arial" pitchFamily="34" charset="0"/>
              </a:rPr>
              <a:t>Nicotine :</a:t>
            </a:r>
            <a:endParaRPr kumimoji="0" lang="fr-FR" sz="3200" b="0" i="0" u="none" strike="noStrike" cap="none" normalizeH="0" baseline="0" dirty="0" smtClean="0">
              <a:ln>
                <a:noFill/>
              </a:ln>
              <a:solidFill>
                <a:srgbClr val="7030A0"/>
              </a:solidFill>
              <a:effectLst/>
              <a:latin typeface="Monotype Corsiva" pitchFamily="66" charset="0"/>
              <a:cs typeface="Arial" pitchFamily="34" charset="0"/>
            </a:endParaRPr>
          </a:p>
        </p:txBody>
      </p:sp>
      <p:sp>
        <p:nvSpPr>
          <p:cNvPr id="7" name="Carré corné 6"/>
          <p:cNvSpPr/>
          <p:nvPr/>
        </p:nvSpPr>
        <p:spPr>
          <a:xfrm>
            <a:off x="7143768" y="-71462"/>
            <a:ext cx="1928794" cy="2000264"/>
          </a:xfrm>
          <a:prstGeom prst="foldedCorner">
            <a:avLst/>
          </a:prstGeom>
          <a:blipFill>
            <a:blip r:embed="rId2"/>
            <a:tile tx="0" ty="0" sx="100000" sy="100000" flip="none" algn="tl"/>
          </a:blip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r-FR" sz="2000" b="1" dirty="0">
                <a:solidFill>
                  <a:schemeClr val="tx1"/>
                </a:solidFill>
                <a:latin typeface="Monotype Corsiva" pitchFamily="66" charset="0"/>
              </a:rPr>
              <a:t>Muscarine</a:t>
            </a:r>
            <a:endParaRPr lang="fr-FR" sz="2000" dirty="0">
              <a:solidFill>
                <a:schemeClr val="tx1"/>
              </a:solidFill>
              <a:latin typeface="Monotype Corsiva" pitchFamily="66" charset="0"/>
            </a:endParaRPr>
          </a:p>
          <a:p>
            <a:pPr algn="ctr"/>
            <a:r>
              <a:rPr lang="fr-FR" sz="2000" b="1" dirty="0">
                <a:solidFill>
                  <a:schemeClr val="tx1"/>
                </a:solidFill>
                <a:latin typeface="Monotype Corsiva" pitchFamily="66" charset="0"/>
              </a:rPr>
              <a:t>Pilocarpine </a:t>
            </a:r>
            <a:endParaRPr lang="fr-FR" sz="2000" dirty="0" smtClean="0">
              <a:solidFill>
                <a:schemeClr val="tx1"/>
              </a:solidFill>
              <a:latin typeface="Monotype Corsiva" pitchFamily="66" charset="0"/>
            </a:endParaRPr>
          </a:p>
          <a:p>
            <a:pPr algn="ctr"/>
            <a:r>
              <a:rPr lang="fr-FR" sz="2000" b="1" u="sng" dirty="0" smtClean="0">
                <a:solidFill>
                  <a:srgbClr val="FF0000"/>
                </a:solidFill>
                <a:latin typeface="Monotype Corsiva" pitchFamily="66" charset="0"/>
              </a:rPr>
              <a:t>Nicotine </a:t>
            </a:r>
            <a:endParaRPr lang="fr-FR" sz="2000" u="sng" dirty="0" smtClean="0">
              <a:solidFill>
                <a:srgbClr val="FF0000"/>
              </a:solidFill>
              <a:latin typeface="Monotype Corsiva" pitchFamily="66" charset="0"/>
            </a:endParaRPr>
          </a:p>
          <a:p>
            <a:pPr lvl="0" algn="ctr"/>
            <a:endParaRPr lang="fr-FR" dirty="0"/>
          </a:p>
          <a:p>
            <a:pPr algn="ctr"/>
            <a:endParaRPr lang="ar-DZ" dirty="0"/>
          </a:p>
        </p:txBody>
      </p:sp>
      <p:sp>
        <p:nvSpPr>
          <p:cNvPr id="13313" name="Rectangle 1"/>
          <p:cNvSpPr>
            <a:spLocks noChangeArrowheads="1"/>
          </p:cNvSpPr>
          <p:nvPr/>
        </p:nvSpPr>
        <p:spPr bwMode="auto">
          <a:xfrm>
            <a:off x="214282" y="2482799"/>
            <a:ext cx="8715436"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Action sur la respiration :</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dose toxique, on observe une dépression respiratoire pouvant aller jusqu’ à l’arrêt respiratoire.</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Utilisation thérapeutique :</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 nicotine est utilisée pour faciliter l’arrêt du tabac. Elle est commercialisée sous forme de gomme à mâcher et de dispositifs d’administration transdermique.</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Nicotine :          NICORETTE® gomme à mâcher</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NICOPATCH® dispositif transdermique</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12"/>
          </p:nvPr>
        </p:nvSpPr>
        <p:spPr/>
        <p:txBody>
          <a:bodyPr/>
          <a:lstStyle/>
          <a:p>
            <a:fld id="{2D5175B3-1ABB-4E0E-A62A-C4B56673AA8D}" type="slidenum">
              <a:rPr lang="fr-FR" smtClean="0"/>
              <a:pPr/>
              <a:t>16</a:t>
            </a:fld>
            <a:endParaRPr lang="fr-FR" dirty="0"/>
          </a:p>
        </p:txBody>
      </p:sp>
      <p:sp>
        <p:nvSpPr>
          <p:cNvPr id="12289" name="Rectangle 1"/>
          <p:cNvSpPr>
            <a:spLocks noChangeArrowheads="1"/>
          </p:cNvSpPr>
          <p:nvPr/>
        </p:nvSpPr>
        <p:spPr bwMode="auto">
          <a:xfrm>
            <a:off x="191232" y="262574"/>
            <a:ext cx="3666388"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Font typeface="+mj-lt"/>
              <a:buAutoNum type="alphaUcPeriod" startAt="3"/>
              <a:tabLst/>
            </a:pPr>
            <a:r>
              <a:rPr kumimoji="0" lang="fr-FR" sz="2800" b="1" i="0" u="sng" strike="noStrike" cap="none" normalizeH="0" baseline="0" dirty="0" smtClean="0">
                <a:ln>
                  <a:noFill/>
                </a:ln>
                <a:solidFill>
                  <a:srgbClr val="0070C0"/>
                </a:solidFill>
                <a:effectLst/>
                <a:latin typeface="Monotype Corsiva" pitchFamily="66" charset="0"/>
                <a:ea typeface="Calibri" pitchFamily="34" charset="0"/>
                <a:cs typeface="Times New Roman" pitchFamily="18" charset="0"/>
              </a:rPr>
              <a:t>Analogues synthétiques :</a:t>
            </a:r>
            <a:endParaRPr kumimoji="0" lang="fr-FR" sz="3200" b="0" i="0" u="none" strike="noStrike" cap="none" normalizeH="0" baseline="0" dirty="0" smtClean="0">
              <a:ln>
                <a:noFill/>
              </a:ln>
              <a:solidFill>
                <a:srgbClr val="0070C0"/>
              </a:solidFill>
              <a:effectLst/>
              <a:latin typeface="Monotype Corsiva" pitchFamily="66" charset="0"/>
              <a:cs typeface="Arial" pitchFamily="34" charset="0"/>
            </a:endParaRPr>
          </a:p>
        </p:txBody>
      </p:sp>
      <p:sp>
        <p:nvSpPr>
          <p:cNvPr id="6" name="Carré corné 5"/>
          <p:cNvSpPr/>
          <p:nvPr/>
        </p:nvSpPr>
        <p:spPr>
          <a:xfrm>
            <a:off x="7072330" y="0"/>
            <a:ext cx="2071670" cy="2285992"/>
          </a:xfrm>
          <a:prstGeom prst="foldedCorner">
            <a:avLst/>
          </a:prstGeom>
          <a:blipFill>
            <a:blip r:embed="rId2"/>
            <a:tile tx="0" ty="0" sx="100000" sy="100000" flip="none" algn="tl"/>
          </a:blip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r-FR" sz="2000" b="1" u="sng" dirty="0" smtClean="0">
              <a:solidFill>
                <a:srgbClr val="FF0000"/>
              </a:solidFill>
              <a:latin typeface="Monotype Corsiva" pitchFamily="66" charset="0"/>
            </a:endParaRPr>
          </a:p>
          <a:p>
            <a:pPr algn="ctr"/>
            <a:endParaRPr lang="fr-FR" sz="2000" b="1" u="sng" dirty="0">
              <a:solidFill>
                <a:srgbClr val="FF0000"/>
              </a:solidFill>
              <a:latin typeface="Monotype Corsiva" pitchFamily="66" charset="0"/>
            </a:endParaRPr>
          </a:p>
          <a:p>
            <a:pPr algn="ctr"/>
            <a:endParaRPr lang="fr-FR" sz="2000" b="1" u="sng" dirty="0" smtClean="0">
              <a:solidFill>
                <a:srgbClr val="FF0000"/>
              </a:solidFill>
              <a:latin typeface="Monotype Corsiva" pitchFamily="66" charset="0"/>
            </a:endParaRPr>
          </a:p>
          <a:p>
            <a:pPr algn="ctr"/>
            <a:endParaRPr lang="fr-FR" sz="2000" b="1" u="sng" dirty="0">
              <a:solidFill>
                <a:srgbClr val="FF0000"/>
              </a:solidFill>
              <a:latin typeface="Monotype Corsiva" pitchFamily="66" charset="0"/>
            </a:endParaRPr>
          </a:p>
          <a:p>
            <a:pPr algn="ctr"/>
            <a:r>
              <a:rPr lang="fr-FR" sz="2000" b="1" u="sng" dirty="0" err="1" smtClean="0">
                <a:solidFill>
                  <a:srgbClr val="FF0000"/>
                </a:solidFill>
                <a:latin typeface="Monotype Corsiva" pitchFamily="66" charset="0"/>
              </a:rPr>
              <a:t>Acéclidine</a:t>
            </a:r>
            <a:r>
              <a:rPr lang="fr-FR" sz="2000" b="1" dirty="0" smtClean="0">
                <a:solidFill>
                  <a:schemeClr val="tx1"/>
                </a:solidFill>
                <a:latin typeface="Monotype Corsiva" pitchFamily="66" charset="0"/>
              </a:rPr>
              <a:t> </a:t>
            </a:r>
            <a:endParaRPr lang="fr-FR" sz="2000" dirty="0" smtClean="0">
              <a:solidFill>
                <a:schemeClr val="tx1"/>
              </a:solidFill>
              <a:latin typeface="Monotype Corsiva" pitchFamily="66" charset="0"/>
            </a:endParaRPr>
          </a:p>
          <a:p>
            <a:pPr lvl="0" algn="ctr"/>
            <a:r>
              <a:rPr lang="fr-FR" sz="2000" b="1" dirty="0" smtClean="0">
                <a:solidFill>
                  <a:schemeClr val="tx1"/>
                </a:solidFill>
                <a:latin typeface="Monotype Corsiva" pitchFamily="66" charset="0"/>
              </a:rPr>
              <a:t> </a:t>
            </a:r>
            <a:endParaRPr lang="fr-FR" sz="2000" dirty="0" smtClean="0">
              <a:solidFill>
                <a:schemeClr val="tx1"/>
              </a:solidFill>
              <a:latin typeface="Monotype Corsiva" pitchFamily="66" charset="0"/>
            </a:endParaRPr>
          </a:p>
          <a:p>
            <a:pPr algn="ctr"/>
            <a:endParaRPr lang="fr-FR" dirty="0" smtClean="0"/>
          </a:p>
          <a:p>
            <a:pPr lvl="0" algn="ctr"/>
            <a:endParaRPr lang="fr-FR" dirty="0"/>
          </a:p>
          <a:p>
            <a:pPr algn="ctr"/>
            <a:endParaRPr lang="ar-DZ" dirty="0"/>
          </a:p>
        </p:txBody>
      </p:sp>
      <p:sp>
        <p:nvSpPr>
          <p:cNvPr id="12290" name="Rectangle 2"/>
          <p:cNvSpPr>
            <a:spLocks noChangeArrowheads="1"/>
          </p:cNvSpPr>
          <p:nvPr/>
        </p:nvSpPr>
        <p:spPr bwMode="auto">
          <a:xfrm>
            <a:off x="1285852" y="928670"/>
            <a:ext cx="4714908"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marR="0" lvl="0" indent="-514350" algn="l" defTabSz="914400" rtl="0" eaLnBrk="1" fontAlgn="base" latinLnBrk="0" hangingPunct="1">
              <a:lnSpc>
                <a:spcPct val="100000"/>
              </a:lnSpc>
              <a:spcBef>
                <a:spcPct val="0"/>
              </a:spcBef>
              <a:spcAft>
                <a:spcPct val="0"/>
              </a:spcAft>
              <a:buClrTx/>
              <a:buSzTx/>
              <a:buFont typeface="+mj-lt"/>
              <a:buAutoNum type="arabicParenR"/>
              <a:tabLst/>
            </a:pPr>
            <a:r>
              <a:rPr kumimoji="0" lang="fr-FR" sz="2800" b="1" i="0" u="sng" strike="noStrike" cap="none" normalizeH="0" baseline="0" dirty="0" smtClean="0">
                <a:ln>
                  <a:noFill/>
                </a:ln>
                <a:solidFill>
                  <a:srgbClr val="7030A0"/>
                </a:solidFill>
                <a:effectLst/>
                <a:latin typeface="Monotype Corsiva" pitchFamily="66" charset="0"/>
                <a:ea typeface="Calibri" pitchFamily="34" charset="0"/>
                <a:cs typeface="Arial" pitchFamily="34" charset="0"/>
              </a:rPr>
              <a:t>Acéclidine :</a:t>
            </a:r>
            <a:endParaRPr kumimoji="0" lang="fr-FR" sz="3200" b="0" i="0" u="none" strike="noStrike" cap="none" normalizeH="0" baseline="0" dirty="0" smtClean="0">
              <a:ln>
                <a:noFill/>
              </a:ln>
              <a:solidFill>
                <a:srgbClr val="7030A0"/>
              </a:solidFill>
              <a:effectLst/>
              <a:latin typeface="Monotype Corsiva" pitchFamily="66" charset="0"/>
              <a:cs typeface="Arial" pitchFamily="34" charset="0"/>
            </a:endParaRPr>
          </a:p>
        </p:txBody>
      </p:sp>
      <p:sp>
        <p:nvSpPr>
          <p:cNvPr id="12291" name="Rectangle 3"/>
          <p:cNvSpPr>
            <a:spLocks noChangeArrowheads="1"/>
          </p:cNvSpPr>
          <p:nvPr/>
        </p:nvSpPr>
        <p:spPr bwMode="auto">
          <a:xfrm>
            <a:off x="214282" y="2500306"/>
            <a:ext cx="785818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L’acéclidine est un </a:t>
            </a:r>
            <a:r>
              <a:rPr kumimoji="0" lang="fr-FR"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cholinomimétique</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 synthèse, utilisé sous forme de collyre dans le traitement du glaucome et agissant par le même mécanisme que la pilocarpine</a:t>
            </a:r>
            <a:endParaRPr kumimoji="0" lang="fr-FR"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Acéclidine :</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GLAUCOSTAT® collyre</a:t>
            </a:r>
            <a:endParaRPr kumimoji="0" lang="fr-FR" sz="4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a:spLocks noGrp="1"/>
          </p:cNvSpPr>
          <p:nvPr>
            <p:ph type="sldNum" sz="quarter" idx="12"/>
          </p:nvPr>
        </p:nvSpPr>
        <p:spPr/>
        <p:txBody>
          <a:bodyPr/>
          <a:lstStyle/>
          <a:p>
            <a:fld id="{2D5175B3-1ABB-4E0E-A62A-C4B56673AA8D}" type="slidenum">
              <a:rPr lang="fr-FR" smtClean="0"/>
              <a:pPr/>
              <a:t>17</a:t>
            </a:fld>
            <a:endParaRPr lang="fr-FR" dirty="0"/>
          </a:p>
        </p:txBody>
      </p:sp>
      <p:sp>
        <p:nvSpPr>
          <p:cNvPr id="5" name="Ruban vers le haut 4"/>
          <p:cNvSpPr/>
          <p:nvPr/>
        </p:nvSpPr>
        <p:spPr>
          <a:xfrm>
            <a:off x="214314" y="1643050"/>
            <a:ext cx="8358214" cy="3071834"/>
          </a:xfrm>
          <a:prstGeom prst="ribbon2">
            <a:avLst>
              <a:gd name="adj1" fmla="val 11239"/>
              <a:gd name="adj2" fmla="val 75000"/>
            </a:avLst>
          </a:prstGeom>
          <a:solidFill>
            <a:schemeClr val="accent2">
              <a:lumMod val="40000"/>
              <a:lumOff val="60000"/>
            </a:schemeClr>
          </a:solidFill>
          <a:ln>
            <a:solidFill>
              <a:schemeClr val="accent2">
                <a:lumMod val="60000"/>
                <a:lumOff val="40000"/>
              </a:schemeClr>
            </a:solid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28700" lvl="0" indent="-1028700" algn="ctr">
              <a:buClr>
                <a:srgbClr val="7030A0"/>
              </a:buClr>
              <a:buFont typeface="+mj-lt"/>
              <a:buAutoNum type="romanUcPeriod" startAt="4"/>
            </a:pPr>
            <a:r>
              <a:rPr lang="fr-FR" sz="4400" b="1" i="1" u="sng" dirty="0" smtClean="0">
                <a:solidFill>
                  <a:srgbClr val="7030A0"/>
                </a:solidFill>
                <a:latin typeface="Monotype Corsiva" pitchFamily="66" charset="0"/>
              </a:rPr>
              <a:t>Parasympathomimétiques indirects </a:t>
            </a:r>
            <a:endParaRPr lang="fr-FR" sz="4400" dirty="0" smtClean="0">
              <a:solidFill>
                <a:srgbClr val="7030A0"/>
              </a:solidFill>
              <a:latin typeface="Monotype Corsiva" pitchFamily="66" charset="0"/>
            </a:endParaRPr>
          </a:p>
        </p:txBody>
      </p:sp>
      <p:sp>
        <p:nvSpPr>
          <p:cNvPr id="9217" name="Rectangle 1"/>
          <p:cNvSpPr>
            <a:spLocks noChangeArrowheads="1"/>
          </p:cNvSpPr>
          <p:nvPr/>
        </p:nvSpPr>
        <p:spPr bwMode="auto">
          <a:xfrm>
            <a:off x="357158" y="1441440"/>
            <a:ext cx="7929618"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Les cholinomimétiques indirects, qui en règle générale n’agissent pas eux-mêmes sur les récepteurs cholinergiques, exercent leurs effets par l’intermédiaire de l’acétylcholine endogène dont ils augmentent la concentration au niveau des récepteurs, et c’est l’acétylcholine qui est responsable des effets observés.</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Cette élévation du taux d’acétylcholine peut provenir  soit d’une augmentation de sa synthèse et de sa  libération, soit d’une inhibition de sa destruction.</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xit" presetSubtype="4" fill="hold" grpId="0" nodeType="clickEffect">
                                  <p:stCondLst>
                                    <p:cond delay="0"/>
                                  </p:stCondLst>
                                  <p:childTnLst>
                                    <p:animEffect transition="out" filter="slide(fromBottom)">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9217"/>
                                        </p:tgtEl>
                                        <p:attrNameLst>
                                          <p:attrName>style.visibility</p:attrName>
                                        </p:attrNameLst>
                                      </p:cBhvr>
                                      <p:to>
                                        <p:strVal val="visible"/>
                                      </p:to>
                                    </p:set>
                                    <p:animEffect transition="in" filter="slide(fromBottom)">
                                      <p:cBhvr>
                                        <p:cTn id="11" dur="500"/>
                                        <p:tgtEl>
                                          <p:spTgt spid="92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21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a:spLocks noGrp="1"/>
          </p:cNvSpPr>
          <p:nvPr>
            <p:ph type="sldNum" sz="quarter" idx="12"/>
          </p:nvPr>
        </p:nvSpPr>
        <p:spPr/>
        <p:txBody>
          <a:bodyPr/>
          <a:lstStyle/>
          <a:p>
            <a:fld id="{2D5175B3-1ABB-4E0E-A62A-C4B56673AA8D}" type="slidenum">
              <a:rPr lang="fr-FR" smtClean="0"/>
              <a:pPr/>
              <a:t>18</a:t>
            </a:fld>
            <a:endParaRPr lang="fr-FR" dirty="0"/>
          </a:p>
        </p:txBody>
      </p:sp>
      <p:sp>
        <p:nvSpPr>
          <p:cNvPr id="8193" name="Rectangle 1"/>
          <p:cNvSpPr>
            <a:spLocks noChangeArrowheads="1"/>
          </p:cNvSpPr>
          <p:nvPr/>
        </p:nvSpPr>
        <p:spPr bwMode="auto">
          <a:xfrm>
            <a:off x="357158" y="619764"/>
            <a:ext cx="5786446"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marR="0" lvl="0" indent="-514350" algn="l" defTabSz="914400" rtl="0" eaLnBrk="1" fontAlgn="base" latinLnBrk="0" hangingPunct="1">
              <a:lnSpc>
                <a:spcPct val="100000"/>
              </a:lnSpc>
              <a:spcBef>
                <a:spcPct val="0"/>
              </a:spcBef>
              <a:spcAft>
                <a:spcPct val="0"/>
              </a:spcAft>
              <a:buClrTx/>
              <a:buSzTx/>
              <a:buFont typeface="+mj-lt"/>
              <a:buAutoNum type="arabicParenR"/>
              <a:tabLst/>
            </a:pPr>
            <a:r>
              <a:rPr kumimoji="0" lang="fr-FR" sz="2800" b="1" i="0" u="sng" strike="noStrike" cap="none" normalizeH="0" baseline="0" dirty="0" smtClean="0">
                <a:ln>
                  <a:noFill/>
                </a:ln>
                <a:solidFill>
                  <a:srgbClr val="0070C0"/>
                </a:solidFill>
                <a:effectLst/>
                <a:latin typeface="Monotype Corsiva" pitchFamily="66" charset="0"/>
                <a:ea typeface="Calibri" pitchFamily="34" charset="0"/>
                <a:cs typeface="Arial" pitchFamily="34" charset="0"/>
              </a:rPr>
              <a:t>Augmentation de la synthèse :</a:t>
            </a:r>
            <a:endParaRPr kumimoji="0" lang="fr-FR" sz="3600" b="0" i="0" u="none" strike="noStrike" cap="none" normalizeH="0" baseline="0" dirty="0" smtClean="0">
              <a:ln>
                <a:noFill/>
              </a:ln>
              <a:solidFill>
                <a:srgbClr val="0070C0"/>
              </a:solidFill>
              <a:effectLst/>
              <a:latin typeface="Monotype Corsiva" pitchFamily="66" charset="0"/>
              <a:cs typeface="Arial" pitchFamily="34" charset="0"/>
            </a:endParaRPr>
          </a:p>
        </p:txBody>
      </p:sp>
      <p:sp>
        <p:nvSpPr>
          <p:cNvPr id="8194" name="Rectangle 2"/>
          <p:cNvSpPr>
            <a:spLocks noChangeArrowheads="1"/>
          </p:cNvSpPr>
          <p:nvPr/>
        </p:nvSpPr>
        <p:spPr bwMode="auto">
          <a:xfrm>
            <a:off x="500034" y="1714488"/>
            <a:ext cx="8001056"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Des substances intervenant directement ou indirectement dans la synthèse d’acétylcholine ont été étudiées : </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 bedaine, la phosphocholine</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appelée </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citicholine </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ou </a:t>
            </a:r>
            <a:r>
              <a:rPr kumimoji="0" lang="fr-FR" sz="28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CDP-choline</a:t>
            </a:r>
            <a:r>
              <a:rPr kumimoji="0" lang="fr-FR"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.Cette</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dernière est proposée dans le traitement des accidents vasculaires cérébraux et des traumatismes crâniens.</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Citicoline</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REXORT® </a:t>
            </a:r>
            <a:r>
              <a:rPr kumimoji="0" lang="fr-FR"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inj</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Espace réservé du numéro de diapositive 18"/>
          <p:cNvSpPr>
            <a:spLocks noGrp="1"/>
          </p:cNvSpPr>
          <p:nvPr>
            <p:ph type="sldNum" sz="quarter" idx="12"/>
          </p:nvPr>
        </p:nvSpPr>
        <p:spPr/>
        <p:txBody>
          <a:bodyPr/>
          <a:lstStyle/>
          <a:p>
            <a:fld id="{2D5175B3-1ABB-4E0E-A62A-C4B56673AA8D}" type="slidenum">
              <a:rPr lang="fr-FR" smtClean="0"/>
              <a:pPr/>
              <a:t>19</a:t>
            </a:fld>
            <a:endParaRPr lang="fr-FR" dirty="0"/>
          </a:p>
        </p:txBody>
      </p:sp>
      <p:sp>
        <p:nvSpPr>
          <p:cNvPr id="5" name="Rectangle 4"/>
          <p:cNvSpPr/>
          <p:nvPr/>
        </p:nvSpPr>
        <p:spPr>
          <a:xfrm>
            <a:off x="285720" y="214290"/>
            <a:ext cx="4663456" cy="523220"/>
          </a:xfrm>
          <a:prstGeom prst="rect">
            <a:avLst/>
          </a:prstGeom>
        </p:spPr>
        <p:txBody>
          <a:bodyPr wrap="none">
            <a:spAutoFit/>
          </a:bodyPr>
          <a:lstStyle/>
          <a:p>
            <a:pPr marL="514350" indent="-514350">
              <a:buFont typeface="+mj-lt"/>
              <a:buAutoNum type="arabicParenR" startAt="2"/>
            </a:pPr>
            <a:r>
              <a:rPr lang="fr-FR" sz="2800" b="1" u="sng" dirty="0" smtClean="0">
                <a:solidFill>
                  <a:srgbClr val="0070C0"/>
                </a:solidFill>
                <a:latin typeface="Monotype Corsiva" pitchFamily="66" charset="0"/>
              </a:rPr>
              <a:t>Augmentation de la libération :</a:t>
            </a:r>
            <a:endParaRPr lang="fr-FR" sz="2800" dirty="0">
              <a:solidFill>
                <a:srgbClr val="0070C0"/>
              </a:solidFill>
              <a:latin typeface="Monotype Corsiva" pitchFamily="66" charset="0"/>
            </a:endParaRPr>
          </a:p>
        </p:txBody>
      </p:sp>
      <p:sp>
        <p:nvSpPr>
          <p:cNvPr id="7169" name="Rectangle 1"/>
          <p:cNvSpPr>
            <a:spLocks noChangeArrowheads="1"/>
          </p:cNvSpPr>
          <p:nvPr/>
        </p:nvSpPr>
        <p:spPr bwMode="auto">
          <a:xfrm>
            <a:off x="106778" y="939682"/>
            <a:ext cx="8929718" cy="54476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 principal </a:t>
            </a:r>
            <a:r>
              <a:rPr kumimoji="0" lang="fr-FR"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médt</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qui agit en libérant de l’</a:t>
            </a:r>
            <a:r>
              <a:rPr lang="fr-FR" sz="2000" dirty="0" smtClean="0">
                <a:latin typeface="Times New Roman" pitchFamily="18" charset="0"/>
                <a:ea typeface="Calibri" pitchFamily="34" charset="0"/>
                <a:cs typeface="Times New Roman" pitchFamily="18" charset="0"/>
              </a:rPr>
              <a:t>ACH</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est le </a:t>
            </a: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cisapride</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fr-FR" sz="2000" dirty="0" smtClean="0">
                <a:latin typeface="Times New Roman" pitchFamily="18" charset="0"/>
                <a:ea typeface="Calibri" pitchFamily="34" charset="0"/>
                <a:cs typeface="Times New Roman" pitchFamily="18" charset="0"/>
              </a:rPr>
              <a:t>Il </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favorise la libération d’ACH par les fibres cholinergiques du tube digestif            augmentation de la motricité (l’œsophage, l’estomac,  duodénum, intestin grêle , colon).</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Il augmente la pression du sphincter inferieur de l’œsophage, s’opposant ainsi au reflux gastro-œsophagien.</a:t>
            </a:r>
            <a:endParaRPr kumimoji="0" lang="fr-FR"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L’indication essentielle du cisapride est le reflux gastro-œsophagien.</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0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contre indication: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en cas d’obstacle organique du bol alimentaire. Il peut donner des douleurs intestinales, de la diarrhée et de modifier la cinétique d’absorption d’autres médicaments.</a:t>
            </a:r>
            <a:endParaRPr kumimoji="0" lang="fr-FR"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L’atropine s’oppose  aux effets du cisapride en inhibant les récepteurs muscariniques.</a:t>
            </a:r>
          </a:p>
          <a:p>
            <a:pPr algn="justLow" eaLnBrk="0" fontAlgn="base" hangingPunct="0">
              <a:spcBef>
                <a:spcPct val="0"/>
              </a:spcBef>
              <a:spcAft>
                <a:spcPct val="0"/>
              </a:spcAft>
            </a:pPr>
            <a:r>
              <a:rPr lang="fr-FR" sz="2000" dirty="0" smtClean="0">
                <a:latin typeface="Times New Roman" pitchFamily="18" charset="0"/>
                <a:cs typeface="Times New Roman" pitchFamily="18" charset="0"/>
              </a:rPr>
              <a:t>Le cisapride n’a pas d’action centrale car, dans  les conditions habituelles d’utilisation, il ne traverse pas la barrière hémato-encéphalique.</a:t>
            </a:r>
          </a:p>
          <a:p>
            <a:pPr algn="justLow" eaLnBrk="0" fontAlgn="base" hangingPunct="0">
              <a:spcBef>
                <a:spcPct val="0"/>
              </a:spcBef>
              <a:spcAft>
                <a:spcPct val="0"/>
              </a:spcAft>
            </a:pPr>
            <a:r>
              <a:rPr lang="fr-FR" sz="2800" dirty="0" smtClean="0"/>
              <a:t>Cisapride : PREPULSID® solution buvable.</a:t>
            </a:r>
          </a:p>
          <a:p>
            <a:pPr algn="justLow" eaLnBrk="0" fontAlgn="base" hangingPunct="0">
              <a:spcBef>
                <a:spcPct val="0"/>
              </a:spcBef>
              <a:spcAft>
                <a:spcPct val="0"/>
              </a:spcAft>
            </a:pPr>
            <a:endParaRPr lang="fr-FR" sz="2000" dirty="0" smtClean="0">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cxnSp>
        <p:nvCxnSpPr>
          <p:cNvPr id="8" name="Connecteur droit avec flèche 7"/>
          <p:cNvCxnSpPr/>
          <p:nvPr/>
        </p:nvCxnSpPr>
        <p:spPr>
          <a:xfrm>
            <a:off x="8001024" y="1196752"/>
            <a:ext cx="571504"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2D5175B3-1ABB-4E0E-A62A-C4B56673AA8D}" type="slidenum">
              <a:rPr lang="fr-FR" smtClean="0"/>
              <a:pPr/>
              <a:t>2</a:t>
            </a:fld>
            <a:endParaRPr lang="fr-FR" dirty="0"/>
          </a:p>
        </p:txBody>
      </p:sp>
      <p:sp>
        <p:nvSpPr>
          <p:cNvPr id="64513" name="Rectangle 1"/>
          <p:cNvSpPr>
            <a:spLocks noChangeArrowheads="1"/>
          </p:cNvSpPr>
          <p:nvPr/>
        </p:nvSpPr>
        <p:spPr bwMode="auto">
          <a:xfrm>
            <a:off x="285720" y="756146"/>
            <a:ext cx="8286776"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3600" b="1" i="1" u="sng" strike="noStrike" cap="none" normalizeH="0" baseline="0" dirty="0" smtClean="0">
                <a:ln>
                  <a:noFill/>
                </a:ln>
                <a:solidFill>
                  <a:srgbClr val="7030A0"/>
                </a:solidFill>
                <a:effectLst/>
                <a:latin typeface="Monotype Corsiva" pitchFamily="66" charset="0"/>
                <a:ea typeface="Calibri" pitchFamily="34" charset="0"/>
                <a:cs typeface="Arial" pitchFamily="34" charset="0"/>
              </a:rPr>
              <a:t>Plan :</a:t>
            </a:r>
            <a:endParaRPr kumimoji="0" lang="fr-FR" sz="3600" b="1" i="1" u="sng" strike="noStrike" cap="none" normalizeH="0" baseline="0" dirty="0" smtClean="0">
              <a:ln>
                <a:noFill/>
              </a:ln>
              <a:solidFill>
                <a:srgbClr val="7030A0"/>
              </a:solidFill>
              <a:effectLst/>
              <a:latin typeface="Monotype Corsiva" pitchFamily="66" charset="0"/>
              <a:cs typeface="Arial" pitchFamily="34" charset="0"/>
            </a:endParaRPr>
          </a:p>
          <a:p>
            <a:pPr marL="400050" marR="0" lvl="0" indent="-400050" algn="l" defTabSz="914400" rtl="0" eaLnBrk="0" fontAlgn="base" latinLnBrk="0" hangingPunct="0">
              <a:lnSpc>
                <a:spcPct val="100000"/>
              </a:lnSpc>
              <a:spcBef>
                <a:spcPct val="0"/>
              </a:spcBef>
              <a:spcAft>
                <a:spcPct val="0"/>
              </a:spcAft>
              <a:buClrTx/>
              <a:buSzTx/>
              <a:buFont typeface="+mj-lt"/>
              <a:buAutoNum type="romanUcPeriod"/>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Introduction</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400050" marR="0" lvl="0" indent="-400050" algn="l" defTabSz="914400" rtl="0" eaLnBrk="0" fontAlgn="base" latinLnBrk="0" hangingPunct="0">
              <a:lnSpc>
                <a:spcPct val="100000"/>
              </a:lnSpc>
              <a:spcBef>
                <a:spcPct val="0"/>
              </a:spcBef>
              <a:spcAft>
                <a:spcPct val="0"/>
              </a:spcAft>
              <a:buClrTx/>
              <a:buSzTx/>
              <a:buFont typeface="+mj-lt"/>
              <a:buAutoNum type="romanUcPeriod" startAt="2"/>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Les effets d’acétylcholine</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400050" marR="0" lvl="0" indent="-400050" algn="l" defTabSz="914400" rtl="0" eaLnBrk="0" fontAlgn="base" latinLnBrk="0" hangingPunct="0">
              <a:lnSpc>
                <a:spcPct val="100000"/>
              </a:lnSpc>
              <a:spcBef>
                <a:spcPct val="0"/>
              </a:spcBef>
              <a:spcAft>
                <a:spcPct val="0"/>
              </a:spcAft>
              <a:buClrTx/>
              <a:buSzTx/>
              <a:buFont typeface="+mj-lt"/>
              <a:buAutoNum type="romanUcPeriod" startAt="3"/>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Les Parasympathomimétiques directs</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1371600" lvl="2" indent="-457200" eaLnBrk="0" fontAlgn="base" hangingPunct="0">
              <a:spcBef>
                <a:spcPct val="0"/>
              </a:spcBef>
              <a:spcAft>
                <a:spcPct val="0"/>
              </a:spcAft>
              <a:buFont typeface="+mj-lt"/>
              <a:buAutoNum type="arabicParenR"/>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Les esters de choline</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1371600" lvl="2" indent="-457200" eaLnBrk="0" fontAlgn="base" hangingPunct="0">
              <a:spcBef>
                <a:spcPct val="0"/>
              </a:spcBef>
              <a:spcAft>
                <a:spcPct val="0"/>
              </a:spcAft>
              <a:buFont typeface="+mj-lt"/>
              <a:buAutoNum type="arabicParenR"/>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Les alcaloïdes naturels</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1371600" lvl="2" indent="-457200" eaLnBrk="0" fontAlgn="base" hangingPunct="0">
              <a:spcBef>
                <a:spcPct val="0"/>
              </a:spcBef>
              <a:spcAft>
                <a:spcPct val="0"/>
              </a:spcAft>
              <a:buFont typeface="+mj-lt"/>
              <a:buAutoNum type="arabicParenR"/>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Les analogues synthétiques</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400050" marR="0" lvl="0" indent="-400050" algn="l" defTabSz="914400" rtl="0" eaLnBrk="0" fontAlgn="base" latinLnBrk="0" hangingPunct="0">
              <a:lnSpc>
                <a:spcPct val="100000"/>
              </a:lnSpc>
              <a:spcBef>
                <a:spcPct val="0"/>
              </a:spcBef>
              <a:spcAft>
                <a:spcPct val="0"/>
              </a:spcAft>
              <a:buClrTx/>
              <a:buSzTx/>
              <a:buFont typeface="+mj-lt"/>
              <a:buAutoNum type="romanUcPeriod" startAt="4"/>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Les parasympathomimétiques indirects</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1371600" lvl="2" indent="-457200" eaLnBrk="0" fontAlgn="base" hangingPunct="0">
              <a:spcBef>
                <a:spcPct val="0"/>
              </a:spcBef>
              <a:spcAft>
                <a:spcPct val="0"/>
              </a:spcAft>
              <a:buFont typeface="+mj-lt"/>
              <a:buAutoNum type="arabicParenR"/>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Augmentation de la synthèse</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1371600" lvl="2" indent="-457200" eaLnBrk="0" fontAlgn="base" hangingPunct="0">
              <a:spcBef>
                <a:spcPct val="0"/>
              </a:spcBef>
              <a:spcAft>
                <a:spcPct val="0"/>
              </a:spcAft>
              <a:buFont typeface="+mj-lt"/>
              <a:buAutoNum type="arabicParenR"/>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Augmentation de la libération</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1371600" lvl="2" indent="-457200" eaLnBrk="0" fontAlgn="base" hangingPunct="0">
              <a:spcBef>
                <a:spcPct val="0"/>
              </a:spcBef>
              <a:spcAft>
                <a:spcPct val="0"/>
              </a:spcAft>
              <a:buFont typeface="+mj-lt"/>
              <a:buAutoNum type="arabicParenR"/>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Inhibition de la destruction :</a:t>
            </a:r>
            <a:r>
              <a:rPr kumimoji="0" lang="fr-FR"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anticholinestérasiques</a:t>
            </a:r>
            <a:endPar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400050" marR="0" lvl="0" indent="-400050" algn="l" defTabSz="914400" rtl="0" eaLnBrk="0" fontAlgn="base" latinLnBrk="0" hangingPunct="0">
              <a:lnSpc>
                <a:spcPct val="100000"/>
              </a:lnSpc>
              <a:spcBef>
                <a:spcPct val="0"/>
              </a:spcBef>
              <a:spcAft>
                <a:spcPct val="0"/>
              </a:spcAft>
              <a:buClrTx/>
              <a:buSzTx/>
              <a:buFont typeface="+mj-lt"/>
              <a:buAutoNum type="romanUcPeriod" startAt="6"/>
              <a:tabLst/>
            </a:pP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p:txBody>
          <a:bodyPr/>
          <a:lstStyle/>
          <a:p>
            <a:fld id="{2D5175B3-1ABB-4E0E-A62A-C4B56673AA8D}" type="slidenum">
              <a:rPr lang="fr-FR" smtClean="0"/>
              <a:pPr/>
              <a:t>20</a:t>
            </a:fld>
            <a:endParaRPr lang="fr-FR" dirty="0"/>
          </a:p>
        </p:txBody>
      </p:sp>
      <p:sp>
        <p:nvSpPr>
          <p:cNvPr id="3073" name="Rectangle 1"/>
          <p:cNvSpPr>
            <a:spLocks noChangeArrowheads="1"/>
          </p:cNvSpPr>
          <p:nvPr/>
        </p:nvSpPr>
        <p:spPr bwMode="auto">
          <a:xfrm>
            <a:off x="2079498" y="905516"/>
            <a:ext cx="1931939"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R="0" lvl="0" algn="l" defTabSz="914400" rtl="0" eaLnBrk="1" fontAlgn="base" latinLnBrk="0" hangingPunct="1">
              <a:lnSpc>
                <a:spcPct val="100000"/>
              </a:lnSpc>
              <a:spcBef>
                <a:spcPct val="0"/>
              </a:spcBef>
              <a:spcAft>
                <a:spcPct val="0"/>
              </a:spcAft>
              <a:buClrTx/>
              <a:buSzTx/>
              <a:tabLst/>
            </a:pPr>
            <a:r>
              <a:rPr kumimoji="0" lang="fr-FR" sz="2800" b="1" i="0" u="sng" strike="noStrike" cap="none" normalizeH="0" baseline="0" dirty="0" err="1" smtClean="0">
                <a:ln>
                  <a:noFill/>
                </a:ln>
                <a:solidFill>
                  <a:srgbClr val="FF0000"/>
                </a:solidFill>
                <a:effectLst/>
                <a:latin typeface="Monotype Corsiva" pitchFamily="66" charset="0"/>
                <a:ea typeface="Calibri" pitchFamily="34" charset="0"/>
                <a:cs typeface="Times New Roman" pitchFamily="18" charset="0"/>
              </a:rPr>
              <a:t>Noestigmine</a:t>
            </a:r>
            <a:r>
              <a:rPr kumimoji="0" lang="fr-FR" sz="2800" b="1" i="0" u="sng" strike="noStrike" cap="none" normalizeH="0" baseline="0" dirty="0" smtClean="0">
                <a:ln>
                  <a:noFill/>
                </a:ln>
                <a:solidFill>
                  <a:srgbClr val="FF0000"/>
                </a:solidFill>
                <a:effectLst/>
                <a:latin typeface="Monotype Corsiva" pitchFamily="66" charset="0"/>
                <a:ea typeface="Calibri" pitchFamily="34" charset="0"/>
                <a:cs typeface="Times New Roman" pitchFamily="18" charset="0"/>
              </a:rPr>
              <a:t> :</a:t>
            </a:r>
            <a:endParaRPr kumimoji="0" lang="fr-FR" sz="3200" b="0" i="0" u="none" strike="noStrike" cap="none" normalizeH="0" baseline="0" dirty="0" smtClean="0">
              <a:ln>
                <a:noFill/>
              </a:ln>
              <a:solidFill>
                <a:srgbClr val="FF0000"/>
              </a:solidFill>
              <a:effectLst/>
              <a:latin typeface="Monotype Corsiva" pitchFamily="66" charset="0"/>
              <a:cs typeface="Arial" pitchFamily="34" charset="0"/>
            </a:endParaRPr>
          </a:p>
        </p:txBody>
      </p:sp>
      <p:sp>
        <p:nvSpPr>
          <p:cNvPr id="6" name="Rectangle 5"/>
          <p:cNvSpPr/>
          <p:nvPr/>
        </p:nvSpPr>
        <p:spPr>
          <a:xfrm>
            <a:off x="357158" y="214290"/>
            <a:ext cx="3599062" cy="523220"/>
          </a:xfrm>
          <a:prstGeom prst="rect">
            <a:avLst/>
          </a:prstGeom>
        </p:spPr>
        <p:txBody>
          <a:bodyPr wrap="none">
            <a:spAutoFit/>
          </a:bodyPr>
          <a:lstStyle/>
          <a:p>
            <a:pPr marL="457200" lvl="0" indent="-457200" fontAlgn="base">
              <a:spcBef>
                <a:spcPct val="0"/>
              </a:spcBef>
              <a:spcAft>
                <a:spcPct val="0"/>
              </a:spcAft>
              <a:buFont typeface="+mj-lt"/>
              <a:buAutoNum type="alphaUcPeriod"/>
            </a:pPr>
            <a:r>
              <a:rPr lang="fr-FR" sz="2800" b="1" i="1" u="sng" dirty="0" smtClean="0">
                <a:solidFill>
                  <a:srgbClr val="7030A0"/>
                </a:solidFill>
                <a:latin typeface="Monotype Corsiva" pitchFamily="66" charset="0"/>
                <a:ea typeface="Calibri" pitchFamily="34" charset="0"/>
                <a:cs typeface="Arial" pitchFamily="34" charset="0"/>
              </a:rPr>
              <a:t>Inhibiteurs réversibles :</a:t>
            </a:r>
            <a:endParaRPr lang="fr-FR" sz="2800" dirty="0" smtClean="0">
              <a:solidFill>
                <a:srgbClr val="7030A0"/>
              </a:solidFill>
              <a:latin typeface="Monotype Corsiva" pitchFamily="66" charset="0"/>
              <a:cs typeface="Arial" pitchFamily="34" charset="0"/>
            </a:endParaRPr>
          </a:p>
        </p:txBody>
      </p:sp>
      <p:sp>
        <p:nvSpPr>
          <p:cNvPr id="3074" name="Rectangle 2"/>
          <p:cNvSpPr>
            <a:spLocks noChangeArrowheads="1"/>
          </p:cNvSpPr>
          <p:nvPr/>
        </p:nvSpPr>
        <p:spPr bwMode="auto">
          <a:xfrm>
            <a:off x="214282" y="1899154"/>
            <a:ext cx="785818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 </a:t>
            </a:r>
            <a:r>
              <a:rPr kumimoji="0" lang="fr-FR"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Noestigmine</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agit moins sur l’œil, l’appareil cardiovasculaire et le système nerveux central car elle ne traverse pas la barrière hémato-encéphalique, mais se montre plus active sur le tube digestif et la vessie.</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Elle s’utilise dans le traitement de l’atonie postopératoire(intestin, vessie), et de la myasthénie, à dose élevée, associe ou non à l’atropine.</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Elle accélère la décurarisation par effet antagoniste de celui des inhibiteurs neuromusculaires acétylcholine compétitifs.</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Neostigmine</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PROSTIGMINE</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cp</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inj</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a:spLocks noGrp="1"/>
          </p:cNvSpPr>
          <p:nvPr>
            <p:ph type="sldNum" sz="quarter" idx="12"/>
          </p:nvPr>
        </p:nvSpPr>
        <p:spPr/>
        <p:txBody>
          <a:bodyPr/>
          <a:lstStyle/>
          <a:p>
            <a:fld id="{2D5175B3-1ABB-4E0E-A62A-C4B56673AA8D}" type="slidenum">
              <a:rPr lang="fr-FR" smtClean="0"/>
              <a:pPr/>
              <a:t>21</a:t>
            </a:fld>
            <a:endParaRPr lang="fr-FR" dirty="0"/>
          </a:p>
        </p:txBody>
      </p:sp>
      <p:sp>
        <p:nvSpPr>
          <p:cNvPr id="51201" name="Rectangle 1"/>
          <p:cNvSpPr>
            <a:spLocks noChangeArrowheads="1"/>
          </p:cNvSpPr>
          <p:nvPr/>
        </p:nvSpPr>
        <p:spPr bwMode="auto">
          <a:xfrm>
            <a:off x="200987" y="285728"/>
            <a:ext cx="4299575"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514350" marR="0" lvl="0" indent="-514350" algn="l" defTabSz="914400" rtl="0" eaLnBrk="1" fontAlgn="base" latinLnBrk="0" hangingPunct="1">
              <a:lnSpc>
                <a:spcPct val="100000"/>
              </a:lnSpc>
              <a:spcBef>
                <a:spcPct val="0"/>
              </a:spcBef>
              <a:spcAft>
                <a:spcPct val="0"/>
              </a:spcAft>
              <a:buClrTx/>
              <a:buSzTx/>
              <a:buFont typeface="+mj-lt"/>
              <a:buAutoNum type="alphaUcPeriod" startAt="2"/>
              <a:tabLst/>
            </a:pPr>
            <a:r>
              <a:rPr kumimoji="0" lang="fr-FR" sz="3200" b="0" i="0" u="sng" strike="noStrike" cap="none" normalizeH="0" baseline="0" dirty="0" smtClean="0">
                <a:ln>
                  <a:noFill/>
                </a:ln>
                <a:solidFill>
                  <a:srgbClr val="0070C0"/>
                </a:solidFill>
                <a:effectLst/>
                <a:latin typeface="Monotype Corsiva" pitchFamily="66" charset="0"/>
                <a:ea typeface="Calibri" pitchFamily="34" charset="0"/>
                <a:cs typeface="Times New Roman" pitchFamily="18" charset="0"/>
              </a:rPr>
              <a:t>Inhibiteurs irréversibles</a:t>
            </a:r>
            <a:r>
              <a:rPr kumimoji="0" lang="fr-FR" sz="3200" b="0" i="0" u="none" strike="noStrike" cap="none" normalizeH="0" baseline="0" dirty="0" smtClean="0">
                <a:ln>
                  <a:noFill/>
                </a:ln>
                <a:solidFill>
                  <a:srgbClr val="0070C0"/>
                </a:solidFill>
                <a:effectLst/>
                <a:latin typeface="Monotype Corsiva" pitchFamily="66" charset="0"/>
                <a:ea typeface="Calibri" pitchFamily="34" charset="0"/>
                <a:cs typeface="Times New Roman" pitchFamily="18" charset="0"/>
              </a:rPr>
              <a:t> :</a:t>
            </a:r>
            <a:endParaRPr kumimoji="0" lang="fr-FR" sz="3200" b="0" i="0" u="none" strike="noStrike" cap="none" normalizeH="0" baseline="0" dirty="0" smtClean="0">
              <a:ln>
                <a:noFill/>
              </a:ln>
              <a:solidFill>
                <a:srgbClr val="0070C0"/>
              </a:solidFill>
              <a:effectLst/>
              <a:latin typeface="Monotype Corsiva" pitchFamily="66" charset="0"/>
              <a:cs typeface="Arial" pitchFamily="34" charset="0"/>
            </a:endParaRPr>
          </a:p>
        </p:txBody>
      </p:sp>
      <p:sp>
        <p:nvSpPr>
          <p:cNvPr id="51202" name="Rectangle 2"/>
          <p:cNvSpPr>
            <a:spLocks noChangeArrowheads="1"/>
          </p:cNvSpPr>
          <p:nvPr/>
        </p:nvSpPr>
        <p:spPr bwMode="auto">
          <a:xfrm>
            <a:off x="301772" y="1215137"/>
            <a:ext cx="7643834" cy="75405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Ces inhibiteurs irréversibles des cholinestérases, en se fixant aux enzymes par </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liaison covalente</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les inhibent irréversiblement.</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Ce sont des </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organophosphorés</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qui, en raison de leur toxicité, ne sont   qu’exceptionnellement utilisés en thérapeutique.</a:t>
            </a:r>
          </a:p>
          <a:p>
            <a:r>
              <a:rPr lang="fr-FR" sz="2800" b="1" u="sng" dirty="0" smtClean="0">
                <a:latin typeface="Times New Roman" pitchFamily="18" charset="0"/>
                <a:cs typeface="Times New Roman" pitchFamily="18" charset="0"/>
              </a:rPr>
              <a:t>Exemples :</a:t>
            </a:r>
          </a:p>
          <a:p>
            <a:pPr lvl="0">
              <a:buFont typeface="Wingdings" pitchFamily="2" charset="2"/>
              <a:buChar char="v"/>
            </a:pPr>
            <a:r>
              <a:rPr lang="fr-FR" sz="2400" dirty="0" smtClean="0">
                <a:solidFill>
                  <a:srgbClr val="7030A0"/>
                </a:solidFill>
                <a:latin typeface="Times New Roman" pitchFamily="18" charset="0"/>
                <a:cs typeface="Times New Roman" pitchFamily="18" charset="0"/>
              </a:rPr>
              <a:t>Le </a:t>
            </a:r>
            <a:r>
              <a:rPr lang="fr-FR" sz="2400" dirty="0" err="1" smtClean="0">
                <a:solidFill>
                  <a:srgbClr val="7030A0"/>
                </a:solidFill>
                <a:latin typeface="Times New Roman" pitchFamily="18" charset="0"/>
                <a:cs typeface="Times New Roman" pitchFamily="18" charset="0"/>
              </a:rPr>
              <a:t>diisopropyle</a:t>
            </a:r>
            <a:r>
              <a:rPr lang="fr-FR" sz="2400" dirty="0" smtClean="0">
                <a:solidFill>
                  <a:srgbClr val="7030A0"/>
                </a:solidFill>
                <a:latin typeface="Times New Roman" pitchFamily="18" charset="0"/>
                <a:cs typeface="Times New Roman" pitchFamily="18" charset="0"/>
              </a:rPr>
              <a:t> </a:t>
            </a:r>
            <a:r>
              <a:rPr lang="fr-FR" sz="2400" dirty="0" err="1" smtClean="0">
                <a:solidFill>
                  <a:srgbClr val="7030A0"/>
                </a:solidFill>
                <a:latin typeface="Times New Roman" pitchFamily="18" charset="0"/>
                <a:cs typeface="Times New Roman" pitchFamily="18" charset="0"/>
              </a:rPr>
              <a:t>fluorophosphate</a:t>
            </a:r>
            <a:r>
              <a:rPr lang="fr-FR" sz="2400" dirty="0" smtClean="0">
                <a:solidFill>
                  <a:srgbClr val="7030A0"/>
                </a:solidFill>
                <a:latin typeface="Times New Roman" pitchFamily="18" charset="0"/>
                <a:cs typeface="Times New Roman" pitchFamily="18" charset="0"/>
              </a:rPr>
              <a:t> ou D.F.P</a:t>
            </a:r>
            <a:r>
              <a:rPr lang="fr-FR" sz="2400" dirty="0" smtClean="0">
                <a:latin typeface="Times New Roman" pitchFamily="18" charset="0"/>
                <a:cs typeface="Times New Roman" pitchFamily="18" charset="0"/>
              </a:rPr>
              <a:t>, a été essayé dans le traitement de la myasthénie de l’iléus paralytique et sous forme de collyre dans le traitement du glaucomle.il a été d’origine d’intoxication et il n’est plus commercialisé.</a:t>
            </a:r>
          </a:p>
          <a:p>
            <a:pPr marL="0" marR="0" lvl="0" indent="0" algn="l" defTabSz="914400" rtl="0" eaLnBrk="0" fontAlgn="base" latinLnBrk="0" hangingPunct="0">
              <a:lnSpc>
                <a:spcPct val="100000"/>
              </a:lnSpc>
              <a:spcBef>
                <a:spcPct val="0"/>
              </a:spcBef>
              <a:spcAft>
                <a:spcPct val="0"/>
              </a:spcAft>
              <a:buClrTx/>
              <a:buSzTx/>
              <a:buFontTx/>
              <a:buNone/>
              <a:tabLst/>
            </a:pPr>
            <a:endParaRPr lang="fr-FR" sz="2400" dirty="0" smtClean="0">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sz="2400" dirty="0" smtClean="0">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sz="2400" dirty="0" smtClean="0">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sz="2400" dirty="0" smtClean="0">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p:txBody>
          <a:bodyPr/>
          <a:lstStyle/>
          <a:p>
            <a:fld id="{2D5175B3-1ABB-4E0E-A62A-C4B56673AA8D}" type="slidenum">
              <a:rPr lang="fr-FR" smtClean="0"/>
              <a:pPr/>
              <a:t>22</a:t>
            </a:fld>
            <a:endParaRPr lang="fr-FR" dirty="0"/>
          </a:p>
        </p:txBody>
      </p:sp>
      <p:sp>
        <p:nvSpPr>
          <p:cNvPr id="5" name="Rectangle 1"/>
          <p:cNvSpPr>
            <a:spLocks noChangeArrowheads="1"/>
          </p:cNvSpPr>
          <p:nvPr/>
        </p:nvSpPr>
        <p:spPr bwMode="auto">
          <a:xfrm>
            <a:off x="343863" y="701085"/>
            <a:ext cx="4299575"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514350" marR="0" lvl="0" indent="-514350" algn="l" defTabSz="914400" rtl="0" eaLnBrk="1" fontAlgn="base" latinLnBrk="0" hangingPunct="1">
              <a:lnSpc>
                <a:spcPct val="100000"/>
              </a:lnSpc>
              <a:spcBef>
                <a:spcPct val="0"/>
              </a:spcBef>
              <a:spcAft>
                <a:spcPct val="0"/>
              </a:spcAft>
              <a:buClrTx/>
              <a:buSzTx/>
              <a:buFont typeface="+mj-lt"/>
              <a:buAutoNum type="alphaUcPeriod" startAt="2"/>
              <a:tabLst/>
            </a:pPr>
            <a:r>
              <a:rPr kumimoji="0" lang="fr-FR" sz="3200" b="0" i="0" u="sng" strike="noStrike" cap="none" normalizeH="0" baseline="0" dirty="0" smtClean="0">
                <a:ln>
                  <a:noFill/>
                </a:ln>
                <a:solidFill>
                  <a:srgbClr val="0070C0"/>
                </a:solidFill>
                <a:effectLst/>
                <a:latin typeface="Monotype Corsiva" pitchFamily="66" charset="0"/>
                <a:ea typeface="Calibri" pitchFamily="34" charset="0"/>
                <a:cs typeface="Times New Roman" pitchFamily="18" charset="0"/>
              </a:rPr>
              <a:t>Inhibiteurs irréversibles</a:t>
            </a:r>
            <a:r>
              <a:rPr kumimoji="0" lang="fr-FR" sz="3200" b="0" i="0" u="none" strike="noStrike" cap="none" normalizeH="0" baseline="0" dirty="0" smtClean="0">
                <a:ln>
                  <a:noFill/>
                </a:ln>
                <a:solidFill>
                  <a:srgbClr val="0070C0"/>
                </a:solidFill>
                <a:effectLst/>
                <a:latin typeface="Monotype Corsiva" pitchFamily="66" charset="0"/>
                <a:ea typeface="Calibri" pitchFamily="34" charset="0"/>
                <a:cs typeface="Times New Roman" pitchFamily="18" charset="0"/>
              </a:rPr>
              <a:t> :</a:t>
            </a:r>
            <a:endParaRPr kumimoji="0" lang="fr-FR" sz="3200" b="0" i="0" u="none" strike="noStrike" cap="none" normalizeH="0" baseline="0" dirty="0" smtClean="0">
              <a:ln>
                <a:noFill/>
              </a:ln>
              <a:solidFill>
                <a:srgbClr val="0070C0"/>
              </a:solidFill>
              <a:effectLst/>
              <a:latin typeface="Monotype Corsiva" pitchFamily="66" charset="0"/>
              <a:cs typeface="Arial" pitchFamily="34" charset="0"/>
            </a:endParaRPr>
          </a:p>
        </p:txBody>
      </p:sp>
      <p:sp>
        <p:nvSpPr>
          <p:cNvPr id="52226" name="Rectangle 2"/>
          <p:cNvSpPr>
            <a:spLocks noChangeArrowheads="1"/>
          </p:cNvSpPr>
          <p:nvPr/>
        </p:nvSpPr>
        <p:spPr bwMode="auto">
          <a:xfrm>
            <a:off x="357158" y="1798067"/>
            <a:ext cx="821537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fontAlgn="base">
              <a:spcBef>
                <a:spcPct val="0"/>
              </a:spcBef>
              <a:spcAft>
                <a:spcPct val="0"/>
              </a:spcAft>
              <a:buFont typeface="Wingdings" pitchFamily="2" charset="2"/>
              <a:buChar char="v"/>
            </a:pPr>
            <a:r>
              <a:rPr kumimoji="0" lang="fr-FR" sz="2400" b="0" i="0" u="none"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Le </a:t>
            </a:r>
            <a:r>
              <a:rPr kumimoji="0" lang="fr-FR" sz="2400" b="0" i="0" u="none" strike="noStrike" cap="none" normalizeH="0" baseline="0" dirty="0" err="1" smtClean="0">
                <a:ln>
                  <a:noFill/>
                </a:ln>
                <a:solidFill>
                  <a:srgbClr val="7030A0"/>
                </a:solidFill>
                <a:effectLst/>
                <a:latin typeface="Times New Roman" pitchFamily="18" charset="0"/>
                <a:ea typeface="Calibri" pitchFamily="34" charset="0"/>
                <a:cs typeface="Times New Roman" pitchFamily="18" charset="0"/>
              </a:rPr>
              <a:t>malathion</a:t>
            </a:r>
            <a:r>
              <a:rPr kumimoji="0" lang="fr-FR" sz="2400" b="0" i="0" u="none"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 </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est le produit actif de certaines préparations destinées au traitement des pédiculoses de cuir chevelu (poux). </a:t>
            </a:r>
            <a:r>
              <a:rPr kumimoji="0" lang="fr-FR"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Malathion</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PRIODERM® </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lotion.</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 plupart des inhibiteurs irréversibles des cholinestérases sont largement utilisés en agriculture comme insecticide et certains d’entre eux  en raison de leur  très grande toxicité, ont été retenus comme gaz de guerre( ex : tabun, le sarin, le saman).</a:t>
            </a:r>
            <a:endParaRPr lang="fr-FR" sz="2400" dirty="0" smtClean="0">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 traitement de l’intoxication par les anticholinestérasiques comporte l’arrêt du toxique, l’administration d’atropine (s’oppose aux effets muscariniques) et éventuellement  l’administration de l’antidote le pralidoxime (CONTRATHION INJ).</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D5175B3-1ABB-4E0E-A62A-C4B56673AA8D}" type="slidenum">
              <a:rPr lang="fr-FR" smtClean="0"/>
              <a:pPr/>
              <a:t>23</a:t>
            </a:fld>
            <a:endParaRPr lang="fr-FR" dirty="0"/>
          </a:p>
        </p:txBody>
      </p:sp>
      <p:sp>
        <p:nvSpPr>
          <p:cNvPr id="66561" name="Rectangle 1"/>
          <p:cNvSpPr>
            <a:spLocks noChangeArrowheads="1"/>
          </p:cNvSpPr>
          <p:nvPr/>
        </p:nvSpPr>
        <p:spPr bwMode="auto">
          <a:xfrm>
            <a:off x="214314" y="756146"/>
            <a:ext cx="8572528"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l" defTabSz="914400" rtl="0" eaLnBrk="1" fontAlgn="base" latinLnBrk="0" hangingPunct="1">
              <a:lnSpc>
                <a:spcPct val="100000"/>
              </a:lnSpc>
              <a:spcBef>
                <a:spcPct val="0"/>
              </a:spcBef>
              <a:spcAft>
                <a:spcPct val="0"/>
              </a:spcAft>
              <a:buClrTx/>
              <a:buSzTx/>
              <a:tabLst/>
            </a:pPr>
            <a:r>
              <a:rPr kumimoji="0" lang="fr-FR" sz="3600" b="1" i="0" u="sng" strike="noStrike" cap="none" normalizeH="0" baseline="0" dirty="0" smtClean="0">
                <a:ln>
                  <a:noFill/>
                </a:ln>
                <a:solidFill>
                  <a:srgbClr val="0070C0"/>
                </a:solidFill>
                <a:effectLst/>
                <a:latin typeface="Monotype Corsiva" pitchFamily="66" charset="0"/>
                <a:ea typeface="Calibri" pitchFamily="34" charset="0"/>
                <a:cs typeface="Times New Roman" pitchFamily="18" charset="0"/>
              </a:rPr>
              <a:t>Conclusion</a:t>
            </a:r>
            <a:r>
              <a:rPr kumimoji="0" lang="fr-FR" sz="3600" b="1" i="0" u="sng" strike="noStrike" cap="none" normalizeH="0" baseline="0" dirty="0" smtClean="0">
                <a:ln>
                  <a:noFill/>
                </a:ln>
                <a:solidFill>
                  <a:srgbClr val="0070C0"/>
                </a:solidFill>
                <a:effectLst/>
                <a:latin typeface="Calibri"/>
                <a:ea typeface="Calibri" pitchFamily="34" charset="0"/>
                <a:cs typeface="Times New Roman" pitchFamily="18" charset="0"/>
              </a:rPr>
              <a:t> </a:t>
            </a:r>
            <a:r>
              <a:rPr kumimoji="0" lang="fr-FR" sz="3600" b="1" i="0" u="sng" strike="noStrike" cap="none" normalizeH="0" baseline="0" dirty="0" smtClean="0">
                <a:ln>
                  <a:noFill/>
                </a:ln>
                <a:solidFill>
                  <a:srgbClr val="0070C0"/>
                </a:solidFill>
                <a:effectLst/>
                <a:latin typeface="Monotype Corsiva" pitchFamily="66" charset="0"/>
                <a:ea typeface="Calibri" pitchFamily="34" charset="0"/>
                <a:cs typeface="Times New Roman" pitchFamily="18" charset="0"/>
              </a:rPr>
              <a:t>:</a:t>
            </a:r>
          </a:p>
          <a:p>
            <a:pPr marL="400050" marR="0" lvl="0" indent="-400050" algn="l" defTabSz="914400" rtl="0" eaLnBrk="1" fontAlgn="base" latinLnBrk="0" hangingPunct="1">
              <a:lnSpc>
                <a:spcPct val="100000"/>
              </a:lnSpc>
              <a:spcBef>
                <a:spcPct val="0"/>
              </a:spcBef>
              <a:spcAft>
                <a:spcPct val="0"/>
              </a:spcAft>
              <a:buClrTx/>
              <a:buSzTx/>
              <a:tabLst/>
            </a:pPr>
            <a:endParaRPr kumimoji="0" lang="fr-FR" sz="3600"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 terme des sympathomimétiques désigne l’ensemble des médicaments, qui par des mécanismes directs ou indirects, reproduisent les effets de l’acétylcholine.</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Ils ont été utilisés </a:t>
            </a:r>
            <a:r>
              <a:rPr kumimoji="0" lang="fr-FR" sz="2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dans l’atonie </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gastrique, dans l’atonie vésicale postopératoire ou du post-partum avec rétention urinaire. En collyre, ils servent dans le glaucome.</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Ils sont contre-indiqués dans l’asthme, les affections cardiaques et</a:t>
            </a:r>
            <a:r>
              <a:rPr kumimoji="0" lang="fr-FR"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dans </a:t>
            </a:r>
            <a:r>
              <a:rPr lang="fr-FR" sz="2400" dirty="0" smtClean="0">
                <a:latin typeface="Times New Roman" pitchFamily="18" charset="0"/>
                <a:ea typeface="Calibri" pitchFamily="34" charset="0"/>
                <a:cs typeface="Times New Roman" pitchFamily="18" charset="0"/>
              </a:rPr>
              <a:t>les </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ulcères </a:t>
            </a:r>
            <a:r>
              <a:rPr kumimoji="0" lang="fr-FR"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gastro-duodénaux</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Ils présentent des effets secondaires, nausées, vomissements, défécation </a:t>
            </a:r>
            <a:r>
              <a:rPr kumimoji="0" lang="fr-FR"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involentaire</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et syncope avec arrêt cardiaque.</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Les effets muscariniques sont </a:t>
            </a:r>
            <a:r>
              <a:rPr kumimoji="0" lang="fr-FR"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antagonistés</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par l’atropine</a:t>
            </a:r>
            <a:r>
              <a:rPr kumimoji="0" lang="fr-FR" sz="24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642910" y="928670"/>
            <a:ext cx="8174712" cy="4880014"/>
          </a:xfrm>
        </p:spPr>
        <p:txBody>
          <a:bodyPr>
            <a:normAutofit/>
          </a:bodyPr>
          <a:lstStyle/>
          <a:p>
            <a:pPr algn="l" rtl="0"/>
            <a:r>
              <a:rPr lang="fr-FR" dirty="0" smtClean="0"/>
              <a:t>Les parasympatholytiques diminuent ou suppriment les effets de l'excitation physiologique du parasympathique. Ils suppriment le tonus parasympathique (vagal en particulier) au niveau des organes qui en sont pourvus ; en cas de double innervation, ils libèrent le tonus sympathique.</a:t>
            </a:r>
          </a:p>
          <a:p>
            <a:pPr algn="l" rtl="0"/>
            <a:r>
              <a:rPr lang="fr-FR" dirty="0" smtClean="0"/>
              <a:t>On les appelle aussi les </a:t>
            </a:r>
            <a:r>
              <a:rPr lang="fr-FR" dirty="0" err="1" smtClean="0"/>
              <a:t>anticholinergiques</a:t>
            </a:r>
            <a:endParaRPr lang="en-US" dirty="0" smtClean="0"/>
          </a:p>
          <a:p>
            <a:pPr algn="l" rtl="0">
              <a:buNone/>
            </a:pPr>
            <a:r>
              <a:rPr lang="fr-FR" dirty="0" smtClean="0"/>
              <a:t> </a:t>
            </a:r>
            <a:endParaRPr lang="en-US" dirty="0" smtClean="0"/>
          </a:p>
          <a:p>
            <a:pPr algn="l" rtl="0"/>
            <a:endParaRPr lang="fr-FR" dirty="0"/>
          </a:p>
        </p:txBody>
      </p:sp>
      <p:graphicFrame>
        <p:nvGraphicFramePr>
          <p:cNvPr id="4" name="Diagramme 3"/>
          <p:cNvGraphicFramePr/>
          <p:nvPr/>
        </p:nvGraphicFramePr>
        <p:xfrm>
          <a:off x="1000100" y="2000240"/>
          <a:ext cx="7762908" cy="40719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re 1"/>
          <p:cNvSpPr>
            <a:spLocks noGrp="1"/>
          </p:cNvSpPr>
          <p:nvPr>
            <p:ph type="title"/>
          </p:nvPr>
        </p:nvSpPr>
        <p:spPr>
          <a:xfrm>
            <a:off x="285720" y="0"/>
            <a:ext cx="7498080" cy="1143000"/>
          </a:xfrm>
        </p:spPr>
        <p:txBody>
          <a:bodyPr/>
          <a:lstStyle/>
          <a:p>
            <a:r>
              <a:rPr lang="fr-FR" smtClean="0"/>
              <a:t> </a:t>
            </a:r>
            <a:r>
              <a:rPr lang="fr-FR" dirty="0" smtClean="0"/>
              <a:t>Les parasympatholytiques</a:t>
            </a:r>
            <a:endParaRPr lang="fr-FR" dirty="0"/>
          </a:p>
        </p:txBody>
      </p:sp>
    </p:spTree>
    <p:extLst>
      <p:ext uri="{BB962C8B-B14F-4D97-AF65-F5344CB8AC3E}">
        <p14:creationId xmlns:p14="http://schemas.microsoft.com/office/powerpoint/2010/main" val="4988565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xit" presetSubtype="10" fill="hold" grpId="1" nodeType="clickEffect">
                                  <p:stCondLst>
                                    <p:cond delay="0"/>
                                  </p:stCondLst>
                                  <p:childTnLst>
                                    <p:animEffect transition="out" filter="checkerboard(across)">
                                      <p:cBhvr>
                                        <p:cTn id="21" dur="500"/>
                                        <p:tgtEl>
                                          <p:spTgt spid="3">
                                            <p:txEl>
                                              <p:pRg st="0" end="0"/>
                                            </p:txEl>
                                          </p:spTgt>
                                        </p:tgtEl>
                                      </p:cBhvr>
                                    </p:animEffect>
                                    <p:set>
                                      <p:cBhvr>
                                        <p:cTn id="22"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5" presetClass="exit" presetSubtype="10" fill="hold" grpId="1" nodeType="clickEffect">
                                  <p:stCondLst>
                                    <p:cond delay="0"/>
                                  </p:stCondLst>
                                  <p:childTnLst>
                                    <p:animEffect transition="out" filter="checkerboard(across)">
                                      <p:cBhvr>
                                        <p:cTn id="26" dur="500"/>
                                        <p:tgtEl>
                                          <p:spTgt spid="3">
                                            <p:txEl>
                                              <p:pRg st="1" end="1"/>
                                            </p:txEl>
                                          </p:spTgt>
                                        </p:tgtEl>
                                      </p:cBhvr>
                                    </p:animEffect>
                                    <p:set>
                                      <p:cBhvr>
                                        <p:cTn id="27"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5" presetClass="exit" presetSubtype="10" fill="hold" grpId="1" nodeType="clickEffect">
                                  <p:stCondLst>
                                    <p:cond delay="0"/>
                                  </p:stCondLst>
                                  <p:childTnLst>
                                    <p:animEffect transition="out" filter="checkerboard(across)">
                                      <p:cBhvr>
                                        <p:cTn id="31" dur="500"/>
                                        <p:tgtEl>
                                          <p:spTgt spid="3">
                                            <p:txEl>
                                              <p:pRg st="2" end="2"/>
                                            </p:txEl>
                                          </p:spTgt>
                                        </p:tgtEl>
                                      </p:cBhvr>
                                    </p:animEffect>
                                    <p:set>
                                      <p:cBhvr>
                                        <p:cTn id="32"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checkerboard(across)">
                                      <p:cBhvr>
                                        <p:cTn id="3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Graphic spid="4" grpId="0">
        <p:bldAsOne/>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7467600" cy="764704"/>
          </a:xfrm>
        </p:spPr>
        <p:txBody>
          <a:bodyPr/>
          <a:lstStyle/>
          <a:p>
            <a:r>
              <a:rPr lang="fr-FR" dirty="0" smtClean="0"/>
              <a:t>Classification: </a:t>
            </a:r>
            <a:endParaRPr lang="fr-FR" dirty="0"/>
          </a:p>
        </p:txBody>
      </p:sp>
      <p:sp>
        <p:nvSpPr>
          <p:cNvPr id="3" name="Espace réservé du contenu 2"/>
          <p:cNvSpPr>
            <a:spLocks noGrp="1"/>
          </p:cNvSpPr>
          <p:nvPr>
            <p:ph sz="quarter" idx="1"/>
          </p:nvPr>
        </p:nvSpPr>
        <p:spPr>
          <a:xfrm>
            <a:off x="0" y="1196752"/>
            <a:ext cx="8280920" cy="5661248"/>
          </a:xfrm>
        </p:spPr>
        <p:txBody>
          <a:bodyPr>
            <a:normAutofit fontScale="92500" lnSpcReduction="20000"/>
          </a:bodyPr>
          <a:lstStyle/>
          <a:p>
            <a:pPr algn="l" rtl="0">
              <a:buNone/>
            </a:pPr>
            <a:r>
              <a:rPr lang="fr-FR" dirty="0" smtClean="0"/>
              <a:t>       </a:t>
            </a:r>
          </a:p>
          <a:p>
            <a:pPr algn="l" rtl="0">
              <a:buNone/>
            </a:pPr>
            <a:endParaRPr lang="fr-FR" dirty="0" smtClean="0"/>
          </a:p>
          <a:p>
            <a:pPr algn="l" rtl="0">
              <a:buNone/>
            </a:pPr>
            <a:endParaRPr lang="fr-FR" dirty="0" smtClean="0"/>
          </a:p>
          <a:p>
            <a:pPr algn="l" rtl="0">
              <a:buNone/>
            </a:pPr>
            <a:endParaRPr lang="fr-FR" dirty="0" smtClean="0"/>
          </a:p>
          <a:p>
            <a:pPr algn="l" rtl="0">
              <a:buNone/>
            </a:pPr>
            <a:endParaRPr lang="fr-FR" dirty="0" smtClean="0"/>
          </a:p>
          <a:p>
            <a:pPr algn="l" rtl="0">
              <a:buNone/>
            </a:pPr>
            <a:r>
              <a:rPr lang="fr-FR" dirty="0" smtClean="0"/>
              <a:t>         Atropine</a:t>
            </a:r>
          </a:p>
          <a:p>
            <a:pPr algn="l" rtl="0">
              <a:buNone/>
            </a:pPr>
            <a:r>
              <a:rPr lang="fr-FR" dirty="0" smtClean="0"/>
              <a:t>         Scopolamine </a:t>
            </a:r>
          </a:p>
          <a:p>
            <a:pPr algn="l" rtl="0">
              <a:buNone/>
            </a:pPr>
            <a:r>
              <a:rPr lang="fr-FR" dirty="0" smtClean="0"/>
              <a:t>                                                                </a:t>
            </a:r>
          </a:p>
          <a:p>
            <a:pPr algn="l" rtl="0">
              <a:buNone/>
            </a:pPr>
            <a:r>
              <a:rPr lang="fr-FR" dirty="0" smtClean="0"/>
              <a:t>                                                                       </a:t>
            </a:r>
          </a:p>
          <a:p>
            <a:pPr algn="l" rtl="0">
              <a:buNone/>
            </a:pPr>
            <a:r>
              <a:rPr lang="fr-FR" dirty="0" smtClean="0"/>
              <a:t>                                                                       </a:t>
            </a:r>
          </a:p>
          <a:p>
            <a:pPr algn="l" rtl="0">
              <a:buNone/>
            </a:pPr>
            <a:r>
              <a:rPr lang="fr-FR" dirty="0" smtClean="0"/>
              <a:t>                                                                    </a:t>
            </a:r>
          </a:p>
          <a:p>
            <a:pPr algn="l" rtl="0">
              <a:buNone/>
            </a:pPr>
            <a:r>
              <a:rPr lang="fr-FR" dirty="0" smtClean="0"/>
              <a:t>                                                                  </a:t>
            </a:r>
          </a:p>
          <a:p>
            <a:pPr algn="l" rtl="0">
              <a:buNone/>
            </a:pPr>
            <a:endParaRPr lang="fr-FR" dirty="0" smtClean="0"/>
          </a:p>
        </p:txBody>
      </p:sp>
      <p:sp>
        <p:nvSpPr>
          <p:cNvPr id="6" name="Rectangle à coins arrondis 5"/>
          <p:cNvSpPr/>
          <p:nvPr/>
        </p:nvSpPr>
        <p:spPr>
          <a:xfrm>
            <a:off x="2123728" y="764704"/>
            <a:ext cx="4752528" cy="936104"/>
          </a:xfrm>
          <a:prstGeom prst="roundRect">
            <a:avLst/>
          </a:prstGeom>
          <a:solidFill>
            <a:schemeClr val="accent1">
              <a:lumMod val="40000"/>
              <a:lumOff val="60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r-FR" smtClean="0">
                <a:solidFill>
                  <a:schemeClr val="tx1"/>
                </a:solidFill>
              </a:rPr>
              <a:t>LES ANTIMUSCARINIQUES </a:t>
            </a:r>
            <a:endParaRPr lang="fr-FR" dirty="0">
              <a:solidFill>
                <a:schemeClr val="tx1"/>
              </a:solidFill>
            </a:endParaRPr>
          </a:p>
        </p:txBody>
      </p:sp>
      <p:sp>
        <p:nvSpPr>
          <p:cNvPr id="7" name="Légende encadrée 1 6"/>
          <p:cNvSpPr/>
          <p:nvPr/>
        </p:nvSpPr>
        <p:spPr>
          <a:xfrm>
            <a:off x="1043608" y="2276872"/>
            <a:ext cx="2160240" cy="1008112"/>
          </a:xfrm>
          <a:prstGeom prst="borderCallout1">
            <a:avLst>
              <a:gd name="adj1" fmla="val 2394"/>
              <a:gd name="adj2" fmla="val 99918"/>
              <a:gd name="adj3" fmla="val -58499"/>
              <a:gd name="adj4" fmla="val 118491"/>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r-FR" dirty="0" smtClean="0">
                <a:solidFill>
                  <a:schemeClr val="tx1"/>
                </a:solidFill>
              </a:rPr>
              <a:t>Alcaloïdes naturels </a:t>
            </a:r>
            <a:endParaRPr lang="fr-FR" dirty="0">
              <a:solidFill>
                <a:schemeClr val="tx1"/>
              </a:solidFill>
            </a:endParaRPr>
          </a:p>
        </p:txBody>
      </p:sp>
      <p:sp>
        <p:nvSpPr>
          <p:cNvPr id="8" name="Légende encadrée 1 7"/>
          <p:cNvSpPr/>
          <p:nvPr/>
        </p:nvSpPr>
        <p:spPr>
          <a:xfrm>
            <a:off x="5364088" y="2276872"/>
            <a:ext cx="2160240" cy="1008112"/>
          </a:xfrm>
          <a:prstGeom prst="borderCallout1">
            <a:avLst>
              <a:gd name="adj1" fmla="val -56931"/>
              <a:gd name="adj2" fmla="val -17903"/>
              <a:gd name="adj3" fmla="val -739"/>
              <a:gd name="adj4" fmla="val 490"/>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r-FR" dirty="0" smtClean="0">
                <a:solidFill>
                  <a:schemeClr val="tx1"/>
                </a:solidFill>
              </a:rPr>
              <a:t>Dérivés synthétiques et semi synthétiques</a:t>
            </a:r>
            <a:endParaRPr lang="fr-FR" dirty="0">
              <a:solidFill>
                <a:schemeClr val="tx1"/>
              </a:solidFill>
            </a:endParaRPr>
          </a:p>
        </p:txBody>
      </p:sp>
      <p:sp>
        <p:nvSpPr>
          <p:cNvPr id="10" name="Organigramme : Données stockées 9"/>
          <p:cNvSpPr/>
          <p:nvPr/>
        </p:nvSpPr>
        <p:spPr>
          <a:xfrm>
            <a:off x="3347864" y="3645024"/>
            <a:ext cx="2520280" cy="1008112"/>
          </a:xfrm>
          <a:prstGeom prst="flowChartOnlineStorag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r-FR" dirty="0" smtClean="0">
                <a:solidFill>
                  <a:schemeClr val="tx1"/>
                </a:solidFill>
              </a:rPr>
              <a:t>Amines tertiaires</a:t>
            </a:r>
            <a:endParaRPr lang="fr-FR" dirty="0">
              <a:solidFill>
                <a:schemeClr val="tx1"/>
              </a:solidFill>
            </a:endParaRPr>
          </a:p>
        </p:txBody>
      </p:sp>
      <p:sp>
        <p:nvSpPr>
          <p:cNvPr id="11" name="Organigramme : Données stockées 10"/>
          <p:cNvSpPr/>
          <p:nvPr/>
        </p:nvSpPr>
        <p:spPr>
          <a:xfrm>
            <a:off x="5436096" y="3645024"/>
            <a:ext cx="2520280" cy="1008112"/>
          </a:xfrm>
          <a:prstGeom prst="flowChartOnlineStorag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rtl="0"/>
            <a:r>
              <a:rPr lang="fr-FR" dirty="0" smtClean="0">
                <a:solidFill>
                  <a:schemeClr val="tx1"/>
                </a:solidFill>
              </a:rPr>
              <a:t>Ammoniums quaternaires</a:t>
            </a:r>
            <a:endParaRPr lang="fr-FR" dirty="0">
              <a:solidFill>
                <a:schemeClr val="tx1"/>
              </a:solidFill>
            </a:endParaRPr>
          </a:p>
        </p:txBody>
      </p:sp>
      <p:cxnSp>
        <p:nvCxnSpPr>
          <p:cNvPr id="14" name="Connecteur en arc 13"/>
          <p:cNvCxnSpPr/>
          <p:nvPr/>
        </p:nvCxnSpPr>
        <p:spPr>
          <a:xfrm rot="5400000">
            <a:off x="5004048" y="3284984"/>
            <a:ext cx="360040" cy="360040"/>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Connecteur en arc 14"/>
          <p:cNvCxnSpPr/>
          <p:nvPr/>
        </p:nvCxnSpPr>
        <p:spPr>
          <a:xfrm rot="5400000">
            <a:off x="7164288" y="3284984"/>
            <a:ext cx="360040" cy="360040"/>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Titre 1"/>
          <p:cNvSpPr txBox="1">
            <a:spLocks/>
          </p:cNvSpPr>
          <p:nvPr/>
        </p:nvSpPr>
        <p:spPr>
          <a:xfrm>
            <a:off x="1115616" y="4581128"/>
            <a:ext cx="2088232" cy="1872208"/>
          </a:xfrm>
          <a:prstGeom prst="rect">
            <a:avLst/>
          </a:prstGeom>
        </p:spPr>
        <p:txBody>
          <a:bodyPr vert="horz" anchor="b">
            <a:normAutofit/>
          </a:bodyPr>
          <a:lstStyle/>
          <a:p>
            <a:pPr marL="0" marR="0" lvl="0" indent="0" algn="l" defTabSz="914400" rtl="1" eaLnBrk="1" fontAlgn="auto" latinLnBrk="0" hangingPunct="1">
              <a:lnSpc>
                <a:spcPct val="100000"/>
              </a:lnSpc>
              <a:spcBef>
                <a:spcPct val="0"/>
              </a:spcBef>
              <a:spcAft>
                <a:spcPts val="0"/>
              </a:spcAft>
              <a:buClrTx/>
              <a:buSzTx/>
              <a:buFontTx/>
              <a:buNone/>
              <a:tabLst/>
              <a:defRPr/>
            </a:pPr>
            <a:endParaRPr kumimoji="0" lang="ar-DZ" sz="3000" b="0" i="0" u="none" strike="noStrike" kern="1200" cap="small" spc="0" normalizeH="0" baseline="0" noProof="0" dirty="0">
              <a:ln>
                <a:noFill/>
              </a:ln>
              <a:solidFill>
                <a:schemeClr val="tx2"/>
              </a:solidFill>
              <a:effectLst/>
              <a:uLnTx/>
              <a:uFillTx/>
              <a:latin typeface="+mj-lt"/>
              <a:ea typeface="+mj-ea"/>
              <a:cs typeface="+mj-cs"/>
            </a:endParaRPr>
          </a:p>
        </p:txBody>
      </p:sp>
      <p:sp>
        <p:nvSpPr>
          <p:cNvPr id="28" name="Titre 1"/>
          <p:cNvSpPr txBox="1">
            <a:spLocks/>
          </p:cNvSpPr>
          <p:nvPr/>
        </p:nvSpPr>
        <p:spPr>
          <a:xfrm>
            <a:off x="683568" y="4725144"/>
            <a:ext cx="2736304" cy="1800200"/>
          </a:xfrm>
          <a:prstGeom prst="rect">
            <a:avLst/>
          </a:prstGeom>
        </p:spPr>
        <p:txBody>
          <a:bodyPr vert="horz" anchor="b">
            <a:normAutofit/>
          </a:bodyPr>
          <a:lstStyle/>
          <a:p>
            <a:pPr marL="0" marR="0" lvl="0" indent="0" algn="l" defTabSz="914400" rtl="1" eaLnBrk="1" fontAlgn="auto" latinLnBrk="0" hangingPunct="1">
              <a:lnSpc>
                <a:spcPct val="100000"/>
              </a:lnSpc>
              <a:spcBef>
                <a:spcPct val="0"/>
              </a:spcBef>
              <a:spcAft>
                <a:spcPts val="0"/>
              </a:spcAft>
              <a:buClrTx/>
              <a:buSzTx/>
              <a:buFontTx/>
              <a:buNone/>
              <a:tabLst/>
              <a:defRPr/>
            </a:pPr>
            <a:r>
              <a:rPr kumimoji="0" lang="fr-FR" sz="3000" b="0" i="0" u="none" strike="noStrike" kern="1200" cap="small" spc="0" normalizeH="0" baseline="0" noProof="0" dirty="0" smtClean="0">
                <a:ln>
                  <a:noFill/>
                </a:ln>
                <a:solidFill>
                  <a:schemeClr val="tx2"/>
                </a:solidFill>
                <a:effectLst/>
                <a:uLnTx/>
                <a:uFillTx/>
                <a:latin typeface="+mj-lt"/>
                <a:ea typeface="+mj-ea"/>
                <a:cs typeface="+mj-cs"/>
              </a:rPr>
              <a:t> </a:t>
            </a:r>
            <a:endParaRPr kumimoji="0" lang="ar-DZ" sz="3000" b="0" i="0" u="none" strike="noStrike" kern="1200" cap="small" spc="0" normalizeH="0" baseline="0" noProof="0" dirty="0">
              <a:ln>
                <a:noFill/>
              </a:ln>
              <a:solidFill>
                <a:schemeClr val="tx2"/>
              </a:solidFill>
              <a:effectLst/>
              <a:uLnTx/>
              <a:uFillTx/>
              <a:latin typeface="+mj-lt"/>
              <a:ea typeface="+mj-ea"/>
              <a:cs typeface="+mj-cs"/>
            </a:endParaRPr>
          </a:p>
        </p:txBody>
      </p:sp>
      <p:sp>
        <p:nvSpPr>
          <p:cNvPr id="29" name="Rectangle 28"/>
          <p:cNvSpPr/>
          <p:nvPr/>
        </p:nvSpPr>
        <p:spPr>
          <a:xfrm>
            <a:off x="3491880" y="5013176"/>
            <a:ext cx="1944216" cy="1446550"/>
          </a:xfrm>
          <a:prstGeom prst="rect">
            <a:avLst/>
          </a:prstGeom>
        </p:spPr>
        <p:txBody>
          <a:bodyPr wrap="square">
            <a:spAutoFit/>
          </a:bodyPr>
          <a:lstStyle/>
          <a:p>
            <a:r>
              <a:rPr lang="fr-FR" sz="2200" dirty="0" err="1" smtClean="0"/>
              <a:t>Homatropine</a:t>
            </a:r>
            <a:endParaRPr lang="fr-FR" sz="2200" dirty="0" smtClean="0"/>
          </a:p>
          <a:p>
            <a:r>
              <a:rPr lang="fr-FR" sz="2200" dirty="0" err="1" smtClean="0"/>
              <a:t>Pirenzepine</a:t>
            </a:r>
            <a:r>
              <a:rPr lang="fr-FR" sz="2200" dirty="0" smtClean="0"/>
              <a:t> </a:t>
            </a:r>
          </a:p>
          <a:p>
            <a:r>
              <a:rPr lang="fr-FR" sz="2200" dirty="0" err="1" smtClean="0"/>
              <a:t>Dicyclomine</a:t>
            </a:r>
            <a:endParaRPr lang="fr-FR" sz="2200" dirty="0" smtClean="0"/>
          </a:p>
          <a:p>
            <a:r>
              <a:rPr lang="fr-FR" sz="2200" dirty="0" err="1" smtClean="0"/>
              <a:t>Tropicamide</a:t>
            </a:r>
            <a:endParaRPr lang="fr-FR" sz="2200" dirty="0"/>
          </a:p>
        </p:txBody>
      </p:sp>
      <p:sp>
        <p:nvSpPr>
          <p:cNvPr id="30" name="Rectangle 29"/>
          <p:cNvSpPr/>
          <p:nvPr/>
        </p:nvSpPr>
        <p:spPr>
          <a:xfrm>
            <a:off x="5724128" y="5013176"/>
            <a:ext cx="2448272" cy="1446550"/>
          </a:xfrm>
          <a:prstGeom prst="rect">
            <a:avLst/>
          </a:prstGeom>
        </p:spPr>
        <p:txBody>
          <a:bodyPr wrap="square">
            <a:spAutoFit/>
          </a:bodyPr>
          <a:lstStyle/>
          <a:p>
            <a:pPr algn="l" rtl="0"/>
            <a:r>
              <a:rPr lang="fr-FR" sz="2200" dirty="0" smtClean="0"/>
              <a:t>Propantheline</a:t>
            </a:r>
          </a:p>
          <a:p>
            <a:pPr algn="l" rtl="0"/>
            <a:r>
              <a:rPr lang="fr-FR" sz="2200" dirty="0" smtClean="0"/>
              <a:t>Ipratropium</a:t>
            </a:r>
          </a:p>
          <a:p>
            <a:pPr algn="l" rtl="0"/>
            <a:r>
              <a:rPr lang="fr-FR" sz="2200" dirty="0" smtClean="0"/>
              <a:t> Glycopyrrolate</a:t>
            </a:r>
          </a:p>
          <a:p>
            <a:pPr algn="l" rtl="0"/>
            <a:r>
              <a:rPr lang="fr-FR" sz="2200" dirty="0" err="1" smtClean="0"/>
              <a:t>Methscopolamine</a:t>
            </a:r>
            <a:endParaRPr lang="fr-FR" sz="2200" dirty="0"/>
          </a:p>
        </p:txBody>
      </p:sp>
    </p:spTree>
    <p:extLst>
      <p:ext uri="{BB962C8B-B14F-4D97-AF65-F5344CB8AC3E}">
        <p14:creationId xmlns:p14="http://schemas.microsoft.com/office/powerpoint/2010/main" val="544659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fill="hold"/>
                                        <p:tgtEl>
                                          <p:spTgt spid="8"/>
                                        </p:tgtEl>
                                        <p:attrNameLst>
                                          <p:attrName>ppt_x</p:attrName>
                                        </p:attrNameLst>
                                      </p:cBhvr>
                                      <p:tavLst>
                                        <p:tav tm="0">
                                          <p:val>
                                            <p:strVal val="#ppt_x"/>
                                          </p:val>
                                        </p:tav>
                                        <p:tav tm="100000">
                                          <p:val>
                                            <p:strVal val="#ppt_x"/>
                                          </p:val>
                                        </p:tav>
                                      </p:tavLst>
                                    </p:anim>
                                    <p:anim calcmode="lin" valueType="num">
                                      <p:cBhvr additive="base">
                                        <p:cTn id="3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additive="base">
                                        <p:cTn id="39" dur="500" fill="hold"/>
                                        <p:tgtEl>
                                          <p:spTgt spid="14"/>
                                        </p:tgtEl>
                                        <p:attrNameLst>
                                          <p:attrName>ppt_x</p:attrName>
                                        </p:attrNameLst>
                                      </p:cBhvr>
                                      <p:tavLst>
                                        <p:tav tm="0">
                                          <p:val>
                                            <p:strVal val="#ppt_x"/>
                                          </p:val>
                                        </p:tav>
                                        <p:tav tm="100000">
                                          <p:val>
                                            <p:strVal val="#ppt_x"/>
                                          </p:val>
                                        </p:tav>
                                      </p:tavLst>
                                    </p:anim>
                                    <p:anim calcmode="lin" valueType="num">
                                      <p:cBhvr additive="base">
                                        <p:cTn id="40" dur="500" fill="hold"/>
                                        <p:tgtEl>
                                          <p:spTgt spid="14"/>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9"/>
                                        </p:tgtEl>
                                        <p:attrNameLst>
                                          <p:attrName>style.visibility</p:attrName>
                                        </p:attrNameLst>
                                      </p:cBhvr>
                                      <p:to>
                                        <p:strVal val="visible"/>
                                      </p:to>
                                    </p:set>
                                    <p:anim calcmode="lin" valueType="num">
                                      <p:cBhvr additive="base">
                                        <p:cTn id="49" dur="500" fill="hold"/>
                                        <p:tgtEl>
                                          <p:spTgt spid="29"/>
                                        </p:tgtEl>
                                        <p:attrNameLst>
                                          <p:attrName>ppt_x</p:attrName>
                                        </p:attrNameLst>
                                      </p:cBhvr>
                                      <p:tavLst>
                                        <p:tav tm="0">
                                          <p:val>
                                            <p:strVal val="#ppt_x"/>
                                          </p:val>
                                        </p:tav>
                                        <p:tav tm="100000">
                                          <p:val>
                                            <p:strVal val="#ppt_x"/>
                                          </p:val>
                                        </p:tav>
                                      </p:tavLst>
                                    </p:anim>
                                    <p:anim calcmode="lin" valueType="num">
                                      <p:cBhvr additive="base">
                                        <p:cTn id="50"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additive="base">
                                        <p:cTn id="55" dur="500" fill="hold"/>
                                        <p:tgtEl>
                                          <p:spTgt spid="11"/>
                                        </p:tgtEl>
                                        <p:attrNameLst>
                                          <p:attrName>ppt_x</p:attrName>
                                        </p:attrNameLst>
                                      </p:cBhvr>
                                      <p:tavLst>
                                        <p:tav tm="0">
                                          <p:val>
                                            <p:strVal val="#ppt_x"/>
                                          </p:val>
                                        </p:tav>
                                        <p:tav tm="100000">
                                          <p:val>
                                            <p:strVal val="#ppt_x"/>
                                          </p:val>
                                        </p:tav>
                                      </p:tavLst>
                                    </p:anim>
                                    <p:anim calcmode="lin" valueType="num">
                                      <p:cBhvr additive="base">
                                        <p:cTn id="56" dur="500" fill="hold"/>
                                        <p:tgtEl>
                                          <p:spTgt spid="11"/>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additive="base">
                                        <p:cTn id="59" dur="500" fill="hold"/>
                                        <p:tgtEl>
                                          <p:spTgt spid="15"/>
                                        </p:tgtEl>
                                        <p:attrNameLst>
                                          <p:attrName>ppt_x</p:attrName>
                                        </p:attrNameLst>
                                      </p:cBhvr>
                                      <p:tavLst>
                                        <p:tav tm="0">
                                          <p:val>
                                            <p:strVal val="#ppt_x"/>
                                          </p:val>
                                        </p:tav>
                                        <p:tav tm="100000">
                                          <p:val>
                                            <p:strVal val="#ppt_x"/>
                                          </p:val>
                                        </p:tav>
                                      </p:tavLst>
                                    </p:anim>
                                    <p:anim calcmode="lin" valueType="num">
                                      <p:cBhvr additive="base">
                                        <p:cTn id="6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1" nodeType="clickEffect">
                                  <p:stCondLst>
                                    <p:cond delay="0"/>
                                  </p:stCondLst>
                                  <p:childTnLst>
                                    <p:set>
                                      <p:cBhvr>
                                        <p:cTn id="64" dur="1" fill="hold">
                                          <p:stCondLst>
                                            <p:cond delay="0"/>
                                          </p:stCondLst>
                                        </p:cTn>
                                        <p:tgtEl>
                                          <p:spTgt spid="11"/>
                                        </p:tgtEl>
                                        <p:attrNameLst>
                                          <p:attrName>style.visibility</p:attrName>
                                        </p:attrNameLst>
                                      </p:cBhvr>
                                      <p:to>
                                        <p:strVal val="visible"/>
                                      </p:to>
                                    </p:set>
                                    <p:anim calcmode="lin" valueType="num">
                                      <p:cBhvr additive="base">
                                        <p:cTn id="65" dur="500" fill="hold"/>
                                        <p:tgtEl>
                                          <p:spTgt spid="11"/>
                                        </p:tgtEl>
                                        <p:attrNameLst>
                                          <p:attrName>ppt_x</p:attrName>
                                        </p:attrNameLst>
                                      </p:cBhvr>
                                      <p:tavLst>
                                        <p:tav tm="0">
                                          <p:val>
                                            <p:strVal val="#ppt_x"/>
                                          </p:val>
                                        </p:tav>
                                        <p:tav tm="100000">
                                          <p:val>
                                            <p:strVal val="#ppt_x"/>
                                          </p:val>
                                        </p:tav>
                                      </p:tavLst>
                                    </p:anim>
                                    <p:anim calcmode="lin" valueType="num">
                                      <p:cBhvr additive="base">
                                        <p:cTn id="66" dur="500" fill="hold"/>
                                        <p:tgtEl>
                                          <p:spTgt spid="11"/>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15"/>
                                        </p:tgtEl>
                                        <p:attrNameLst>
                                          <p:attrName>style.visibility</p:attrName>
                                        </p:attrNameLst>
                                      </p:cBhvr>
                                      <p:to>
                                        <p:strVal val="visible"/>
                                      </p:to>
                                    </p:set>
                                    <p:anim calcmode="lin" valueType="num">
                                      <p:cBhvr additive="base">
                                        <p:cTn id="69" dur="500" fill="hold"/>
                                        <p:tgtEl>
                                          <p:spTgt spid="15"/>
                                        </p:tgtEl>
                                        <p:attrNameLst>
                                          <p:attrName>ppt_x</p:attrName>
                                        </p:attrNameLst>
                                      </p:cBhvr>
                                      <p:tavLst>
                                        <p:tav tm="0">
                                          <p:val>
                                            <p:strVal val="#ppt_x"/>
                                          </p:val>
                                        </p:tav>
                                        <p:tav tm="100000">
                                          <p:val>
                                            <p:strVal val="#ppt_x"/>
                                          </p:val>
                                        </p:tav>
                                      </p:tavLst>
                                    </p:anim>
                                    <p:anim calcmode="lin" valueType="num">
                                      <p:cBhvr additive="base">
                                        <p:cTn id="70" dur="500" fill="hold"/>
                                        <p:tgtEl>
                                          <p:spTgt spid="15"/>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30"/>
                                        </p:tgtEl>
                                        <p:attrNameLst>
                                          <p:attrName>style.visibility</p:attrName>
                                        </p:attrNameLst>
                                      </p:cBhvr>
                                      <p:to>
                                        <p:strVal val="visible"/>
                                      </p:to>
                                    </p:set>
                                    <p:anim calcmode="lin" valueType="num">
                                      <p:cBhvr additive="base">
                                        <p:cTn id="73" dur="500" fill="hold"/>
                                        <p:tgtEl>
                                          <p:spTgt spid="30"/>
                                        </p:tgtEl>
                                        <p:attrNameLst>
                                          <p:attrName>ppt_x</p:attrName>
                                        </p:attrNameLst>
                                      </p:cBhvr>
                                      <p:tavLst>
                                        <p:tav tm="0">
                                          <p:val>
                                            <p:strVal val="#ppt_x"/>
                                          </p:val>
                                        </p:tav>
                                        <p:tav tm="100000">
                                          <p:val>
                                            <p:strVal val="#ppt_x"/>
                                          </p:val>
                                        </p:tav>
                                      </p:tavLst>
                                    </p:anim>
                                    <p:anim calcmode="lin" valueType="num">
                                      <p:cBhvr additive="base">
                                        <p:cTn id="74"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7" grpId="0" animBg="1"/>
      <p:bldP spid="8" grpId="0" animBg="1"/>
      <p:bldP spid="10" grpId="0" animBg="1"/>
      <p:bldP spid="11" grpId="0" animBg="1"/>
      <p:bldP spid="11" grpId="1" animBg="1"/>
      <p:bldP spid="29" grpId="0"/>
      <p:bldP spid="3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0" y="1285860"/>
            <a:ext cx="5572164" cy="1071570"/>
          </a:xfrm>
        </p:spPr>
        <p:txBody>
          <a:bodyPr>
            <a:normAutofit/>
          </a:bodyPr>
          <a:lstStyle/>
          <a:p>
            <a:pPr>
              <a:buNone/>
            </a:pPr>
            <a:r>
              <a:rPr lang="fr-FR" sz="1800" dirty="0" smtClean="0"/>
              <a:t>	</a:t>
            </a:r>
            <a:r>
              <a:rPr lang="fr-FR" sz="2000" dirty="0" smtClean="0"/>
              <a:t>L'atropine est un alcaloïde extrait des feuilles d'un arbrisseau appelé Atropa </a:t>
            </a:r>
            <a:r>
              <a:rPr lang="fr-FR" sz="2000" dirty="0" err="1" smtClean="0"/>
              <a:t>belladona</a:t>
            </a:r>
            <a:endParaRPr lang="fr-FR" sz="2000" dirty="0" smtClean="0"/>
          </a:p>
          <a:p>
            <a:pPr>
              <a:buNone/>
            </a:pPr>
            <a:endParaRPr lang="fr-FR" dirty="0" smtClean="0"/>
          </a:p>
          <a:p>
            <a:pPr>
              <a:buNone/>
            </a:pPr>
            <a:endParaRPr lang="fr-FR" dirty="0"/>
          </a:p>
        </p:txBody>
      </p:sp>
      <p:pic>
        <p:nvPicPr>
          <p:cNvPr id="3082" name="Picture 10"/>
          <p:cNvPicPr>
            <a:picLocks noGrp="1" noChangeAspect="1" noChangeArrowheads="1"/>
          </p:cNvPicPr>
          <p:nvPr>
            <p:ph sz="half" idx="2"/>
          </p:nvPr>
        </p:nvPicPr>
        <p:blipFill>
          <a:blip r:embed="rId2"/>
          <a:stretch>
            <a:fillRect/>
          </a:stretch>
        </p:blipFill>
        <p:spPr bwMode="auto">
          <a:xfrm>
            <a:off x="5214942" y="0"/>
            <a:ext cx="2214578" cy="1866573"/>
          </a:xfrm>
          <a:prstGeom prst="rect">
            <a:avLst/>
          </a:prstGeom>
          <a:noFill/>
          <a:ln w="9525">
            <a:noFill/>
            <a:miter lim="800000"/>
            <a:headEnd/>
            <a:tailEnd/>
          </a:ln>
          <a:effectLst/>
        </p:spPr>
      </p:pic>
      <p:pic>
        <p:nvPicPr>
          <p:cNvPr id="3079" name="Picture 7"/>
          <p:cNvPicPr>
            <a:picLocks noChangeAspect="1" noChangeArrowheads="1"/>
          </p:cNvPicPr>
          <p:nvPr/>
        </p:nvPicPr>
        <p:blipFill>
          <a:blip r:embed="rId3"/>
          <a:srcRect/>
          <a:stretch>
            <a:fillRect/>
          </a:stretch>
        </p:blipFill>
        <p:spPr bwMode="auto">
          <a:xfrm>
            <a:off x="7325580" y="0"/>
            <a:ext cx="1818419" cy="1428736"/>
          </a:xfrm>
          <a:prstGeom prst="rect">
            <a:avLst/>
          </a:prstGeom>
          <a:noFill/>
          <a:ln w="9525">
            <a:noFill/>
            <a:miter lim="800000"/>
            <a:headEnd/>
            <a:tailEnd/>
          </a:ln>
          <a:effectLst/>
        </p:spPr>
      </p:pic>
      <p:sp>
        <p:nvSpPr>
          <p:cNvPr id="25" name="Rectangle 24"/>
          <p:cNvSpPr/>
          <p:nvPr/>
        </p:nvSpPr>
        <p:spPr>
          <a:xfrm>
            <a:off x="357158" y="2143116"/>
            <a:ext cx="8786842" cy="707886"/>
          </a:xfrm>
          <a:prstGeom prst="rect">
            <a:avLst/>
          </a:prstGeom>
        </p:spPr>
        <p:txBody>
          <a:bodyPr wrap="square">
            <a:spAutoFit/>
          </a:bodyPr>
          <a:lstStyle/>
          <a:p>
            <a:r>
              <a:rPr lang="fr-FR" sz="2000" dirty="0" smtClean="0"/>
              <a:t>L'atropine est un inhibiteur compétitif des récepteurs cholinergiques muscariniques. Son action se traduit par une diminution du tonus parasympathique.</a:t>
            </a:r>
            <a:endParaRPr lang="fr-FR" sz="2000" dirty="0"/>
          </a:p>
        </p:txBody>
      </p:sp>
      <p:sp>
        <p:nvSpPr>
          <p:cNvPr id="9" name="Titre 1"/>
          <p:cNvSpPr>
            <a:spLocks noGrp="1"/>
          </p:cNvSpPr>
          <p:nvPr>
            <p:ph type="title"/>
          </p:nvPr>
        </p:nvSpPr>
        <p:spPr>
          <a:xfrm>
            <a:off x="285720" y="0"/>
            <a:ext cx="7498080" cy="1143000"/>
          </a:xfrm>
        </p:spPr>
        <p:txBody>
          <a:bodyPr>
            <a:normAutofit/>
          </a:bodyPr>
          <a:lstStyle/>
          <a:p>
            <a:pPr rtl="0"/>
            <a:r>
              <a:rPr lang="fr-FR" sz="2500" b="1" dirty="0" smtClean="0"/>
              <a:t>I) Alcaloïdes naturels</a:t>
            </a:r>
            <a:br>
              <a:rPr lang="fr-FR" sz="2500" b="1" dirty="0" smtClean="0"/>
            </a:br>
            <a:r>
              <a:rPr lang="fr-FR" sz="2500" b="1" dirty="0" smtClean="0"/>
              <a:t>	a) Atropine</a:t>
            </a:r>
            <a:endParaRPr lang="fr-FR" sz="2500" b="1" dirty="0"/>
          </a:p>
        </p:txBody>
      </p:sp>
      <p:sp>
        <p:nvSpPr>
          <p:cNvPr id="7" name="Rectangle 6"/>
          <p:cNvSpPr/>
          <p:nvPr/>
        </p:nvSpPr>
        <p:spPr>
          <a:xfrm>
            <a:off x="214282" y="2928934"/>
            <a:ext cx="8929718" cy="3170099"/>
          </a:xfrm>
          <a:prstGeom prst="rect">
            <a:avLst/>
          </a:prstGeom>
        </p:spPr>
        <p:txBody>
          <a:bodyPr wrap="square">
            <a:spAutoFit/>
          </a:bodyPr>
          <a:lstStyle/>
          <a:p>
            <a:pPr>
              <a:buFont typeface="Arial" pitchFamily="34" charset="0"/>
              <a:buChar char="•"/>
            </a:pPr>
            <a:r>
              <a:rPr lang="fr-FR" sz="2000" dirty="0" smtClean="0"/>
              <a:t>L’atropine est indiqué dans le traitement:</a:t>
            </a:r>
          </a:p>
          <a:p>
            <a:pPr lvl="1">
              <a:buFont typeface="Arial" pitchFamily="34" charset="0"/>
              <a:buChar char="•"/>
            </a:pPr>
            <a:r>
              <a:rPr lang="fr-FR" sz="2000" dirty="0" smtClean="0"/>
              <a:t> des syndromes douloureux à composante spasmodique :coliques hépatiques et coliques néphrétiques notamment. </a:t>
            </a:r>
          </a:p>
          <a:p>
            <a:pPr lvl="1">
              <a:buFont typeface="Arial" pitchFamily="34" charset="0"/>
              <a:buChar char="•"/>
            </a:pPr>
            <a:r>
              <a:rPr lang="fr-FR" sz="2000" dirty="0" smtClean="0"/>
              <a:t>En anesthésiologie : prévention de la broncho-sécrétion, et du bronchospasme avant les interventions chirurgicales. </a:t>
            </a:r>
          </a:p>
          <a:p>
            <a:pPr lvl="1">
              <a:buFont typeface="Arial" pitchFamily="34" charset="0"/>
              <a:buChar char="•"/>
            </a:pPr>
            <a:r>
              <a:rPr lang="fr-FR" sz="2000" dirty="0" smtClean="0"/>
              <a:t>En ophtalmologie:  comme mydriatique.</a:t>
            </a:r>
          </a:p>
          <a:p>
            <a:pPr lvl="1">
              <a:buFont typeface="Arial" pitchFamily="34" charset="0"/>
              <a:buChar char="•"/>
            </a:pPr>
            <a:r>
              <a:rPr lang="fr-FR" sz="2000" dirty="0" smtClean="0"/>
              <a:t>certaines intoxications : </a:t>
            </a:r>
          </a:p>
          <a:p>
            <a:pPr lvl="2">
              <a:buFont typeface="Wingdings" pitchFamily="2" charset="2"/>
              <a:buChar char="Ø"/>
            </a:pPr>
            <a:r>
              <a:rPr lang="fr-FR" sz="2000" dirty="0" smtClean="0"/>
              <a:t>par les </a:t>
            </a:r>
            <a:r>
              <a:rPr lang="fr-FR" sz="2000" dirty="0" err="1" smtClean="0"/>
              <a:t>digitaliques</a:t>
            </a:r>
            <a:r>
              <a:rPr lang="fr-FR" sz="2000" dirty="0" smtClean="0"/>
              <a:t>, pour s'opposer au ralentissement cardiaque, </a:t>
            </a:r>
          </a:p>
          <a:p>
            <a:pPr lvl="2">
              <a:buFont typeface="Wingdings" pitchFamily="2" charset="2"/>
              <a:buChar char="Ø"/>
            </a:pPr>
            <a:r>
              <a:rPr lang="fr-FR" sz="2000" dirty="0" smtClean="0"/>
              <a:t>par les </a:t>
            </a:r>
            <a:r>
              <a:rPr lang="fr-FR" sz="2000" dirty="0" err="1" smtClean="0"/>
              <a:t>anticholinestérasiques</a:t>
            </a:r>
            <a:r>
              <a:rPr lang="fr-FR" sz="2000" dirty="0" smtClean="0"/>
              <a:t> comme les organophosphorés, l'atropine s'administre à doses élevées, associée au </a:t>
            </a:r>
            <a:r>
              <a:rPr lang="fr-FR" sz="2000" dirty="0" err="1" smtClean="0"/>
              <a:t>pralidoxime</a:t>
            </a:r>
            <a:r>
              <a:rPr lang="fr-FR" sz="2000" dirty="0" smtClean="0"/>
              <a:t>.</a:t>
            </a:r>
            <a:endParaRPr lang="fr-FR" sz="2000" dirty="0"/>
          </a:p>
        </p:txBody>
      </p:sp>
      <p:sp>
        <p:nvSpPr>
          <p:cNvPr id="8" name="ZoneTexte 7"/>
          <p:cNvSpPr txBox="1"/>
          <p:nvPr/>
        </p:nvSpPr>
        <p:spPr>
          <a:xfrm>
            <a:off x="142844" y="6000768"/>
            <a:ext cx="9001156" cy="923330"/>
          </a:xfrm>
          <a:prstGeom prst="rect">
            <a:avLst/>
          </a:prstGeom>
          <a:noFill/>
        </p:spPr>
        <p:txBody>
          <a:bodyPr wrap="square" rtlCol="0">
            <a:spAutoFit/>
          </a:bodyPr>
          <a:lstStyle/>
          <a:p>
            <a:r>
              <a:rPr lang="fr-FR" dirty="0" smtClean="0"/>
              <a:t>Effets 2aire: de type </a:t>
            </a:r>
            <a:r>
              <a:rPr lang="fr-FR" dirty="0" err="1" smtClean="0"/>
              <a:t>anticholinergiques</a:t>
            </a:r>
            <a:r>
              <a:rPr lang="fr-FR" dirty="0" smtClean="0"/>
              <a:t>:  sécheresse buccale, constipation, rétention urinaire.</a:t>
            </a:r>
          </a:p>
          <a:p>
            <a:r>
              <a:rPr lang="fr-FR" dirty="0" smtClean="0"/>
              <a:t>Contre indications: hypertrophie de la prostate,  glaucome et la myasthénie</a:t>
            </a:r>
          </a:p>
          <a:p>
            <a:endParaRPr lang="fr-FR" dirty="0"/>
          </a:p>
        </p:txBody>
      </p:sp>
    </p:spTree>
    <p:extLst>
      <p:ext uri="{BB962C8B-B14F-4D97-AF65-F5344CB8AC3E}">
        <p14:creationId xmlns:p14="http://schemas.microsoft.com/office/powerpoint/2010/main" val="38716180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checkerboard(across)">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checkerboard(across)">
                                      <p:cBhvr>
                                        <p:cTn id="12" dur="500"/>
                                        <p:tgtEl>
                                          <p:spTgt spid="7">
                                            <p:txEl>
                                              <p:pRg st="0" end="0"/>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checkerboard(across)">
                                      <p:cBhvr>
                                        <p:cTn id="15" dur="500"/>
                                        <p:tgtEl>
                                          <p:spTgt spid="7">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7">
                                            <p:txEl>
                                              <p:pRg st="2" end="2"/>
                                            </p:txEl>
                                          </p:spTgt>
                                        </p:tgtEl>
                                        <p:attrNameLst>
                                          <p:attrName>style.visibility</p:attrName>
                                        </p:attrNameLst>
                                      </p:cBhvr>
                                      <p:to>
                                        <p:strVal val="visible"/>
                                      </p:to>
                                    </p:set>
                                    <p:animEffect transition="in" filter="checkerboard(across)">
                                      <p:cBhvr>
                                        <p:cTn id="20" dur="500"/>
                                        <p:tgtEl>
                                          <p:spTgt spid="7">
                                            <p:txEl>
                                              <p:pRg st="2" end="2"/>
                                            </p:txEl>
                                          </p:spTgt>
                                        </p:tgtEl>
                                      </p:cBhvr>
                                    </p:animEffect>
                                  </p:childTnLst>
                                </p:cTn>
                              </p:par>
                              <p:par>
                                <p:cTn id="21" presetID="5" presetClass="entr" presetSubtype="10" fill="hold" nodeType="with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checkerboard(across)">
                                      <p:cBhvr>
                                        <p:cTn id="23" dur="500"/>
                                        <p:tgtEl>
                                          <p:spTgt spid="7">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nodeType="clickEffect">
                                  <p:stCondLst>
                                    <p:cond delay="0"/>
                                  </p:stCondLst>
                                  <p:childTnLst>
                                    <p:set>
                                      <p:cBhvr>
                                        <p:cTn id="27" dur="1" fill="hold">
                                          <p:stCondLst>
                                            <p:cond delay="0"/>
                                          </p:stCondLst>
                                        </p:cTn>
                                        <p:tgtEl>
                                          <p:spTgt spid="7">
                                            <p:txEl>
                                              <p:pRg st="4" end="4"/>
                                            </p:txEl>
                                          </p:spTgt>
                                        </p:tgtEl>
                                        <p:attrNameLst>
                                          <p:attrName>style.visibility</p:attrName>
                                        </p:attrNameLst>
                                      </p:cBhvr>
                                      <p:to>
                                        <p:strVal val="visible"/>
                                      </p:to>
                                    </p:set>
                                    <p:animEffect transition="in" filter="checkerboard(across)">
                                      <p:cBhvr>
                                        <p:cTn id="28" dur="500"/>
                                        <p:tgtEl>
                                          <p:spTgt spid="7">
                                            <p:txEl>
                                              <p:pRg st="4" end="4"/>
                                            </p:txEl>
                                          </p:spTgt>
                                        </p:tgtEl>
                                      </p:cBhvr>
                                    </p:animEffect>
                                  </p:childTnLst>
                                </p:cTn>
                              </p:par>
                              <p:par>
                                <p:cTn id="29" presetID="5" presetClass="entr" presetSubtype="10" fill="hold" nodeType="with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checkerboard(across)">
                                      <p:cBhvr>
                                        <p:cTn id="31" dur="500"/>
                                        <p:tgtEl>
                                          <p:spTgt spid="7">
                                            <p:txEl>
                                              <p:pRg st="5" end="5"/>
                                            </p:txEl>
                                          </p:spTgt>
                                        </p:tgtEl>
                                      </p:cBhvr>
                                    </p:animEffect>
                                  </p:childTnLst>
                                </p:cTn>
                              </p:par>
                              <p:par>
                                <p:cTn id="32" presetID="5" presetClass="entr" presetSubtype="10" fill="hold" nodeType="withEffect">
                                  <p:stCondLst>
                                    <p:cond delay="0"/>
                                  </p:stCondLst>
                                  <p:childTnLst>
                                    <p:set>
                                      <p:cBhvr>
                                        <p:cTn id="33" dur="1" fill="hold">
                                          <p:stCondLst>
                                            <p:cond delay="0"/>
                                          </p:stCondLst>
                                        </p:cTn>
                                        <p:tgtEl>
                                          <p:spTgt spid="7">
                                            <p:txEl>
                                              <p:pRg st="6" end="6"/>
                                            </p:txEl>
                                          </p:spTgt>
                                        </p:tgtEl>
                                        <p:attrNameLst>
                                          <p:attrName>style.visibility</p:attrName>
                                        </p:attrNameLst>
                                      </p:cBhvr>
                                      <p:to>
                                        <p:strVal val="visible"/>
                                      </p:to>
                                    </p:set>
                                    <p:animEffect transition="in" filter="checkerboard(across)">
                                      <p:cBhvr>
                                        <p:cTn id="34" dur="500"/>
                                        <p:tgtEl>
                                          <p:spTgt spid="7">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 presetClass="entr" presetSubtype="1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checkerboard(across)">
                                      <p:cBhvr>
                                        <p:cTn id="3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357298"/>
            <a:ext cx="9144000" cy="2500330"/>
          </a:xfrm>
        </p:spPr>
        <p:txBody>
          <a:bodyPr>
            <a:normAutofit/>
          </a:bodyPr>
          <a:lstStyle/>
          <a:p>
            <a:pPr>
              <a:buNone/>
            </a:pPr>
            <a:r>
              <a:rPr lang="fr-FR" sz="2000" dirty="0" smtClean="0"/>
              <a:t>La scopolamine, également appelée hyoscine, a une structure chimique très voisine de celle de l'atropine. </a:t>
            </a:r>
          </a:p>
          <a:p>
            <a:pPr>
              <a:buNone/>
            </a:pPr>
            <a:r>
              <a:rPr lang="fr-FR" sz="2000" dirty="0" smtClean="0"/>
              <a:t>Ses effets périphériques sont semblables à ceux de l'atropine, mais ses effets </a:t>
            </a:r>
            <a:r>
              <a:rPr lang="fr-FR" sz="2000" b="1" dirty="0" smtClean="0"/>
              <a:t>centraux</a:t>
            </a:r>
            <a:r>
              <a:rPr lang="fr-FR" sz="2000" dirty="0" smtClean="0"/>
              <a:t> diffèrent : </a:t>
            </a:r>
          </a:p>
          <a:p>
            <a:pPr>
              <a:buNone/>
            </a:pPr>
            <a:r>
              <a:rPr lang="fr-FR" sz="2000" dirty="0" smtClean="0"/>
              <a:t>Elle a une action sédative, tranquillisante, légèrement euphorisante, .</a:t>
            </a:r>
          </a:p>
          <a:p>
            <a:pPr>
              <a:buNone/>
            </a:pPr>
            <a:r>
              <a:rPr lang="fr-FR" sz="2000" dirty="0" smtClean="0"/>
              <a:t>La scopolamine est utilisée </a:t>
            </a:r>
            <a:r>
              <a:rPr lang="fr-FR" sz="2000" b="1" i="1" dirty="0" smtClean="0"/>
              <a:t>par voie injectable </a:t>
            </a:r>
            <a:r>
              <a:rPr lang="fr-FR" sz="2000" dirty="0" smtClean="0"/>
              <a:t>comme antispasmodique dans certaines douleurs aiguës.</a:t>
            </a:r>
          </a:p>
        </p:txBody>
      </p:sp>
      <p:sp>
        <p:nvSpPr>
          <p:cNvPr id="5" name="Titre 1"/>
          <p:cNvSpPr txBox="1">
            <a:spLocks/>
          </p:cNvSpPr>
          <p:nvPr/>
        </p:nvSpPr>
        <p:spPr>
          <a:xfrm>
            <a:off x="928662" y="0"/>
            <a:ext cx="3286148" cy="1143000"/>
          </a:xfrm>
          <a:prstGeom prst="rect">
            <a:avLst/>
          </a:prstGeom>
        </p:spPr>
        <p:txBody>
          <a:bodyPr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2500" b="1"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b) Scopolamine</a:t>
            </a:r>
            <a:br>
              <a:rPr kumimoji="0" lang="fr-FR" sz="2500" b="1"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br>
            <a:r>
              <a:rPr kumimoji="0" lang="fr-FR" sz="2500" b="1"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a:t>
            </a:r>
            <a:r>
              <a:rPr kumimoji="0" lang="fr-FR" sz="2500" b="1" i="0" u="none" strike="noStrike" kern="1200" cap="none" spc="0" normalizeH="0" baseline="0" noProof="0" dirty="0" err="1"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hyoscyne</a:t>
            </a:r>
            <a:r>
              <a:rPr kumimoji="0" lang="fr-FR" sz="2500" b="1"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a:t>
            </a:r>
            <a:endParaRPr kumimoji="0" lang="fr-FR" sz="2500" b="1"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pic>
        <p:nvPicPr>
          <p:cNvPr id="7" name="Picture 2" descr="C:\Users\Rym\Pictures\téléchargement.jpg"/>
          <p:cNvPicPr>
            <a:picLocks noChangeAspect="1" noChangeArrowheads="1"/>
          </p:cNvPicPr>
          <p:nvPr/>
        </p:nvPicPr>
        <p:blipFill>
          <a:blip r:embed="rId2" cstate="print"/>
          <a:srcRect/>
          <a:stretch>
            <a:fillRect/>
          </a:stretch>
        </p:blipFill>
        <p:spPr bwMode="auto">
          <a:xfrm>
            <a:off x="7000892" y="1"/>
            <a:ext cx="2143108" cy="1305720"/>
          </a:xfrm>
          <a:prstGeom prst="rect">
            <a:avLst/>
          </a:prstGeom>
          <a:noFill/>
        </p:spPr>
      </p:pic>
      <p:sp>
        <p:nvSpPr>
          <p:cNvPr id="13" name="Titre 1"/>
          <p:cNvSpPr>
            <a:spLocks noGrp="1"/>
          </p:cNvSpPr>
          <p:nvPr>
            <p:ph type="title"/>
          </p:nvPr>
        </p:nvSpPr>
        <p:spPr>
          <a:xfrm>
            <a:off x="0" y="3929066"/>
            <a:ext cx="7992888" cy="1142984"/>
          </a:xfrm>
        </p:spPr>
        <p:txBody>
          <a:bodyPr>
            <a:normAutofit fontScale="90000"/>
          </a:bodyPr>
          <a:lstStyle/>
          <a:p>
            <a:pPr rtl="0"/>
            <a:r>
              <a:rPr lang="fr-FR" sz="2500" b="1" dirty="0" smtClean="0"/>
              <a:t>Dérivés </a:t>
            </a:r>
            <a:r>
              <a:rPr lang="fr-FR" sz="2500" b="1" dirty="0" err="1" smtClean="0"/>
              <a:t>synthetiques</a:t>
            </a:r>
            <a:r>
              <a:rPr lang="fr-FR" sz="2500" b="1" dirty="0" smtClean="0"/>
              <a:t> et semi </a:t>
            </a:r>
            <a:r>
              <a:rPr lang="fr-FR" sz="2500" b="1" dirty="0" err="1" smtClean="0"/>
              <a:t>synthetiques</a:t>
            </a:r>
            <a:r>
              <a:rPr lang="fr-FR" sz="2500" b="1" dirty="0" smtClean="0"/>
              <a:t/>
            </a:r>
            <a:br>
              <a:rPr lang="fr-FR" sz="2500" b="1" dirty="0" smtClean="0"/>
            </a:br>
            <a:r>
              <a:rPr lang="fr-FR" sz="2500" b="1" dirty="0" smtClean="0"/>
              <a:t> I. amine tertiaire :</a:t>
            </a:r>
            <a:r>
              <a:rPr lang="fr-FR" sz="2800" dirty="0" smtClean="0"/>
              <a:t/>
            </a:r>
            <a:br>
              <a:rPr lang="fr-FR" sz="2800" dirty="0" smtClean="0"/>
            </a:br>
            <a:r>
              <a:rPr lang="fr-FR" sz="2800" dirty="0" smtClean="0"/>
              <a:t>	</a:t>
            </a:r>
            <a:r>
              <a:rPr lang="fr-FR" sz="2200" b="1" dirty="0" smtClean="0"/>
              <a:t>a) </a:t>
            </a:r>
            <a:r>
              <a:rPr lang="fr-FR" sz="2200" b="1" dirty="0" err="1" smtClean="0"/>
              <a:t>Homatropine</a:t>
            </a:r>
            <a:r>
              <a:rPr lang="fr-FR" sz="2200" b="1" dirty="0" smtClean="0"/>
              <a:t>:</a:t>
            </a:r>
            <a:endParaRPr lang="fr-FR" sz="2200" b="1" dirty="0"/>
          </a:p>
        </p:txBody>
      </p:sp>
      <p:sp>
        <p:nvSpPr>
          <p:cNvPr id="14" name="Espace réservé du contenu 2"/>
          <p:cNvSpPr txBox="1">
            <a:spLocks/>
          </p:cNvSpPr>
          <p:nvPr/>
        </p:nvSpPr>
        <p:spPr>
          <a:xfrm>
            <a:off x="571472" y="5072074"/>
            <a:ext cx="8075240" cy="1143008"/>
          </a:xfrm>
          <a:prstGeom prst="rect">
            <a:avLst/>
          </a:prstGeom>
        </p:spPr>
        <p:txBody>
          <a:bodyPr>
            <a:normAutofit lnSpcReduction="10000"/>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fr-FR" sz="2000" b="0" i="0" u="none" strike="noStrike" kern="1200" cap="none" spc="0" normalizeH="0" baseline="0" noProof="0" dirty="0" smtClean="0">
                <a:ln>
                  <a:noFill/>
                </a:ln>
                <a:solidFill>
                  <a:schemeClr val="tx1"/>
                </a:solidFill>
                <a:effectLst/>
                <a:uLnTx/>
                <a:uFillTx/>
                <a:latin typeface="+mn-lt"/>
                <a:ea typeface="+mn-ea"/>
                <a:cs typeface="+mn-cs"/>
              </a:rPr>
              <a:t>Moins efficace.</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fr-FR" sz="2000" b="0" i="0" u="none" strike="noStrike" kern="1200" cap="none" spc="0" normalizeH="0" baseline="0" noProof="0" dirty="0" smtClean="0">
                <a:ln>
                  <a:noFill/>
                </a:ln>
                <a:solidFill>
                  <a:schemeClr val="tx1"/>
                </a:solidFill>
                <a:effectLst/>
                <a:uLnTx/>
                <a:uFillTx/>
                <a:latin typeface="+mn-lt"/>
                <a:ea typeface="+mn-ea"/>
                <a:cs typeface="+mn-cs"/>
              </a:rPr>
              <a:t>Durée d’action réduite.</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fr-FR" sz="2000" b="0" i="0" u="none" strike="noStrike" kern="1200" cap="none" spc="0" normalizeH="0" baseline="0" noProof="0" dirty="0" smtClean="0">
                <a:ln>
                  <a:noFill/>
                </a:ln>
                <a:solidFill>
                  <a:schemeClr val="tx1"/>
                </a:solidFill>
                <a:effectLst/>
                <a:uLnTx/>
                <a:uFillTx/>
                <a:latin typeface="+mn-lt"/>
                <a:ea typeface="+mn-ea"/>
                <a:cs typeface="+mn-cs"/>
              </a:rPr>
              <a:t>Utilisé s/f de collyre </a:t>
            </a:r>
          </a:p>
        </p:txBody>
      </p:sp>
    </p:spTree>
    <p:extLst>
      <p:ext uri="{BB962C8B-B14F-4D97-AF65-F5344CB8AC3E}">
        <p14:creationId xmlns:p14="http://schemas.microsoft.com/office/powerpoint/2010/main" val="16697822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heckerboard(across)">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checkerboard(across)">
                                      <p:cBhvr>
                                        <p:cTn id="23" dur="5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checkerboard(across)">
                                      <p:cBhvr>
                                        <p:cTn id="2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txBox="1">
            <a:spLocks/>
          </p:cNvSpPr>
          <p:nvPr/>
        </p:nvSpPr>
        <p:spPr>
          <a:xfrm>
            <a:off x="928662" y="0"/>
            <a:ext cx="6896128" cy="785810"/>
          </a:xfrm>
          <a:prstGeom prst="rect">
            <a:avLst/>
          </a:prstGeom>
        </p:spPr>
        <p:txBody>
          <a:bodyPr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b) </a:t>
            </a:r>
            <a:r>
              <a:rPr kumimoji="0" lang="fr-FR" sz="2000" b="1" i="0" u="none" strike="noStrike" kern="1200" cap="none" spc="0" normalizeH="0" baseline="0" noProof="0" dirty="0" err="1"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Pirenzepine</a:t>
            </a:r>
            <a:r>
              <a:rPr kumimoji="0" lang="fr-FR" sz="2000" b="1"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a:t>
            </a:r>
            <a:endParaRPr kumimoji="0" lang="fr-FR" sz="2000" b="1"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8" name="Espace réservé du contenu 2"/>
          <p:cNvSpPr txBox="1">
            <a:spLocks/>
          </p:cNvSpPr>
          <p:nvPr/>
        </p:nvSpPr>
        <p:spPr>
          <a:xfrm>
            <a:off x="642878" y="571480"/>
            <a:ext cx="8501122" cy="2071702"/>
          </a:xfrm>
          <a:prstGeom prst="rect">
            <a:avLst/>
          </a:prstGeom>
        </p:spPr>
        <p:txBody>
          <a:bodyPr>
            <a:normAutofit/>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fr-FR" sz="2000" b="0" i="0" u="none" strike="noStrike" kern="1200" cap="none" spc="0" normalizeH="0" baseline="0" noProof="0" dirty="0" smtClean="0">
                <a:ln>
                  <a:noFill/>
                </a:ln>
                <a:solidFill>
                  <a:schemeClr val="tx1"/>
                </a:solidFill>
                <a:effectLst/>
                <a:uLnTx/>
                <a:uFillTx/>
                <a:latin typeface="+mn-lt"/>
                <a:ea typeface="+mn-ea"/>
                <a:cs typeface="+mn-cs"/>
              </a:rPr>
              <a:t>Médicament tricyclique</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fr-FR" sz="2000" b="0" i="0" u="none" strike="noStrike" kern="1200" cap="none" spc="0" normalizeH="0" baseline="0" noProof="0" dirty="0" smtClean="0">
                <a:ln>
                  <a:noFill/>
                </a:ln>
                <a:solidFill>
                  <a:schemeClr val="tx1"/>
                </a:solidFill>
                <a:effectLst/>
                <a:uLnTx/>
                <a:uFillTx/>
                <a:latin typeface="+mn-lt"/>
                <a:ea typeface="+mn-ea"/>
                <a:cs typeface="+mn-cs"/>
              </a:rPr>
              <a:t>  </a:t>
            </a:r>
            <a:r>
              <a:rPr kumimoji="0" lang="fr-FR" sz="20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 structure similaire à l’imipramine.</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fr-FR" sz="20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Sélectivité pour les M1</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fr-FR" sz="20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Antisécrétoire gastrique</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fr-FR" sz="20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N’est plus commercialisée depuis la découverte des antihistaminique H2.</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fr-FR" sz="32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fr-FR" sz="32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fr-FR" sz="32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2" name="Titre 1"/>
          <p:cNvSpPr>
            <a:spLocks noGrp="1"/>
          </p:cNvSpPr>
          <p:nvPr>
            <p:ph type="title"/>
          </p:nvPr>
        </p:nvSpPr>
        <p:spPr>
          <a:xfrm>
            <a:off x="1000100" y="2428868"/>
            <a:ext cx="7467600" cy="642942"/>
          </a:xfrm>
        </p:spPr>
        <p:txBody>
          <a:bodyPr>
            <a:normAutofit/>
          </a:bodyPr>
          <a:lstStyle/>
          <a:p>
            <a:r>
              <a:rPr lang="fr-FR" sz="2000" b="1" dirty="0" smtClean="0"/>
              <a:t>c) </a:t>
            </a:r>
            <a:r>
              <a:rPr lang="fr-FR" sz="2000" b="1" dirty="0" err="1" smtClean="0"/>
              <a:t>Dicyclomine</a:t>
            </a:r>
            <a:r>
              <a:rPr lang="fr-FR" sz="2000" b="1" dirty="0" smtClean="0"/>
              <a:t>:</a:t>
            </a:r>
            <a:endParaRPr lang="fr-FR" sz="2000" b="1" dirty="0"/>
          </a:p>
        </p:txBody>
      </p:sp>
      <p:sp>
        <p:nvSpPr>
          <p:cNvPr id="13" name="Espace réservé du contenu 2"/>
          <p:cNvSpPr>
            <a:spLocks noGrp="1"/>
          </p:cNvSpPr>
          <p:nvPr>
            <p:ph sz="quarter" idx="1"/>
          </p:nvPr>
        </p:nvSpPr>
        <p:spPr>
          <a:xfrm>
            <a:off x="642910" y="2928934"/>
            <a:ext cx="6563072" cy="964704"/>
          </a:xfrm>
        </p:spPr>
        <p:txBody>
          <a:bodyPr>
            <a:normAutofit/>
          </a:bodyPr>
          <a:lstStyle/>
          <a:p>
            <a:pPr algn="l" rtl="0"/>
            <a:r>
              <a:rPr lang="fr-FR" sz="2000" dirty="0" smtClean="0"/>
              <a:t>1/8 de l’activité de l’atropine</a:t>
            </a:r>
          </a:p>
          <a:p>
            <a:pPr algn="l" rtl="0"/>
            <a:r>
              <a:rPr lang="fr-FR" sz="2000" dirty="0" smtClean="0"/>
              <a:t>Antispasmodique du tractus digestif.</a:t>
            </a:r>
          </a:p>
        </p:txBody>
      </p:sp>
      <p:sp>
        <p:nvSpPr>
          <p:cNvPr id="14" name="Titre 1"/>
          <p:cNvSpPr txBox="1">
            <a:spLocks/>
          </p:cNvSpPr>
          <p:nvPr/>
        </p:nvSpPr>
        <p:spPr>
          <a:xfrm>
            <a:off x="1000100" y="3643314"/>
            <a:ext cx="7467600" cy="500058"/>
          </a:xfrm>
          <a:prstGeom prst="rect">
            <a:avLst/>
          </a:prstGeom>
        </p:spPr>
        <p:txBody>
          <a:bodyPr vert="horz" anchor="b">
            <a:normAutofit/>
          </a:bodyPr>
          <a:lstStyle/>
          <a:p>
            <a:pPr marL="0" marR="0" lvl="0" indent="0" algn="l" defTabSz="914400" rtl="1" eaLnBrk="1" fontAlgn="auto" latinLnBrk="0" hangingPunct="1">
              <a:lnSpc>
                <a:spcPct val="100000"/>
              </a:lnSpc>
              <a:spcBef>
                <a:spcPct val="0"/>
              </a:spcBef>
              <a:spcAft>
                <a:spcPts val="0"/>
              </a:spcAft>
              <a:buClrTx/>
              <a:buSzTx/>
              <a:buFontTx/>
              <a:buNone/>
              <a:tabLst/>
              <a:defRPr/>
            </a:pPr>
            <a:r>
              <a:rPr lang="fr-FR" sz="2000" b="1" cap="small" dirty="0" smtClean="0">
                <a:solidFill>
                  <a:schemeClr val="tx2"/>
                </a:solidFill>
                <a:latin typeface="+mj-lt"/>
                <a:ea typeface="+mj-ea"/>
                <a:cs typeface="+mj-cs"/>
              </a:rPr>
              <a:t>d</a:t>
            </a:r>
            <a:r>
              <a:rPr kumimoji="0" lang="fr-FR" sz="2000" b="1" i="0" u="none" strike="noStrike" kern="1200" cap="small" spc="0" normalizeH="0" baseline="0" noProof="0" dirty="0" smtClean="0">
                <a:ln>
                  <a:noFill/>
                </a:ln>
                <a:solidFill>
                  <a:schemeClr val="tx2"/>
                </a:solidFill>
                <a:effectLst/>
                <a:uLnTx/>
                <a:uFillTx/>
                <a:latin typeface="+mj-lt"/>
                <a:ea typeface="+mj-ea"/>
                <a:cs typeface="+mj-cs"/>
              </a:rPr>
              <a:t>) </a:t>
            </a:r>
            <a:r>
              <a:rPr kumimoji="0" lang="fr-FR" sz="2000" b="1" i="0" u="none" strike="noStrike" kern="1200" cap="small" spc="0" normalizeH="0" baseline="0" noProof="0" dirty="0" err="1" smtClean="0">
                <a:ln>
                  <a:noFill/>
                </a:ln>
                <a:solidFill>
                  <a:schemeClr val="tx2"/>
                </a:solidFill>
                <a:effectLst/>
                <a:uLnTx/>
                <a:uFillTx/>
                <a:latin typeface="+mj-lt"/>
                <a:ea typeface="+mj-ea"/>
                <a:cs typeface="+mj-cs"/>
              </a:rPr>
              <a:t>Tropicamide</a:t>
            </a:r>
            <a:r>
              <a:rPr lang="fr-FR" sz="2000" b="1" cap="small" dirty="0" smtClean="0">
                <a:solidFill>
                  <a:schemeClr val="tx2"/>
                </a:solidFill>
                <a:latin typeface="+mj-lt"/>
                <a:ea typeface="+mj-ea"/>
                <a:cs typeface="+mj-cs"/>
              </a:rPr>
              <a:t>:</a:t>
            </a:r>
            <a:endParaRPr kumimoji="0" lang="fr-FR" sz="2000" b="1" i="0" u="none" strike="noStrike" kern="1200" cap="small" spc="0" normalizeH="0" baseline="0" noProof="0" dirty="0">
              <a:ln>
                <a:noFill/>
              </a:ln>
              <a:solidFill>
                <a:schemeClr val="tx2"/>
              </a:solidFill>
              <a:effectLst/>
              <a:uLnTx/>
              <a:uFillTx/>
              <a:latin typeface="+mj-lt"/>
              <a:ea typeface="+mj-ea"/>
              <a:cs typeface="+mj-cs"/>
            </a:endParaRPr>
          </a:p>
        </p:txBody>
      </p:sp>
      <p:sp>
        <p:nvSpPr>
          <p:cNvPr id="15" name="Espace réservé du contenu 2"/>
          <p:cNvSpPr txBox="1">
            <a:spLocks/>
          </p:cNvSpPr>
          <p:nvPr/>
        </p:nvSpPr>
        <p:spPr>
          <a:xfrm>
            <a:off x="785786" y="4143380"/>
            <a:ext cx="6429420" cy="785818"/>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fr-FR" sz="2000" b="0" i="0" u="none" strike="noStrike" kern="1200" cap="none" spc="0" normalizeH="0" baseline="0" noProof="0" dirty="0" smtClean="0">
                <a:ln>
                  <a:noFill/>
                </a:ln>
                <a:solidFill>
                  <a:schemeClr val="tx1"/>
                </a:solidFill>
                <a:effectLst/>
                <a:uLnTx/>
                <a:uFillTx/>
                <a:latin typeface="+mn-lt"/>
                <a:ea typeface="+mn-ea"/>
                <a:cs typeface="+mn-cs"/>
              </a:rPr>
              <a:t>Utilisé s/f de collyre mydriatique d’action brève.</a:t>
            </a:r>
            <a:endParaRPr kumimoji="0" lang="fr-FR" sz="20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5000416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357158" y="0"/>
            <a:ext cx="7467600" cy="928670"/>
          </a:xfrm>
        </p:spPr>
        <p:txBody>
          <a:bodyPr>
            <a:normAutofit/>
          </a:bodyPr>
          <a:lstStyle/>
          <a:p>
            <a:pPr rtl="0"/>
            <a:r>
              <a:rPr lang="fr-FR" sz="2500" b="1" dirty="0" smtClean="0"/>
              <a:t>II. Ammoniums quaternaires:</a:t>
            </a:r>
            <a:endParaRPr lang="fr-FR" sz="2500" b="1" dirty="0"/>
          </a:p>
        </p:txBody>
      </p:sp>
      <p:sp>
        <p:nvSpPr>
          <p:cNvPr id="5" name="Espace réservé du contenu 4"/>
          <p:cNvSpPr>
            <a:spLocks noGrp="1"/>
          </p:cNvSpPr>
          <p:nvPr>
            <p:ph sz="quarter" idx="1"/>
          </p:nvPr>
        </p:nvSpPr>
        <p:spPr>
          <a:xfrm>
            <a:off x="428596" y="785794"/>
            <a:ext cx="8715404" cy="1214446"/>
          </a:xfrm>
        </p:spPr>
        <p:txBody>
          <a:bodyPr>
            <a:normAutofit/>
          </a:bodyPr>
          <a:lstStyle/>
          <a:p>
            <a:pPr algn="l" rtl="0"/>
            <a:r>
              <a:rPr lang="fr-FR" sz="2200" dirty="0" smtClean="0"/>
              <a:t>Grace à la fonction ammonium quaternaire, ces molécules ne traversent pas la BHE donc ne possèdent pas d’effets centraux, et sont peu absorbées par voie digestive.</a:t>
            </a:r>
          </a:p>
          <a:p>
            <a:pPr algn="l" rtl="0"/>
            <a:endParaRPr lang="fr-FR" sz="2200" dirty="0"/>
          </a:p>
        </p:txBody>
      </p:sp>
      <p:sp>
        <p:nvSpPr>
          <p:cNvPr id="6" name="Titre 1"/>
          <p:cNvSpPr txBox="1">
            <a:spLocks/>
          </p:cNvSpPr>
          <p:nvPr/>
        </p:nvSpPr>
        <p:spPr>
          <a:xfrm>
            <a:off x="857224" y="1928802"/>
            <a:ext cx="7467600" cy="435468"/>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fr-FR" sz="2200" b="1" cap="small" dirty="0">
                <a:solidFill>
                  <a:schemeClr val="tx2"/>
                </a:solidFill>
                <a:latin typeface="+mj-lt"/>
                <a:ea typeface="+mj-ea"/>
                <a:cs typeface="+mj-cs"/>
              </a:rPr>
              <a:t> </a:t>
            </a:r>
            <a:r>
              <a:rPr lang="fr-FR" sz="2200" b="1" cap="small" dirty="0" smtClean="0">
                <a:solidFill>
                  <a:schemeClr val="tx2"/>
                </a:solidFill>
                <a:latin typeface="+mj-lt"/>
                <a:ea typeface="+mj-ea"/>
                <a:cs typeface="+mj-cs"/>
              </a:rPr>
              <a:t>a) </a:t>
            </a:r>
            <a:r>
              <a:rPr kumimoji="0" lang="fr-FR" sz="2200" b="1" i="0" u="none" strike="noStrike" kern="1200" cap="small" spc="0" normalizeH="0" baseline="0" noProof="0" dirty="0" err="1" smtClean="0">
                <a:ln>
                  <a:noFill/>
                </a:ln>
                <a:solidFill>
                  <a:schemeClr val="tx2"/>
                </a:solidFill>
                <a:effectLst/>
                <a:uLnTx/>
                <a:uFillTx/>
                <a:latin typeface="+mj-lt"/>
                <a:ea typeface="+mj-ea"/>
                <a:cs typeface="+mj-cs"/>
              </a:rPr>
              <a:t>propantheline</a:t>
            </a:r>
            <a:r>
              <a:rPr kumimoji="0" lang="fr-FR" sz="2200" b="1" i="0" u="none" strike="noStrike" kern="1200" cap="small" spc="0" normalizeH="0" baseline="0" noProof="0" dirty="0" smtClean="0">
                <a:ln>
                  <a:noFill/>
                </a:ln>
                <a:solidFill>
                  <a:schemeClr val="tx2"/>
                </a:solidFill>
                <a:effectLst/>
                <a:uLnTx/>
                <a:uFillTx/>
                <a:latin typeface="+mj-lt"/>
                <a:ea typeface="+mj-ea"/>
                <a:cs typeface="+mj-cs"/>
              </a:rPr>
              <a:t>:</a:t>
            </a:r>
            <a:endParaRPr kumimoji="0" lang="fr-FR" sz="2200" b="1" i="0" u="none" strike="noStrike" kern="1200" cap="small" spc="0" normalizeH="0" baseline="0" noProof="0" dirty="0">
              <a:ln>
                <a:noFill/>
              </a:ln>
              <a:solidFill>
                <a:schemeClr val="tx2"/>
              </a:solidFill>
              <a:effectLst/>
              <a:uLnTx/>
              <a:uFillTx/>
              <a:latin typeface="+mj-lt"/>
              <a:ea typeface="+mj-ea"/>
              <a:cs typeface="+mj-cs"/>
            </a:endParaRPr>
          </a:p>
        </p:txBody>
      </p:sp>
      <p:sp>
        <p:nvSpPr>
          <p:cNvPr id="7" name="Espace réservé du contenu 2"/>
          <p:cNvSpPr txBox="1">
            <a:spLocks/>
          </p:cNvSpPr>
          <p:nvPr/>
        </p:nvSpPr>
        <p:spPr>
          <a:xfrm>
            <a:off x="928662" y="2357430"/>
            <a:ext cx="8215338" cy="1143008"/>
          </a:xfrm>
          <a:prstGeom prst="rect">
            <a:avLst/>
          </a:prstGeom>
        </p:spPr>
        <p:txBody>
          <a:bodyPr vert="horz">
            <a:normAutofit lnSpcReduction="10000"/>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fr-FR" sz="2000" b="0" i="0" u="none" strike="noStrike" kern="1200" cap="none" spc="0" normalizeH="0" baseline="0" noProof="0" dirty="0" smtClean="0">
                <a:ln>
                  <a:noFill/>
                </a:ln>
                <a:solidFill>
                  <a:schemeClr val="tx1"/>
                </a:solidFill>
                <a:effectLst/>
                <a:uLnTx/>
                <a:uFillTx/>
                <a:latin typeface="+mn-lt"/>
                <a:ea typeface="+mn-ea"/>
                <a:cs typeface="+mn-cs"/>
              </a:rPr>
              <a:t>L’antagoniste non sélectif le + utilisé.</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fr-FR" sz="2000" b="0" i="0" u="none" strike="noStrike" kern="1200" cap="none" spc="0" normalizeH="0" baseline="0" noProof="0" dirty="0" smtClean="0">
                <a:ln>
                  <a:noFill/>
                </a:ln>
                <a:solidFill>
                  <a:schemeClr val="tx1"/>
                </a:solidFill>
                <a:effectLst/>
                <a:uLnTx/>
                <a:uFillTx/>
                <a:latin typeface="+mn-lt"/>
                <a:ea typeface="+mn-ea"/>
                <a:cs typeface="+mn-cs"/>
              </a:rPr>
              <a:t>Sa durée d’action est comparable à celle de l’atropine.</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fr-FR" sz="2000" b="0" i="0" u="none" strike="noStrike" kern="1200" cap="none" spc="0" normalizeH="0" baseline="0" noProof="0" dirty="0" smtClean="0">
                <a:ln>
                  <a:noFill/>
                </a:ln>
                <a:solidFill>
                  <a:schemeClr val="tx1"/>
                </a:solidFill>
                <a:effectLst/>
                <a:uLnTx/>
                <a:uFillTx/>
                <a:latin typeface="+mn-lt"/>
                <a:ea typeface="+mn-ea"/>
                <a:cs typeface="+mn-cs"/>
              </a:rPr>
              <a:t> Diminue la motilité intestinale et urinaire.</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fr-FR"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15" name="Titre 3"/>
          <p:cNvSpPr txBox="1">
            <a:spLocks/>
          </p:cNvSpPr>
          <p:nvPr/>
        </p:nvSpPr>
        <p:spPr>
          <a:xfrm>
            <a:off x="928662" y="3286124"/>
            <a:ext cx="7467600" cy="785794"/>
          </a:xfrm>
          <a:prstGeom prst="rect">
            <a:avLst/>
          </a:prstGeom>
        </p:spPr>
        <p:txBody>
          <a:bodyPr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B)Ipratropium:</a:t>
            </a:r>
            <a:endParaRPr kumimoji="0" lang="fr-FR" sz="2000" b="1"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16" name="Espace réservé du contenu 4"/>
          <p:cNvSpPr txBox="1">
            <a:spLocks/>
          </p:cNvSpPr>
          <p:nvPr/>
        </p:nvSpPr>
        <p:spPr>
          <a:xfrm>
            <a:off x="857224" y="4000480"/>
            <a:ext cx="7467600" cy="642942"/>
          </a:xfrm>
          <a:prstGeom prst="rect">
            <a:avLst/>
          </a:prstGeom>
        </p:spPr>
        <p:txBody>
          <a:bodyPr>
            <a:normAutofit/>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fr-FR" sz="2000" b="0" i="0" u="none" strike="noStrike" kern="1200" cap="none" spc="0" normalizeH="0" baseline="0" noProof="0" smtClean="0">
                <a:ln>
                  <a:noFill/>
                </a:ln>
                <a:solidFill>
                  <a:schemeClr val="tx1"/>
                </a:solidFill>
                <a:effectLst/>
                <a:uLnTx/>
                <a:uFillTx/>
                <a:latin typeface="+mn-lt"/>
                <a:ea typeface="+mn-ea"/>
                <a:cs typeface="+mn-cs"/>
              </a:rPr>
              <a:t>Bronchodilatateur </a:t>
            </a:r>
            <a:endParaRPr kumimoji="0" lang="fr-FR"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17" name="Titre 1"/>
          <p:cNvSpPr txBox="1">
            <a:spLocks/>
          </p:cNvSpPr>
          <p:nvPr/>
        </p:nvSpPr>
        <p:spPr>
          <a:xfrm>
            <a:off x="928662" y="4214794"/>
            <a:ext cx="7467600" cy="649782"/>
          </a:xfrm>
          <a:prstGeom prst="rect">
            <a:avLst/>
          </a:prstGeom>
        </p:spPr>
        <p:txBody>
          <a:bodyPr vert="horz" anchor="b">
            <a:normAutofit/>
          </a:bodyPr>
          <a:lstStyle/>
          <a:p>
            <a:pPr marL="0" marR="0" lvl="0" indent="0" algn="l" defTabSz="914400" rtl="1" eaLnBrk="1" fontAlgn="auto" latinLnBrk="0" hangingPunct="1">
              <a:lnSpc>
                <a:spcPct val="100000"/>
              </a:lnSpc>
              <a:spcBef>
                <a:spcPct val="0"/>
              </a:spcBef>
              <a:spcAft>
                <a:spcPts val="0"/>
              </a:spcAft>
              <a:buClrTx/>
              <a:buSzTx/>
              <a:buFontTx/>
              <a:buNone/>
              <a:tabLst/>
              <a:defRPr/>
            </a:pPr>
            <a:r>
              <a:rPr lang="fr-FR" sz="2000" b="1" cap="small" dirty="0" smtClean="0">
                <a:solidFill>
                  <a:schemeClr val="tx2"/>
                </a:solidFill>
                <a:effectLst>
                  <a:outerShdw blurRad="38100" dist="38100" dir="2700000" algn="tl">
                    <a:srgbClr val="000000">
                      <a:alpha val="43137"/>
                    </a:srgbClr>
                  </a:outerShdw>
                </a:effectLst>
                <a:latin typeface="+mj-lt"/>
                <a:ea typeface="+mj-ea"/>
                <a:cs typeface="+mj-cs"/>
              </a:rPr>
              <a:t>c) </a:t>
            </a:r>
            <a:r>
              <a:rPr kumimoji="0" lang="fr-FR" sz="2000" b="1" i="0" u="none" strike="noStrike" kern="1200" cap="small" spc="0" normalizeH="0" baseline="0" noProof="0" dirty="0" err="1" smtClean="0">
                <a:ln>
                  <a:noFill/>
                </a:ln>
                <a:solidFill>
                  <a:schemeClr val="tx2"/>
                </a:solidFill>
                <a:effectLst>
                  <a:outerShdw blurRad="38100" dist="38100" dir="2700000" algn="tl">
                    <a:srgbClr val="000000">
                      <a:alpha val="43137"/>
                    </a:srgbClr>
                  </a:outerShdw>
                </a:effectLst>
                <a:uLnTx/>
                <a:uFillTx/>
                <a:latin typeface="+mj-lt"/>
                <a:ea typeface="+mj-ea"/>
                <a:cs typeface="+mj-cs"/>
              </a:rPr>
              <a:t>glycopyrrolate</a:t>
            </a:r>
            <a:r>
              <a:rPr kumimoji="0" lang="fr-FR" sz="2000" b="1" i="0" u="none" strike="noStrike" kern="1200" cap="small" spc="0" normalizeH="0" baseline="0" noProof="0" dirty="0" smtClean="0">
                <a:ln>
                  <a:noFill/>
                </a:ln>
                <a:solidFill>
                  <a:schemeClr val="tx2"/>
                </a:solidFill>
                <a:effectLst>
                  <a:outerShdw blurRad="38100" dist="38100" dir="2700000" algn="tl">
                    <a:srgbClr val="000000">
                      <a:alpha val="43137"/>
                    </a:srgbClr>
                  </a:outerShdw>
                </a:effectLst>
                <a:uLnTx/>
                <a:uFillTx/>
                <a:latin typeface="+mj-lt"/>
                <a:ea typeface="+mj-ea"/>
                <a:cs typeface="+mj-cs"/>
              </a:rPr>
              <a:t>:</a:t>
            </a:r>
            <a:r>
              <a:rPr kumimoji="0" lang="fr-FR" sz="2000" b="1" i="0" u="none" strike="noStrike" kern="1200" cap="small" spc="0" normalizeH="0" baseline="0" noProof="0" dirty="0" smtClean="0">
                <a:ln>
                  <a:noFill/>
                </a:ln>
                <a:solidFill>
                  <a:schemeClr val="tx2"/>
                </a:solidFill>
                <a:effectLst/>
                <a:uLnTx/>
                <a:uFillTx/>
                <a:latin typeface="+mj-lt"/>
                <a:ea typeface="+mj-ea"/>
                <a:cs typeface="+mj-cs"/>
              </a:rPr>
              <a:t> </a:t>
            </a:r>
          </a:p>
        </p:txBody>
      </p:sp>
      <p:sp>
        <p:nvSpPr>
          <p:cNvPr id="18" name="Espace réservé du contenu 2"/>
          <p:cNvSpPr txBox="1">
            <a:spLocks/>
          </p:cNvSpPr>
          <p:nvPr/>
        </p:nvSpPr>
        <p:spPr>
          <a:xfrm>
            <a:off x="928662" y="4929174"/>
            <a:ext cx="7467600" cy="571504"/>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fr-FR" sz="2000" b="0" i="0" u="none" strike="noStrike" kern="1200" cap="none" spc="0" normalizeH="0" baseline="0" noProof="0" dirty="0" smtClean="0">
                <a:ln>
                  <a:noFill/>
                </a:ln>
                <a:solidFill>
                  <a:schemeClr val="tx1"/>
                </a:solidFill>
                <a:effectLst/>
                <a:uLnTx/>
                <a:uFillTx/>
                <a:latin typeface="+mn-lt"/>
                <a:ea typeface="+mn-ea"/>
                <a:cs typeface="+mn-cs"/>
              </a:rPr>
              <a:t>Diminue les sécrétion des </a:t>
            </a:r>
            <a:r>
              <a:rPr lang="fr-FR" sz="2000" dirty="0" smtClean="0"/>
              <a:t>gland</a:t>
            </a:r>
            <a:r>
              <a:rPr kumimoji="0" lang="fr-FR" sz="2000" b="0" i="0" u="none" strike="noStrike" kern="1200" cap="none" spc="0" normalizeH="0" baseline="0" noProof="0" dirty="0" smtClean="0">
                <a:ln>
                  <a:noFill/>
                </a:ln>
                <a:solidFill>
                  <a:schemeClr val="tx1"/>
                </a:solidFill>
                <a:effectLst/>
                <a:uLnTx/>
                <a:uFillTx/>
                <a:latin typeface="+mn-lt"/>
                <a:ea typeface="+mn-ea"/>
                <a:cs typeface="+mn-cs"/>
              </a:rPr>
              <a:t>es.</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fr-FR"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9" name="Titre 3"/>
          <p:cNvSpPr txBox="1">
            <a:spLocks/>
          </p:cNvSpPr>
          <p:nvPr/>
        </p:nvSpPr>
        <p:spPr>
          <a:xfrm>
            <a:off x="928662" y="5286364"/>
            <a:ext cx="7467600" cy="437178"/>
          </a:xfrm>
          <a:prstGeom prst="rect">
            <a:avLst/>
          </a:prstGeom>
        </p:spPr>
        <p:txBody>
          <a:bodyPr vert="horz" anchor="b">
            <a:normAutofit/>
          </a:bodyPr>
          <a:lstStyle/>
          <a:p>
            <a:pPr marL="0" marR="0" lvl="0" indent="0" algn="l" defTabSz="914400" rtl="1" eaLnBrk="1" fontAlgn="auto" latinLnBrk="0" hangingPunct="1">
              <a:lnSpc>
                <a:spcPct val="100000"/>
              </a:lnSpc>
              <a:spcBef>
                <a:spcPct val="0"/>
              </a:spcBef>
              <a:spcAft>
                <a:spcPts val="0"/>
              </a:spcAft>
              <a:buClrTx/>
              <a:buSzTx/>
              <a:buFontTx/>
              <a:buNone/>
              <a:tabLst/>
              <a:defRPr/>
            </a:pPr>
            <a:r>
              <a:rPr kumimoji="0" lang="fr-FR" sz="2000" b="1" i="0" u="none" strike="noStrike" kern="1200" cap="small" spc="0" normalizeH="0" baseline="0" noProof="0" dirty="0" smtClean="0">
                <a:ln>
                  <a:noFill/>
                </a:ln>
                <a:solidFill>
                  <a:schemeClr val="tx2"/>
                </a:solidFill>
                <a:effectLst/>
                <a:uLnTx/>
                <a:uFillTx/>
                <a:latin typeface="+mj-lt"/>
                <a:ea typeface="+mj-ea"/>
                <a:cs typeface="+mj-cs"/>
              </a:rPr>
              <a:t>d) </a:t>
            </a:r>
            <a:r>
              <a:rPr kumimoji="0" lang="fr-FR" sz="2000" b="1" i="0" u="none" strike="noStrike" kern="1200" cap="small" spc="0" normalizeH="0" baseline="0" noProof="0" dirty="0" err="1" smtClean="0">
                <a:ln>
                  <a:noFill/>
                </a:ln>
                <a:solidFill>
                  <a:schemeClr val="tx2"/>
                </a:solidFill>
                <a:effectLst/>
                <a:uLnTx/>
                <a:uFillTx/>
                <a:latin typeface="+mj-lt"/>
                <a:ea typeface="+mj-ea"/>
                <a:cs typeface="+mj-cs"/>
              </a:rPr>
              <a:t>methscopolamine</a:t>
            </a:r>
            <a:r>
              <a:rPr kumimoji="0" lang="fr-FR" sz="2000" b="1" i="0" u="none" strike="noStrike" kern="1200" cap="small" spc="0" normalizeH="0" baseline="0" noProof="0" dirty="0" smtClean="0">
                <a:ln>
                  <a:noFill/>
                </a:ln>
                <a:solidFill>
                  <a:schemeClr val="tx2"/>
                </a:solidFill>
                <a:effectLst/>
                <a:uLnTx/>
                <a:uFillTx/>
                <a:latin typeface="+mj-lt"/>
                <a:ea typeface="+mj-ea"/>
                <a:cs typeface="+mj-cs"/>
              </a:rPr>
              <a:t>:</a:t>
            </a:r>
            <a:endParaRPr kumimoji="0" lang="fr-FR" sz="2000" b="1" i="0" u="none" strike="noStrike" kern="1200" cap="small" spc="0" normalizeH="0" baseline="0" noProof="0" dirty="0">
              <a:ln>
                <a:noFill/>
              </a:ln>
              <a:solidFill>
                <a:schemeClr val="tx2"/>
              </a:solidFill>
              <a:effectLst/>
              <a:uLnTx/>
              <a:uFillTx/>
              <a:latin typeface="+mj-lt"/>
              <a:ea typeface="+mj-ea"/>
              <a:cs typeface="+mj-cs"/>
            </a:endParaRPr>
          </a:p>
        </p:txBody>
      </p:sp>
      <p:sp>
        <p:nvSpPr>
          <p:cNvPr id="20" name="Espace réservé du contenu 4"/>
          <p:cNvSpPr txBox="1">
            <a:spLocks/>
          </p:cNvSpPr>
          <p:nvPr/>
        </p:nvSpPr>
        <p:spPr>
          <a:xfrm>
            <a:off x="928662" y="5857868"/>
            <a:ext cx="7467600" cy="642942"/>
          </a:xfrm>
          <a:prstGeom prst="rect">
            <a:avLst/>
          </a:prstGeom>
        </p:spPr>
        <p:txBody>
          <a:bodyPr vert="horz">
            <a:normAutofit fontScale="85000" lnSpcReduction="20000"/>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fr-FR" sz="2200" b="0" i="0" u="none" strike="noStrike" kern="1200" cap="none" spc="0" normalizeH="0" baseline="0" noProof="0" dirty="0" smtClean="0">
                <a:ln>
                  <a:noFill/>
                </a:ln>
                <a:solidFill>
                  <a:schemeClr val="tx1"/>
                </a:solidFill>
                <a:effectLst/>
                <a:uLnTx/>
                <a:uFillTx/>
                <a:latin typeface="+mn-lt"/>
                <a:ea typeface="+mn-ea"/>
                <a:cs typeface="+mn-cs"/>
              </a:rPr>
              <a:t>Diminue les sécrétions gastriques </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kumimoji="0" lang="fr-FR" sz="2000" b="0" i="0" u="none" strike="noStrike" kern="1200" cap="none" spc="0" normalizeH="0" baseline="0" noProof="0" dirty="0" smtClean="0">
                <a:ln>
                  <a:noFill/>
                </a:ln>
                <a:solidFill>
                  <a:schemeClr val="tx1"/>
                </a:solidFill>
                <a:effectLst/>
                <a:uLnTx/>
                <a:uFillTx/>
                <a:latin typeface="+mn-lt"/>
                <a:ea typeface="+mn-ea"/>
                <a:cs typeface="+mn-cs"/>
              </a:rPr>
              <a:t>  </a:t>
            </a:r>
            <a:endParaRPr kumimoji="0" lang="fr-FR" sz="20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2249591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a:spLocks noGrp="1"/>
          </p:cNvSpPr>
          <p:nvPr>
            <p:ph type="sldNum" sz="quarter" idx="12"/>
          </p:nvPr>
        </p:nvSpPr>
        <p:spPr/>
        <p:txBody>
          <a:bodyPr/>
          <a:lstStyle/>
          <a:p>
            <a:fld id="{2D5175B3-1ABB-4E0E-A62A-C4B56673AA8D}" type="slidenum">
              <a:rPr lang="fr-FR" smtClean="0"/>
              <a:pPr/>
              <a:t>3</a:t>
            </a:fld>
            <a:endParaRPr lang="fr-FR" dirty="0"/>
          </a:p>
        </p:txBody>
      </p:sp>
      <p:sp>
        <p:nvSpPr>
          <p:cNvPr id="34818" name="Rectangle 2"/>
          <p:cNvSpPr>
            <a:spLocks noChangeArrowheads="1"/>
          </p:cNvSpPr>
          <p:nvPr/>
        </p:nvSpPr>
        <p:spPr bwMode="auto">
          <a:xfrm>
            <a:off x="357158" y="2285992"/>
            <a:ext cx="8286808"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Les substances </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parasympathomimétiques</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reproduisent les effets de la </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stimulation</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du système nerveux </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parasympathique</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Certaines agissent </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directement</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sur les récepteurs des fibres lisses musculaires innervés par le parasympathique, d’autres</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augmentent </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 teneur locale en acétylcholine, neuromédiateur parasympathique.les premières sont appelées parasympathomimétiques </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directes</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les secondes parasympathomimétiques </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indirectes</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9" name="Ruban vers le haut 28"/>
          <p:cNvSpPr/>
          <p:nvPr/>
        </p:nvSpPr>
        <p:spPr>
          <a:xfrm>
            <a:off x="1500166" y="428604"/>
            <a:ext cx="5857916" cy="1285884"/>
          </a:xfrm>
          <a:prstGeom prst="ribbon2">
            <a:avLst>
              <a:gd name="adj1" fmla="val 13494"/>
              <a:gd name="adj2" fmla="val 75000"/>
            </a:avLst>
          </a:prstGeom>
          <a:solidFill>
            <a:schemeClr val="accent2">
              <a:lumMod val="40000"/>
              <a:lumOff val="60000"/>
            </a:schemeClr>
          </a:solidFill>
          <a:ln>
            <a:solidFill>
              <a:schemeClr val="accent2">
                <a:lumMod val="60000"/>
                <a:lumOff val="40000"/>
              </a:schemeClr>
            </a:solid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dirty="0" smtClean="0">
                <a:solidFill>
                  <a:srgbClr val="7030A0"/>
                </a:solidFill>
                <a:latin typeface="Monotype Corsiva" pitchFamily="66" charset="0"/>
              </a:rPr>
              <a:t>Introduction</a:t>
            </a:r>
            <a:endParaRPr lang="fr-FR" sz="3600" b="1" dirty="0">
              <a:solidFill>
                <a:srgbClr val="7030A0"/>
              </a:solidFill>
              <a:latin typeface="Monotype Corsiva"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a:spLocks noGrp="1"/>
          </p:cNvSpPr>
          <p:nvPr>
            <p:ph type="sldNum" sz="quarter" idx="12"/>
          </p:nvPr>
        </p:nvSpPr>
        <p:spPr/>
        <p:txBody>
          <a:bodyPr/>
          <a:lstStyle/>
          <a:p>
            <a:fld id="{2D5175B3-1ABB-4E0E-A62A-C4B56673AA8D}" type="slidenum">
              <a:rPr lang="fr-FR" smtClean="0"/>
              <a:pPr/>
              <a:t>4</a:t>
            </a:fld>
            <a:endParaRPr lang="fr-FR" dirty="0"/>
          </a:p>
        </p:txBody>
      </p:sp>
      <p:sp>
        <p:nvSpPr>
          <p:cNvPr id="5" name="Ruban vers le haut 4"/>
          <p:cNvSpPr/>
          <p:nvPr/>
        </p:nvSpPr>
        <p:spPr>
          <a:xfrm>
            <a:off x="285720" y="1357298"/>
            <a:ext cx="8358214" cy="3071834"/>
          </a:xfrm>
          <a:prstGeom prst="ribbon2">
            <a:avLst>
              <a:gd name="adj1" fmla="val 11239"/>
              <a:gd name="adj2" fmla="val 75000"/>
            </a:avLst>
          </a:prstGeom>
          <a:solidFill>
            <a:schemeClr val="accent2">
              <a:lumMod val="40000"/>
              <a:lumOff val="60000"/>
            </a:schemeClr>
          </a:solidFill>
          <a:ln>
            <a:solidFill>
              <a:schemeClr val="accent2">
                <a:lumMod val="60000"/>
                <a:lumOff val="40000"/>
              </a:schemeClr>
            </a:solid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28700" indent="-1028700" algn="justLow">
              <a:buClr>
                <a:srgbClr val="7030A0"/>
              </a:buClr>
              <a:buFont typeface="+mj-lt"/>
              <a:buAutoNum type="romanUcPeriod" startAt="2"/>
            </a:pPr>
            <a:r>
              <a:rPr lang="fr-FR" sz="4800" b="1" u="sng" dirty="0">
                <a:solidFill>
                  <a:srgbClr val="7030A0"/>
                </a:solidFill>
                <a:latin typeface="Monotype Corsiva" pitchFamily="66" charset="0"/>
              </a:rPr>
              <a:t>Les effets de l’acétylcholine :</a:t>
            </a:r>
            <a:endParaRPr lang="fr-FR" sz="4800" dirty="0">
              <a:solidFill>
                <a:srgbClr val="7030A0"/>
              </a:solidFill>
              <a:latin typeface="Monotype Corsiva" pitchFamily="66" charset="0"/>
            </a:endParaRPr>
          </a:p>
          <a:p>
            <a:pPr marL="857250" lvl="0" indent="-857250" algn="ctr">
              <a:buClr>
                <a:srgbClr val="7030A0"/>
              </a:buClr>
              <a:buFont typeface="+mj-lt"/>
              <a:buAutoNum type="romanUcPeriod" startAt="2"/>
            </a:pPr>
            <a:endParaRPr lang="fr-FR" sz="5400" dirty="0" smtClean="0">
              <a:solidFill>
                <a:srgbClr val="7030A0"/>
              </a:solidFill>
              <a:latin typeface="Monotype Corsiva" pitchFamily="66" charset="0"/>
            </a:endParaRPr>
          </a:p>
        </p:txBody>
      </p:sp>
      <p:sp>
        <p:nvSpPr>
          <p:cNvPr id="6" name="Rectangle 5"/>
          <p:cNvSpPr/>
          <p:nvPr/>
        </p:nvSpPr>
        <p:spPr>
          <a:xfrm>
            <a:off x="1071538" y="1549304"/>
            <a:ext cx="6858048" cy="2308324"/>
          </a:xfrm>
          <a:prstGeom prst="rect">
            <a:avLst/>
          </a:prstGeom>
        </p:spPr>
        <p:txBody>
          <a:bodyPr wrap="square">
            <a:spAutoFit/>
          </a:bodyPr>
          <a:lstStyle/>
          <a:p>
            <a:pPr algn="just"/>
            <a:r>
              <a:rPr lang="fr-FR" sz="3600" dirty="0">
                <a:latin typeface="Times New Roman" pitchFamily="18" charset="0"/>
                <a:cs typeface="Times New Roman" pitchFamily="18" charset="0"/>
              </a:rPr>
              <a:t>L’</a:t>
            </a:r>
            <a:r>
              <a:rPr lang="fr-FR" sz="3600" dirty="0">
                <a:solidFill>
                  <a:srgbClr val="FF0000"/>
                </a:solidFill>
                <a:latin typeface="Times New Roman" pitchFamily="18" charset="0"/>
                <a:cs typeface="Times New Roman" pitchFamily="18" charset="0"/>
              </a:rPr>
              <a:t>acétylcholine</a:t>
            </a:r>
            <a:r>
              <a:rPr lang="fr-FR" sz="3600" dirty="0">
                <a:latin typeface="Times New Roman" pitchFamily="18" charset="0"/>
                <a:cs typeface="Times New Roman" pitchFamily="18" charset="0"/>
              </a:rPr>
              <a:t> a des effets muscariniques et des effets nicotiniques par stimulation des récepteurs correspondants.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xit" presetSubtype="26" fill="hold" grpId="0" nodeType="clickEffect">
                                  <p:stCondLst>
                                    <p:cond delay="0"/>
                                  </p:stCondLst>
                                  <p:childTnLst>
                                    <p:animEffect transition="out" filter="barn(inHorizontal)">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par>
                                <p:cTn id="8" presetID="22" presetClass="entr" presetSubtype="4" fill="hold"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wipe(down)">
                                      <p:cBhvr>
                                        <p:cTn id="10"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a:spLocks noGrp="1"/>
          </p:cNvSpPr>
          <p:nvPr>
            <p:ph type="sldNum" sz="quarter" idx="12"/>
          </p:nvPr>
        </p:nvSpPr>
        <p:spPr/>
        <p:txBody>
          <a:bodyPr/>
          <a:lstStyle/>
          <a:p>
            <a:fld id="{2D5175B3-1ABB-4E0E-A62A-C4B56673AA8D}" type="slidenum">
              <a:rPr lang="fr-FR" smtClean="0"/>
              <a:pPr/>
              <a:t>5</a:t>
            </a:fld>
            <a:endParaRPr lang="fr-FR" dirty="0"/>
          </a:p>
        </p:txBody>
      </p:sp>
      <p:sp>
        <p:nvSpPr>
          <p:cNvPr id="5" name="Ruban vers le haut 4"/>
          <p:cNvSpPr/>
          <p:nvPr/>
        </p:nvSpPr>
        <p:spPr>
          <a:xfrm>
            <a:off x="0" y="1571612"/>
            <a:ext cx="8929718" cy="3071834"/>
          </a:xfrm>
          <a:prstGeom prst="ribbon2">
            <a:avLst>
              <a:gd name="adj1" fmla="val 11239"/>
              <a:gd name="adj2" fmla="val 75000"/>
            </a:avLst>
          </a:prstGeom>
          <a:solidFill>
            <a:schemeClr val="accent2">
              <a:lumMod val="40000"/>
              <a:lumOff val="60000"/>
            </a:schemeClr>
          </a:solidFill>
          <a:ln>
            <a:solidFill>
              <a:schemeClr val="accent2">
                <a:lumMod val="60000"/>
                <a:lumOff val="40000"/>
              </a:schemeClr>
            </a:solid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Clr>
                <a:srgbClr val="7030A0"/>
              </a:buClr>
            </a:pPr>
            <a:r>
              <a:rPr lang="fr-FR" sz="4800" b="1" dirty="0" smtClean="0">
                <a:solidFill>
                  <a:srgbClr val="7030A0"/>
                </a:solidFill>
                <a:latin typeface="Monotype Corsiva" pitchFamily="66" charset="0"/>
              </a:rPr>
              <a:t>Les parasympathomimétiques directs</a:t>
            </a:r>
            <a:endParaRPr lang="fr-FR" sz="4800" dirty="0" smtClean="0">
              <a:solidFill>
                <a:srgbClr val="7030A0"/>
              </a:solidFill>
              <a:latin typeface="Monotype Corsiva" pitchFamily="66" charset="0"/>
            </a:endParaRPr>
          </a:p>
        </p:txBody>
      </p:sp>
      <p:sp>
        <p:nvSpPr>
          <p:cNvPr id="32769" name="Rectangle 1"/>
          <p:cNvSpPr>
            <a:spLocks noChangeArrowheads="1"/>
          </p:cNvSpPr>
          <p:nvPr/>
        </p:nvSpPr>
        <p:spPr bwMode="auto">
          <a:xfrm>
            <a:off x="959442" y="1772816"/>
            <a:ext cx="750099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Les </a:t>
            </a:r>
            <a:r>
              <a:rPr kumimoji="0" lang="fr-FR" sz="32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acétylcholinomimétiques directes </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produisent leurs effets en agissant eux-mêmes sur les récepteurs cholinergiques. Certains pénètrent facilement dans le cerveau et ont des effets centraux prédominants, d’autres y pénètrent mal et ont des effets périphériques prédominants.</a:t>
            </a:r>
            <a:endParaRPr kumimoji="0" lang="fr-FR"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xit" presetSubtype="4" fill="hold" grpId="0" nodeType="clickEffect">
                                  <p:stCondLst>
                                    <p:cond delay="0"/>
                                  </p:stCondLst>
                                  <p:childTnLst>
                                    <p:animEffect transition="out" filter="slide(fromBottom)">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32769"/>
                                        </p:tgtEl>
                                        <p:attrNameLst>
                                          <p:attrName>style.visibility</p:attrName>
                                        </p:attrNameLst>
                                      </p:cBhvr>
                                      <p:to>
                                        <p:strVal val="visible"/>
                                      </p:to>
                                    </p:set>
                                    <p:animEffect transition="in" filter="slide(fromBottom)">
                                      <p:cBhvr>
                                        <p:cTn id="11" dur="500"/>
                                        <p:tgtEl>
                                          <p:spTgt spid="327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276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Classification </a:t>
            </a:r>
            <a:endParaRPr lang="fr-FR" dirty="0"/>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175543410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numéro de diapositive 3"/>
          <p:cNvSpPr>
            <a:spLocks noGrp="1"/>
          </p:cNvSpPr>
          <p:nvPr>
            <p:ph type="sldNum" sz="quarter" idx="12"/>
          </p:nvPr>
        </p:nvSpPr>
        <p:spPr/>
        <p:txBody>
          <a:bodyPr/>
          <a:lstStyle/>
          <a:p>
            <a:fld id="{2D5175B3-1ABB-4E0E-A62A-C4B56673AA8D}" type="slidenum">
              <a:rPr lang="fr-FR" smtClean="0"/>
              <a:pPr/>
              <a:t>6</a:t>
            </a:fld>
            <a:endParaRPr lang="fr-FR" dirty="0"/>
          </a:p>
        </p:txBody>
      </p:sp>
    </p:spTree>
    <p:extLst>
      <p:ext uri="{BB962C8B-B14F-4D97-AF65-F5344CB8AC3E}">
        <p14:creationId xmlns:p14="http://schemas.microsoft.com/office/powerpoint/2010/main" val="3359800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ChangeArrowheads="1"/>
          </p:cNvSpPr>
          <p:nvPr/>
        </p:nvSpPr>
        <p:spPr bwMode="auto">
          <a:xfrm>
            <a:off x="285720" y="71414"/>
            <a:ext cx="4429124"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742950" marR="0" lvl="0" indent="-742950" algn="l" defTabSz="914400" rtl="0" eaLnBrk="1" fontAlgn="base" latinLnBrk="0" hangingPunct="1">
              <a:lnSpc>
                <a:spcPct val="100000"/>
              </a:lnSpc>
              <a:spcBef>
                <a:spcPct val="0"/>
              </a:spcBef>
              <a:spcAft>
                <a:spcPct val="0"/>
              </a:spcAft>
              <a:buClrTx/>
              <a:buSzTx/>
              <a:buFont typeface="+mj-lt"/>
              <a:buAutoNum type="alphaUcPeriod"/>
              <a:tabLst/>
            </a:pPr>
            <a:r>
              <a:rPr kumimoji="0" lang="fr-FR" sz="3600" b="1" i="1" u="sng" strike="noStrike" cap="none" normalizeH="0" baseline="0" dirty="0" smtClean="0">
                <a:ln>
                  <a:noFill/>
                </a:ln>
                <a:solidFill>
                  <a:srgbClr val="0070C0"/>
                </a:solidFill>
                <a:effectLst/>
                <a:latin typeface="Monotype Corsiva" pitchFamily="66" charset="0"/>
                <a:ea typeface="Calibri" pitchFamily="34" charset="0"/>
                <a:cs typeface="Times New Roman" pitchFamily="18" charset="0"/>
              </a:rPr>
              <a:t>Les esters de choline :</a:t>
            </a:r>
            <a:endParaRPr kumimoji="0" lang="fr-FR" sz="3600" b="0" i="0" u="none" strike="noStrike" cap="none" normalizeH="0" baseline="0" dirty="0" smtClean="0">
              <a:ln>
                <a:noFill/>
              </a:ln>
              <a:solidFill>
                <a:srgbClr val="0070C0"/>
              </a:solidFill>
              <a:effectLst/>
              <a:latin typeface="Monotype Corsiva" pitchFamily="66" charset="0"/>
              <a:cs typeface="Arial" pitchFamily="34" charset="0"/>
            </a:endParaRPr>
          </a:p>
        </p:txBody>
      </p:sp>
      <p:sp>
        <p:nvSpPr>
          <p:cNvPr id="7" name="Carré corné 6"/>
          <p:cNvSpPr/>
          <p:nvPr/>
        </p:nvSpPr>
        <p:spPr>
          <a:xfrm>
            <a:off x="7358082" y="-71462"/>
            <a:ext cx="1714480" cy="1571636"/>
          </a:xfrm>
          <a:prstGeom prst="foldedCorner">
            <a:avLst/>
          </a:prstGeom>
          <a:blipFill>
            <a:blip r:embed="rId3"/>
            <a:tile tx="0" ty="0" sx="100000" sy="100000" flip="none" algn="tl"/>
          </a:blip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a:r>
              <a:rPr lang="fr-FR" b="1" u="sng" dirty="0" smtClean="0">
                <a:solidFill>
                  <a:srgbClr val="FF0000"/>
                </a:solidFill>
                <a:latin typeface="Times New Roman" pitchFamily="18" charset="0"/>
                <a:cs typeface="Times New Roman" pitchFamily="18" charset="0"/>
              </a:rPr>
              <a:t>L’acétylcholine</a:t>
            </a:r>
          </a:p>
          <a:p>
            <a:pPr algn="ctr"/>
            <a:r>
              <a:rPr lang="fr-FR" b="1" i="1" dirty="0">
                <a:solidFill>
                  <a:schemeClr val="tx1"/>
                </a:solidFill>
                <a:latin typeface="Times New Roman" pitchFamily="18" charset="0"/>
                <a:cs typeface="Times New Roman" pitchFamily="18" charset="0"/>
              </a:rPr>
              <a:t>Carbachol </a:t>
            </a:r>
            <a:endParaRPr lang="fr-FR" b="1" dirty="0">
              <a:solidFill>
                <a:schemeClr val="tx1"/>
              </a:solidFill>
              <a:latin typeface="Times New Roman" pitchFamily="18" charset="0"/>
              <a:cs typeface="Times New Roman" pitchFamily="18" charset="0"/>
            </a:endParaRPr>
          </a:p>
          <a:p>
            <a:pPr algn="ctr"/>
            <a:r>
              <a:rPr lang="fr-FR" b="1" dirty="0">
                <a:solidFill>
                  <a:schemeClr val="tx1"/>
                </a:solidFill>
                <a:latin typeface="Times New Roman" pitchFamily="18" charset="0"/>
                <a:cs typeface="Times New Roman" pitchFamily="18" charset="0"/>
              </a:rPr>
              <a:t>Bethanéchol </a:t>
            </a:r>
          </a:p>
          <a:p>
            <a:pPr lvl="0" algn="ctr"/>
            <a:endParaRPr lang="fr-FR" dirty="0"/>
          </a:p>
          <a:p>
            <a:pPr algn="ctr"/>
            <a:endParaRPr lang="ar-DZ" dirty="0"/>
          </a:p>
        </p:txBody>
      </p:sp>
      <p:sp>
        <p:nvSpPr>
          <p:cNvPr id="10242" name="Rectangle 2"/>
          <p:cNvSpPr>
            <a:spLocks noChangeArrowheads="1"/>
          </p:cNvSpPr>
          <p:nvPr/>
        </p:nvSpPr>
        <p:spPr bwMode="auto">
          <a:xfrm>
            <a:off x="2633298" y="714356"/>
            <a:ext cx="2795958"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514350" marR="0" lvl="0" indent="-514350" algn="l" defTabSz="914400" rtl="0" eaLnBrk="1" fontAlgn="base" latinLnBrk="0" hangingPunct="1">
              <a:lnSpc>
                <a:spcPct val="100000"/>
              </a:lnSpc>
              <a:spcBef>
                <a:spcPct val="0"/>
              </a:spcBef>
              <a:spcAft>
                <a:spcPct val="0"/>
              </a:spcAft>
              <a:buClrTx/>
              <a:buSzTx/>
              <a:buFont typeface="+mj-lt"/>
              <a:buAutoNum type="arabicParenR"/>
              <a:tabLst/>
            </a:pPr>
            <a:r>
              <a:rPr kumimoji="0" lang="fr-FR" sz="2800" b="1" i="0" u="sng" strike="noStrike" cap="none" normalizeH="0" baseline="0" dirty="0" smtClean="0">
                <a:ln>
                  <a:noFill/>
                </a:ln>
                <a:solidFill>
                  <a:srgbClr val="7030A0"/>
                </a:solidFill>
                <a:effectLst/>
                <a:latin typeface="Monotype Corsiva" pitchFamily="66" charset="0"/>
                <a:ea typeface="Calibri" pitchFamily="34" charset="0"/>
                <a:cs typeface="Arial" pitchFamily="34" charset="0"/>
              </a:rPr>
              <a:t>L’acétylcholine :</a:t>
            </a:r>
            <a:endParaRPr kumimoji="0" lang="fr-FR" sz="2800" b="0" i="0" u="none" strike="noStrike" cap="none" normalizeH="0" baseline="0" dirty="0" smtClean="0">
              <a:ln>
                <a:noFill/>
              </a:ln>
              <a:solidFill>
                <a:srgbClr val="7030A0"/>
              </a:solidFill>
              <a:effectLst/>
              <a:latin typeface="Monotype Corsiva" pitchFamily="66" charset="0"/>
              <a:cs typeface="Arial" pitchFamily="34" charset="0"/>
            </a:endParaRPr>
          </a:p>
        </p:txBody>
      </p:sp>
      <p:sp>
        <p:nvSpPr>
          <p:cNvPr id="10243" name="Rectangle 3"/>
          <p:cNvSpPr>
            <a:spLocks noChangeArrowheads="1"/>
          </p:cNvSpPr>
          <p:nvPr/>
        </p:nvSpPr>
        <p:spPr bwMode="auto">
          <a:xfrm>
            <a:off x="107504" y="1500174"/>
            <a:ext cx="9001156"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fr-FR"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PHARMACOCINETIQUE</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lvl="1" eaLnBrk="0" fontAlgn="base" hangingPunct="0">
              <a:spcBef>
                <a:spcPct val="0"/>
              </a:spcBef>
              <a:spcAft>
                <a:spcPct val="0"/>
              </a:spcAft>
              <a:buFont typeface="Arial" pitchFamily="34" charset="0"/>
              <a:buChar char="•"/>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L'acétylcholine est détruite dans le tube digestif( voie parentérale).</a:t>
            </a:r>
          </a:p>
          <a:p>
            <a:pPr lvl="1" eaLnBrk="0" fontAlgn="base" hangingPunct="0">
              <a:spcBef>
                <a:spcPct val="0"/>
              </a:spcBef>
              <a:spcAft>
                <a:spcPct val="0"/>
              </a:spcAft>
              <a:buFont typeface="Arial" pitchFamily="34" charset="0"/>
              <a:buChar char="•"/>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elle ne franchit pas la barrière hémato méningée.</a:t>
            </a:r>
          </a:p>
          <a:p>
            <a:pPr lvl="1" eaLnBrk="0" fontAlgn="base" hangingPunct="0">
              <a:spcBef>
                <a:spcPct val="0"/>
              </a:spcBef>
              <a:spcAft>
                <a:spcPct val="0"/>
              </a:spcAft>
              <a:buFont typeface="Arial" pitchFamily="34" charset="0"/>
              <a:buChar char="•"/>
            </a:pPr>
            <a:r>
              <a:rPr lang="fr-FR" sz="2400" dirty="0" smtClean="0">
                <a:latin typeface="Times New Roman" pitchFamily="18" charset="0"/>
                <a:ea typeface="Calibri" pitchFamily="34" charset="0"/>
                <a:cs typeface="Times New Roman" pitchFamily="18" charset="0"/>
              </a:rPr>
              <a:t>elle</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est très rapidement hydrolysée par les cholinestérases.</a:t>
            </a:r>
            <a:endParaRPr lang="fr-FR" sz="2400" dirty="0">
              <a:latin typeface="Times New Roman" pitchFamily="18" charset="0"/>
              <a:ea typeface="Calibri" pitchFamily="34" charset="0"/>
              <a:cs typeface="Times New Roman" pitchFamily="18" charset="0"/>
            </a:endParaRPr>
          </a:p>
          <a:p>
            <a:pPr lvl="0">
              <a:buFont typeface="Wingdings" pitchFamily="2" charset="2"/>
              <a:buChar char="v"/>
            </a:pPr>
            <a:r>
              <a:rPr lang="fr-FR" sz="1600" b="1" u="sng" dirty="0">
                <a:latin typeface="Times New Roman" pitchFamily="18" charset="0"/>
                <a:cs typeface="Times New Roman" pitchFamily="18" charset="0"/>
              </a:rPr>
              <a:t>PROPRIETES PHARMACODYNAMIQUES</a:t>
            </a:r>
            <a:endParaRPr lang="fr-FR" sz="1600" dirty="0">
              <a:latin typeface="Times New Roman" pitchFamily="18" charset="0"/>
              <a:cs typeface="Times New Roman" pitchFamily="18" charset="0"/>
            </a:endParaRPr>
          </a:p>
          <a:p>
            <a:endParaRPr lang="fr-FR" sz="1600" dirty="0"/>
          </a:p>
          <a:p>
            <a:pPr lvl="0" algn="justLow">
              <a:buFont typeface="Wingdings" pitchFamily="2" charset="2"/>
              <a:buChar char="Ø"/>
            </a:pPr>
            <a:r>
              <a:rPr lang="fr-FR" sz="2400" dirty="0">
                <a:latin typeface="Times New Roman" pitchFamily="18" charset="0"/>
                <a:cs typeface="Times New Roman" pitchFamily="18" charset="0"/>
              </a:rPr>
              <a:t>à doses faibles, l'acétylcholine provoque les effets </a:t>
            </a:r>
            <a:r>
              <a:rPr lang="fr-FR" sz="2400" dirty="0" smtClean="0">
                <a:latin typeface="Times New Roman" pitchFamily="18" charset="0"/>
                <a:cs typeface="Times New Roman" pitchFamily="18" charset="0"/>
              </a:rPr>
              <a:t>muscariniques:  hypotension </a:t>
            </a:r>
            <a:r>
              <a:rPr lang="fr-FR" sz="2400" dirty="0">
                <a:latin typeface="Times New Roman" pitchFamily="18" charset="0"/>
                <a:cs typeface="Times New Roman" pitchFamily="18" charset="0"/>
              </a:rPr>
              <a:t>(par vasodilatation et diminution du débit </a:t>
            </a:r>
            <a:r>
              <a:rPr lang="fr-FR" sz="2400" dirty="0" smtClean="0">
                <a:latin typeface="Times New Roman" pitchFamily="18" charset="0"/>
                <a:cs typeface="Times New Roman" pitchFamily="18" charset="0"/>
              </a:rPr>
              <a:t>cardiaque),contraction </a:t>
            </a:r>
            <a:r>
              <a:rPr lang="fr-FR" sz="2400" dirty="0">
                <a:latin typeface="Times New Roman" pitchFamily="18" charset="0"/>
                <a:cs typeface="Times New Roman" pitchFamily="18" charset="0"/>
              </a:rPr>
              <a:t>des muscles lisses, myosis et </a:t>
            </a:r>
            <a:r>
              <a:rPr lang="fr-FR" sz="2400" dirty="0" smtClean="0">
                <a:latin typeface="Times New Roman" pitchFamily="18" charset="0"/>
                <a:cs typeface="Times New Roman" pitchFamily="18" charset="0"/>
              </a:rPr>
              <a:t>hypersécrétion.</a:t>
            </a:r>
          </a:p>
          <a:p>
            <a:pPr lvl="0" algn="justLow">
              <a:buFont typeface="Wingdings" pitchFamily="2" charset="2"/>
              <a:buChar char="Ø"/>
            </a:pPr>
            <a:r>
              <a:rPr lang="fr-FR" sz="2400" dirty="0" smtClean="0">
                <a:latin typeface="Times New Roman" pitchFamily="18" charset="0"/>
                <a:cs typeface="Times New Roman" pitchFamily="18" charset="0"/>
              </a:rPr>
              <a:t>à </a:t>
            </a:r>
            <a:r>
              <a:rPr lang="fr-FR" sz="2400" dirty="0">
                <a:latin typeface="Times New Roman" pitchFamily="18" charset="0"/>
                <a:cs typeface="Times New Roman" pitchFamily="18" charset="0"/>
              </a:rPr>
              <a:t>doses fortes, l'acétylcholine entraîne les effets nicotiniques (tachycardie, </a:t>
            </a:r>
            <a:r>
              <a:rPr lang="fr-FR" sz="2400" dirty="0" smtClean="0">
                <a:latin typeface="Times New Roman" pitchFamily="18" charset="0"/>
                <a:cs typeface="Times New Roman" pitchFamily="18" charset="0"/>
              </a:rPr>
              <a:t>hypertension, mydriase).</a:t>
            </a:r>
          </a:p>
          <a:p>
            <a:pPr lvl="0">
              <a:buFont typeface="Wingdings" pitchFamily="2" charset="2"/>
              <a:buChar char="v"/>
            </a:pPr>
            <a:r>
              <a:rPr lang="fr-FR" sz="2400" b="1" u="sng" dirty="0">
                <a:latin typeface="Times New Roman" pitchFamily="18" charset="0"/>
                <a:cs typeface="Times New Roman" pitchFamily="18" charset="0"/>
              </a:rPr>
              <a:t>Utilisation thérapeutique :</a:t>
            </a:r>
            <a:endParaRPr lang="fr-FR" sz="2400" dirty="0">
              <a:latin typeface="Times New Roman" pitchFamily="18" charset="0"/>
              <a:cs typeface="Times New Roman" pitchFamily="18" charset="0"/>
            </a:endParaRPr>
          </a:p>
          <a:p>
            <a:r>
              <a:rPr lang="fr-FR" sz="2400" dirty="0" smtClean="0">
                <a:latin typeface="Times New Roman" pitchFamily="18" charset="0"/>
                <a:cs typeface="Times New Roman" pitchFamily="18" charset="0"/>
              </a:rPr>
              <a:t>Elle est utilisée seulement </a:t>
            </a:r>
            <a:r>
              <a:rPr lang="fr-FR" sz="2400" dirty="0">
                <a:latin typeface="Times New Roman" pitchFamily="18" charset="0"/>
                <a:cs typeface="Times New Roman" pitchFamily="18" charset="0"/>
              </a:rPr>
              <a:t>en solution intraoculaire </a:t>
            </a:r>
            <a:r>
              <a:rPr lang="fr-FR" sz="2400" dirty="0" smtClean="0">
                <a:latin typeface="Times New Roman" pitchFamily="18" charset="0"/>
                <a:cs typeface="Times New Roman" pitchFamily="18" charset="0"/>
              </a:rPr>
              <a:t>pour </a:t>
            </a:r>
            <a:r>
              <a:rPr lang="fr-FR" sz="2400" dirty="0">
                <a:latin typeface="Times New Roman" pitchFamily="18" charset="0"/>
                <a:cs typeface="Times New Roman" pitchFamily="18" charset="0"/>
              </a:rPr>
              <a:t>l’obtention rapide d’un myosis au cours de la chirurgie oculaire.</a:t>
            </a:r>
          </a:p>
          <a:p>
            <a:r>
              <a:rPr lang="fr-FR" sz="2400" dirty="0">
                <a:latin typeface="Times New Roman" pitchFamily="18" charset="0"/>
                <a:cs typeface="Times New Roman" pitchFamily="18" charset="0"/>
              </a:rPr>
              <a:t>Acétylcholine : </a:t>
            </a:r>
            <a:r>
              <a:rPr lang="fr-FR" sz="2400" b="1" dirty="0">
                <a:latin typeface="Times New Roman" pitchFamily="18" charset="0"/>
                <a:cs typeface="Times New Roman" pitchFamily="18" charset="0"/>
              </a:rPr>
              <a:t>MIOCHOLE® s</a:t>
            </a:r>
            <a:r>
              <a:rPr lang="fr-FR" sz="2400" dirty="0">
                <a:latin typeface="Times New Roman" pitchFamily="18" charset="0"/>
                <a:cs typeface="Times New Roman" pitchFamily="18" charset="0"/>
              </a:rPr>
              <a:t>olution intraoculaire</a:t>
            </a:r>
          </a:p>
          <a:p>
            <a:pPr lvl="1" eaLnBrk="0" fontAlgn="base" hangingPunct="0">
              <a:spcBef>
                <a:spcPct val="0"/>
              </a:spcBef>
              <a:spcAft>
                <a:spcPct val="0"/>
              </a:spcAft>
            </a:pPr>
            <a:endPar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p:txBody>
      </p:sp>
      <p:sp>
        <p:nvSpPr>
          <p:cNvPr id="9" name="Espace réservé du numéro de diapositive 8"/>
          <p:cNvSpPr>
            <a:spLocks noGrp="1"/>
          </p:cNvSpPr>
          <p:nvPr>
            <p:ph type="sldNum" sz="quarter" idx="12"/>
          </p:nvPr>
        </p:nvSpPr>
        <p:spPr/>
        <p:txBody>
          <a:bodyPr/>
          <a:lstStyle/>
          <a:p>
            <a:fld id="{2D5175B3-1ABB-4E0E-A62A-C4B56673AA8D}" type="slidenum">
              <a:rPr lang="fr-FR" smtClean="0"/>
              <a:pPr/>
              <a:t>7</a:t>
            </a:fld>
            <a:endParaRPr lang="fr-FR" dirty="0"/>
          </a:p>
        </p:txBody>
      </p:sp>
    </p:spTree>
    <p:extLst>
      <p:ext uri="{BB962C8B-B14F-4D97-AF65-F5344CB8AC3E}">
        <p14:creationId xmlns:p14="http://schemas.microsoft.com/office/powerpoint/2010/main" val="1371545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357190" y="210901"/>
            <a:ext cx="4429124"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742950" marR="0" lvl="0" indent="-742950" algn="l" defTabSz="914400" rtl="0" eaLnBrk="1" fontAlgn="base" latinLnBrk="0" hangingPunct="1">
              <a:lnSpc>
                <a:spcPct val="100000"/>
              </a:lnSpc>
              <a:spcBef>
                <a:spcPct val="0"/>
              </a:spcBef>
              <a:spcAft>
                <a:spcPct val="0"/>
              </a:spcAft>
              <a:buClrTx/>
              <a:buSzTx/>
              <a:buFont typeface="+mj-lt"/>
              <a:buAutoNum type="alphaUcPeriod"/>
              <a:tabLst/>
            </a:pPr>
            <a:r>
              <a:rPr kumimoji="0" lang="fr-FR" sz="3600" b="1" i="1" u="sng" strike="noStrike" cap="none" normalizeH="0" baseline="0" dirty="0" smtClean="0">
                <a:ln>
                  <a:noFill/>
                </a:ln>
                <a:solidFill>
                  <a:srgbClr val="0070C0"/>
                </a:solidFill>
                <a:effectLst/>
                <a:latin typeface="Monotype Corsiva" pitchFamily="66" charset="0"/>
                <a:ea typeface="Calibri" pitchFamily="34" charset="0"/>
                <a:cs typeface="Times New Roman" pitchFamily="18" charset="0"/>
              </a:rPr>
              <a:t>Les esters de choline :</a:t>
            </a:r>
            <a:endParaRPr kumimoji="0" lang="fr-FR" sz="3600" b="0" i="0" u="none" strike="noStrike" cap="none" normalizeH="0" baseline="0" dirty="0" smtClean="0">
              <a:ln>
                <a:noFill/>
              </a:ln>
              <a:solidFill>
                <a:srgbClr val="0070C0"/>
              </a:solidFill>
              <a:effectLst/>
              <a:latin typeface="Monotype Corsiva" pitchFamily="66" charset="0"/>
              <a:cs typeface="Arial" pitchFamily="34" charset="0"/>
            </a:endParaRPr>
          </a:p>
        </p:txBody>
      </p:sp>
      <p:sp>
        <p:nvSpPr>
          <p:cNvPr id="6" name="Carré corné 5"/>
          <p:cNvSpPr/>
          <p:nvPr/>
        </p:nvSpPr>
        <p:spPr>
          <a:xfrm>
            <a:off x="7358082" y="-71462"/>
            <a:ext cx="1714480" cy="1571636"/>
          </a:xfrm>
          <a:prstGeom prst="foldedCorner">
            <a:avLst/>
          </a:prstGeom>
          <a:blipFill>
            <a:blip r:embed="rId3"/>
            <a:tile tx="0" ty="0" sx="100000" sy="100000" flip="none" algn="tl"/>
          </a:blip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a:r>
              <a:rPr lang="fr-FR" b="1" dirty="0" smtClean="0">
                <a:solidFill>
                  <a:schemeClr val="tx1"/>
                </a:solidFill>
                <a:latin typeface="Times New Roman" pitchFamily="18" charset="0"/>
                <a:cs typeface="Times New Roman" pitchFamily="18" charset="0"/>
              </a:rPr>
              <a:t>L’acétylcholine</a:t>
            </a:r>
          </a:p>
          <a:p>
            <a:pPr algn="ctr"/>
            <a:r>
              <a:rPr lang="fr-FR" b="1" i="1" u="sng" dirty="0">
                <a:solidFill>
                  <a:srgbClr val="FF0000"/>
                </a:solidFill>
                <a:latin typeface="Times New Roman" pitchFamily="18" charset="0"/>
                <a:cs typeface="Times New Roman" pitchFamily="18" charset="0"/>
              </a:rPr>
              <a:t>Carbachol </a:t>
            </a:r>
            <a:endParaRPr lang="fr-FR" b="1" u="sng" dirty="0">
              <a:solidFill>
                <a:srgbClr val="FF0000"/>
              </a:solidFill>
              <a:latin typeface="Times New Roman" pitchFamily="18" charset="0"/>
              <a:cs typeface="Times New Roman" pitchFamily="18" charset="0"/>
            </a:endParaRPr>
          </a:p>
          <a:p>
            <a:pPr algn="ctr"/>
            <a:r>
              <a:rPr lang="fr-FR" b="1" dirty="0">
                <a:solidFill>
                  <a:schemeClr val="tx1"/>
                </a:solidFill>
                <a:latin typeface="Times New Roman" pitchFamily="18" charset="0"/>
                <a:cs typeface="Times New Roman" pitchFamily="18" charset="0"/>
              </a:rPr>
              <a:t>Bethanéchol </a:t>
            </a:r>
          </a:p>
          <a:p>
            <a:pPr lvl="0" algn="ctr"/>
            <a:endParaRPr lang="fr-FR" dirty="0"/>
          </a:p>
          <a:p>
            <a:pPr algn="ctr"/>
            <a:endParaRPr lang="ar-DZ" dirty="0"/>
          </a:p>
        </p:txBody>
      </p:sp>
      <p:sp>
        <p:nvSpPr>
          <p:cNvPr id="24577" name="Rectangle 1"/>
          <p:cNvSpPr>
            <a:spLocks noChangeArrowheads="1"/>
          </p:cNvSpPr>
          <p:nvPr/>
        </p:nvSpPr>
        <p:spPr bwMode="auto">
          <a:xfrm>
            <a:off x="0" y="3143810"/>
            <a:ext cx="892975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Il est relativement résistant aux cholinestérases </a:t>
            </a:r>
          </a:p>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Il est plus actif mais aussi plus toxique. </a:t>
            </a:r>
          </a:p>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Il possède des actions muscariniques et nicotiniques.</a:t>
            </a:r>
          </a:p>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Il a été utilisé par voie locale, sous forme de collyre, dans le traitement du glaucome mais, en raison de sa toxicité, il n’est plus utilisé.</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Il est actif sur les muscles lisses du tube digestif et de la vessie, il est utilisé à</a:t>
            </a:r>
            <a:r>
              <a:rPr kumimoji="0" lang="fr-FR"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 dose de  0,5-2mg/j per os et de 0,5-1mg/j par voie sous cutanée dans l’atonie post opératoire, la constipation et la rétention urinaire.</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4578" name="Rectangle 2"/>
          <p:cNvSpPr>
            <a:spLocks noChangeArrowheads="1"/>
          </p:cNvSpPr>
          <p:nvPr/>
        </p:nvSpPr>
        <p:spPr bwMode="auto">
          <a:xfrm>
            <a:off x="3071802" y="928670"/>
            <a:ext cx="314324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marR="0" lvl="0" indent="-514350" algn="l" defTabSz="914400" rtl="0" eaLnBrk="1" fontAlgn="base" latinLnBrk="0" hangingPunct="1">
              <a:lnSpc>
                <a:spcPct val="100000"/>
              </a:lnSpc>
              <a:spcBef>
                <a:spcPct val="0"/>
              </a:spcBef>
              <a:spcAft>
                <a:spcPct val="0"/>
              </a:spcAft>
              <a:buClrTx/>
              <a:buSzTx/>
              <a:buFont typeface="+mj-lt"/>
              <a:buAutoNum type="arabicParenR" startAt="2"/>
              <a:tabLst/>
            </a:pPr>
            <a:r>
              <a:rPr kumimoji="0" lang="fr-FR" sz="2800" b="1" i="1" u="sng" strike="noStrike" cap="none" normalizeH="0" baseline="0" dirty="0" smtClean="0">
                <a:ln>
                  <a:noFill/>
                </a:ln>
                <a:solidFill>
                  <a:srgbClr val="7030A0"/>
                </a:solidFill>
                <a:effectLst/>
                <a:latin typeface="Monotype Corsiva" pitchFamily="66" charset="0"/>
                <a:ea typeface="Calibri" pitchFamily="34" charset="0"/>
                <a:cs typeface="Arial" pitchFamily="34" charset="0"/>
              </a:rPr>
              <a:t>Carbachol :</a:t>
            </a:r>
            <a:endParaRPr kumimoji="0" lang="fr-FR" sz="2800" b="0" i="0" u="none" strike="noStrike" cap="none" normalizeH="0" baseline="0" dirty="0" smtClean="0">
              <a:ln>
                <a:noFill/>
              </a:ln>
              <a:solidFill>
                <a:srgbClr val="7030A0"/>
              </a:solidFill>
              <a:effectLst/>
              <a:latin typeface="Monotype Corsiva" pitchFamily="66" charset="0"/>
              <a:cs typeface="Arial" pitchFamily="34" charset="0"/>
            </a:endParaRPr>
          </a:p>
        </p:txBody>
      </p:sp>
      <p:pic>
        <p:nvPicPr>
          <p:cNvPr id="9" name="Image 8" descr="E:\146px-Carbachol.svg.png"/>
          <p:cNvPicPr/>
          <p:nvPr/>
        </p:nvPicPr>
        <p:blipFill>
          <a:blip r:embed="rId4"/>
          <a:srcRect/>
          <a:stretch>
            <a:fillRect/>
          </a:stretch>
        </p:blipFill>
        <p:spPr bwMode="auto">
          <a:xfrm>
            <a:off x="1428728" y="1500174"/>
            <a:ext cx="4791075" cy="1073362"/>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10" name="Espace réservé du numéro de diapositive 9"/>
          <p:cNvSpPr>
            <a:spLocks noGrp="1"/>
          </p:cNvSpPr>
          <p:nvPr>
            <p:ph type="sldNum" sz="quarter" idx="12"/>
          </p:nvPr>
        </p:nvSpPr>
        <p:spPr/>
        <p:txBody>
          <a:bodyPr/>
          <a:lstStyle/>
          <a:p>
            <a:fld id="{2D5175B3-1ABB-4E0E-A62A-C4B56673AA8D}" type="slidenum">
              <a:rPr lang="fr-FR" smtClean="0"/>
              <a:pPr/>
              <a:t>8</a:t>
            </a:fld>
            <a:endParaRPr lang="fr-FR" dirty="0"/>
          </a:p>
        </p:txBody>
      </p:sp>
    </p:spTree>
    <p:extLst>
      <p:ext uri="{BB962C8B-B14F-4D97-AF65-F5344CB8AC3E}">
        <p14:creationId xmlns:p14="http://schemas.microsoft.com/office/powerpoint/2010/main" val="1019975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numéro de diapositive 9"/>
          <p:cNvSpPr>
            <a:spLocks noGrp="1"/>
          </p:cNvSpPr>
          <p:nvPr>
            <p:ph type="sldNum" sz="quarter" idx="12"/>
          </p:nvPr>
        </p:nvSpPr>
        <p:spPr/>
        <p:txBody>
          <a:bodyPr/>
          <a:lstStyle/>
          <a:p>
            <a:fld id="{2D5175B3-1ABB-4E0E-A62A-C4B56673AA8D}" type="slidenum">
              <a:rPr lang="fr-FR" smtClean="0"/>
              <a:pPr/>
              <a:t>9</a:t>
            </a:fld>
            <a:endParaRPr lang="fr-FR" dirty="0"/>
          </a:p>
        </p:txBody>
      </p:sp>
      <p:sp>
        <p:nvSpPr>
          <p:cNvPr id="5" name="Rectangle 1"/>
          <p:cNvSpPr>
            <a:spLocks noChangeArrowheads="1"/>
          </p:cNvSpPr>
          <p:nvPr/>
        </p:nvSpPr>
        <p:spPr bwMode="auto">
          <a:xfrm>
            <a:off x="357190" y="210901"/>
            <a:ext cx="4429124"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742950" marR="0" lvl="0" indent="-742950" algn="l" defTabSz="914400" rtl="0" eaLnBrk="1" fontAlgn="base" latinLnBrk="0" hangingPunct="1">
              <a:lnSpc>
                <a:spcPct val="100000"/>
              </a:lnSpc>
              <a:spcBef>
                <a:spcPct val="0"/>
              </a:spcBef>
              <a:spcAft>
                <a:spcPct val="0"/>
              </a:spcAft>
              <a:buClrTx/>
              <a:buSzTx/>
              <a:buFont typeface="+mj-lt"/>
              <a:buAutoNum type="alphaUcPeriod"/>
              <a:tabLst/>
            </a:pPr>
            <a:r>
              <a:rPr kumimoji="0" lang="fr-FR" sz="3600" b="1" i="1" u="sng" strike="noStrike" cap="none" normalizeH="0" baseline="0" dirty="0" smtClean="0">
                <a:ln>
                  <a:noFill/>
                </a:ln>
                <a:solidFill>
                  <a:srgbClr val="0070C0"/>
                </a:solidFill>
                <a:effectLst/>
                <a:latin typeface="Monotype Corsiva" pitchFamily="66" charset="0"/>
                <a:ea typeface="Calibri" pitchFamily="34" charset="0"/>
                <a:cs typeface="Times New Roman" pitchFamily="18" charset="0"/>
              </a:rPr>
              <a:t>Les esters de choline :</a:t>
            </a:r>
            <a:endParaRPr kumimoji="0" lang="fr-FR" sz="3600" b="0" i="0" u="none" strike="noStrike" cap="none" normalizeH="0" baseline="0" dirty="0" smtClean="0">
              <a:ln>
                <a:noFill/>
              </a:ln>
              <a:solidFill>
                <a:srgbClr val="0070C0"/>
              </a:solidFill>
              <a:effectLst/>
              <a:latin typeface="Monotype Corsiva" pitchFamily="66" charset="0"/>
              <a:cs typeface="Arial" pitchFamily="34" charset="0"/>
            </a:endParaRPr>
          </a:p>
        </p:txBody>
      </p:sp>
      <p:sp>
        <p:nvSpPr>
          <p:cNvPr id="6" name="Carré corné 5"/>
          <p:cNvSpPr/>
          <p:nvPr/>
        </p:nvSpPr>
        <p:spPr>
          <a:xfrm>
            <a:off x="7358082" y="-71462"/>
            <a:ext cx="1714480" cy="1571636"/>
          </a:xfrm>
          <a:prstGeom prst="foldedCorner">
            <a:avLst/>
          </a:prstGeom>
          <a:blipFill>
            <a:blip r:embed="rId2"/>
            <a:tile tx="0" ty="0" sx="100000" sy="100000" flip="none" algn="tl"/>
          </a:blip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a:r>
              <a:rPr lang="fr-FR" b="1" dirty="0" smtClean="0">
                <a:solidFill>
                  <a:schemeClr val="tx1"/>
                </a:solidFill>
                <a:latin typeface="Times New Roman" pitchFamily="18" charset="0"/>
                <a:cs typeface="Times New Roman" pitchFamily="18" charset="0"/>
              </a:rPr>
              <a:t>L’acétylcholine</a:t>
            </a:r>
          </a:p>
          <a:p>
            <a:pPr algn="ctr"/>
            <a:r>
              <a:rPr lang="fr-FR" b="1" i="1" dirty="0">
                <a:solidFill>
                  <a:schemeClr val="tx1"/>
                </a:solidFill>
                <a:latin typeface="Times New Roman" pitchFamily="18" charset="0"/>
                <a:cs typeface="Times New Roman" pitchFamily="18" charset="0"/>
              </a:rPr>
              <a:t>Carbachol </a:t>
            </a:r>
            <a:endParaRPr lang="fr-FR" b="1" dirty="0">
              <a:solidFill>
                <a:schemeClr val="tx1"/>
              </a:solidFill>
              <a:latin typeface="Times New Roman" pitchFamily="18" charset="0"/>
              <a:cs typeface="Times New Roman" pitchFamily="18" charset="0"/>
            </a:endParaRPr>
          </a:p>
          <a:p>
            <a:pPr algn="ctr"/>
            <a:r>
              <a:rPr lang="fr-FR" b="1" u="sng" dirty="0" smtClean="0">
                <a:solidFill>
                  <a:srgbClr val="FF0000"/>
                </a:solidFill>
                <a:latin typeface="Times New Roman" pitchFamily="18" charset="0"/>
                <a:cs typeface="Times New Roman" pitchFamily="18" charset="0"/>
              </a:rPr>
              <a:t>Bethanéchol </a:t>
            </a:r>
          </a:p>
          <a:p>
            <a:pPr lvl="0" algn="ctr"/>
            <a:endParaRPr lang="fr-FR" dirty="0"/>
          </a:p>
          <a:p>
            <a:pPr algn="ctr"/>
            <a:endParaRPr lang="ar-DZ" dirty="0"/>
          </a:p>
        </p:txBody>
      </p:sp>
      <p:sp>
        <p:nvSpPr>
          <p:cNvPr id="23553" name="Rectangle 1"/>
          <p:cNvSpPr>
            <a:spLocks noChangeArrowheads="1"/>
          </p:cNvSpPr>
          <p:nvPr/>
        </p:nvSpPr>
        <p:spPr bwMode="auto">
          <a:xfrm>
            <a:off x="2857520" y="905516"/>
            <a:ext cx="3428992"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marR="0" lvl="0" indent="-514350" algn="l" defTabSz="914400" rtl="0" eaLnBrk="1" fontAlgn="base" latinLnBrk="0" hangingPunct="1">
              <a:lnSpc>
                <a:spcPct val="100000"/>
              </a:lnSpc>
              <a:spcBef>
                <a:spcPct val="0"/>
              </a:spcBef>
              <a:spcAft>
                <a:spcPct val="0"/>
              </a:spcAft>
              <a:buClrTx/>
              <a:buSzTx/>
              <a:buFont typeface="+mj-lt"/>
              <a:buAutoNum type="arabicParenR" startAt="3"/>
              <a:tabLst/>
            </a:pPr>
            <a:r>
              <a:rPr kumimoji="0" lang="fr-FR" sz="2800" b="1" i="0" u="sng" strike="noStrike" cap="none" normalizeH="0" baseline="0" dirty="0" smtClean="0">
                <a:ln>
                  <a:noFill/>
                </a:ln>
                <a:solidFill>
                  <a:srgbClr val="7030A0"/>
                </a:solidFill>
                <a:effectLst/>
                <a:latin typeface="Monotype Corsiva" pitchFamily="66" charset="0"/>
                <a:ea typeface="Calibri" pitchFamily="34" charset="0"/>
                <a:cs typeface="Arial" pitchFamily="34" charset="0"/>
              </a:rPr>
              <a:t>Bethanéchol :</a:t>
            </a:r>
            <a:endParaRPr kumimoji="0" lang="fr-FR" sz="2800" b="0" i="0" u="none" strike="noStrike" cap="none" normalizeH="0" baseline="0" dirty="0" smtClean="0">
              <a:ln>
                <a:noFill/>
              </a:ln>
              <a:solidFill>
                <a:srgbClr val="7030A0"/>
              </a:solidFill>
              <a:effectLst/>
              <a:latin typeface="Monotype Corsiva" pitchFamily="66" charset="0"/>
              <a:cs typeface="Arial" pitchFamily="34" charset="0"/>
            </a:endParaRPr>
          </a:p>
        </p:txBody>
      </p:sp>
      <p:sp>
        <p:nvSpPr>
          <p:cNvPr id="23554" name="Rectangle 2"/>
          <p:cNvSpPr>
            <a:spLocks noChangeArrowheads="1"/>
          </p:cNvSpPr>
          <p:nvPr/>
        </p:nvSpPr>
        <p:spPr bwMode="auto">
          <a:xfrm>
            <a:off x="285720" y="1643050"/>
            <a:ext cx="8358214"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a:t>
            </a:r>
            <a:r>
              <a:rPr kumimoji="0" lang="en-US" sz="28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N-COO- CH(CH</a:t>
            </a:r>
            <a:r>
              <a:rPr kumimoji="0" lang="en-US" sz="28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3</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)-CH</a:t>
            </a:r>
            <a:r>
              <a:rPr kumimoji="0" lang="en-US" sz="28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a:t>
            </a:r>
            <a:r>
              <a:rPr kumimoji="0" lang="en-US" sz="28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(CH</a:t>
            </a:r>
            <a:r>
              <a:rPr kumimoji="0" lang="en-US" sz="28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3</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8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3</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555" name="Rectangle 3"/>
          <p:cNvSpPr>
            <a:spLocks noChangeArrowheads="1"/>
          </p:cNvSpPr>
          <p:nvPr/>
        </p:nvSpPr>
        <p:spPr bwMode="auto">
          <a:xfrm>
            <a:off x="214282" y="2826126"/>
            <a:ext cx="8643998" cy="29546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Il a des effets essentiellement muscariniques et stimule la motricité gastro-intestinale et vésicale.</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Il est 10 fois plus actif que le  Carbachol  et d’action plus durable.</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Il est donc préconisé dans le reflux œsophagien grave .</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Il est utilisé en collyre à 4% dans le glaucome.</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1879</TotalTime>
  <Words>1490</Words>
  <Application>Microsoft Office PowerPoint</Application>
  <PresentationFormat>On-screen Show (4:3)</PresentationFormat>
  <Paragraphs>296</Paragraphs>
  <Slides>29</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29</vt:i4>
      </vt:variant>
    </vt:vector>
  </HeadingPairs>
  <TitlesOfParts>
    <vt:vector size="38" baseType="lpstr">
      <vt:lpstr>Arial</vt:lpstr>
      <vt:lpstr>Berlin Sans FB Demi</vt:lpstr>
      <vt:lpstr>Calibri</vt:lpstr>
      <vt:lpstr>Monotype Corsiva</vt:lpstr>
      <vt:lpstr>Times New Roman</vt:lpstr>
      <vt:lpstr>Verdana-Bold</vt:lpstr>
      <vt:lpstr>Wingdings</vt:lpstr>
      <vt:lpstr>Wingdings 2</vt:lpstr>
      <vt:lpstr>Thème Office</vt:lpstr>
      <vt:lpstr>PowerPoint Presentation</vt:lpstr>
      <vt:lpstr>PowerPoint Presentation</vt:lpstr>
      <vt:lpstr>PowerPoint Presentation</vt:lpstr>
      <vt:lpstr>PowerPoint Presentation</vt:lpstr>
      <vt:lpstr>PowerPoint Presentation</vt:lpstr>
      <vt:lpstr>Classification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Les parasympatholytiques</vt:lpstr>
      <vt:lpstr>Classification: </vt:lpstr>
      <vt:lpstr>I) Alcaloïdes naturels  a) Atropine</vt:lpstr>
      <vt:lpstr>Dérivés synthetiques et semi synthetiques  I. amine tertiaire :  a) Homatropine:</vt:lpstr>
      <vt:lpstr>c) Dicyclomine:</vt:lpstr>
      <vt:lpstr>II. Ammoniums quaternaires: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Habiba</dc:creator>
  <cp:lastModifiedBy>Abdelhafidh Vsion</cp:lastModifiedBy>
  <cp:revision>215</cp:revision>
  <dcterms:created xsi:type="dcterms:W3CDTF">2010-08-25T12:23:44Z</dcterms:created>
  <dcterms:modified xsi:type="dcterms:W3CDTF">2016-01-24T18:15:58Z</dcterms:modified>
</cp:coreProperties>
</file>