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C248B-F7A2-483C-8B1B-36858CEBDDA2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622F2-1488-4496-A60B-274E75C5A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sz="1200" dirty="0" smtClean="0"/>
              <a:t>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622F2-1488-4496-A60B-274E75C5A51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61B27-402C-443F-9B2D-45F1944AA8D4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BB41-E119-4E40-8829-E2B49BF9B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/>
              <a:t>FACULTE DE MEDECINE DE CONSTANTINE</a:t>
            </a:r>
            <a:br>
              <a:rPr lang="fr-FR" sz="2400" dirty="0" smtClean="0"/>
            </a:br>
            <a:r>
              <a:rPr lang="fr-FR" sz="2400" dirty="0" err="1" smtClean="0"/>
              <a:t>DEPARTEMENTs</a:t>
            </a:r>
            <a:r>
              <a:rPr lang="fr-FR" sz="2400" dirty="0" smtClean="0"/>
              <a:t> DE PHARMACIE</a:t>
            </a:r>
            <a:br>
              <a:rPr lang="fr-FR" sz="2400" dirty="0" smtClean="0"/>
            </a:br>
            <a:r>
              <a:rPr lang="fr-FR" sz="2400" dirty="0" smtClean="0"/>
              <a:t> ET DE MEDECINE DENTAIRE ENSEIGNEMENT GRADUE</a:t>
            </a:r>
            <a:br>
              <a:rPr lang="fr-FR" sz="2400" dirty="0" smtClean="0"/>
            </a:br>
            <a:r>
              <a:rPr lang="fr-FR" sz="2400" dirty="0" smtClean="0"/>
              <a:t>Année Universitaire 2015-2016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fr-FR" sz="4700" b="1" dirty="0" smtClean="0"/>
              <a:t>EPIDEMIOLOGIE ANALYTIQUE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 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LEMDAOUI .M. C Maître de Conférence A</a:t>
            </a:r>
          </a:p>
          <a:p>
            <a:pPr>
              <a:lnSpc>
                <a:spcPct val="90000"/>
              </a:lnSpc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en Epidémiologie et Médecine Préventive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 </a:t>
            </a:r>
            <a:r>
              <a:rPr lang="fr-FR" u="sng" dirty="0" smtClean="0"/>
              <a:t>Etudes cas-témoins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 Elles se définissent essentiellement par la comparaison de deux groupes se constituant au fur et mesure de l’investigation </a:t>
            </a: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: malades et non malades qui sont comparés par rapport à l’exposition ou non à un facteur..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     </a:t>
            </a:r>
            <a:r>
              <a:rPr lang="fr-FR" dirty="0">
                <a:sym typeface="Wingdings 3" pitchFamily="18" charset="2"/>
              </a:rPr>
              <a:t></a:t>
            </a:r>
            <a:r>
              <a:rPr lang="fr-FR" dirty="0"/>
              <a:t>pour chaque cas on a un témoin ou plus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VI- RISQUES </a:t>
            </a:r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fr-FR" dirty="0"/>
              <a:t>Mesures d’association entre facteur et maladie.</a:t>
            </a:r>
          </a:p>
          <a:p>
            <a:pPr>
              <a:defRPr/>
            </a:pPr>
            <a:r>
              <a:rPr lang="fr-FR" b="1" dirty="0">
                <a:solidFill>
                  <a:srgbClr val="FF0000"/>
                </a:solidFill>
              </a:rPr>
              <a:t>Quantifier</a:t>
            </a:r>
            <a:r>
              <a:rPr lang="fr-FR" dirty="0"/>
              <a:t> la responsabilité du facteur dans la variation du risque de la maladie.</a:t>
            </a:r>
          </a:p>
          <a:p>
            <a:pPr>
              <a:defRPr/>
            </a:pPr>
            <a:r>
              <a:rPr lang="fr-FR" dirty="0"/>
              <a:t>Les mesures d’association les plus utilisées:</a:t>
            </a:r>
          </a:p>
          <a:p>
            <a:pPr>
              <a:defRPr/>
            </a:pPr>
            <a:r>
              <a:rPr lang="fr-FR" dirty="0"/>
              <a:t>La </a:t>
            </a:r>
            <a:r>
              <a:rPr lang="fr-FR" b="1" dirty="0">
                <a:solidFill>
                  <a:srgbClr val="FF6600"/>
                </a:solidFill>
              </a:rPr>
              <a:t>différence de risque = risque attribuable</a:t>
            </a:r>
          </a:p>
          <a:p>
            <a:pPr>
              <a:defRPr/>
            </a:pPr>
            <a:r>
              <a:rPr lang="fr-FR" b="1" dirty="0">
                <a:solidFill>
                  <a:srgbClr val="FF6600"/>
                </a:solidFill>
              </a:rPr>
              <a:t>Le risque relatif </a:t>
            </a:r>
            <a:r>
              <a:rPr lang="fr-FR" dirty="0"/>
              <a:t>dans une  étude de cohorte</a:t>
            </a:r>
          </a:p>
          <a:p>
            <a:pPr>
              <a:defRPr/>
            </a:pPr>
            <a:r>
              <a:rPr lang="fr-FR" dirty="0"/>
              <a:t>Le rapport des côtes d’exposition ( RC ) ou </a:t>
            </a:r>
            <a:r>
              <a:rPr lang="fr-FR" b="1" dirty="0" err="1">
                <a:solidFill>
                  <a:srgbClr val="FF6600"/>
                </a:solidFill>
              </a:rPr>
              <a:t>odds</a:t>
            </a:r>
            <a:r>
              <a:rPr lang="fr-FR" b="1" dirty="0">
                <a:solidFill>
                  <a:srgbClr val="FF6600"/>
                </a:solidFill>
              </a:rPr>
              <a:t> ratio </a:t>
            </a:r>
            <a:r>
              <a:rPr lang="fr-FR" dirty="0"/>
              <a:t>en anglais. Dans les études cas témoins.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RISQUES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Dans une étude de cohorte on peut calculer</a:t>
            </a:r>
            <a:r>
              <a:rPr lang="fr-FR" dirty="0"/>
              <a:t>:</a:t>
            </a:r>
          </a:p>
          <a:p>
            <a:pPr>
              <a:defRPr/>
            </a:pPr>
            <a:r>
              <a:rPr lang="fr-FR" b="1" dirty="0"/>
              <a:t>La différence de risque ou risque attribuable</a:t>
            </a:r>
            <a:r>
              <a:rPr lang="fr-FR" dirty="0"/>
              <a:t>= différence entre le taux de maladie chez les sujets exposés et les sujets non exposés.</a:t>
            </a:r>
          </a:p>
          <a:p>
            <a:pPr>
              <a:defRPr/>
            </a:pPr>
            <a:r>
              <a:rPr lang="fr-FR" b="1" dirty="0"/>
              <a:t>Le risque relatif </a:t>
            </a:r>
            <a:r>
              <a:rPr lang="fr-FR" dirty="0"/>
              <a:t>: le rapport entre le taux de malades chez les sujets exposés et chez les non exposés.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RISQUES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Le risque attribuable </a:t>
            </a:r>
            <a:r>
              <a:rPr lang="fr-FR" dirty="0" smtClean="0"/>
              <a:t>marque la responsabilité du facteur quant au nombre de cas qu’il induit ( exclusivité ) : en agissant sur ce facteur on apporte une amélioration de la situation sanitaire.</a:t>
            </a:r>
          </a:p>
          <a:p>
            <a:r>
              <a:rPr lang="fr-FR" b="1" dirty="0" smtClean="0"/>
              <a:t>Le risque relatif</a:t>
            </a:r>
            <a:r>
              <a:rPr lang="fr-FR" dirty="0" smtClean="0"/>
              <a:t>: détermine la force d’association et marque l’importance du facteur dans l’étiologie de la maladie.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RISQUES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Dans une étude cas témoins</a:t>
            </a:r>
            <a:r>
              <a:rPr lang="fr-FR" dirty="0" smtClean="0"/>
              <a:t>: il est difficile de calculer la différence de risque et le risque relatif car le nombre de cas et de témoins relèvent d’une décision du chercheur : les taux de maladies chez les sujets exposés et les sujets non exposés sont arbitraires et ne représentent pas des risques.</a:t>
            </a:r>
          </a:p>
          <a:p>
            <a:r>
              <a:rPr lang="fr-FR" dirty="0" smtClean="0"/>
              <a:t>On calcule le rapport des côtes d’exposition qui est une estimation du risque relatif.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RISQUES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RR ou OR ≥ 1    facteur de risque</a:t>
            </a:r>
          </a:p>
          <a:p>
            <a:endParaRPr lang="fr-FR" dirty="0" smtClean="0"/>
          </a:p>
          <a:p>
            <a:r>
              <a:rPr lang="fr-FR" dirty="0" smtClean="0"/>
              <a:t>RR ou OR = 1   aucune relation</a:t>
            </a:r>
          </a:p>
          <a:p>
            <a:endParaRPr lang="fr-FR" dirty="0" smtClean="0"/>
          </a:p>
          <a:p>
            <a:r>
              <a:rPr lang="fr-FR" dirty="0" smtClean="0"/>
              <a:t>RR ou OR ≤ 1   facteur protecteur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VII- </a:t>
            </a:r>
            <a:r>
              <a:rPr lang="fr-FR" u="sng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fr-FR" dirty="0" smtClean="0"/>
              <a:t>La notion de risque est très importante en Epidémiologie </a:t>
            </a:r>
          </a:p>
          <a:p>
            <a:pPr>
              <a:lnSpc>
                <a:spcPct val="80000"/>
              </a:lnSpc>
              <a:buFontTx/>
              <a:buNone/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-    Elle se base sur les enquêtes épidémiologiques analytiques.</a:t>
            </a:r>
          </a:p>
          <a:p>
            <a:pPr>
              <a:lnSpc>
                <a:spcPct val="80000"/>
              </a:lnSpc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-    L’enquête de cohorte reste la plus précise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-    En pratique courante les enquêtes cas témoins et les enquêtes transversales sont les plus utilisées.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-   La réduction des problèmes de santé repose sur la prévention et nécessite donc une connaissance rigoureuse des risques encourus d’où l’intérêt des études analytiques;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 Bibliographiques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1- </a:t>
            </a:r>
            <a:r>
              <a:rPr lang="fr-FR" dirty="0" err="1" smtClean="0"/>
              <a:t>M.Cazaban</a:t>
            </a:r>
            <a:r>
              <a:rPr lang="fr-FR" dirty="0" smtClean="0"/>
              <a:t>, </a:t>
            </a:r>
            <a:r>
              <a:rPr lang="fr-FR" dirty="0" err="1" smtClean="0"/>
              <a:t>J.Duffour</a:t>
            </a:r>
            <a:r>
              <a:rPr lang="fr-FR" dirty="0" smtClean="0"/>
              <a:t>, P. </a:t>
            </a:r>
            <a:r>
              <a:rPr lang="fr-FR" dirty="0" err="1" smtClean="0"/>
              <a:t>Fabbro</a:t>
            </a:r>
            <a:r>
              <a:rPr lang="fr-FR" dirty="0" smtClean="0"/>
              <a:t>-</a:t>
            </a:r>
            <a:r>
              <a:rPr lang="fr-FR" dirty="0" err="1" smtClean="0"/>
              <a:t>Peray</a:t>
            </a: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   Epidémiologie de population Santé publique 5ème édition Masson 2005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2- </a:t>
            </a:r>
            <a:r>
              <a:rPr lang="fr-FR" dirty="0" err="1" smtClean="0"/>
              <a:t>Bourdillon.F</a:t>
            </a:r>
            <a:r>
              <a:rPr lang="fr-FR" dirty="0" smtClean="0"/>
              <a:t> ; Traité de santé publique. Epidémiologie . 2ème Edition . Médecine- Sciences  Flammarion2007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3- </a:t>
            </a:r>
            <a:r>
              <a:rPr lang="fr-FR" dirty="0" err="1" smtClean="0"/>
              <a:t>Bouyer</a:t>
            </a:r>
            <a:r>
              <a:rPr lang="fr-FR" dirty="0" smtClean="0"/>
              <a:t> .G et al : Epidémiologie principes et méthodes quantitatives : Epidémiologie et recherche étiologique p 4-26 ; Editions INSERM 1995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4-  </a:t>
            </a:r>
            <a:r>
              <a:rPr lang="fr-FR" dirty="0" err="1" smtClean="0"/>
              <a:t>T.Ancelle</a:t>
            </a:r>
            <a:r>
              <a:rPr lang="fr-FR" dirty="0" smtClean="0"/>
              <a:t> Enquêtes </a:t>
            </a:r>
            <a:r>
              <a:rPr lang="fr-FR" dirty="0" err="1" smtClean="0"/>
              <a:t>epidémiologiques</a:t>
            </a:r>
            <a:r>
              <a:rPr lang="fr-FR" dirty="0" smtClean="0"/>
              <a:t> Maloine2002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5-  Marie </a:t>
            </a:r>
            <a:r>
              <a:rPr lang="fr-FR" dirty="0" err="1" smtClean="0"/>
              <a:t>Bernard.P</a:t>
            </a:r>
            <a:r>
              <a:rPr lang="fr-FR" dirty="0" smtClean="0"/>
              <a:t> ; </a:t>
            </a:r>
            <a:r>
              <a:rPr lang="fr-FR" dirty="0" err="1" smtClean="0"/>
              <a:t>Lapointe.C</a:t>
            </a:r>
            <a:r>
              <a:rPr lang="fr-FR" dirty="0" smtClean="0"/>
              <a:t> : Mesures Statistiques en Epidémiologie  Presses de l’université du Québec1987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6- Marie </a:t>
            </a:r>
            <a:r>
              <a:rPr lang="fr-FR" dirty="0" err="1" smtClean="0"/>
              <a:t>Bernard.P</a:t>
            </a:r>
            <a:r>
              <a:rPr lang="fr-FR" dirty="0" smtClean="0"/>
              <a:t> : Introduction à la recherche appliquée en matière de santé. </a:t>
            </a:r>
            <a:r>
              <a:rPr lang="fr-FR" smtClean="0"/>
              <a:t>1990 </a:t>
            </a:r>
          </a:p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</a:t>
            </a:r>
            <a:r>
              <a:rPr lang="fr-FR" u="sng" dirty="0" smtClean="0"/>
              <a:t>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fr-FR" dirty="0" smtClean="0"/>
              <a:t>Epidémiologie: étudie </a:t>
            </a:r>
            <a:r>
              <a:rPr lang="fr-FR" b="1" dirty="0" smtClean="0">
                <a:solidFill>
                  <a:srgbClr val="C00000"/>
                </a:solidFill>
              </a:rPr>
              <a:t>la distribution temporelle et spatial</a:t>
            </a:r>
            <a:r>
              <a:rPr lang="fr-FR" dirty="0" smtClean="0"/>
              <a:t>e des états de santé dans des populations humaines, </a:t>
            </a:r>
            <a:r>
              <a:rPr lang="fr-FR" b="1" dirty="0" smtClean="0">
                <a:solidFill>
                  <a:srgbClr val="C00000"/>
                </a:solidFill>
              </a:rPr>
              <a:t>des facteurs </a:t>
            </a:r>
            <a:r>
              <a:rPr lang="fr-FR" dirty="0" smtClean="0"/>
              <a:t>qui déterminent cette distribution et des résultats des </a:t>
            </a:r>
            <a:r>
              <a:rPr lang="fr-FR" b="1" dirty="0" smtClean="0">
                <a:solidFill>
                  <a:srgbClr val="C00000"/>
                </a:solidFill>
              </a:rPr>
              <a:t>actions entreprises </a:t>
            </a:r>
            <a:r>
              <a:rPr lang="fr-FR" dirty="0" smtClean="0"/>
              <a:t>pour les contrôler (1)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dirty="0" smtClean="0"/>
              <a:t>Cette définition= résumé: trois étapes du raisonnement Epidémiologique ( scientifique ) à savoir 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l’observation et la description de l’évènement.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les hypothèses et l’explication de sa survenue.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 l’évaluation des actions de prise en charge et de prévention</a:t>
            </a:r>
            <a:r>
              <a:rPr lang="fr-FR" dirty="0" smtClean="0"/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>
                <a:sym typeface="Wingdings 3" pitchFamily="18" charset="2"/>
              </a:rPr>
              <a:t>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b="1" dirty="0" smtClean="0">
                <a:solidFill>
                  <a:srgbClr val="C00000"/>
                </a:solidFill>
              </a:rPr>
              <a:t>     épidémiologie descriptive, analytique et évaluative</a:t>
            </a:r>
            <a:r>
              <a:rPr lang="fr-FR" dirty="0" smtClean="0"/>
              <a:t>.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    </a:t>
            </a:r>
            <a:r>
              <a:rPr lang="fr-FR" b="1" dirty="0" smtClean="0">
                <a:solidFill>
                  <a:srgbClr val="0070C0"/>
                </a:solidFill>
              </a:rPr>
              <a:t>épidémiologie prédictive</a:t>
            </a:r>
            <a:r>
              <a:rPr lang="fr-FR" dirty="0" smtClean="0"/>
              <a:t> : avec les données du passé, elle propose des modèles et des scénarios sur l’évolution future des maladies, en faisant varier la présence des facteurs déterminants pris comme paramètres (2).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II- METHODES EN EPIDEMIOLOGIE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- Description des états de santé</a:t>
            </a:r>
            <a:r>
              <a:rPr lang="fr-FR" dirty="0"/>
              <a:t>: utile pour la surveillance  épidémiologique, aide à la planification sanitaire , à la recherche et la prise de décision en santé. </a:t>
            </a:r>
          </a:p>
          <a:p>
            <a:pPr>
              <a:lnSpc>
                <a:spcPct val="90000"/>
              </a:lnSpc>
              <a:defRPr/>
            </a:pPr>
            <a:endParaRPr lang="fr-FR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FR" dirty="0"/>
              <a:t> - </a:t>
            </a:r>
            <a:r>
              <a:rPr lang="fr-FR" b="1" dirty="0"/>
              <a:t>Epidémiologie étiologique ou analytique</a:t>
            </a:r>
            <a:r>
              <a:rPr lang="fr-FR" dirty="0"/>
              <a:t> : </a:t>
            </a:r>
            <a:r>
              <a:rPr lang="fr-FR" b="1" dirty="0">
                <a:solidFill>
                  <a:srgbClr val="008000"/>
                </a:solidFill>
              </a:rPr>
              <a:t>rechercher les causes de maladies </a:t>
            </a:r>
            <a:r>
              <a:rPr lang="fr-FR" dirty="0"/>
              <a:t>et mesurer les risques correspondants.</a:t>
            </a:r>
          </a:p>
          <a:p>
            <a:pPr>
              <a:lnSpc>
                <a:spcPct val="90000"/>
              </a:lnSpc>
              <a:defRPr/>
            </a:pPr>
            <a:endParaRPr lang="fr-FR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FR" dirty="0"/>
              <a:t>  - </a:t>
            </a:r>
            <a:r>
              <a:rPr lang="fr-FR" b="1" dirty="0"/>
              <a:t>Epidémiologie évaluative</a:t>
            </a:r>
            <a:r>
              <a:rPr lang="fr-FR" dirty="0"/>
              <a:t> pour déterminer </a:t>
            </a:r>
            <a:r>
              <a:rPr lang="fr-FR" b="1" dirty="0">
                <a:solidFill>
                  <a:srgbClr val="008000"/>
                </a:solidFill>
              </a:rPr>
              <a:t>l’impact des interventions </a:t>
            </a:r>
            <a:r>
              <a:rPr lang="fr-FR" dirty="0"/>
              <a:t>sanitaires sur la population.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III- </a:t>
            </a:r>
            <a:r>
              <a:rPr lang="fr-FR" u="sng" dirty="0" smtClean="0"/>
              <a:t>EPIDEMIOLOGIE ANALYTIQUE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FF6600"/>
                </a:solidFill>
              </a:rPr>
              <a:t>- Elle cherche à déterminer le rôle que peut jouer un ou plusieurs facteurs dans la genèse d’une ou plusieurs maladies.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>
              <a:lnSpc>
                <a:spcPct val="80000"/>
              </a:lnSpc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-- Elle génère des mesures d’association = mesures du risque</a:t>
            </a:r>
            <a:r>
              <a:rPr lang="fr-FR" dirty="0" smtClean="0">
                <a:sym typeface="Wingdings 3" pitchFamily="18" charset="2"/>
              </a:rPr>
              <a:t></a:t>
            </a:r>
            <a:r>
              <a:rPr lang="fr-FR" dirty="0" smtClean="0"/>
              <a:t> la relation de cause à effet 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002060"/>
                </a:solidFill>
              </a:rPr>
              <a:t>-constitution de deux groupes :</a:t>
            </a:r>
          </a:p>
          <a:p>
            <a:pPr>
              <a:lnSpc>
                <a:spcPct val="80000"/>
              </a:lnSpc>
            </a:pPr>
            <a:endParaRPr lang="fr-FR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b="1" dirty="0" smtClean="0">
                <a:solidFill>
                  <a:srgbClr val="002060"/>
                </a:solidFill>
              </a:rPr>
              <a:t> -Exposés au facteur de risque et non exposés   ou malades et non malades.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- L’observation du facteur et de la maladie  même moment=  manière synchrone ou transversale .</a:t>
            </a:r>
          </a:p>
          <a:p>
            <a:pPr>
              <a:lnSpc>
                <a:spcPct val="80000"/>
              </a:lnSpc>
            </a:pPr>
            <a:endParaRPr lang="fr-FR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- des moments différents c’est l’étude longitudinale , c'est-à-dire  l’exposition au facteur et l’apparition de la maladie sont distingués et l’exposition précède la maladie (3).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IV- </a:t>
            </a:r>
            <a:r>
              <a:rPr lang="fr-FR" u="sng" dirty="0" smtClean="0"/>
              <a:t>ETUDES A VISEE ETIOLOGIQUE TRANSVERSALES</a:t>
            </a:r>
            <a:r>
              <a:rPr lang="fr-FR" sz="6600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3050" indent="-273050"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L’exposition à un facteur et la maladie sont déterminées au même moment.</a:t>
            </a:r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  </a:t>
            </a:r>
            <a:r>
              <a:rPr lang="fr-FR" b="1" dirty="0" smtClean="0">
                <a:solidFill>
                  <a:srgbClr val="FF6600"/>
                </a:solidFill>
              </a:rPr>
              <a:t>difficultés:            chronologie exposition-maladie.</a:t>
            </a:r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endParaRPr lang="fr-FR" b="1" dirty="0" smtClean="0"/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r>
              <a:rPr lang="fr-FR" b="1" dirty="0" smtClean="0"/>
              <a:t>- Etudes sur échantillons non électifs</a:t>
            </a:r>
            <a:r>
              <a:rPr lang="fr-FR" dirty="0" smtClean="0"/>
              <a:t> : le sujet est admis dans l’étude sans avoir été au préalable classé quant à l’exposition ou à la maladie. Ce n’est qu’après son admission qu’il va être classé.</a:t>
            </a:r>
            <a:endParaRPr lang="fr-FR" b="1" dirty="0" smtClean="0"/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endParaRPr lang="fr-FR" b="1" dirty="0" smtClean="0"/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r>
              <a:rPr lang="fr-FR" b="1" dirty="0" smtClean="0"/>
              <a:t>- Etudes sur échantillons électifs</a:t>
            </a:r>
            <a:endParaRPr lang="fr-FR" i="1" dirty="0" smtClean="0"/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r>
              <a:rPr lang="fr-FR" dirty="0" smtClean="0"/>
              <a:t>+ par rapport à l’exposition : l’investigateur choisit un groupe exposé et un autre non exposé. Chaque groupe est investigué pour déterminer l’existence ou non de la maladie.</a:t>
            </a:r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endParaRPr lang="fr-FR" dirty="0" smtClean="0"/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r>
              <a:rPr lang="fr-FR" dirty="0" smtClean="0"/>
              <a:t>+ par rapport à la maladie : l’investigateur choisit un groupe de malades et un autre de non malades ( témoins ). Il les compare quant à l’exposition à un facteur de risque.</a:t>
            </a:r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endParaRPr lang="fr-FR" dirty="0" smtClean="0"/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r>
              <a:rPr lang="fr-FR" dirty="0" smtClean="0"/>
              <a:t>Une telle étude de type </a:t>
            </a:r>
            <a:r>
              <a:rPr lang="fr-FR" b="1" dirty="0" smtClean="0">
                <a:solidFill>
                  <a:srgbClr val="FF0000"/>
                </a:solidFill>
              </a:rPr>
              <a:t>transversale à échantillons électifs</a:t>
            </a:r>
            <a:r>
              <a:rPr lang="fr-FR" dirty="0" smtClean="0"/>
              <a:t> par rapport à la maladie se comprend aussi comme une </a:t>
            </a:r>
            <a:r>
              <a:rPr lang="fr-FR" b="1" dirty="0" smtClean="0">
                <a:solidFill>
                  <a:srgbClr val="FF0000"/>
                </a:solidFill>
              </a:rPr>
              <a:t>étude cas témoins</a:t>
            </a:r>
            <a:r>
              <a:rPr lang="fr-FR" dirty="0" smtClean="0"/>
              <a:t>  (5)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IV- </a:t>
            </a:r>
            <a:r>
              <a:rPr lang="fr-FR" u="sng" dirty="0" smtClean="0"/>
              <a:t>ETUDES A VISEE ETIOLOGIQUE TRANSVERSALES</a:t>
            </a:r>
            <a:r>
              <a:rPr lang="fr-FR" sz="6600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3050" indent="-273050"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- L’exposition à un facteur et la maladie sont déterminées au même moment.</a:t>
            </a:r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r>
              <a:rPr lang="fr-FR" dirty="0" smtClean="0"/>
              <a:t>   </a:t>
            </a:r>
            <a:r>
              <a:rPr lang="fr-FR" b="1" dirty="0" smtClean="0">
                <a:solidFill>
                  <a:srgbClr val="FF6600"/>
                </a:solidFill>
              </a:rPr>
              <a:t>difficultés:            chronologie exposition-maladie.</a:t>
            </a:r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endParaRPr lang="fr-FR" b="1" dirty="0" smtClean="0"/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r>
              <a:rPr lang="fr-FR" b="1" dirty="0" smtClean="0"/>
              <a:t>- Etudes sur échantillons non électifs</a:t>
            </a:r>
            <a:r>
              <a:rPr lang="fr-FR" dirty="0" smtClean="0"/>
              <a:t> : le sujet est admis dans l’étude sans avoir été au préalable classé quant à l’exposition ou à la maladie. Ce n’est qu’après son admission qu’il va être classé.</a:t>
            </a:r>
            <a:endParaRPr lang="fr-FR" b="1" dirty="0" smtClean="0"/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endParaRPr lang="fr-FR" b="1" dirty="0" smtClean="0"/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r>
              <a:rPr lang="fr-FR" b="1" dirty="0" smtClean="0"/>
              <a:t>- Etudes sur échantillons électifs</a:t>
            </a:r>
            <a:endParaRPr lang="fr-FR" i="1" dirty="0" smtClean="0"/>
          </a:p>
          <a:p>
            <a:pPr marL="273050" indent="-273050"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r>
              <a:rPr lang="fr-FR" dirty="0" smtClean="0"/>
              <a:t>+ par rapport à l’exposition : l’investigateur choisit un groupe exposé et un autre non exposé. Chaque groupe est investigué pour déterminer l’existence ou non de la maladie.</a:t>
            </a:r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endParaRPr lang="fr-FR" dirty="0" smtClean="0"/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r>
              <a:rPr lang="fr-FR" dirty="0" smtClean="0"/>
              <a:t>+ par rapport à la maladie : l’investigateur choisit un groupe de malades et un autre de non malades ( témoins ). Il les compare quant à l’exposition à un facteur de risque.</a:t>
            </a:r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endParaRPr lang="fr-FR" dirty="0" smtClean="0"/>
          </a:p>
          <a:p>
            <a:pPr marL="273050" indent="-273050">
              <a:lnSpc>
                <a:spcPct val="80000"/>
              </a:lnSpc>
              <a:buFont typeface="Wingdings 2" pitchFamily="18" charset="2"/>
              <a:buChar char=""/>
            </a:pPr>
            <a:r>
              <a:rPr lang="fr-FR" dirty="0" smtClean="0"/>
              <a:t>Une telle étude de type </a:t>
            </a:r>
            <a:r>
              <a:rPr lang="fr-FR" b="1" dirty="0" smtClean="0">
                <a:solidFill>
                  <a:srgbClr val="FF0000"/>
                </a:solidFill>
              </a:rPr>
              <a:t>transversale à échantillons électifs</a:t>
            </a:r>
            <a:r>
              <a:rPr lang="fr-FR" dirty="0" smtClean="0"/>
              <a:t> par rapport à la maladie se comprend aussi comme une </a:t>
            </a:r>
            <a:r>
              <a:rPr lang="fr-FR" b="1" dirty="0" smtClean="0">
                <a:solidFill>
                  <a:srgbClr val="FF0000"/>
                </a:solidFill>
              </a:rPr>
              <a:t>étude cas témoins</a:t>
            </a:r>
            <a:r>
              <a:rPr lang="fr-FR" dirty="0" smtClean="0"/>
              <a:t>  (5)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V- </a:t>
            </a:r>
            <a:r>
              <a:rPr lang="fr-FR" u="sng" dirty="0" smtClean="0"/>
              <a:t>ETUDES A VISEE ETIOLOGIQUES LONGITUDINALES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3050" indent="-273050">
              <a:buFont typeface="Arial" charset="0"/>
              <a:buNone/>
            </a:pPr>
            <a:r>
              <a:rPr lang="fr-FR" sz="3600" dirty="0" smtClean="0"/>
              <a:t> </a:t>
            </a:r>
            <a:r>
              <a:rPr lang="fr-FR" dirty="0" smtClean="0"/>
              <a:t>démarche directe ou à rebours.</a:t>
            </a:r>
          </a:p>
          <a:p>
            <a:pPr marL="273050" indent="-273050">
              <a:buFont typeface="Wingdings 2" pitchFamily="18" charset="2"/>
              <a:buChar char=""/>
            </a:pPr>
            <a:endParaRPr lang="fr-FR" dirty="0" smtClean="0"/>
          </a:p>
          <a:p>
            <a:pPr marL="273050" indent="-273050">
              <a:buFont typeface="Arial" charset="0"/>
              <a:buNone/>
            </a:pPr>
            <a:r>
              <a:rPr lang="fr-FR" dirty="0" smtClean="0"/>
              <a:t>   </a:t>
            </a:r>
            <a:r>
              <a:rPr lang="fr-FR" b="1" dirty="0" smtClean="0">
                <a:solidFill>
                  <a:srgbClr val="6600FF"/>
                </a:solidFill>
              </a:rPr>
              <a:t>- Etude directe</a:t>
            </a:r>
            <a:r>
              <a:rPr lang="fr-FR" dirty="0" smtClean="0"/>
              <a:t> :  classification des individus de la population d’étude suivant l’exposition ou non à un facteur de risque: deux cohortes: exposés- non exposés</a:t>
            </a:r>
          </a:p>
          <a:p>
            <a:pPr marL="273050" indent="-273050">
              <a:buFont typeface="Arial" charset="0"/>
              <a:buNone/>
            </a:pPr>
            <a:r>
              <a:rPr lang="fr-FR" dirty="0" smtClean="0"/>
              <a:t>    </a:t>
            </a:r>
            <a:r>
              <a:rPr lang="fr-FR" dirty="0" smtClean="0">
                <a:sym typeface="Wingdings 3" pitchFamily="18" charset="2"/>
              </a:rPr>
              <a:t> </a:t>
            </a:r>
            <a:r>
              <a:rPr lang="fr-FR" dirty="0" smtClean="0"/>
              <a:t>étude de cohorte </a:t>
            </a:r>
            <a:endParaRPr lang="fr-FR" i="1" dirty="0" smtClean="0"/>
          </a:p>
          <a:p>
            <a:pPr marL="273050" indent="-273050">
              <a:buFont typeface="Wingdings 2" pitchFamily="18" charset="2"/>
              <a:buChar char=""/>
            </a:pPr>
            <a:endParaRPr lang="fr-FR" dirty="0" smtClean="0"/>
          </a:p>
          <a:p>
            <a:pPr marL="273050" indent="-273050">
              <a:buFont typeface="Wingdings 2" pitchFamily="18" charset="2"/>
              <a:buChar char=""/>
            </a:pPr>
            <a:r>
              <a:rPr lang="fr-FR" b="1" dirty="0" smtClean="0">
                <a:solidFill>
                  <a:srgbClr val="6600FF"/>
                </a:solidFill>
              </a:rPr>
              <a:t>Etude inverse ou à rebours</a:t>
            </a:r>
            <a:r>
              <a:rPr lang="fr-FR" dirty="0" smtClean="0"/>
              <a:t> : classification selon la présence ou non de la maladie et on cherche l’exposition au facteur étudié = étude cas-témoins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1- </a:t>
            </a:r>
            <a:r>
              <a:rPr lang="fr-FR" dirty="0" smtClean="0"/>
              <a:t>ETUDE </a:t>
            </a:r>
            <a:r>
              <a:rPr lang="fr-FR" dirty="0" smtClean="0"/>
              <a:t>DE </a:t>
            </a:r>
            <a:r>
              <a:rPr lang="fr-FR" dirty="0" smtClean="0"/>
              <a:t>COHORTE 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fr-FR" dirty="0"/>
              <a:t>Comparaison de deux groupes d’individus: </a:t>
            </a:r>
            <a:r>
              <a:rPr lang="fr-FR" b="1" dirty="0">
                <a:solidFill>
                  <a:schemeClr val="bg2">
                    <a:lumMod val="50000"/>
                  </a:schemeClr>
                </a:solidFill>
              </a:rPr>
              <a:t>exposés au facteur et non exposés</a:t>
            </a:r>
            <a:r>
              <a:rPr lang="fr-FR" dirty="0"/>
              <a:t>.</a:t>
            </a:r>
          </a:p>
          <a:p>
            <a:pPr>
              <a:defRPr/>
            </a:pPr>
            <a:r>
              <a:rPr lang="fr-FR" dirty="0"/>
              <a:t>Comparaison faite quant à la fréquence de survenue de la maladie en cours observation.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FR" dirty="0"/>
              <a:t>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FR" dirty="0"/>
              <a:t>-  </a:t>
            </a:r>
            <a:r>
              <a:rPr lang="fr-FR" b="1" dirty="0" err="1">
                <a:solidFill>
                  <a:srgbClr val="FF0000"/>
                </a:solidFill>
              </a:rPr>
              <a:t>Doll</a:t>
            </a:r>
            <a:r>
              <a:rPr lang="fr-FR" b="1" dirty="0">
                <a:solidFill>
                  <a:srgbClr val="FF0000"/>
                </a:solidFill>
              </a:rPr>
              <a:t> et Hill au début des années cinquante ont mis en évidence l’existence d’une relation de causalité entre l’usage des cigarettes et l’accroissement du risque  de cancer broncho-pulmonaire (6).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u="sng" dirty="0" smtClean="0"/>
              <a:t>Etudes de </a:t>
            </a:r>
            <a:r>
              <a:rPr lang="fr-FR" u="sng" dirty="0" smtClean="0"/>
              <a:t>cohorte 2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fr-FR" b="1" dirty="0" smtClean="0">
                <a:solidFill>
                  <a:srgbClr val="008000"/>
                </a:solidFill>
              </a:rPr>
              <a:t>Etudes de cohorte de population</a:t>
            </a:r>
            <a:r>
              <a:rPr lang="fr-FR" dirty="0" smtClean="0"/>
              <a:t> : elles sont menées sur une population entière ou sur un échantillon aléatoire représentatif de la population.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fr-FR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fr-FR" dirty="0" smtClean="0"/>
              <a:t> On obtient spontanément des sujets exposés et des sujets non exposés. Dans ce type d’étude on peut connaître ou estimer la fréquence de la maladie dans les deux groupes.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dirty="0" smtClean="0"/>
          </a:p>
          <a:p>
            <a:pPr>
              <a:lnSpc>
                <a:spcPct val="80000"/>
              </a:lnSpc>
            </a:pPr>
            <a:r>
              <a:rPr lang="fr-FR" b="1" dirty="0" smtClean="0">
                <a:solidFill>
                  <a:srgbClr val="008000"/>
                </a:solidFill>
              </a:rPr>
              <a:t>Etudes de cohorte sur échantillons électifs</a:t>
            </a:r>
            <a:r>
              <a:rPr lang="fr-FR" dirty="0" smtClean="0"/>
              <a:t> : l’investigateur choisit lui-même le groupe de sujets exposés et non exposés. Ce type d’étude convient surtout lorsque l’exposition au facteur est rare.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740</Words>
  <Application>Microsoft Office PowerPoint</Application>
  <PresentationFormat>Affichage à l'écran (4:3)</PresentationFormat>
  <Paragraphs>129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FACULTE DE MEDECINE DE CONSTANTINE DEPARTEMENTs DE PHARMACIE  ET DE MEDECINE DENTAIRE ENSEIGNEMENT GRADUE Année Universitaire 2015-2016</vt:lpstr>
      <vt:lpstr>I- INTRODUCTION</vt:lpstr>
      <vt:lpstr>II- METHODES EN EPIDEMIOLOGIE</vt:lpstr>
      <vt:lpstr>III- EPIDEMIOLOGIE ANALYTIQUE</vt:lpstr>
      <vt:lpstr>IV- ETUDES A VISEE ETIOLOGIQUE TRANSVERSALES </vt:lpstr>
      <vt:lpstr>IV- ETUDES A VISEE ETIOLOGIQUE TRANSVERSALES </vt:lpstr>
      <vt:lpstr>V- ETUDES A VISEE ETIOLOGIQUES LONGITUDINALES</vt:lpstr>
      <vt:lpstr>1- ETUDE DE COHORTE  1</vt:lpstr>
      <vt:lpstr> Etudes de cohorte 2 </vt:lpstr>
      <vt:lpstr>2- Etudes cas-témoins</vt:lpstr>
      <vt:lpstr>VI- RISQUES 1</vt:lpstr>
      <vt:lpstr>RISQUES 2</vt:lpstr>
      <vt:lpstr> RISQUES 3</vt:lpstr>
      <vt:lpstr> RISQUES 4</vt:lpstr>
      <vt:lpstr>RISQUES 5</vt:lpstr>
      <vt:lpstr>VII- CONCLUSION</vt:lpstr>
      <vt:lpstr>Références Bibliographiques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FACULTE DE MEDECINE DE CONSTANTINE DEPARTEMENTs DE PHARMACIE  ET DE MEDECINE DENTAIRE ENSEIGNEMENT GRADUE Année Universitaire 2015-2016</dc:title>
  <dc:creator>ency-education.com</dc:creator>
  <cp:lastModifiedBy>pc</cp:lastModifiedBy>
  <cp:revision>4</cp:revision>
  <dcterms:created xsi:type="dcterms:W3CDTF">2015-11-23T21:10:04Z</dcterms:created>
  <dcterms:modified xsi:type="dcterms:W3CDTF">2015-11-23T21:45:20Z</dcterms:modified>
</cp:coreProperties>
</file>