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8" r:id="rId2"/>
    <p:sldId id="340" r:id="rId3"/>
    <p:sldId id="313" r:id="rId4"/>
    <p:sldId id="314" r:id="rId5"/>
    <p:sldId id="315" r:id="rId6"/>
    <p:sldId id="316" r:id="rId7"/>
    <p:sldId id="355" r:id="rId8"/>
    <p:sldId id="317" r:id="rId9"/>
    <p:sldId id="334" r:id="rId10"/>
    <p:sldId id="319" r:id="rId11"/>
    <p:sldId id="320" r:id="rId12"/>
    <p:sldId id="322" r:id="rId13"/>
    <p:sldId id="323" r:id="rId14"/>
    <p:sldId id="324" r:id="rId15"/>
    <p:sldId id="336" r:id="rId16"/>
    <p:sldId id="335" r:id="rId17"/>
    <p:sldId id="327" r:id="rId18"/>
    <p:sldId id="328" r:id="rId19"/>
    <p:sldId id="330" r:id="rId20"/>
    <p:sldId id="331" r:id="rId21"/>
    <p:sldId id="332" r:id="rId22"/>
    <p:sldId id="329" r:id="rId23"/>
    <p:sldId id="363" r:id="rId24"/>
    <p:sldId id="364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17" autoAdjust="0"/>
  </p:normalViewPr>
  <p:slideViewPr>
    <p:cSldViewPr>
      <p:cViewPr>
        <p:scale>
          <a:sx n="67" d="100"/>
          <a:sy n="67" d="100"/>
        </p:scale>
        <p:origin x="-147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A01A7-43B2-42D0-8388-91616A2EBCD2}" type="datetimeFigureOut">
              <a:rPr lang="fr-FR" smtClean="0"/>
              <a:pPr/>
              <a:t>22/05/2016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6FF82-89B4-486C-905C-CEB7BC388B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96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71FFE-7A6F-4C69-8A40-C54E7BAB461D}" type="datetimeFigureOut">
              <a:rPr lang="fr-FR" smtClean="0"/>
              <a:pPr/>
              <a:t>22/05/2016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788AC-9C2B-4460-B8BC-D40D7F4497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07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C300F-CCCB-4C04-9F8E-516FFC616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4800" b="1" dirty="0" smtClean="0"/>
              <a:t>TRAITEMENT DES DYSLIPIDEMIES</a:t>
            </a:r>
            <a:endParaRPr lang="fr-FR" sz="4800" b="1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médicaments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  <p:pic>
        <p:nvPicPr>
          <p:cNvPr id="7" name="Espace réservé du contenu 6"/>
          <p:cNvPicPr>
            <a:picLocks noGrp="1"/>
          </p:cNvPicPr>
          <p:nvPr>
            <p:ph idx="1"/>
          </p:nvPr>
        </p:nvPicPr>
        <p:blipFill rotWithShape="1">
          <a:blip r:embed="rId2"/>
          <a:srcRect l="5526" t="45945" r="10491" b="26045"/>
          <a:stretch/>
        </p:blipFill>
        <p:spPr bwMode="auto">
          <a:xfrm>
            <a:off x="457200" y="3091601"/>
            <a:ext cx="8229600" cy="1543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EFFETS SECONDAIRES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sz="3400" dirty="0"/>
              <a:t>Troubles digestifs, rashs cutanés, élévations des transaminases  </a:t>
            </a:r>
          </a:p>
          <a:p>
            <a:pPr algn="r">
              <a:buNone/>
            </a:pPr>
            <a:r>
              <a:rPr lang="fr-FR" sz="3400" b="1" dirty="0"/>
              <a:t>CI: </a:t>
            </a:r>
            <a:r>
              <a:rPr lang="fr-FR" sz="3400" b="1" dirty="0" err="1"/>
              <a:t>insuf</a:t>
            </a:r>
            <a:r>
              <a:rPr lang="fr-FR" sz="3400" b="1" dirty="0"/>
              <a:t> hépatique</a:t>
            </a:r>
          </a:p>
          <a:p>
            <a:pPr>
              <a:buFontTx/>
              <a:buChar char="-"/>
            </a:pPr>
            <a:r>
              <a:rPr lang="fr-FR" dirty="0" smtClean="0"/>
              <a:t>Atteintes musculaires :</a:t>
            </a:r>
          </a:p>
          <a:p>
            <a:pPr>
              <a:buNone/>
            </a:pPr>
            <a:r>
              <a:rPr lang="fr-FR" dirty="0" smtClean="0"/>
              <a:t>Myalgie</a:t>
            </a:r>
            <a:r>
              <a:rPr lang="fr-FR" dirty="0" smtClean="0">
                <a:latin typeface="Calibri"/>
              </a:rPr>
              <a:t>→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err="1" smtClean="0"/>
              <a:t>Rhabdomyolyse</a:t>
            </a:r>
            <a:r>
              <a:rPr lang="fr-FR" dirty="0" smtClean="0"/>
              <a:t> (rare mais sévère) </a:t>
            </a:r>
            <a:r>
              <a:rPr lang="fr-FR" dirty="0" smtClean="0">
                <a:latin typeface="Calibri"/>
              </a:rPr>
              <a:t>→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err="1" smtClean="0"/>
              <a:t>Myoglobinurie</a:t>
            </a:r>
            <a:r>
              <a:rPr lang="fr-FR" dirty="0" smtClean="0"/>
              <a:t> </a:t>
            </a:r>
            <a:r>
              <a:rPr lang="fr-FR" dirty="0" smtClean="0">
                <a:latin typeface="Calibri"/>
              </a:rPr>
              <a:t>→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Insuffisance rénale aiguë										</a:t>
            </a:r>
            <a:r>
              <a:rPr lang="fr-FR" b="1" dirty="0" smtClean="0"/>
              <a:t>CI: </a:t>
            </a:r>
            <a:r>
              <a:rPr lang="fr-FR" b="1" dirty="0" err="1" smtClean="0"/>
              <a:t>insuf</a:t>
            </a:r>
            <a:r>
              <a:rPr lang="fr-FR" b="1" dirty="0" smtClean="0"/>
              <a:t> rénale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INTERACTIONS MÉDICAMENTEUSES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6600" dirty="0" smtClean="0"/>
              <a:t>Statines</a:t>
            </a:r>
          </a:p>
          <a:p>
            <a:pPr algn="ctr">
              <a:buNone/>
            </a:pPr>
            <a:r>
              <a:rPr lang="fr-FR" sz="6600" dirty="0" smtClean="0"/>
              <a:t>AVK</a:t>
            </a:r>
            <a:endParaRPr lang="fr-FR" sz="6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4- Inhibiteurs de l'</a:t>
            </a:r>
            <a:r>
              <a:rPr lang="fr-FR" sz="3200" b="1" dirty="0" err="1" smtClean="0"/>
              <a:t>HMGCoA</a:t>
            </a:r>
            <a:r>
              <a:rPr lang="fr-FR" sz="3200" b="1" dirty="0" smtClean="0"/>
              <a:t> réductase (Statines)</a:t>
            </a:r>
            <a:endParaRPr lang="fr-FR" sz="32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1904" y="1600200"/>
            <a:ext cx="348019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Analogie structurale entre les statines et l’intermédiaire réduit de l’HMG-</a:t>
            </a:r>
            <a:r>
              <a:rPr lang="fr-FR" dirty="0" err="1" smtClean="0"/>
              <a:t>CoA</a:t>
            </a:r>
            <a:endParaRPr lang="fr-FR" dirty="0"/>
          </a:p>
        </p:txBody>
      </p:sp>
      <p:pic>
        <p:nvPicPr>
          <p:cNvPr id="7" name="Espace réservé pour une image  6" descr="structure chimique des statines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" b="24"/>
          <a:stretch>
            <a:fillRect/>
          </a:stretch>
        </p:blipFill>
        <p:spPr/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1800" b="1" dirty="0" smtClean="0"/>
              <a:t>(Ce sont des inhibiteurs compétitifs spécifiques) </a:t>
            </a:r>
            <a:endParaRPr lang="fr-FR" sz="1800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Inhibition de la synthèse du cholestérol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r>
              <a:rPr lang="fr-FR" smtClean="0"/>
              <a:t>⇒ ⇑ synthèse hépatique des récepteurs aux LDL → ⇑ catabolisme LDL (-25-60%)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r>
              <a:rPr lang="fr-FR" smtClean="0"/>
              <a:t>Effets modérés sur les TG (⇓ 15 à 30%) et</a:t>
            </a:r>
          </a:p>
          <a:p>
            <a:pPr>
              <a:buFont typeface="Arial" charset="0"/>
              <a:buNone/>
            </a:pPr>
            <a:r>
              <a:rPr lang="fr-FR" smtClean="0"/>
              <a:t> HDL (⇑)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Autres effets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Stabilisation de la plaque athéromateuse,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Amélioration de la fonction endothéliale,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Réduction de l’oxydation des LDL,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Réduction de l’expression du facteur tissulaire,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Effet bénéfique sur la fibrinolyse, et effet antiagrégant plaquettaire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médicaments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  <p:pic>
        <p:nvPicPr>
          <p:cNvPr id="7" name="Espace réservé du contenu 6"/>
          <p:cNvPicPr>
            <a:picLocks noGrp="1"/>
          </p:cNvPicPr>
          <p:nvPr>
            <p:ph idx="1"/>
          </p:nvPr>
        </p:nvPicPr>
        <p:blipFill rotWithShape="1">
          <a:blip r:embed="rId2"/>
          <a:srcRect l="6078" t="14988" r="10767" b="47666"/>
          <a:stretch/>
        </p:blipFill>
        <p:spPr bwMode="auto">
          <a:xfrm>
            <a:off x="457200" y="2824183"/>
            <a:ext cx="8229600" cy="20779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Propriétés pharmacocinétiques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Biodisponibilité faible  </a:t>
            </a:r>
          </a:p>
          <a:p>
            <a:pPr>
              <a:buNone/>
            </a:pPr>
            <a:r>
              <a:rPr lang="fr-FR" dirty="0" smtClean="0"/>
              <a:t>PPH important: </a:t>
            </a:r>
          </a:p>
          <a:p>
            <a:pPr>
              <a:buNone/>
            </a:pPr>
            <a:r>
              <a:rPr lang="fr-FR" dirty="0" smtClean="0"/>
              <a:t>Atorvastatine et </a:t>
            </a:r>
            <a:r>
              <a:rPr lang="fr-FR" dirty="0" err="1" smtClean="0"/>
              <a:t>simvastatine</a:t>
            </a:r>
            <a:r>
              <a:rPr lang="fr-FR" dirty="0" smtClean="0"/>
              <a:t> métabolisés par</a:t>
            </a:r>
          </a:p>
          <a:p>
            <a:pPr>
              <a:buNone/>
            </a:pPr>
            <a:r>
              <a:rPr lang="fr-FR" dirty="0" smtClean="0"/>
              <a:t>CYP 3A4</a:t>
            </a:r>
          </a:p>
          <a:p>
            <a:pPr>
              <a:buNone/>
            </a:pPr>
            <a:r>
              <a:rPr lang="fr-FR" dirty="0" err="1" smtClean="0"/>
              <a:t>Fluvastatine</a:t>
            </a:r>
            <a:r>
              <a:rPr lang="fr-FR" dirty="0" smtClean="0"/>
              <a:t> </a:t>
            </a:r>
            <a:r>
              <a:rPr lang="fr-FR" dirty="0" err="1" smtClean="0"/>
              <a:t>métaboisée</a:t>
            </a:r>
            <a:r>
              <a:rPr lang="fr-FR" dirty="0" smtClean="0"/>
              <a:t> par  </a:t>
            </a:r>
            <a:r>
              <a:rPr lang="fr-FR" dirty="0"/>
              <a:t>CYP </a:t>
            </a:r>
            <a:r>
              <a:rPr lang="fr-FR" dirty="0" smtClean="0"/>
              <a:t>9C9</a:t>
            </a:r>
          </a:p>
          <a:p>
            <a:pPr>
              <a:buNone/>
            </a:pPr>
            <a:r>
              <a:rPr lang="fr-FR" dirty="0" smtClean="0"/>
              <a:t>Forte liaison aux pp</a:t>
            </a:r>
          </a:p>
          <a:p>
            <a:pPr>
              <a:buNone/>
            </a:pPr>
            <a:r>
              <a:rPr lang="fr-FR" dirty="0" smtClean="0"/>
              <a:t>Excrétion : biliaire </a:t>
            </a:r>
          </a:p>
          <a:p>
            <a:pPr>
              <a:buNone/>
            </a:pPr>
            <a:r>
              <a:rPr lang="fr-FR" dirty="0" smtClean="0"/>
              <a:t>T1/2: 1h à 3h sauf atorvastatine: 14h </a:t>
            </a:r>
          </a:p>
          <a:p>
            <a:pPr>
              <a:buNone/>
            </a:pPr>
            <a:r>
              <a:rPr lang="fr-FR" dirty="0" smtClean="0"/>
              <a:t>				    </a:t>
            </a:r>
            <a:r>
              <a:rPr lang="fr-FR" dirty="0" err="1" smtClean="0"/>
              <a:t>rosuvastatine</a:t>
            </a:r>
            <a:r>
              <a:rPr lang="fr-FR" dirty="0" smtClean="0"/>
              <a:t>:19h</a:t>
            </a:r>
          </a:p>
          <a:p>
            <a:pPr>
              <a:buNone/>
            </a:pPr>
            <a:r>
              <a:rPr lang="fr-FR" dirty="0" smtClean="0"/>
              <a:t>NB: prise au coucher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Effets secondaires: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myalgies, ⇑ CK, voire </a:t>
            </a:r>
            <a:r>
              <a:rPr lang="fr-FR" b="1" dirty="0" err="1" smtClean="0"/>
              <a:t>rhabdomyolyse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(risque accru par inhibition du </a:t>
            </a:r>
            <a:r>
              <a:rPr lang="fr-FR" b="1" dirty="0" err="1" smtClean="0"/>
              <a:t>cyt</a:t>
            </a:r>
            <a:r>
              <a:rPr lang="fr-FR" b="1" dirty="0" smtClean="0"/>
              <a:t>. P450 (3A4):</a:t>
            </a:r>
          </a:p>
          <a:p>
            <a:pPr>
              <a:buNone/>
            </a:pPr>
            <a:r>
              <a:rPr lang="fr-FR" b="1" dirty="0" err="1" smtClean="0"/>
              <a:t>itraconazole</a:t>
            </a:r>
            <a:r>
              <a:rPr lang="fr-FR" b="1" dirty="0" smtClean="0"/>
              <a:t>, macrolides, ciclosporine et</a:t>
            </a:r>
          </a:p>
          <a:p>
            <a:pPr>
              <a:buNone/>
            </a:pPr>
            <a:r>
              <a:rPr lang="fr-FR" b="1" dirty="0" smtClean="0"/>
              <a:t> </a:t>
            </a:r>
            <a:r>
              <a:rPr lang="fr-FR" b="1" dirty="0" err="1" smtClean="0"/>
              <a:t>fibrate</a:t>
            </a:r>
            <a:r>
              <a:rPr lang="fr-FR" b="1" dirty="0" smtClean="0"/>
              <a:t>)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 ⇑ transaminases, troubles hépatiques</a:t>
            </a:r>
          </a:p>
          <a:p>
            <a:pPr algn="ctr">
              <a:buNone/>
            </a:pPr>
            <a:endParaRPr lang="fr-FR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Les </a:t>
            </a:r>
            <a:r>
              <a:rPr lang="fr-FR" b="1" dirty="0"/>
              <a:t>médicaments utilisés</a:t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endParaRPr lang="fr-FR" dirty="0" smtClean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00150" y="1668463"/>
            <a:ext cx="6743700" cy="4391025"/>
          </a:xfr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Contre indications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Insuffisance hépatique</a:t>
            </a:r>
          </a:p>
          <a:p>
            <a:pPr>
              <a:buNone/>
            </a:pPr>
            <a:r>
              <a:rPr lang="fr-FR" b="1" dirty="0" smtClean="0"/>
              <a:t>myopathie</a:t>
            </a:r>
          </a:p>
          <a:p>
            <a:pPr>
              <a:buNone/>
            </a:pPr>
            <a:r>
              <a:rPr lang="fr-FR" b="1" dirty="0" smtClean="0"/>
              <a:t>Insuffisance rénale sévère</a:t>
            </a:r>
          </a:p>
          <a:p>
            <a:pPr>
              <a:buNone/>
            </a:pPr>
            <a:r>
              <a:rPr lang="fr-FR" b="1" dirty="0" smtClean="0"/>
              <a:t>Grossesse (interférence possible avec la</a:t>
            </a:r>
          </a:p>
          <a:p>
            <a:pPr>
              <a:buNone/>
            </a:pPr>
            <a:r>
              <a:rPr lang="fr-FR" b="1" dirty="0" smtClean="0"/>
              <a:t>synthèse des stéroïdes)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INTERACTIONS MÉDICAMENTEUSES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Fibrates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AVK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Inhibiteurs du CYP3A4: ciclosporine, </a:t>
            </a:r>
            <a:r>
              <a:rPr lang="fr-FR" b="1" dirty="0" err="1" smtClean="0"/>
              <a:t>azolés</a:t>
            </a:r>
            <a:r>
              <a:rPr lang="fr-FR" b="1" dirty="0" smtClean="0"/>
              <a:t>, anti-arythmiques, macrolides, jus </a:t>
            </a:r>
            <a:r>
              <a:rPr lang="fr-FR" b="1" smtClean="0"/>
              <a:t>de pamplemousse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Indications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Hypercholestérolémie (+régime)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Prévention secondaire: avec une cholestérolémie élevée ou normale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Prévention primaire: cholestérolémie élevée en présence d’autre facteurs de risques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Critères de choix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 cas de dyslipidémie des mesures hygiéno-diététiques</a:t>
            </a:r>
            <a:r>
              <a:rPr lang="fr-FR" dirty="0"/>
              <a:t> </a:t>
            </a:r>
            <a:r>
              <a:rPr lang="fr-FR" dirty="0" smtClean="0"/>
              <a:t>s</a:t>
            </a:r>
            <a:r>
              <a:rPr lang="fr-FR" dirty="0" smtClean="0"/>
              <a:t>ont d’abord préconisées si elles échouent, un traitement médicamenteux sera envisagé au bout de 3 mois;</a:t>
            </a:r>
            <a:endParaRPr lang="fr-FR" dirty="0" smtClean="0"/>
          </a:p>
          <a:p>
            <a:r>
              <a:rPr lang="fr-FR" dirty="0" smtClean="0"/>
              <a:t>Prise </a:t>
            </a:r>
            <a:r>
              <a:rPr lang="fr-FR" dirty="0" smtClean="0"/>
              <a:t>en charge </a:t>
            </a:r>
            <a:r>
              <a:rPr lang="fr-FR" dirty="0" smtClean="0"/>
              <a:t>des </a:t>
            </a:r>
            <a:r>
              <a:rPr lang="fr-FR" dirty="0" smtClean="0"/>
              <a:t>autres facteurs de </a:t>
            </a:r>
            <a:r>
              <a:rPr lang="fr-FR" dirty="0" smtClean="0"/>
              <a:t>risque cardiovasculaire s’ils existent;</a:t>
            </a:r>
            <a:endParaRPr lang="fr-FR" dirty="0" smtClean="0"/>
          </a:p>
          <a:p>
            <a:r>
              <a:rPr lang="fr-FR" dirty="0" smtClean="0"/>
              <a:t>Chez les patients à haut </a:t>
            </a:r>
            <a:r>
              <a:rPr lang="fr-FR" dirty="0" smtClean="0"/>
              <a:t>risque cardiovasculaire (ex: maladies coronaire ou vasculaire avérées, diabète T2 avec atteinte rénale)</a:t>
            </a:r>
            <a:r>
              <a:rPr lang="fr-FR" dirty="0" smtClean="0"/>
              <a:t>, </a:t>
            </a:r>
            <a:r>
              <a:rPr lang="fr-FR" dirty="0" smtClean="0"/>
              <a:t>introduction précoce de </a:t>
            </a:r>
            <a:r>
              <a:rPr lang="fr-FR" dirty="0" err="1" smtClean="0"/>
              <a:t>normolipémiant</a:t>
            </a:r>
            <a:r>
              <a:rPr lang="fr-FR" dirty="0" smtClean="0"/>
              <a:t>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02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Quels médicaments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D’abord une statine en monothérapie est préconisée </a:t>
            </a:r>
            <a:endParaRPr lang="fr-FR" dirty="0" smtClean="0"/>
          </a:p>
          <a:p>
            <a:r>
              <a:rPr lang="fr-FR" dirty="0" smtClean="0"/>
              <a:t>Si hypertriglycéridémie isolée: </a:t>
            </a:r>
            <a:r>
              <a:rPr lang="fr-FR" dirty="0" err="1" smtClean="0"/>
              <a:t>fibrate</a:t>
            </a:r>
            <a:endParaRPr lang="fr-FR" dirty="0" smtClean="0"/>
          </a:p>
          <a:p>
            <a:r>
              <a:rPr lang="fr-FR" dirty="0" smtClean="0"/>
              <a:t>Parfois nécessité d’association: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err="1" smtClean="0"/>
              <a:t>statine+resine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Statine+ezetimibe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Statine+fibrate</a:t>
            </a:r>
            <a:r>
              <a:rPr lang="fr-FR" dirty="0" smtClean="0"/>
              <a:t> (</a:t>
            </a:r>
            <a:r>
              <a:rPr lang="fr-FR" dirty="0" err="1" smtClean="0"/>
              <a:t>Cntre</a:t>
            </a:r>
            <a:r>
              <a:rPr lang="fr-FR" dirty="0" smtClean="0"/>
              <a:t> indiquée avec </a:t>
            </a:r>
            <a:r>
              <a:rPr lang="fr-FR" dirty="0" err="1" smtClean="0"/>
              <a:t>gemfibrozil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37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1- Les </a:t>
            </a:r>
            <a:r>
              <a:rPr lang="fr-FR" b="1" dirty="0" err="1" smtClean="0"/>
              <a:t>séquestrants</a:t>
            </a:r>
            <a:r>
              <a:rPr lang="fr-FR" b="1" dirty="0" smtClean="0"/>
              <a:t> d’acides biliaires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5100" dirty="0" smtClean="0"/>
          </a:p>
          <a:p>
            <a:pPr algn="ctr">
              <a:buNone/>
            </a:pPr>
            <a:endParaRPr lang="fr-FR" sz="5100" dirty="0" smtClean="0"/>
          </a:p>
          <a:p>
            <a:pPr algn="ctr">
              <a:buNone/>
            </a:pPr>
            <a:r>
              <a:rPr lang="fr-FR" sz="5100" dirty="0" smtClean="0"/>
              <a:t> </a:t>
            </a:r>
            <a:r>
              <a:rPr lang="fr-FR" sz="5100" dirty="0" err="1" smtClean="0"/>
              <a:t>colestyramine</a:t>
            </a:r>
            <a:r>
              <a:rPr lang="fr-FR" sz="5100" dirty="0" smtClean="0"/>
              <a:t> (</a:t>
            </a:r>
            <a:r>
              <a:rPr lang="fr-FR" sz="5100" dirty="0" err="1" smtClean="0"/>
              <a:t>Questran</a:t>
            </a:r>
            <a:r>
              <a:rPr lang="fr-FR" sz="5100" dirty="0" smtClean="0"/>
              <a:t>®)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59"/>
          <p:cNvGrpSpPr>
            <a:grpSpLocks noGrp="1"/>
          </p:cNvGrpSpPr>
          <p:nvPr/>
        </p:nvGrpSpPr>
        <p:grpSpPr bwMode="auto">
          <a:xfrm>
            <a:off x="2214546" y="2571744"/>
            <a:ext cx="4071966" cy="3143272"/>
            <a:chOff x="1501" y="2037"/>
            <a:chExt cx="1361" cy="1398"/>
          </a:xfrm>
        </p:grpSpPr>
        <p:sp>
          <p:nvSpPr>
            <p:cNvPr id="25" name="Freeform 1352"/>
            <p:cNvSpPr>
              <a:spLocks/>
            </p:cNvSpPr>
            <p:nvPr/>
          </p:nvSpPr>
          <p:spPr bwMode="auto">
            <a:xfrm>
              <a:off x="1501" y="2037"/>
              <a:ext cx="1361" cy="1398"/>
            </a:xfrm>
            <a:custGeom>
              <a:avLst/>
              <a:gdLst/>
              <a:ahLst/>
              <a:cxnLst>
                <a:cxn ang="0">
                  <a:pos x="139" y="401"/>
                </a:cxn>
                <a:cxn ang="0">
                  <a:pos x="224" y="465"/>
                </a:cxn>
                <a:cxn ang="0">
                  <a:pos x="303" y="431"/>
                </a:cxn>
                <a:cxn ang="0">
                  <a:pos x="455" y="452"/>
                </a:cxn>
                <a:cxn ang="0">
                  <a:pos x="521" y="372"/>
                </a:cxn>
                <a:cxn ang="0">
                  <a:pos x="480" y="174"/>
                </a:cxn>
                <a:cxn ang="0">
                  <a:pos x="480" y="174"/>
                </a:cxn>
                <a:cxn ang="0">
                  <a:pos x="455" y="17"/>
                </a:cxn>
                <a:cxn ang="0">
                  <a:pos x="331" y="67"/>
                </a:cxn>
                <a:cxn ang="0">
                  <a:pos x="163" y="81"/>
                </a:cxn>
                <a:cxn ang="0">
                  <a:pos x="150" y="67"/>
                </a:cxn>
                <a:cxn ang="0">
                  <a:pos x="57" y="28"/>
                </a:cxn>
                <a:cxn ang="0">
                  <a:pos x="37" y="151"/>
                </a:cxn>
                <a:cxn ang="0">
                  <a:pos x="51" y="356"/>
                </a:cxn>
                <a:cxn ang="0">
                  <a:pos x="139" y="401"/>
                </a:cxn>
              </a:cxnLst>
              <a:rect l="0" t="0" r="r" b="b"/>
              <a:pathLst>
                <a:path w="544" h="524">
                  <a:moveTo>
                    <a:pt x="139" y="401"/>
                  </a:moveTo>
                  <a:cubicBezTo>
                    <a:pt x="137" y="426"/>
                    <a:pt x="164" y="471"/>
                    <a:pt x="224" y="465"/>
                  </a:cubicBezTo>
                  <a:cubicBezTo>
                    <a:pt x="284" y="459"/>
                    <a:pt x="303" y="431"/>
                    <a:pt x="303" y="431"/>
                  </a:cubicBezTo>
                  <a:cubicBezTo>
                    <a:pt x="307" y="455"/>
                    <a:pt x="411" y="524"/>
                    <a:pt x="455" y="452"/>
                  </a:cubicBezTo>
                  <a:cubicBezTo>
                    <a:pt x="474" y="454"/>
                    <a:pt x="504" y="437"/>
                    <a:pt x="521" y="372"/>
                  </a:cubicBezTo>
                  <a:cubicBezTo>
                    <a:pt x="544" y="284"/>
                    <a:pt x="492" y="195"/>
                    <a:pt x="480" y="174"/>
                  </a:cubicBezTo>
                  <a:cubicBezTo>
                    <a:pt x="480" y="174"/>
                    <a:pt x="480" y="174"/>
                    <a:pt x="480" y="174"/>
                  </a:cubicBezTo>
                  <a:cubicBezTo>
                    <a:pt x="507" y="122"/>
                    <a:pt x="487" y="33"/>
                    <a:pt x="455" y="17"/>
                  </a:cubicBezTo>
                  <a:cubicBezTo>
                    <a:pt x="421" y="0"/>
                    <a:pt x="392" y="26"/>
                    <a:pt x="331" y="67"/>
                  </a:cubicBezTo>
                  <a:cubicBezTo>
                    <a:pt x="270" y="108"/>
                    <a:pt x="187" y="106"/>
                    <a:pt x="163" y="81"/>
                  </a:cubicBezTo>
                  <a:cubicBezTo>
                    <a:pt x="159" y="76"/>
                    <a:pt x="153" y="71"/>
                    <a:pt x="150" y="67"/>
                  </a:cubicBezTo>
                  <a:cubicBezTo>
                    <a:pt x="130" y="41"/>
                    <a:pt x="97" y="3"/>
                    <a:pt x="57" y="28"/>
                  </a:cubicBezTo>
                  <a:cubicBezTo>
                    <a:pt x="29" y="45"/>
                    <a:pt x="30" y="110"/>
                    <a:pt x="37" y="151"/>
                  </a:cubicBezTo>
                  <a:cubicBezTo>
                    <a:pt x="0" y="183"/>
                    <a:pt x="18" y="306"/>
                    <a:pt x="51" y="356"/>
                  </a:cubicBezTo>
                  <a:cubicBezTo>
                    <a:pt x="71" y="386"/>
                    <a:pt x="96" y="413"/>
                    <a:pt x="139" y="401"/>
                  </a:cubicBezTo>
                  <a:close/>
                </a:path>
              </a:pathLst>
            </a:custGeom>
            <a:solidFill>
              <a:srgbClr val="E6C1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1353"/>
            <p:cNvSpPr>
              <a:spLocks/>
            </p:cNvSpPr>
            <p:nvPr/>
          </p:nvSpPr>
          <p:spPr bwMode="auto">
            <a:xfrm>
              <a:off x="1501" y="2037"/>
              <a:ext cx="1361" cy="1398"/>
            </a:xfrm>
            <a:custGeom>
              <a:avLst/>
              <a:gdLst/>
              <a:ahLst/>
              <a:cxnLst>
                <a:cxn ang="0">
                  <a:pos x="139" y="401"/>
                </a:cxn>
                <a:cxn ang="0">
                  <a:pos x="224" y="465"/>
                </a:cxn>
                <a:cxn ang="0">
                  <a:pos x="303" y="431"/>
                </a:cxn>
                <a:cxn ang="0">
                  <a:pos x="455" y="452"/>
                </a:cxn>
                <a:cxn ang="0">
                  <a:pos x="521" y="372"/>
                </a:cxn>
                <a:cxn ang="0">
                  <a:pos x="480" y="174"/>
                </a:cxn>
                <a:cxn ang="0">
                  <a:pos x="480" y="174"/>
                </a:cxn>
                <a:cxn ang="0">
                  <a:pos x="455" y="17"/>
                </a:cxn>
                <a:cxn ang="0">
                  <a:pos x="331" y="67"/>
                </a:cxn>
                <a:cxn ang="0">
                  <a:pos x="163" y="81"/>
                </a:cxn>
                <a:cxn ang="0">
                  <a:pos x="150" y="67"/>
                </a:cxn>
                <a:cxn ang="0">
                  <a:pos x="57" y="28"/>
                </a:cxn>
                <a:cxn ang="0">
                  <a:pos x="37" y="151"/>
                </a:cxn>
                <a:cxn ang="0">
                  <a:pos x="51" y="356"/>
                </a:cxn>
                <a:cxn ang="0">
                  <a:pos x="139" y="401"/>
                </a:cxn>
              </a:cxnLst>
              <a:rect l="0" t="0" r="r" b="b"/>
              <a:pathLst>
                <a:path w="544" h="524">
                  <a:moveTo>
                    <a:pt x="139" y="401"/>
                  </a:moveTo>
                  <a:cubicBezTo>
                    <a:pt x="137" y="426"/>
                    <a:pt x="164" y="471"/>
                    <a:pt x="224" y="465"/>
                  </a:cubicBezTo>
                  <a:cubicBezTo>
                    <a:pt x="284" y="459"/>
                    <a:pt x="303" y="431"/>
                    <a:pt x="303" y="431"/>
                  </a:cubicBezTo>
                  <a:cubicBezTo>
                    <a:pt x="307" y="455"/>
                    <a:pt x="411" y="524"/>
                    <a:pt x="455" y="452"/>
                  </a:cubicBezTo>
                  <a:cubicBezTo>
                    <a:pt x="474" y="454"/>
                    <a:pt x="504" y="437"/>
                    <a:pt x="521" y="372"/>
                  </a:cubicBezTo>
                  <a:cubicBezTo>
                    <a:pt x="544" y="284"/>
                    <a:pt x="492" y="195"/>
                    <a:pt x="480" y="174"/>
                  </a:cubicBezTo>
                  <a:cubicBezTo>
                    <a:pt x="480" y="174"/>
                    <a:pt x="480" y="174"/>
                    <a:pt x="480" y="174"/>
                  </a:cubicBezTo>
                  <a:cubicBezTo>
                    <a:pt x="507" y="122"/>
                    <a:pt x="487" y="33"/>
                    <a:pt x="455" y="17"/>
                  </a:cubicBezTo>
                  <a:cubicBezTo>
                    <a:pt x="421" y="0"/>
                    <a:pt x="392" y="26"/>
                    <a:pt x="331" y="67"/>
                  </a:cubicBezTo>
                  <a:cubicBezTo>
                    <a:pt x="270" y="108"/>
                    <a:pt x="187" y="106"/>
                    <a:pt x="163" y="81"/>
                  </a:cubicBezTo>
                  <a:cubicBezTo>
                    <a:pt x="159" y="76"/>
                    <a:pt x="153" y="71"/>
                    <a:pt x="150" y="67"/>
                  </a:cubicBezTo>
                  <a:cubicBezTo>
                    <a:pt x="130" y="41"/>
                    <a:pt x="97" y="3"/>
                    <a:pt x="57" y="28"/>
                  </a:cubicBezTo>
                  <a:cubicBezTo>
                    <a:pt x="29" y="45"/>
                    <a:pt x="30" y="110"/>
                    <a:pt x="37" y="151"/>
                  </a:cubicBezTo>
                  <a:cubicBezTo>
                    <a:pt x="0" y="183"/>
                    <a:pt x="18" y="306"/>
                    <a:pt x="51" y="356"/>
                  </a:cubicBezTo>
                  <a:cubicBezTo>
                    <a:pt x="71" y="386"/>
                    <a:pt x="96" y="413"/>
                    <a:pt x="139" y="401"/>
                  </a:cubicBez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1354"/>
            <p:cNvSpPr>
              <a:spLocks/>
            </p:cNvSpPr>
            <p:nvPr/>
          </p:nvSpPr>
          <p:spPr bwMode="auto">
            <a:xfrm>
              <a:off x="1601" y="2179"/>
              <a:ext cx="1133" cy="1106"/>
            </a:xfrm>
            <a:custGeom>
              <a:avLst/>
              <a:gdLst/>
              <a:ahLst/>
              <a:cxnLst>
                <a:cxn ang="0">
                  <a:pos x="388" y="239"/>
                </a:cxn>
                <a:cxn ang="0">
                  <a:pos x="416" y="181"/>
                </a:cxn>
                <a:cxn ang="0">
                  <a:pos x="412" y="46"/>
                </a:cxn>
                <a:cxn ang="0">
                  <a:pos x="342" y="31"/>
                </a:cxn>
                <a:cxn ang="0">
                  <a:pos x="343" y="29"/>
                </a:cxn>
                <a:cxn ang="0">
                  <a:pos x="313" y="31"/>
                </a:cxn>
                <a:cxn ang="0">
                  <a:pos x="287" y="16"/>
                </a:cxn>
                <a:cxn ang="0">
                  <a:pos x="246" y="73"/>
                </a:cxn>
                <a:cxn ang="0">
                  <a:pos x="129" y="67"/>
                </a:cxn>
                <a:cxn ang="0">
                  <a:pos x="41" y="37"/>
                </a:cxn>
                <a:cxn ang="0">
                  <a:pos x="39" y="108"/>
                </a:cxn>
                <a:cxn ang="0">
                  <a:pos x="40" y="108"/>
                </a:cxn>
                <a:cxn ang="0">
                  <a:pos x="30" y="110"/>
                </a:cxn>
                <a:cxn ang="0">
                  <a:pos x="11" y="170"/>
                </a:cxn>
                <a:cxn ang="0">
                  <a:pos x="11" y="229"/>
                </a:cxn>
                <a:cxn ang="0">
                  <a:pos x="51" y="279"/>
                </a:cxn>
                <a:cxn ang="0">
                  <a:pos x="18" y="315"/>
                </a:cxn>
                <a:cxn ang="0">
                  <a:pos x="3" y="340"/>
                </a:cxn>
                <a:cxn ang="0">
                  <a:pos x="26" y="361"/>
                </a:cxn>
                <a:cxn ang="0">
                  <a:pos x="60" y="351"/>
                </a:cxn>
                <a:cxn ang="0">
                  <a:pos x="91" y="320"/>
                </a:cxn>
                <a:cxn ang="0">
                  <a:pos x="138" y="376"/>
                </a:cxn>
                <a:cxn ang="0">
                  <a:pos x="216" y="373"/>
                </a:cxn>
                <a:cxn ang="0">
                  <a:pos x="246" y="364"/>
                </a:cxn>
                <a:cxn ang="0">
                  <a:pos x="279" y="370"/>
                </a:cxn>
                <a:cxn ang="0">
                  <a:pos x="337" y="356"/>
                </a:cxn>
                <a:cxn ang="0">
                  <a:pos x="366" y="401"/>
                </a:cxn>
                <a:cxn ang="0">
                  <a:pos x="439" y="374"/>
                </a:cxn>
                <a:cxn ang="0">
                  <a:pos x="450" y="333"/>
                </a:cxn>
                <a:cxn ang="0">
                  <a:pos x="388" y="239"/>
                </a:cxn>
              </a:cxnLst>
              <a:rect l="0" t="0" r="r" b="b"/>
              <a:pathLst>
                <a:path w="453" h="415">
                  <a:moveTo>
                    <a:pt x="388" y="239"/>
                  </a:moveTo>
                  <a:cubicBezTo>
                    <a:pt x="393" y="232"/>
                    <a:pt x="405" y="219"/>
                    <a:pt x="416" y="181"/>
                  </a:cubicBezTo>
                  <a:cubicBezTo>
                    <a:pt x="428" y="127"/>
                    <a:pt x="432" y="81"/>
                    <a:pt x="412" y="46"/>
                  </a:cubicBezTo>
                  <a:cubicBezTo>
                    <a:pt x="392" y="8"/>
                    <a:pt x="359" y="0"/>
                    <a:pt x="342" y="31"/>
                  </a:cubicBezTo>
                  <a:cubicBezTo>
                    <a:pt x="342" y="30"/>
                    <a:pt x="343" y="30"/>
                    <a:pt x="343" y="29"/>
                  </a:cubicBezTo>
                  <a:cubicBezTo>
                    <a:pt x="339" y="34"/>
                    <a:pt x="328" y="34"/>
                    <a:pt x="313" y="31"/>
                  </a:cubicBezTo>
                  <a:cubicBezTo>
                    <a:pt x="300" y="29"/>
                    <a:pt x="288" y="23"/>
                    <a:pt x="287" y="16"/>
                  </a:cubicBezTo>
                  <a:cubicBezTo>
                    <a:pt x="280" y="43"/>
                    <a:pt x="267" y="61"/>
                    <a:pt x="246" y="73"/>
                  </a:cubicBezTo>
                  <a:cubicBezTo>
                    <a:pt x="194" y="101"/>
                    <a:pt x="161" y="89"/>
                    <a:pt x="129" y="67"/>
                  </a:cubicBezTo>
                  <a:cubicBezTo>
                    <a:pt x="100" y="46"/>
                    <a:pt x="70" y="25"/>
                    <a:pt x="41" y="37"/>
                  </a:cubicBezTo>
                  <a:cubicBezTo>
                    <a:pt x="12" y="49"/>
                    <a:pt x="18" y="81"/>
                    <a:pt x="39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37" y="108"/>
                    <a:pt x="33" y="109"/>
                    <a:pt x="30" y="110"/>
                  </a:cubicBezTo>
                  <a:cubicBezTo>
                    <a:pt x="1" y="122"/>
                    <a:pt x="2" y="146"/>
                    <a:pt x="11" y="170"/>
                  </a:cubicBezTo>
                  <a:cubicBezTo>
                    <a:pt x="20" y="195"/>
                    <a:pt x="20" y="207"/>
                    <a:pt x="11" y="229"/>
                  </a:cubicBezTo>
                  <a:cubicBezTo>
                    <a:pt x="0" y="255"/>
                    <a:pt x="5" y="286"/>
                    <a:pt x="51" y="279"/>
                  </a:cubicBezTo>
                  <a:cubicBezTo>
                    <a:pt x="45" y="287"/>
                    <a:pt x="25" y="310"/>
                    <a:pt x="18" y="315"/>
                  </a:cubicBezTo>
                  <a:cubicBezTo>
                    <a:pt x="11" y="319"/>
                    <a:pt x="2" y="330"/>
                    <a:pt x="3" y="340"/>
                  </a:cubicBezTo>
                  <a:cubicBezTo>
                    <a:pt x="3" y="340"/>
                    <a:pt x="1" y="356"/>
                    <a:pt x="26" y="361"/>
                  </a:cubicBezTo>
                  <a:cubicBezTo>
                    <a:pt x="51" y="367"/>
                    <a:pt x="60" y="351"/>
                    <a:pt x="60" y="351"/>
                  </a:cubicBezTo>
                  <a:cubicBezTo>
                    <a:pt x="68" y="343"/>
                    <a:pt x="89" y="322"/>
                    <a:pt x="91" y="320"/>
                  </a:cubicBezTo>
                  <a:cubicBezTo>
                    <a:pt x="97" y="339"/>
                    <a:pt x="99" y="365"/>
                    <a:pt x="138" y="376"/>
                  </a:cubicBezTo>
                  <a:cubicBezTo>
                    <a:pt x="176" y="386"/>
                    <a:pt x="202" y="379"/>
                    <a:pt x="216" y="373"/>
                  </a:cubicBezTo>
                  <a:cubicBezTo>
                    <a:pt x="222" y="370"/>
                    <a:pt x="237" y="364"/>
                    <a:pt x="246" y="364"/>
                  </a:cubicBezTo>
                  <a:cubicBezTo>
                    <a:pt x="258" y="363"/>
                    <a:pt x="267" y="366"/>
                    <a:pt x="279" y="370"/>
                  </a:cubicBezTo>
                  <a:cubicBezTo>
                    <a:pt x="299" y="376"/>
                    <a:pt x="314" y="373"/>
                    <a:pt x="337" y="356"/>
                  </a:cubicBezTo>
                  <a:cubicBezTo>
                    <a:pt x="334" y="365"/>
                    <a:pt x="342" y="389"/>
                    <a:pt x="366" y="401"/>
                  </a:cubicBezTo>
                  <a:cubicBezTo>
                    <a:pt x="397" y="415"/>
                    <a:pt x="427" y="401"/>
                    <a:pt x="439" y="374"/>
                  </a:cubicBezTo>
                  <a:cubicBezTo>
                    <a:pt x="445" y="361"/>
                    <a:pt x="448" y="346"/>
                    <a:pt x="450" y="333"/>
                  </a:cubicBezTo>
                  <a:cubicBezTo>
                    <a:pt x="453" y="305"/>
                    <a:pt x="441" y="231"/>
                    <a:pt x="388" y="239"/>
                  </a:cubicBezTo>
                  <a:close/>
                </a:path>
              </a:pathLst>
            </a:custGeom>
            <a:solidFill>
              <a:srgbClr val="E6C1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1355"/>
            <p:cNvSpPr>
              <a:spLocks/>
            </p:cNvSpPr>
            <p:nvPr/>
          </p:nvSpPr>
          <p:spPr bwMode="auto">
            <a:xfrm>
              <a:off x="1979" y="2693"/>
              <a:ext cx="187" cy="184"/>
            </a:xfrm>
            <a:custGeom>
              <a:avLst/>
              <a:gdLst/>
              <a:ahLst/>
              <a:cxnLst>
                <a:cxn ang="0">
                  <a:pos x="74" y="67"/>
                </a:cxn>
                <a:cxn ang="0">
                  <a:pos x="50" y="61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49" y="35"/>
                </a:cxn>
                <a:cxn ang="0">
                  <a:pos x="75" y="67"/>
                </a:cxn>
                <a:cxn ang="0">
                  <a:pos x="74" y="67"/>
                </a:cxn>
              </a:cxnLst>
              <a:rect l="0" t="0" r="r" b="b"/>
              <a:pathLst>
                <a:path w="75" h="69">
                  <a:moveTo>
                    <a:pt x="74" y="67"/>
                  </a:moveTo>
                  <a:cubicBezTo>
                    <a:pt x="74" y="67"/>
                    <a:pt x="66" y="69"/>
                    <a:pt x="50" y="61"/>
                  </a:cubicBezTo>
                  <a:cubicBezTo>
                    <a:pt x="35" y="54"/>
                    <a:pt x="19" y="27"/>
                    <a:pt x="1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9" y="18"/>
                    <a:pt x="30" y="7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10"/>
                    <a:pt x="40" y="21"/>
                    <a:pt x="49" y="35"/>
                  </a:cubicBezTo>
                  <a:cubicBezTo>
                    <a:pt x="58" y="48"/>
                    <a:pt x="66" y="59"/>
                    <a:pt x="75" y="67"/>
                  </a:cubicBezTo>
                  <a:lnTo>
                    <a:pt x="74" y="67"/>
                  </a:lnTo>
                  <a:close/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1356"/>
            <p:cNvSpPr>
              <a:spLocks/>
            </p:cNvSpPr>
            <p:nvPr/>
          </p:nvSpPr>
          <p:spPr bwMode="auto">
            <a:xfrm>
              <a:off x="1981" y="2965"/>
              <a:ext cx="145" cy="104"/>
            </a:xfrm>
            <a:custGeom>
              <a:avLst/>
              <a:gdLst/>
              <a:ahLst/>
              <a:cxnLst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37"/>
                </a:cxn>
                <a:cxn ang="0">
                  <a:pos x="58" y="27"/>
                </a:cxn>
                <a:cxn ang="0">
                  <a:pos x="57" y="27"/>
                </a:cxn>
              </a:cxnLst>
              <a:rect l="0" t="0" r="r" b="b"/>
              <a:pathLst>
                <a:path w="58" h="39">
                  <a:moveTo>
                    <a:pt x="57" y="27"/>
                  </a:moveTo>
                  <a:cubicBezTo>
                    <a:pt x="21" y="31"/>
                    <a:pt x="9" y="17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8"/>
                    <a:pt x="5" y="35"/>
                    <a:pt x="20" y="37"/>
                  </a:cubicBezTo>
                  <a:cubicBezTo>
                    <a:pt x="34" y="39"/>
                    <a:pt x="46" y="33"/>
                    <a:pt x="58" y="27"/>
                  </a:cubicBezTo>
                  <a:lnTo>
                    <a:pt x="57" y="27"/>
                  </a:lnTo>
                  <a:close/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1357"/>
            <p:cNvSpPr>
              <a:spLocks/>
            </p:cNvSpPr>
            <p:nvPr/>
          </p:nvSpPr>
          <p:spPr bwMode="auto">
            <a:xfrm>
              <a:off x="1756" y="2643"/>
              <a:ext cx="78" cy="1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24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30" y="34"/>
                </a:cxn>
                <a:cxn ang="0">
                  <a:pos x="31" y="34"/>
                </a:cxn>
                <a:cxn ang="0">
                  <a:pos x="18" y="24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31" h="41">
                  <a:moveTo>
                    <a:pt x="4" y="0"/>
                  </a:moveTo>
                  <a:cubicBezTo>
                    <a:pt x="4" y="8"/>
                    <a:pt x="7" y="16"/>
                    <a:pt x="5" y="24"/>
                  </a:cubicBezTo>
                  <a:cubicBezTo>
                    <a:pt x="3" y="33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8" y="36"/>
                    <a:pt x="18" y="33"/>
                    <a:pt x="30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5" y="31"/>
                    <a:pt x="20" y="28"/>
                    <a:pt x="18" y="24"/>
                  </a:cubicBezTo>
                  <a:cubicBezTo>
                    <a:pt x="15" y="19"/>
                    <a:pt x="10" y="9"/>
                    <a:pt x="5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1358"/>
            <p:cNvSpPr>
              <a:spLocks/>
            </p:cNvSpPr>
            <p:nvPr/>
          </p:nvSpPr>
          <p:spPr bwMode="auto">
            <a:xfrm>
              <a:off x="2201" y="2523"/>
              <a:ext cx="80" cy="96"/>
            </a:xfrm>
            <a:custGeom>
              <a:avLst/>
              <a:gdLst/>
              <a:ahLst/>
              <a:cxnLst>
                <a:cxn ang="0">
                  <a:pos x="9" y="34"/>
                </a:cxn>
                <a:cxn ang="0">
                  <a:pos x="32" y="0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9" y="36"/>
                </a:cxn>
                <a:cxn ang="0">
                  <a:pos x="9" y="34"/>
                </a:cxn>
              </a:cxnLst>
              <a:rect l="0" t="0" r="r" b="b"/>
              <a:pathLst>
                <a:path w="32" h="36">
                  <a:moveTo>
                    <a:pt x="9" y="34"/>
                  </a:moveTo>
                  <a:cubicBezTo>
                    <a:pt x="9" y="20"/>
                    <a:pt x="22" y="9"/>
                    <a:pt x="32" y="0"/>
                  </a:cubicBezTo>
                  <a:cubicBezTo>
                    <a:pt x="26" y="6"/>
                    <a:pt x="7" y="19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22"/>
                    <a:pt x="6" y="29"/>
                    <a:pt x="9" y="36"/>
                  </a:cubicBezTo>
                  <a:lnTo>
                    <a:pt x="9" y="34"/>
                  </a:lnTo>
                  <a:close/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1359"/>
            <p:cNvSpPr>
              <a:spLocks/>
            </p:cNvSpPr>
            <p:nvPr/>
          </p:nvSpPr>
          <p:spPr bwMode="auto">
            <a:xfrm>
              <a:off x="1889" y="2461"/>
              <a:ext cx="122" cy="123"/>
            </a:xfrm>
            <a:custGeom>
              <a:avLst/>
              <a:gdLst/>
              <a:ahLst/>
              <a:cxnLst>
                <a:cxn ang="0">
                  <a:pos x="35" y="46"/>
                </a:cxn>
                <a:cxn ang="0">
                  <a:pos x="49" y="31"/>
                </a:cxn>
                <a:cxn ang="0">
                  <a:pos x="0" y="0"/>
                </a:cxn>
                <a:cxn ang="0">
                  <a:pos x="35" y="46"/>
                </a:cxn>
              </a:cxnLst>
              <a:rect l="0" t="0" r="r" b="b"/>
              <a:pathLst>
                <a:path w="49" h="46">
                  <a:moveTo>
                    <a:pt x="35" y="46"/>
                  </a:moveTo>
                  <a:cubicBezTo>
                    <a:pt x="39" y="42"/>
                    <a:pt x="44" y="37"/>
                    <a:pt x="49" y="31"/>
                  </a:cubicBezTo>
                  <a:cubicBezTo>
                    <a:pt x="26" y="28"/>
                    <a:pt x="13" y="15"/>
                    <a:pt x="0" y="0"/>
                  </a:cubicBezTo>
                  <a:cubicBezTo>
                    <a:pt x="14" y="17"/>
                    <a:pt x="19" y="41"/>
                    <a:pt x="35" y="46"/>
                  </a:cubicBezTo>
                  <a:close/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1360"/>
            <p:cNvSpPr>
              <a:spLocks/>
            </p:cNvSpPr>
            <p:nvPr/>
          </p:nvSpPr>
          <p:spPr bwMode="auto">
            <a:xfrm>
              <a:off x="2194" y="2267"/>
              <a:ext cx="110" cy="12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45"/>
                </a:cxn>
                <a:cxn ang="0">
                  <a:pos x="9" y="40"/>
                </a:cxn>
                <a:cxn ang="0">
                  <a:pos x="44" y="0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cubicBezTo>
                    <a:pt x="21" y="8"/>
                    <a:pt x="6" y="33"/>
                    <a:pt x="0" y="45"/>
                  </a:cubicBezTo>
                  <a:cubicBezTo>
                    <a:pt x="3" y="44"/>
                    <a:pt x="6" y="42"/>
                    <a:pt x="9" y="40"/>
                  </a:cubicBezTo>
                  <a:cubicBezTo>
                    <a:pt x="25" y="31"/>
                    <a:pt x="37" y="18"/>
                    <a:pt x="44" y="0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1361"/>
            <p:cNvSpPr>
              <a:spLocks/>
            </p:cNvSpPr>
            <p:nvPr/>
          </p:nvSpPr>
          <p:spPr bwMode="auto">
            <a:xfrm>
              <a:off x="2279" y="3016"/>
              <a:ext cx="100" cy="24"/>
            </a:xfrm>
            <a:custGeom>
              <a:avLst/>
              <a:gdLst/>
              <a:ahLst/>
              <a:cxnLst>
                <a:cxn ang="0">
                  <a:pos x="40" y="1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29" y="5"/>
                </a:cxn>
                <a:cxn ang="0">
                  <a:pos x="40" y="1"/>
                </a:cxn>
              </a:cxnLst>
              <a:rect l="0" t="0" r="r" b="b"/>
              <a:pathLst>
                <a:path w="40" h="9">
                  <a:moveTo>
                    <a:pt x="40" y="1"/>
                  </a:moveTo>
                  <a:cubicBezTo>
                    <a:pt x="32" y="0"/>
                    <a:pt x="12" y="3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7"/>
                    <a:pt x="16" y="9"/>
                    <a:pt x="29" y="5"/>
                  </a:cubicBezTo>
                  <a:cubicBezTo>
                    <a:pt x="32" y="4"/>
                    <a:pt x="36" y="3"/>
                    <a:pt x="40" y="1"/>
                  </a:cubicBezTo>
                  <a:close/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1362"/>
            <p:cNvSpPr>
              <a:spLocks/>
            </p:cNvSpPr>
            <p:nvPr/>
          </p:nvSpPr>
          <p:spPr bwMode="auto">
            <a:xfrm>
              <a:off x="2281" y="2515"/>
              <a:ext cx="235" cy="314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94" y="0"/>
                </a:cxn>
                <a:cxn ang="0">
                  <a:pos x="0" y="81"/>
                </a:cxn>
              </a:cxnLst>
              <a:rect l="0" t="0" r="r" b="b"/>
              <a:pathLst>
                <a:path w="94" h="118">
                  <a:moveTo>
                    <a:pt x="0" y="81"/>
                  </a:moveTo>
                  <a:cubicBezTo>
                    <a:pt x="9" y="105"/>
                    <a:pt x="85" y="118"/>
                    <a:pt x="94" y="0"/>
                  </a:cubicBezTo>
                  <a:cubicBezTo>
                    <a:pt x="91" y="27"/>
                    <a:pt x="54" y="118"/>
                    <a:pt x="0" y="81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Freeform 1363"/>
            <p:cNvSpPr>
              <a:spLocks/>
            </p:cNvSpPr>
            <p:nvPr/>
          </p:nvSpPr>
          <p:spPr bwMode="auto">
            <a:xfrm>
              <a:off x="1839" y="2600"/>
              <a:ext cx="235" cy="15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5" y="35"/>
                </a:cxn>
                <a:cxn ang="0">
                  <a:pos x="94" y="0"/>
                </a:cxn>
                <a:cxn ang="0">
                  <a:pos x="71" y="30"/>
                </a:cxn>
                <a:cxn ang="0">
                  <a:pos x="0" y="44"/>
                </a:cxn>
              </a:cxnLst>
              <a:rect l="0" t="0" r="r" b="b"/>
              <a:pathLst>
                <a:path w="94" h="59">
                  <a:moveTo>
                    <a:pt x="0" y="44"/>
                  </a:moveTo>
                  <a:cubicBezTo>
                    <a:pt x="10" y="56"/>
                    <a:pt x="69" y="59"/>
                    <a:pt x="85" y="35"/>
                  </a:cubicBezTo>
                  <a:cubicBezTo>
                    <a:pt x="85" y="22"/>
                    <a:pt x="88" y="5"/>
                    <a:pt x="94" y="0"/>
                  </a:cubicBezTo>
                  <a:cubicBezTo>
                    <a:pt x="80" y="13"/>
                    <a:pt x="87" y="15"/>
                    <a:pt x="71" y="30"/>
                  </a:cubicBezTo>
                  <a:cubicBezTo>
                    <a:pt x="55" y="45"/>
                    <a:pt x="19" y="53"/>
                    <a:pt x="0" y="44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Freeform 1364"/>
            <p:cNvSpPr>
              <a:spLocks/>
            </p:cNvSpPr>
            <p:nvPr/>
          </p:nvSpPr>
          <p:spPr bwMode="auto">
            <a:xfrm>
              <a:off x="2466" y="2941"/>
              <a:ext cx="268" cy="32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63" y="111"/>
                </a:cxn>
                <a:cxn ang="0">
                  <a:pos x="95" y="0"/>
                </a:cxn>
                <a:cxn ang="0">
                  <a:pos x="45" y="109"/>
                </a:cxn>
                <a:cxn ang="0">
                  <a:pos x="0" y="90"/>
                </a:cxn>
              </a:cxnLst>
              <a:rect l="0" t="0" r="r" b="b"/>
              <a:pathLst>
                <a:path w="107" h="123">
                  <a:moveTo>
                    <a:pt x="0" y="90"/>
                  </a:moveTo>
                  <a:cubicBezTo>
                    <a:pt x="7" y="107"/>
                    <a:pt x="39" y="123"/>
                    <a:pt x="63" y="111"/>
                  </a:cubicBezTo>
                  <a:cubicBezTo>
                    <a:pt x="86" y="100"/>
                    <a:pt x="107" y="63"/>
                    <a:pt x="95" y="0"/>
                  </a:cubicBezTo>
                  <a:cubicBezTo>
                    <a:pt x="96" y="25"/>
                    <a:pt x="97" y="103"/>
                    <a:pt x="45" y="109"/>
                  </a:cubicBezTo>
                  <a:cubicBezTo>
                    <a:pt x="15" y="111"/>
                    <a:pt x="0" y="90"/>
                    <a:pt x="0" y="90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1365"/>
            <p:cNvSpPr>
              <a:spLocks/>
            </p:cNvSpPr>
            <p:nvPr/>
          </p:nvSpPr>
          <p:spPr bwMode="auto">
            <a:xfrm>
              <a:off x="1924" y="3075"/>
              <a:ext cx="555" cy="128"/>
            </a:xfrm>
            <a:custGeom>
              <a:avLst/>
              <a:gdLst/>
              <a:ahLst/>
              <a:cxnLst>
                <a:cxn ang="0">
                  <a:pos x="102" y="24"/>
                </a:cxn>
                <a:cxn ang="0">
                  <a:pos x="133" y="23"/>
                </a:cxn>
                <a:cxn ang="0">
                  <a:pos x="178" y="30"/>
                </a:cxn>
                <a:cxn ang="0">
                  <a:pos x="222" y="0"/>
                </a:cxn>
                <a:cxn ang="0">
                  <a:pos x="174" y="23"/>
                </a:cxn>
                <a:cxn ang="0">
                  <a:pos x="126" y="14"/>
                </a:cxn>
                <a:cxn ang="0">
                  <a:pos x="89" y="24"/>
                </a:cxn>
                <a:cxn ang="0">
                  <a:pos x="0" y="29"/>
                </a:cxn>
                <a:cxn ang="0">
                  <a:pos x="102" y="24"/>
                </a:cxn>
              </a:cxnLst>
              <a:rect l="0" t="0" r="r" b="b"/>
              <a:pathLst>
                <a:path w="222" h="48">
                  <a:moveTo>
                    <a:pt x="102" y="24"/>
                  </a:moveTo>
                  <a:cubicBezTo>
                    <a:pt x="115" y="19"/>
                    <a:pt x="120" y="17"/>
                    <a:pt x="133" y="23"/>
                  </a:cubicBezTo>
                  <a:cubicBezTo>
                    <a:pt x="146" y="29"/>
                    <a:pt x="165" y="34"/>
                    <a:pt x="178" y="30"/>
                  </a:cubicBezTo>
                  <a:cubicBezTo>
                    <a:pt x="191" y="26"/>
                    <a:pt x="212" y="6"/>
                    <a:pt x="222" y="0"/>
                  </a:cubicBezTo>
                  <a:cubicBezTo>
                    <a:pt x="208" y="3"/>
                    <a:pt x="188" y="21"/>
                    <a:pt x="174" y="23"/>
                  </a:cubicBezTo>
                  <a:cubicBezTo>
                    <a:pt x="160" y="26"/>
                    <a:pt x="138" y="13"/>
                    <a:pt x="126" y="14"/>
                  </a:cubicBezTo>
                  <a:cubicBezTo>
                    <a:pt x="115" y="14"/>
                    <a:pt x="120" y="10"/>
                    <a:pt x="89" y="24"/>
                  </a:cubicBezTo>
                  <a:cubicBezTo>
                    <a:pt x="59" y="37"/>
                    <a:pt x="14" y="36"/>
                    <a:pt x="0" y="29"/>
                  </a:cubicBezTo>
                  <a:cubicBezTo>
                    <a:pt x="15" y="36"/>
                    <a:pt x="45" y="48"/>
                    <a:pt x="102" y="24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Freeform 1366"/>
            <p:cNvSpPr>
              <a:spLocks/>
            </p:cNvSpPr>
            <p:nvPr/>
          </p:nvSpPr>
          <p:spPr bwMode="auto">
            <a:xfrm>
              <a:off x="2136" y="2608"/>
              <a:ext cx="500" cy="336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09" y="111"/>
                </a:cxn>
                <a:cxn ang="0">
                  <a:pos x="200" y="0"/>
                </a:cxn>
                <a:cxn ang="0">
                  <a:pos x="104" y="106"/>
                </a:cxn>
                <a:cxn ang="0">
                  <a:pos x="0" y="77"/>
                </a:cxn>
              </a:cxnLst>
              <a:rect l="0" t="0" r="r" b="b"/>
              <a:pathLst>
                <a:path w="200" h="126">
                  <a:moveTo>
                    <a:pt x="0" y="77"/>
                  </a:moveTo>
                  <a:cubicBezTo>
                    <a:pt x="9" y="94"/>
                    <a:pt x="52" y="126"/>
                    <a:pt x="109" y="111"/>
                  </a:cubicBezTo>
                  <a:cubicBezTo>
                    <a:pt x="167" y="96"/>
                    <a:pt x="191" y="49"/>
                    <a:pt x="200" y="0"/>
                  </a:cubicBezTo>
                  <a:cubicBezTo>
                    <a:pt x="191" y="32"/>
                    <a:pt x="167" y="92"/>
                    <a:pt x="104" y="106"/>
                  </a:cubicBezTo>
                  <a:cubicBezTo>
                    <a:pt x="41" y="121"/>
                    <a:pt x="0" y="77"/>
                    <a:pt x="0" y="77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Freeform 1367"/>
            <p:cNvSpPr>
              <a:spLocks/>
            </p:cNvSpPr>
            <p:nvPr/>
          </p:nvSpPr>
          <p:spPr bwMode="auto">
            <a:xfrm>
              <a:off x="1661" y="2795"/>
              <a:ext cx="423" cy="226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1" y="41"/>
                </a:cxn>
                <a:cxn ang="0">
                  <a:pos x="83" y="20"/>
                </a:cxn>
                <a:cxn ang="0">
                  <a:pos x="125" y="53"/>
                </a:cxn>
                <a:cxn ang="0">
                  <a:pos x="169" y="85"/>
                </a:cxn>
                <a:cxn ang="0">
                  <a:pos x="123" y="34"/>
                </a:cxn>
                <a:cxn ang="0">
                  <a:pos x="49" y="18"/>
                </a:cxn>
                <a:cxn ang="0">
                  <a:pos x="0" y="41"/>
                </a:cxn>
              </a:cxnLst>
              <a:rect l="0" t="0" r="r" b="b"/>
              <a:pathLst>
                <a:path w="169" h="85">
                  <a:moveTo>
                    <a:pt x="0" y="41"/>
                  </a:moveTo>
                  <a:cubicBezTo>
                    <a:pt x="10" y="45"/>
                    <a:pt x="18" y="48"/>
                    <a:pt x="31" y="41"/>
                  </a:cubicBezTo>
                  <a:cubicBezTo>
                    <a:pt x="44" y="33"/>
                    <a:pt x="58" y="16"/>
                    <a:pt x="83" y="20"/>
                  </a:cubicBezTo>
                  <a:cubicBezTo>
                    <a:pt x="108" y="25"/>
                    <a:pt x="120" y="40"/>
                    <a:pt x="125" y="53"/>
                  </a:cubicBezTo>
                  <a:cubicBezTo>
                    <a:pt x="130" y="67"/>
                    <a:pt x="148" y="84"/>
                    <a:pt x="169" y="85"/>
                  </a:cubicBezTo>
                  <a:cubicBezTo>
                    <a:pt x="152" y="76"/>
                    <a:pt x="142" y="68"/>
                    <a:pt x="123" y="34"/>
                  </a:cubicBezTo>
                  <a:cubicBezTo>
                    <a:pt x="103" y="0"/>
                    <a:pt x="64" y="6"/>
                    <a:pt x="49" y="18"/>
                  </a:cubicBezTo>
                  <a:cubicBezTo>
                    <a:pt x="33" y="30"/>
                    <a:pt x="22" y="48"/>
                    <a:pt x="0" y="41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Freeform 1368"/>
            <p:cNvSpPr>
              <a:spLocks/>
            </p:cNvSpPr>
            <p:nvPr/>
          </p:nvSpPr>
          <p:spPr bwMode="auto">
            <a:xfrm>
              <a:off x="1669" y="2603"/>
              <a:ext cx="92" cy="242"/>
            </a:xfrm>
            <a:custGeom>
              <a:avLst/>
              <a:gdLst/>
              <a:ahLst/>
              <a:cxnLst>
                <a:cxn ang="0">
                  <a:pos x="20" y="55"/>
                </a:cxn>
                <a:cxn ang="0">
                  <a:pos x="0" y="91"/>
                </a:cxn>
                <a:cxn ang="0">
                  <a:pos x="19" y="67"/>
                </a:cxn>
                <a:cxn ang="0">
                  <a:pos x="32" y="50"/>
                </a:cxn>
                <a:cxn ang="0">
                  <a:pos x="36" y="24"/>
                </a:cxn>
                <a:cxn ang="0">
                  <a:pos x="24" y="0"/>
                </a:cxn>
                <a:cxn ang="0">
                  <a:pos x="20" y="55"/>
                </a:cxn>
              </a:cxnLst>
              <a:rect l="0" t="0" r="r" b="b"/>
              <a:pathLst>
                <a:path w="37" h="91">
                  <a:moveTo>
                    <a:pt x="20" y="55"/>
                  </a:moveTo>
                  <a:cubicBezTo>
                    <a:pt x="8" y="70"/>
                    <a:pt x="8" y="80"/>
                    <a:pt x="0" y="91"/>
                  </a:cubicBezTo>
                  <a:cubicBezTo>
                    <a:pt x="8" y="89"/>
                    <a:pt x="13" y="76"/>
                    <a:pt x="19" y="67"/>
                  </a:cubicBezTo>
                  <a:cubicBezTo>
                    <a:pt x="25" y="59"/>
                    <a:pt x="27" y="58"/>
                    <a:pt x="32" y="50"/>
                  </a:cubicBezTo>
                  <a:cubicBezTo>
                    <a:pt x="37" y="41"/>
                    <a:pt x="37" y="36"/>
                    <a:pt x="36" y="24"/>
                  </a:cubicBezTo>
                  <a:cubicBezTo>
                    <a:pt x="35" y="13"/>
                    <a:pt x="31" y="8"/>
                    <a:pt x="24" y="0"/>
                  </a:cubicBezTo>
                  <a:cubicBezTo>
                    <a:pt x="29" y="12"/>
                    <a:pt x="37" y="35"/>
                    <a:pt x="20" y="55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Freeform 1369"/>
            <p:cNvSpPr>
              <a:spLocks/>
            </p:cNvSpPr>
            <p:nvPr/>
          </p:nvSpPr>
          <p:spPr bwMode="auto">
            <a:xfrm>
              <a:off x="1701" y="2432"/>
              <a:ext cx="268" cy="173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50" y="21"/>
                </a:cxn>
                <a:cxn ang="0">
                  <a:pos x="68" y="42"/>
                </a:cxn>
                <a:cxn ang="0">
                  <a:pos x="82" y="63"/>
                </a:cxn>
                <a:cxn ang="0">
                  <a:pos x="107" y="56"/>
                </a:cxn>
                <a:cxn ang="0">
                  <a:pos x="96" y="49"/>
                </a:cxn>
                <a:cxn ang="0">
                  <a:pos x="87" y="30"/>
                </a:cxn>
                <a:cxn ang="0">
                  <a:pos x="82" y="37"/>
                </a:cxn>
                <a:cxn ang="0">
                  <a:pos x="64" y="18"/>
                </a:cxn>
                <a:cxn ang="0">
                  <a:pos x="0" y="8"/>
                </a:cxn>
              </a:cxnLst>
              <a:rect l="0" t="0" r="r" b="b"/>
              <a:pathLst>
                <a:path w="107" h="65">
                  <a:moveTo>
                    <a:pt x="4" y="9"/>
                  </a:moveTo>
                  <a:cubicBezTo>
                    <a:pt x="22" y="6"/>
                    <a:pt x="39" y="13"/>
                    <a:pt x="50" y="21"/>
                  </a:cubicBezTo>
                  <a:cubicBezTo>
                    <a:pt x="58" y="26"/>
                    <a:pt x="63" y="34"/>
                    <a:pt x="68" y="42"/>
                  </a:cubicBezTo>
                  <a:cubicBezTo>
                    <a:pt x="72" y="49"/>
                    <a:pt x="73" y="60"/>
                    <a:pt x="82" y="63"/>
                  </a:cubicBezTo>
                  <a:cubicBezTo>
                    <a:pt x="88" y="65"/>
                    <a:pt x="105" y="62"/>
                    <a:pt x="107" y="56"/>
                  </a:cubicBezTo>
                  <a:cubicBezTo>
                    <a:pt x="102" y="54"/>
                    <a:pt x="99" y="52"/>
                    <a:pt x="96" y="49"/>
                  </a:cubicBezTo>
                  <a:cubicBezTo>
                    <a:pt x="91" y="43"/>
                    <a:pt x="91" y="36"/>
                    <a:pt x="87" y="30"/>
                  </a:cubicBezTo>
                  <a:cubicBezTo>
                    <a:pt x="88" y="37"/>
                    <a:pt x="90" y="42"/>
                    <a:pt x="82" y="37"/>
                  </a:cubicBezTo>
                  <a:cubicBezTo>
                    <a:pt x="74" y="33"/>
                    <a:pt x="70" y="24"/>
                    <a:pt x="64" y="18"/>
                  </a:cubicBezTo>
                  <a:cubicBezTo>
                    <a:pt x="49" y="2"/>
                    <a:pt x="19" y="0"/>
                    <a:pt x="0" y="8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Freeform 1370"/>
            <p:cNvSpPr>
              <a:spLocks/>
            </p:cNvSpPr>
            <p:nvPr/>
          </p:nvSpPr>
          <p:spPr bwMode="auto">
            <a:xfrm>
              <a:off x="2034" y="2792"/>
              <a:ext cx="132" cy="85"/>
            </a:xfrm>
            <a:custGeom>
              <a:avLst/>
              <a:gdLst/>
              <a:ahLst/>
              <a:cxnLst>
                <a:cxn ang="0">
                  <a:pos x="52" y="30"/>
                </a:cxn>
                <a:cxn ang="0">
                  <a:pos x="53" y="30"/>
                </a:cxn>
                <a:cxn ang="0">
                  <a:pos x="30" y="2"/>
                </a:cxn>
                <a:cxn ang="0">
                  <a:pos x="0" y="0"/>
                </a:cxn>
                <a:cxn ang="0">
                  <a:pos x="28" y="24"/>
                </a:cxn>
                <a:cxn ang="0">
                  <a:pos x="52" y="30"/>
                </a:cxn>
              </a:cxnLst>
              <a:rect l="0" t="0" r="r" b="b"/>
              <a:pathLst>
                <a:path w="53" h="32">
                  <a:moveTo>
                    <a:pt x="52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45" y="22"/>
                    <a:pt x="37" y="13"/>
                    <a:pt x="30" y="2"/>
                  </a:cubicBezTo>
                  <a:cubicBezTo>
                    <a:pt x="22" y="2"/>
                    <a:pt x="13" y="2"/>
                    <a:pt x="0" y="0"/>
                  </a:cubicBezTo>
                  <a:cubicBezTo>
                    <a:pt x="10" y="9"/>
                    <a:pt x="19" y="20"/>
                    <a:pt x="28" y="24"/>
                  </a:cubicBezTo>
                  <a:cubicBezTo>
                    <a:pt x="44" y="32"/>
                    <a:pt x="52" y="30"/>
                    <a:pt x="52" y="30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Freeform 1371"/>
            <p:cNvSpPr>
              <a:spLocks/>
            </p:cNvSpPr>
            <p:nvPr/>
          </p:nvSpPr>
          <p:spPr bwMode="auto">
            <a:xfrm>
              <a:off x="2356" y="2227"/>
              <a:ext cx="173" cy="42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9" y="41"/>
                </a:cxn>
                <a:cxn ang="0">
                  <a:pos x="37" y="99"/>
                </a:cxn>
                <a:cxn ang="0">
                  <a:pos x="12" y="145"/>
                </a:cxn>
                <a:cxn ang="0">
                  <a:pos x="7" y="161"/>
                </a:cxn>
                <a:cxn ang="0">
                  <a:pos x="23" y="143"/>
                </a:cxn>
                <a:cxn ang="0">
                  <a:pos x="47" y="82"/>
                </a:cxn>
                <a:cxn ang="0">
                  <a:pos x="69" y="0"/>
                </a:cxn>
              </a:cxnLst>
              <a:rect l="0" t="0" r="r" b="b"/>
              <a:pathLst>
                <a:path w="69" h="161">
                  <a:moveTo>
                    <a:pt x="69" y="0"/>
                  </a:moveTo>
                  <a:cubicBezTo>
                    <a:pt x="55" y="2"/>
                    <a:pt x="43" y="9"/>
                    <a:pt x="39" y="41"/>
                  </a:cubicBezTo>
                  <a:cubicBezTo>
                    <a:pt x="36" y="72"/>
                    <a:pt x="39" y="79"/>
                    <a:pt x="37" y="99"/>
                  </a:cubicBezTo>
                  <a:cubicBezTo>
                    <a:pt x="35" y="119"/>
                    <a:pt x="24" y="135"/>
                    <a:pt x="12" y="145"/>
                  </a:cubicBezTo>
                  <a:cubicBezTo>
                    <a:pt x="0" y="155"/>
                    <a:pt x="5" y="159"/>
                    <a:pt x="7" y="161"/>
                  </a:cubicBezTo>
                  <a:cubicBezTo>
                    <a:pt x="7" y="156"/>
                    <a:pt x="15" y="150"/>
                    <a:pt x="23" y="143"/>
                  </a:cubicBezTo>
                  <a:cubicBezTo>
                    <a:pt x="33" y="134"/>
                    <a:pt x="44" y="118"/>
                    <a:pt x="47" y="82"/>
                  </a:cubicBezTo>
                  <a:cubicBezTo>
                    <a:pt x="49" y="46"/>
                    <a:pt x="41" y="3"/>
                    <a:pt x="69" y="0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Freeform 1372"/>
            <p:cNvSpPr>
              <a:spLocks/>
            </p:cNvSpPr>
            <p:nvPr/>
          </p:nvSpPr>
          <p:spPr bwMode="auto">
            <a:xfrm>
              <a:off x="2426" y="2544"/>
              <a:ext cx="135" cy="243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90"/>
                </a:cxn>
                <a:cxn ang="0">
                  <a:pos x="47" y="0"/>
                </a:cxn>
              </a:cxnLst>
              <a:rect l="0" t="0" r="r" b="b"/>
              <a:pathLst>
                <a:path w="54" h="91">
                  <a:moveTo>
                    <a:pt x="47" y="0"/>
                  </a:moveTo>
                  <a:cubicBezTo>
                    <a:pt x="47" y="26"/>
                    <a:pt x="33" y="78"/>
                    <a:pt x="0" y="90"/>
                  </a:cubicBezTo>
                  <a:cubicBezTo>
                    <a:pt x="19" y="91"/>
                    <a:pt x="54" y="58"/>
                    <a:pt x="47" y="0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373"/>
            <p:cNvSpPr>
              <a:spLocks/>
            </p:cNvSpPr>
            <p:nvPr/>
          </p:nvSpPr>
          <p:spPr bwMode="auto">
            <a:xfrm>
              <a:off x="1649" y="2288"/>
              <a:ext cx="102" cy="104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12" y="39"/>
                </a:cxn>
                <a:cxn ang="0">
                  <a:pos x="41" y="0"/>
                </a:cxn>
              </a:cxnLst>
              <a:rect l="0" t="0" r="r" b="b"/>
              <a:pathLst>
                <a:path w="41" h="39">
                  <a:moveTo>
                    <a:pt x="41" y="0"/>
                  </a:moveTo>
                  <a:cubicBezTo>
                    <a:pt x="24" y="0"/>
                    <a:pt x="0" y="11"/>
                    <a:pt x="12" y="39"/>
                  </a:cubicBezTo>
                  <a:cubicBezTo>
                    <a:pt x="10" y="26"/>
                    <a:pt x="16" y="5"/>
                    <a:pt x="41" y="0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374"/>
            <p:cNvSpPr>
              <a:spLocks/>
            </p:cNvSpPr>
            <p:nvPr/>
          </p:nvSpPr>
          <p:spPr bwMode="auto">
            <a:xfrm>
              <a:off x="1624" y="2472"/>
              <a:ext cx="315" cy="171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2" y="9"/>
                </a:cxn>
                <a:cxn ang="0">
                  <a:pos x="80" y="19"/>
                </a:cxn>
                <a:cxn ang="0">
                  <a:pos x="97" y="44"/>
                </a:cxn>
                <a:cxn ang="0">
                  <a:pos x="126" y="57"/>
                </a:cxn>
                <a:cxn ang="0">
                  <a:pos x="88" y="42"/>
                </a:cxn>
                <a:cxn ang="0">
                  <a:pos x="28" y="16"/>
                </a:cxn>
                <a:cxn ang="0">
                  <a:pos x="10" y="54"/>
                </a:cxn>
              </a:cxnLst>
              <a:rect l="0" t="0" r="r" b="b"/>
              <a:pathLst>
                <a:path w="126" h="64">
                  <a:moveTo>
                    <a:pt x="10" y="54"/>
                  </a:moveTo>
                  <a:cubicBezTo>
                    <a:pt x="0" y="32"/>
                    <a:pt x="2" y="17"/>
                    <a:pt x="22" y="9"/>
                  </a:cubicBezTo>
                  <a:cubicBezTo>
                    <a:pt x="42" y="0"/>
                    <a:pt x="68" y="5"/>
                    <a:pt x="80" y="19"/>
                  </a:cubicBezTo>
                  <a:cubicBezTo>
                    <a:pt x="92" y="33"/>
                    <a:pt x="92" y="36"/>
                    <a:pt x="97" y="44"/>
                  </a:cubicBezTo>
                  <a:cubicBezTo>
                    <a:pt x="102" y="52"/>
                    <a:pt x="105" y="61"/>
                    <a:pt x="126" y="57"/>
                  </a:cubicBezTo>
                  <a:cubicBezTo>
                    <a:pt x="104" y="64"/>
                    <a:pt x="96" y="57"/>
                    <a:pt x="88" y="42"/>
                  </a:cubicBezTo>
                  <a:cubicBezTo>
                    <a:pt x="81" y="27"/>
                    <a:pt x="59" y="5"/>
                    <a:pt x="28" y="16"/>
                  </a:cubicBezTo>
                  <a:cubicBezTo>
                    <a:pt x="14" y="21"/>
                    <a:pt x="6" y="30"/>
                    <a:pt x="10" y="54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Freeform 1375"/>
            <p:cNvSpPr>
              <a:spLocks/>
            </p:cNvSpPr>
            <p:nvPr/>
          </p:nvSpPr>
          <p:spPr bwMode="auto">
            <a:xfrm>
              <a:off x="2024" y="2499"/>
              <a:ext cx="137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55" y="15"/>
                </a:cxn>
                <a:cxn ang="0">
                  <a:pos x="0" y="20"/>
                </a:cxn>
              </a:cxnLst>
              <a:rect l="0" t="0" r="r" b="b"/>
              <a:pathLst>
                <a:path w="55" h="20">
                  <a:moveTo>
                    <a:pt x="0" y="20"/>
                  </a:moveTo>
                  <a:cubicBezTo>
                    <a:pt x="11" y="6"/>
                    <a:pt x="32" y="0"/>
                    <a:pt x="55" y="15"/>
                  </a:cubicBezTo>
                  <a:cubicBezTo>
                    <a:pt x="45" y="11"/>
                    <a:pt x="21" y="5"/>
                    <a:pt x="0" y="20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Freeform 1376"/>
            <p:cNvSpPr>
              <a:spLocks/>
            </p:cNvSpPr>
            <p:nvPr/>
          </p:nvSpPr>
          <p:spPr bwMode="auto">
            <a:xfrm>
              <a:off x="1739" y="2747"/>
              <a:ext cx="277" cy="5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6" y="1"/>
                </a:cxn>
                <a:cxn ang="0">
                  <a:pos x="80" y="8"/>
                </a:cxn>
                <a:cxn ang="0">
                  <a:pos x="111" y="19"/>
                </a:cxn>
                <a:cxn ang="0">
                  <a:pos x="84" y="12"/>
                </a:cxn>
                <a:cxn ang="0">
                  <a:pos x="34" y="6"/>
                </a:cxn>
                <a:cxn ang="0">
                  <a:pos x="0" y="14"/>
                </a:cxn>
              </a:cxnLst>
              <a:rect l="0" t="0" r="r" b="b"/>
              <a:pathLst>
                <a:path w="111" h="19">
                  <a:moveTo>
                    <a:pt x="0" y="14"/>
                  </a:moveTo>
                  <a:cubicBezTo>
                    <a:pt x="14" y="2"/>
                    <a:pt x="26" y="0"/>
                    <a:pt x="36" y="1"/>
                  </a:cubicBezTo>
                  <a:cubicBezTo>
                    <a:pt x="47" y="2"/>
                    <a:pt x="56" y="8"/>
                    <a:pt x="80" y="8"/>
                  </a:cubicBezTo>
                  <a:cubicBezTo>
                    <a:pt x="104" y="8"/>
                    <a:pt x="104" y="11"/>
                    <a:pt x="111" y="19"/>
                  </a:cubicBezTo>
                  <a:cubicBezTo>
                    <a:pt x="106" y="14"/>
                    <a:pt x="106" y="11"/>
                    <a:pt x="84" y="12"/>
                  </a:cubicBezTo>
                  <a:cubicBezTo>
                    <a:pt x="62" y="14"/>
                    <a:pt x="42" y="8"/>
                    <a:pt x="34" y="6"/>
                  </a:cubicBezTo>
                  <a:cubicBezTo>
                    <a:pt x="26" y="4"/>
                    <a:pt x="7" y="6"/>
                    <a:pt x="0" y="14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" name="Freeform 1377"/>
            <p:cNvSpPr>
              <a:spLocks/>
            </p:cNvSpPr>
            <p:nvPr/>
          </p:nvSpPr>
          <p:spPr bwMode="auto">
            <a:xfrm>
              <a:off x="1739" y="2851"/>
              <a:ext cx="235" cy="146"/>
            </a:xfrm>
            <a:custGeom>
              <a:avLst/>
              <a:gdLst/>
              <a:ahLst/>
              <a:cxnLst>
                <a:cxn ang="0">
                  <a:pos x="52" y="13"/>
                </a:cxn>
                <a:cxn ang="0">
                  <a:pos x="94" y="55"/>
                </a:cxn>
                <a:cxn ang="0">
                  <a:pos x="60" y="8"/>
                </a:cxn>
                <a:cxn ang="0">
                  <a:pos x="0" y="31"/>
                </a:cxn>
                <a:cxn ang="0">
                  <a:pos x="52" y="13"/>
                </a:cxn>
              </a:cxnLst>
              <a:rect l="0" t="0" r="r" b="b"/>
              <a:pathLst>
                <a:path w="94" h="55">
                  <a:moveTo>
                    <a:pt x="52" y="13"/>
                  </a:moveTo>
                  <a:cubicBezTo>
                    <a:pt x="70" y="16"/>
                    <a:pt x="86" y="32"/>
                    <a:pt x="94" y="55"/>
                  </a:cubicBezTo>
                  <a:cubicBezTo>
                    <a:pt x="89" y="31"/>
                    <a:pt x="80" y="16"/>
                    <a:pt x="60" y="8"/>
                  </a:cubicBezTo>
                  <a:cubicBezTo>
                    <a:pt x="40" y="0"/>
                    <a:pt x="17" y="13"/>
                    <a:pt x="0" y="31"/>
                  </a:cubicBezTo>
                  <a:cubicBezTo>
                    <a:pt x="13" y="23"/>
                    <a:pt x="28" y="11"/>
                    <a:pt x="52" y="13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Freeform 1378"/>
            <p:cNvSpPr>
              <a:spLocks/>
            </p:cNvSpPr>
            <p:nvPr/>
          </p:nvSpPr>
          <p:spPr bwMode="auto">
            <a:xfrm>
              <a:off x="2406" y="2920"/>
              <a:ext cx="173" cy="101"/>
            </a:xfrm>
            <a:custGeom>
              <a:avLst/>
              <a:gdLst/>
              <a:ahLst/>
              <a:cxnLst>
                <a:cxn ang="0">
                  <a:pos x="69" y="18"/>
                </a:cxn>
                <a:cxn ang="0">
                  <a:pos x="0" y="38"/>
                </a:cxn>
                <a:cxn ang="0">
                  <a:pos x="69" y="17"/>
                </a:cxn>
              </a:cxnLst>
              <a:rect l="0" t="0" r="r" b="b"/>
              <a:pathLst>
                <a:path w="69" h="38">
                  <a:moveTo>
                    <a:pt x="69" y="18"/>
                  </a:moveTo>
                  <a:cubicBezTo>
                    <a:pt x="49" y="9"/>
                    <a:pt x="9" y="37"/>
                    <a:pt x="0" y="38"/>
                  </a:cubicBezTo>
                  <a:cubicBezTo>
                    <a:pt x="20" y="28"/>
                    <a:pt x="50" y="0"/>
                    <a:pt x="69" y="17"/>
                  </a:cubicBezTo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Freeform 1379"/>
            <p:cNvSpPr>
              <a:spLocks/>
            </p:cNvSpPr>
            <p:nvPr/>
          </p:nvSpPr>
          <p:spPr bwMode="auto">
            <a:xfrm>
              <a:off x="2094" y="3019"/>
              <a:ext cx="200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44" y="0"/>
                </a:cxn>
                <a:cxn ang="0">
                  <a:pos x="80" y="10"/>
                </a:cxn>
                <a:cxn ang="0">
                  <a:pos x="44" y="5"/>
                </a:cxn>
                <a:cxn ang="0">
                  <a:pos x="0" y="20"/>
                </a:cxn>
              </a:cxnLst>
              <a:rect l="0" t="0" r="r" b="b"/>
              <a:pathLst>
                <a:path w="80" h="20">
                  <a:moveTo>
                    <a:pt x="0" y="20"/>
                  </a:moveTo>
                  <a:cubicBezTo>
                    <a:pt x="11" y="17"/>
                    <a:pt x="28" y="0"/>
                    <a:pt x="44" y="0"/>
                  </a:cubicBezTo>
                  <a:cubicBezTo>
                    <a:pt x="60" y="1"/>
                    <a:pt x="70" y="9"/>
                    <a:pt x="80" y="10"/>
                  </a:cubicBezTo>
                  <a:cubicBezTo>
                    <a:pt x="67" y="11"/>
                    <a:pt x="54" y="6"/>
                    <a:pt x="44" y="5"/>
                  </a:cubicBezTo>
                  <a:cubicBezTo>
                    <a:pt x="34" y="4"/>
                    <a:pt x="12" y="18"/>
                    <a:pt x="0" y="20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Freeform 1380"/>
            <p:cNvSpPr>
              <a:spLocks/>
            </p:cNvSpPr>
            <p:nvPr/>
          </p:nvSpPr>
          <p:spPr bwMode="auto">
            <a:xfrm>
              <a:off x="2594" y="2944"/>
              <a:ext cx="57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46"/>
                </a:cxn>
                <a:cxn ang="0">
                  <a:pos x="12" y="80"/>
                </a:cxn>
                <a:cxn ang="0">
                  <a:pos x="19" y="46"/>
                </a:cxn>
                <a:cxn ang="0">
                  <a:pos x="0" y="0"/>
                </a:cxn>
              </a:cxnLst>
              <a:rect l="0" t="0" r="r" b="b"/>
              <a:pathLst>
                <a:path w="23" h="80">
                  <a:moveTo>
                    <a:pt x="0" y="0"/>
                  </a:moveTo>
                  <a:cubicBezTo>
                    <a:pt x="12" y="9"/>
                    <a:pt x="18" y="28"/>
                    <a:pt x="14" y="46"/>
                  </a:cubicBezTo>
                  <a:cubicBezTo>
                    <a:pt x="12" y="60"/>
                    <a:pt x="0" y="78"/>
                    <a:pt x="12" y="80"/>
                  </a:cubicBezTo>
                  <a:cubicBezTo>
                    <a:pt x="8" y="76"/>
                    <a:pt x="18" y="61"/>
                    <a:pt x="19" y="46"/>
                  </a:cubicBezTo>
                  <a:cubicBezTo>
                    <a:pt x="20" y="32"/>
                    <a:pt x="23" y="14"/>
                    <a:pt x="0" y="0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Freeform 1381"/>
            <p:cNvSpPr>
              <a:spLocks/>
            </p:cNvSpPr>
            <p:nvPr/>
          </p:nvSpPr>
          <p:spPr bwMode="auto">
            <a:xfrm>
              <a:off x="2276" y="2344"/>
              <a:ext cx="155" cy="21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37" y="40"/>
                </a:cxn>
                <a:cxn ang="0">
                  <a:pos x="51" y="18"/>
                </a:cxn>
                <a:cxn ang="0">
                  <a:pos x="62" y="0"/>
                </a:cxn>
                <a:cxn ang="0">
                  <a:pos x="61" y="34"/>
                </a:cxn>
                <a:cxn ang="0">
                  <a:pos x="50" y="79"/>
                </a:cxn>
                <a:cxn ang="0">
                  <a:pos x="47" y="49"/>
                </a:cxn>
                <a:cxn ang="0">
                  <a:pos x="11" y="60"/>
                </a:cxn>
              </a:cxnLst>
              <a:rect l="0" t="0" r="r" b="b"/>
              <a:pathLst>
                <a:path w="62" h="79">
                  <a:moveTo>
                    <a:pt x="0" y="69"/>
                  </a:moveTo>
                  <a:cubicBezTo>
                    <a:pt x="13" y="61"/>
                    <a:pt x="28" y="51"/>
                    <a:pt x="37" y="40"/>
                  </a:cubicBezTo>
                  <a:cubicBezTo>
                    <a:pt x="43" y="34"/>
                    <a:pt x="47" y="25"/>
                    <a:pt x="51" y="18"/>
                  </a:cubicBezTo>
                  <a:cubicBezTo>
                    <a:pt x="55" y="12"/>
                    <a:pt x="60" y="6"/>
                    <a:pt x="62" y="0"/>
                  </a:cubicBezTo>
                  <a:cubicBezTo>
                    <a:pt x="60" y="11"/>
                    <a:pt x="60" y="22"/>
                    <a:pt x="61" y="34"/>
                  </a:cubicBezTo>
                  <a:cubicBezTo>
                    <a:pt x="61" y="46"/>
                    <a:pt x="59" y="70"/>
                    <a:pt x="50" y="79"/>
                  </a:cubicBezTo>
                  <a:cubicBezTo>
                    <a:pt x="53" y="73"/>
                    <a:pt x="59" y="57"/>
                    <a:pt x="47" y="49"/>
                  </a:cubicBezTo>
                  <a:cubicBezTo>
                    <a:pt x="35" y="41"/>
                    <a:pt x="22" y="57"/>
                    <a:pt x="11" y="60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Freeform 1382"/>
            <p:cNvSpPr>
              <a:spLocks/>
            </p:cNvSpPr>
            <p:nvPr/>
          </p:nvSpPr>
          <p:spPr bwMode="auto">
            <a:xfrm>
              <a:off x="2236" y="2885"/>
              <a:ext cx="280" cy="8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112" h="32">
                  <a:moveTo>
                    <a:pt x="0" y="16"/>
                  </a:moveTo>
                  <a:cubicBezTo>
                    <a:pt x="36" y="32"/>
                    <a:pt x="77" y="31"/>
                    <a:pt x="112" y="0"/>
                  </a:cubicBezTo>
                  <a:cubicBezTo>
                    <a:pt x="105" y="5"/>
                    <a:pt x="70" y="31"/>
                    <a:pt x="0" y="16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Freeform 1383"/>
            <p:cNvSpPr>
              <a:spLocks/>
            </p:cNvSpPr>
            <p:nvPr/>
          </p:nvSpPr>
          <p:spPr bwMode="auto">
            <a:xfrm>
              <a:off x="1761" y="2968"/>
              <a:ext cx="75" cy="107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5" y="18"/>
                </a:cxn>
                <a:cxn ang="0">
                  <a:pos x="21" y="1"/>
                </a:cxn>
                <a:cxn ang="0">
                  <a:pos x="26" y="18"/>
                </a:cxn>
                <a:cxn ang="0">
                  <a:pos x="1" y="40"/>
                </a:cxn>
              </a:cxnLst>
              <a:rect l="0" t="0" r="r" b="b"/>
              <a:pathLst>
                <a:path w="30" h="40">
                  <a:moveTo>
                    <a:pt x="0" y="40"/>
                  </a:moveTo>
                  <a:cubicBezTo>
                    <a:pt x="6" y="35"/>
                    <a:pt x="12" y="25"/>
                    <a:pt x="15" y="18"/>
                  </a:cubicBezTo>
                  <a:cubicBezTo>
                    <a:pt x="18" y="11"/>
                    <a:pt x="14" y="2"/>
                    <a:pt x="21" y="1"/>
                  </a:cubicBezTo>
                  <a:cubicBezTo>
                    <a:pt x="30" y="0"/>
                    <a:pt x="28" y="12"/>
                    <a:pt x="26" y="18"/>
                  </a:cubicBezTo>
                  <a:cubicBezTo>
                    <a:pt x="22" y="28"/>
                    <a:pt x="9" y="34"/>
                    <a:pt x="1" y="40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1384"/>
            <p:cNvSpPr>
              <a:spLocks/>
            </p:cNvSpPr>
            <p:nvPr/>
          </p:nvSpPr>
          <p:spPr bwMode="auto">
            <a:xfrm>
              <a:off x="1861" y="2533"/>
              <a:ext cx="110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7"/>
                </a:cxn>
                <a:cxn ang="0">
                  <a:pos x="44" y="20"/>
                </a:cxn>
                <a:cxn ang="0">
                  <a:pos x="31" y="7"/>
                </a:cxn>
                <a:cxn ang="0">
                  <a:pos x="4" y="4"/>
                </a:cxn>
              </a:cxnLst>
              <a:rect l="0" t="0" r="r" b="b"/>
              <a:pathLst>
                <a:path w="44" h="29">
                  <a:moveTo>
                    <a:pt x="0" y="0"/>
                  </a:moveTo>
                  <a:cubicBezTo>
                    <a:pt x="7" y="8"/>
                    <a:pt x="6" y="23"/>
                    <a:pt x="18" y="27"/>
                  </a:cubicBezTo>
                  <a:cubicBezTo>
                    <a:pt x="26" y="29"/>
                    <a:pt x="39" y="28"/>
                    <a:pt x="44" y="20"/>
                  </a:cubicBezTo>
                  <a:cubicBezTo>
                    <a:pt x="38" y="17"/>
                    <a:pt x="34" y="14"/>
                    <a:pt x="31" y="7"/>
                  </a:cubicBezTo>
                  <a:cubicBezTo>
                    <a:pt x="35" y="24"/>
                    <a:pt x="5" y="13"/>
                    <a:pt x="4" y="4"/>
                  </a:cubicBezTo>
                </a:path>
              </a:pathLst>
            </a:custGeom>
            <a:solidFill>
              <a:srgbClr val="D182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1385"/>
            <p:cNvSpPr>
              <a:spLocks/>
            </p:cNvSpPr>
            <p:nvPr/>
          </p:nvSpPr>
          <p:spPr bwMode="auto">
            <a:xfrm>
              <a:off x="1979" y="2643"/>
              <a:ext cx="80" cy="90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25" y="22"/>
                </a:cxn>
                <a:cxn ang="0">
                  <a:pos x="32" y="0"/>
                </a:cxn>
                <a:cxn ang="0">
                  <a:pos x="27" y="10"/>
                </a:cxn>
                <a:cxn ang="0">
                  <a:pos x="1" y="34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8" y="33"/>
                    <a:pt x="19" y="27"/>
                    <a:pt x="25" y="22"/>
                  </a:cubicBezTo>
                  <a:cubicBezTo>
                    <a:pt x="31" y="16"/>
                    <a:pt x="31" y="7"/>
                    <a:pt x="32" y="0"/>
                  </a:cubicBezTo>
                  <a:cubicBezTo>
                    <a:pt x="30" y="3"/>
                    <a:pt x="29" y="7"/>
                    <a:pt x="27" y="10"/>
                  </a:cubicBezTo>
                  <a:cubicBezTo>
                    <a:pt x="23" y="21"/>
                    <a:pt x="11" y="29"/>
                    <a:pt x="1" y="34"/>
                  </a:cubicBezTo>
                </a:path>
              </a:pathLst>
            </a:custGeom>
            <a:solidFill>
              <a:srgbClr val="D182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Freeform 1386"/>
            <p:cNvSpPr>
              <a:spLocks/>
            </p:cNvSpPr>
            <p:nvPr/>
          </p:nvSpPr>
          <p:spPr bwMode="auto">
            <a:xfrm>
              <a:off x="2089" y="2824"/>
              <a:ext cx="77" cy="5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6" y="17"/>
                </a:cxn>
                <a:cxn ang="0">
                  <a:pos x="16" y="0"/>
                </a:cxn>
                <a:cxn ang="0">
                  <a:pos x="0" y="6"/>
                </a:cxn>
              </a:cxnLst>
              <a:rect l="0" t="0" r="r" b="b"/>
              <a:pathLst>
                <a:path w="31" h="19">
                  <a:moveTo>
                    <a:pt x="0" y="6"/>
                  </a:moveTo>
                  <a:cubicBezTo>
                    <a:pt x="11" y="15"/>
                    <a:pt x="22" y="19"/>
                    <a:pt x="26" y="17"/>
                  </a:cubicBezTo>
                  <a:cubicBezTo>
                    <a:pt x="31" y="16"/>
                    <a:pt x="16" y="0"/>
                    <a:pt x="16" y="0"/>
                  </a:cubicBezTo>
                  <a:cubicBezTo>
                    <a:pt x="17" y="6"/>
                    <a:pt x="12" y="12"/>
                    <a:pt x="0" y="6"/>
                  </a:cubicBezTo>
                  <a:close/>
                </a:path>
              </a:pathLst>
            </a:custGeom>
            <a:solidFill>
              <a:srgbClr val="D182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Freeform 1387"/>
            <p:cNvSpPr>
              <a:spLocks/>
            </p:cNvSpPr>
            <p:nvPr/>
          </p:nvSpPr>
          <p:spPr bwMode="auto">
            <a:xfrm>
              <a:off x="1804" y="2829"/>
              <a:ext cx="170" cy="12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8" y="46"/>
                </a:cxn>
                <a:cxn ang="0">
                  <a:pos x="34" y="4"/>
                </a:cxn>
                <a:cxn ang="0">
                  <a:pos x="0" y="10"/>
                </a:cxn>
              </a:cxnLst>
              <a:rect l="0" t="0" r="r" b="b"/>
              <a:pathLst>
                <a:path w="68" h="46">
                  <a:moveTo>
                    <a:pt x="0" y="10"/>
                  </a:moveTo>
                  <a:cubicBezTo>
                    <a:pt x="15" y="5"/>
                    <a:pt x="57" y="10"/>
                    <a:pt x="68" y="46"/>
                  </a:cubicBezTo>
                  <a:cubicBezTo>
                    <a:pt x="66" y="30"/>
                    <a:pt x="55" y="7"/>
                    <a:pt x="34" y="4"/>
                  </a:cubicBezTo>
                  <a:cubicBezTo>
                    <a:pt x="14" y="0"/>
                    <a:pt x="11" y="4"/>
                    <a:pt x="0" y="10"/>
                  </a:cubicBezTo>
                  <a:close/>
                </a:path>
              </a:pathLst>
            </a:custGeom>
            <a:solidFill>
              <a:srgbClr val="D182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Freeform 1388"/>
            <p:cNvSpPr>
              <a:spLocks/>
            </p:cNvSpPr>
            <p:nvPr/>
          </p:nvSpPr>
          <p:spPr bwMode="auto">
            <a:xfrm>
              <a:off x="2366" y="2624"/>
              <a:ext cx="133" cy="147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53" y="0"/>
                </a:cxn>
                <a:cxn ang="0">
                  <a:pos x="0" y="55"/>
                </a:cxn>
              </a:cxnLst>
              <a:rect l="0" t="0" r="r" b="b"/>
              <a:pathLst>
                <a:path w="53" h="55">
                  <a:moveTo>
                    <a:pt x="0" y="55"/>
                  </a:moveTo>
                  <a:cubicBezTo>
                    <a:pt x="16" y="54"/>
                    <a:pt x="44" y="43"/>
                    <a:pt x="53" y="0"/>
                  </a:cubicBezTo>
                  <a:cubicBezTo>
                    <a:pt x="47" y="17"/>
                    <a:pt x="36" y="43"/>
                    <a:pt x="0" y="55"/>
                  </a:cubicBezTo>
                  <a:close/>
                </a:path>
              </a:pathLst>
            </a:custGeom>
            <a:solidFill>
              <a:srgbClr val="D182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1389"/>
            <p:cNvSpPr>
              <a:spLocks/>
            </p:cNvSpPr>
            <p:nvPr/>
          </p:nvSpPr>
          <p:spPr bwMode="auto">
            <a:xfrm>
              <a:off x="2374" y="2344"/>
              <a:ext cx="65" cy="13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4" y="37"/>
                </a:cxn>
                <a:cxn ang="0">
                  <a:pos x="23" y="0"/>
                </a:cxn>
              </a:cxnLst>
              <a:rect l="0" t="0" r="r" b="b"/>
              <a:pathLst>
                <a:path w="26" h="50">
                  <a:moveTo>
                    <a:pt x="0" y="34"/>
                  </a:moveTo>
                  <a:cubicBezTo>
                    <a:pt x="12" y="22"/>
                    <a:pt x="21" y="25"/>
                    <a:pt x="24" y="37"/>
                  </a:cubicBezTo>
                  <a:cubicBezTo>
                    <a:pt x="26" y="50"/>
                    <a:pt x="23" y="0"/>
                    <a:pt x="23" y="0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Freeform 1390"/>
            <p:cNvSpPr>
              <a:spLocks/>
            </p:cNvSpPr>
            <p:nvPr/>
          </p:nvSpPr>
          <p:spPr bwMode="auto">
            <a:xfrm>
              <a:off x="1704" y="2237"/>
              <a:ext cx="67" cy="4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2" y="1"/>
                </a:cxn>
                <a:cxn ang="0">
                  <a:pos x="27" y="13"/>
                </a:cxn>
                <a:cxn ang="0">
                  <a:pos x="4" y="14"/>
                </a:cxn>
              </a:cxnLst>
              <a:rect l="0" t="0" r="r" b="b"/>
              <a:pathLst>
                <a:path w="27" h="16">
                  <a:moveTo>
                    <a:pt x="0" y="16"/>
                  </a:moveTo>
                  <a:cubicBezTo>
                    <a:pt x="0" y="7"/>
                    <a:pt x="3" y="0"/>
                    <a:pt x="12" y="1"/>
                  </a:cubicBezTo>
                  <a:cubicBezTo>
                    <a:pt x="19" y="1"/>
                    <a:pt x="23" y="7"/>
                    <a:pt x="27" y="13"/>
                  </a:cubicBezTo>
                  <a:cubicBezTo>
                    <a:pt x="19" y="10"/>
                    <a:pt x="12" y="15"/>
                    <a:pt x="4" y="14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Freeform 1391"/>
            <p:cNvSpPr>
              <a:spLocks/>
            </p:cNvSpPr>
            <p:nvPr/>
          </p:nvSpPr>
          <p:spPr bwMode="auto">
            <a:xfrm>
              <a:off x="2529" y="2168"/>
              <a:ext cx="85" cy="10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4" y="38"/>
                </a:cxn>
                <a:cxn ang="0">
                  <a:pos x="9" y="17"/>
                </a:cxn>
              </a:cxnLst>
              <a:rect l="0" t="0" r="r" b="b"/>
              <a:pathLst>
                <a:path w="34" h="38">
                  <a:moveTo>
                    <a:pt x="0" y="17"/>
                  </a:moveTo>
                  <a:cubicBezTo>
                    <a:pt x="20" y="0"/>
                    <a:pt x="34" y="18"/>
                    <a:pt x="34" y="38"/>
                  </a:cubicBezTo>
                  <a:cubicBezTo>
                    <a:pt x="28" y="29"/>
                    <a:pt x="17" y="22"/>
                    <a:pt x="9" y="17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Freeform 1392"/>
            <p:cNvSpPr>
              <a:spLocks/>
            </p:cNvSpPr>
            <p:nvPr/>
          </p:nvSpPr>
          <p:spPr bwMode="auto">
            <a:xfrm>
              <a:off x="2574" y="2781"/>
              <a:ext cx="32" cy="3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3" y="13"/>
                </a:cxn>
                <a:cxn ang="0">
                  <a:pos x="0" y="13"/>
                </a:cxn>
              </a:cxnLst>
              <a:rect l="0" t="0" r="r" b="b"/>
              <a:pathLst>
                <a:path w="13" h="13">
                  <a:moveTo>
                    <a:pt x="9" y="0"/>
                  </a:moveTo>
                  <a:cubicBezTo>
                    <a:pt x="10" y="4"/>
                    <a:pt x="11" y="9"/>
                    <a:pt x="13" y="13"/>
                  </a:cubicBezTo>
                  <a:cubicBezTo>
                    <a:pt x="9" y="10"/>
                    <a:pt x="4" y="10"/>
                    <a:pt x="0" y="13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Freeform 1393"/>
            <p:cNvSpPr>
              <a:spLocks/>
            </p:cNvSpPr>
            <p:nvPr/>
          </p:nvSpPr>
          <p:spPr bwMode="auto">
            <a:xfrm>
              <a:off x="2391" y="3128"/>
              <a:ext cx="80" cy="8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2" y="33"/>
                </a:cxn>
                <a:cxn ang="0">
                  <a:pos x="19" y="0"/>
                </a:cxn>
                <a:cxn ang="0">
                  <a:pos x="8" y="8"/>
                </a:cxn>
              </a:cxnLst>
              <a:rect l="0" t="0" r="r" b="b"/>
              <a:pathLst>
                <a:path w="32" h="33">
                  <a:moveTo>
                    <a:pt x="0" y="13"/>
                  </a:moveTo>
                  <a:cubicBezTo>
                    <a:pt x="4" y="22"/>
                    <a:pt x="23" y="33"/>
                    <a:pt x="32" y="33"/>
                  </a:cubicBezTo>
                  <a:cubicBezTo>
                    <a:pt x="26" y="28"/>
                    <a:pt x="16" y="10"/>
                    <a:pt x="19" y="0"/>
                  </a:cubicBezTo>
                  <a:cubicBezTo>
                    <a:pt x="16" y="3"/>
                    <a:pt x="12" y="6"/>
                    <a:pt x="8" y="8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Freeform 1394"/>
            <p:cNvSpPr>
              <a:spLocks/>
            </p:cNvSpPr>
            <p:nvPr/>
          </p:nvSpPr>
          <p:spPr bwMode="auto">
            <a:xfrm>
              <a:off x="2649" y="2517"/>
              <a:ext cx="163" cy="70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1" y="161"/>
                </a:cxn>
                <a:cxn ang="0">
                  <a:pos x="15" y="263"/>
                </a:cxn>
                <a:cxn ang="0">
                  <a:pos x="32" y="168"/>
                </a:cxn>
                <a:cxn ang="0">
                  <a:pos x="40" y="92"/>
                </a:cxn>
                <a:cxn ang="0">
                  <a:pos x="4" y="54"/>
                </a:cxn>
                <a:cxn ang="0">
                  <a:pos x="0" y="61"/>
                </a:cxn>
                <a:cxn ang="0">
                  <a:pos x="7" y="23"/>
                </a:cxn>
                <a:cxn ang="0">
                  <a:pos x="20" y="0"/>
                </a:cxn>
              </a:cxnLst>
              <a:rect l="0" t="0" r="r" b="b"/>
              <a:pathLst>
                <a:path w="65" h="263">
                  <a:moveTo>
                    <a:pt x="20" y="0"/>
                  </a:moveTo>
                  <a:cubicBezTo>
                    <a:pt x="32" y="17"/>
                    <a:pt x="65" y="93"/>
                    <a:pt x="61" y="161"/>
                  </a:cubicBezTo>
                  <a:cubicBezTo>
                    <a:pt x="59" y="198"/>
                    <a:pt x="41" y="246"/>
                    <a:pt x="15" y="263"/>
                  </a:cubicBezTo>
                  <a:cubicBezTo>
                    <a:pt x="24" y="252"/>
                    <a:pt x="42" y="228"/>
                    <a:pt x="32" y="168"/>
                  </a:cubicBezTo>
                  <a:cubicBezTo>
                    <a:pt x="36" y="177"/>
                    <a:pt x="48" y="143"/>
                    <a:pt x="40" y="92"/>
                  </a:cubicBezTo>
                  <a:cubicBezTo>
                    <a:pt x="32" y="42"/>
                    <a:pt x="8" y="32"/>
                    <a:pt x="4" y="54"/>
                  </a:cubicBezTo>
                  <a:cubicBezTo>
                    <a:pt x="2" y="62"/>
                    <a:pt x="0" y="61"/>
                    <a:pt x="0" y="61"/>
                  </a:cubicBezTo>
                  <a:cubicBezTo>
                    <a:pt x="0" y="61"/>
                    <a:pt x="6" y="31"/>
                    <a:pt x="7" y="23"/>
                  </a:cubicBezTo>
                  <a:cubicBezTo>
                    <a:pt x="8" y="15"/>
                    <a:pt x="18" y="10"/>
                    <a:pt x="20" y="0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Freeform 1395"/>
            <p:cNvSpPr>
              <a:spLocks/>
            </p:cNvSpPr>
            <p:nvPr/>
          </p:nvSpPr>
          <p:spPr bwMode="auto">
            <a:xfrm>
              <a:off x="2606" y="2696"/>
              <a:ext cx="61" cy="1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4" y="23"/>
                </a:cxn>
                <a:cxn ang="0">
                  <a:pos x="1" y="32"/>
                </a:cxn>
                <a:cxn ang="0">
                  <a:pos x="6" y="46"/>
                </a:cxn>
                <a:cxn ang="0">
                  <a:pos x="23" y="53"/>
                </a:cxn>
                <a:cxn ang="0">
                  <a:pos x="11" y="32"/>
                </a:cxn>
                <a:cxn ang="0">
                  <a:pos x="24" y="22"/>
                </a:cxn>
                <a:cxn ang="0">
                  <a:pos x="13" y="3"/>
                </a:cxn>
              </a:cxnLst>
              <a:rect l="0" t="0" r="r" b="b"/>
              <a:pathLst>
                <a:path w="24" h="53">
                  <a:moveTo>
                    <a:pt x="13" y="0"/>
                  </a:moveTo>
                  <a:cubicBezTo>
                    <a:pt x="10" y="8"/>
                    <a:pt x="8" y="16"/>
                    <a:pt x="4" y="23"/>
                  </a:cubicBezTo>
                  <a:cubicBezTo>
                    <a:pt x="2" y="27"/>
                    <a:pt x="0" y="28"/>
                    <a:pt x="1" y="32"/>
                  </a:cubicBezTo>
                  <a:cubicBezTo>
                    <a:pt x="1" y="35"/>
                    <a:pt x="4" y="43"/>
                    <a:pt x="6" y="46"/>
                  </a:cubicBezTo>
                  <a:cubicBezTo>
                    <a:pt x="11" y="44"/>
                    <a:pt x="20" y="50"/>
                    <a:pt x="23" y="53"/>
                  </a:cubicBezTo>
                  <a:cubicBezTo>
                    <a:pt x="18" y="49"/>
                    <a:pt x="12" y="39"/>
                    <a:pt x="11" y="32"/>
                  </a:cubicBezTo>
                  <a:cubicBezTo>
                    <a:pt x="11" y="25"/>
                    <a:pt x="17" y="15"/>
                    <a:pt x="24" y="22"/>
                  </a:cubicBezTo>
                  <a:cubicBezTo>
                    <a:pt x="22" y="15"/>
                    <a:pt x="15" y="10"/>
                    <a:pt x="13" y="3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Freeform 1396"/>
            <p:cNvSpPr>
              <a:spLocks/>
            </p:cNvSpPr>
            <p:nvPr/>
          </p:nvSpPr>
          <p:spPr bwMode="auto">
            <a:xfrm>
              <a:off x="1764" y="3035"/>
              <a:ext cx="80" cy="77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2" y="26"/>
                </a:cxn>
                <a:cxn ang="0">
                  <a:pos x="26" y="0"/>
                </a:cxn>
                <a:cxn ang="0">
                  <a:pos x="10" y="12"/>
                </a:cxn>
              </a:cxnLst>
              <a:rect l="0" t="0" r="r" b="b"/>
              <a:pathLst>
                <a:path w="32" h="29">
                  <a:moveTo>
                    <a:pt x="0" y="26"/>
                  </a:moveTo>
                  <a:cubicBezTo>
                    <a:pt x="10" y="29"/>
                    <a:pt x="22" y="29"/>
                    <a:pt x="32" y="26"/>
                  </a:cubicBezTo>
                  <a:cubicBezTo>
                    <a:pt x="27" y="20"/>
                    <a:pt x="26" y="7"/>
                    <a:pt x="26" y="0"/>
                  </a:cubicBezTo>
                  <a:cubicBezTo>
                    <a:pt x="20" y="2"/>
                    <a:pt x="15" y="9"/>
                    <a:pt x="10" y="12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Freeform 1397"/>
            <p:cNvSpPr>
              <a:spLocks/>
            </p:cNvSpPr>
            <p:nvPr/>
          </p:nvSpPr>
          <p:spPr bwMode="auto">
            <a:xfrm>
              <a:off x="1774" y="3037"/>
              <a:ext cx="67" cy="5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1" y="0"/>
                </a:cxn>
                <a:cxn ang="0">
                  <a:pos x="27" y="20"/>
                </a:cxn>
                <a:cxn ang="0">
                  <a:pos x="10" y="13"/>
                </a:cxn>
              </a:cxnLst>
              <a:rect l="0" t="0" r="r" b="b"/>
              <a:pathLst>
                <a:path w="27" h="20">
                  <a:moveTo>
                    <a:pt x="0" y="19"/>
                  </a:moveTo>
                  <a:cubicBezTo>
                    <a:pt x="6" y="13"/>
                    <a:pt x="14" y="2"/>
                    <a:pt x="21" y="0"/>
                  </a:cubicBezTo>
                  <a:cubicBezTo>
                    <a:pt x="24" y="7"/>
                    <a:pt x="25" y="14"/>
                    <a:pt x="27" y="20"/>
                  </a:cubicBezTo>
                  <a:cubicBezTo>
                    <a:pt x="23" y="15"/>
                    <a:pt x="17" y="6"/>
                    <a:pt x="10" y="13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Freeform 1398"/>
            <p:cNvSpPr>
              <a:spLocks/>
            </p:cNvSpPr>
            <p:nvPr/>
          </p:nvSpPr>
          <p:spPr bwMode="auto">
            <a:xfrm>
              <a:off x="1919" y="3128"/>
              <a:ext cx="350" cy="136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0" y="20"/>
                </a:cxn>
                <a:cxn ang="0">
                  <a:pos x="46" y="23"/>
                </a:cxn>
                <a:cxn ang="0">
                  <a:pos x="82" y="20"/>
                </a:cxn>
                <a:cxn ang="0">
                  <a:pos x="140" y="11"/>
                </a:cxn>
                <a:cxn ang="0">
                  <a:pos x="132" y="21"/>
                </a:cxn>
                <a:cxn ang="0">
                  <a:pos x="115" y="35"/>
                </a:cxn>
                <a:cxn ang="0">
                  <a:pos x="75" y="51"/>
                </a:cxn>
                <a:cxn ang="0">
                  <a:pos x="88" y="37"/>
                </a:cxn>
                <a:cxn ang="0">
                  <a:pos x="61" y="33"/>
                </a:cxn>
                <a:cxn ang="0">
                  <a:pos x="0" y="17"/>
                </a:cxn>
              </a:cxnLst>
              <a:rect l="0" t="0" r="r" b="b"/>
              <a:pathLst>
                <a:path w="140" h="51">
                  <a:moveTo>
                    <a:pt x="0" y="14"/>
                  </a:moveTo>
                  <a:cubicBezTo>
                    <a:pt x="4" y="19"/>
                    <a:pt x="14" y="19"/>
                    <a:pt x="20" y="20"/>
                  </a:cubicBezTo>
                  <a:cubicBezTo>
                    <a:pt x="28" y="22"/>
                    <a:pt x="37" y="23"/>
                    <a:pt x="46" y="23"/>
                  </a:cubicBezTo>
                  <a:cubicBezTo>
                    <a:pt x="58" y="23"/>
                    <a:pt x="70" y="24"/>
                    <a:pt x="82" y="20"/>
                  </a:cubicBezTo>
                  <a:cubicBezTo>
                    <a:pt x="98" y="15"/>
                    <a:pt x="124" y="0"/>
                    <a:pt x="140" y="11"/>
                  </a:cubicBezTo>
                  <a:cubicBezTo>
                    <a:pt x="137" y="14"/>
                    <a:pt x="135" y="18"/>
                    <a:pt x="132" y="21"/>
                  </a:cubicBezTo>
                  <a:cubicBezTo>
                    <a:pt x="127" y="27"/>
                    <a:pt x="121" y="32"/>
                    <a:pt x="115" y="35"/>
                  </a:cubicBezTo>
                  <a:cubicBezTo>
                    <a:pt x="105" y="41"/>
                    <a:pt x="86" y="49"/>
                    <a:pt x="75" y="51"/>
                  </a:cubicBezTo>
                  <a:cubicBezTo>
                    <a:pt x="80" y="48"/>
                    <a:pt x="89" y="41"/>
                    <a:pt x="88" y="37"/>
                  </a:cubicBezTo>
                  <a:cubicBezTo>
                    <a:pt x="86" y="33"/>
                    <a:pt x="72" y="34"/>
                    <a:pt x="61" y="33"/>
                  </a:cubicBezTo>
                  <a:cubicBezTo>
                    <a:pt x="53" y="32"/>
                    <a:pt x="9" y="25"/>
                    <a:pt x="0" y="17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1399"/>
            <p:cNvSpPr>
              <a:spLocks/>
            </p:cNvSpPr>
            <p:nvPr/>
          </p:nvSpPr>
          <p:spPr bwMode="auto">
            <a:xfrm>
              <a:off x="2324" y="3240"/>
              <a:ext cx="280" cy="8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6" y="25"/>
                </a:cxn>
                <a:cxn ang="0">
                  <a:pos x="112" y="11"/>
                </a:cxn>
                <a:cxn ang="0">
                  <a:pos x="67" y="0"/>
                </a:cxn>
                <a:cxn ang="0">
                  <a:pos x="0" y="1"/>
                </a:cxn>
              </a:cxnLst>
              <a:rect l="0" t="0" r="r" b="b"/>
              <a:pathLst>
                <a:path w="112" h="33">
                  <a:moveTo>
                    <a:pt x="0" y="1"/>
                  </a:moveTo>
                  <a:cubicBezTo>
                    <a:pt x="15" y="21"/>
                    <a:pt x="62" y="33"/>
                    <a:pt x="86" y="25"/>
                  </a:cubicBezTo>
                  <a:cubicBezTo>
                    <a:pt x="110" y="18"/>
                    <a:pt x="112" y="11"/>
                    <a:pt x="112" y="11"/>
                  </a:cubicBezTo>
                  <a:cubicBezTo>
                    <a:pt x="104" y="12"/>
                    <a:pt x="75" y="11"/>
                    <a:pt x="67" y="0"/>
                  </a:cubicBezTo>
                  <a:cubicBezTo>
                    <a:pt x="71" y="9"/>
                    <a:pt x="58" y="31"/>
                    <a:pt x="0" y="1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Freeform 1400"/>
            <p:cNvSpPr>
              <a:spLocks/>
            </p:cNvSpPr>
            <p:nvPr/>
          </p:nvSpPr>
          <p:spPr bwMode="auto">
            <a:xfrm>
              <a:off x="2261" y="3171"/>
              <a:ext cx="123" cy="64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3" y="0"/>
                </a:cxn>
                <a:cxn ang="0">
                  <a:pos x="24" y="2"/>
                </a:cxn>
                <a:cxn ang="0">
                  <a:pos x="47" y="1"/>
                </a:cxn>
                <a:cxn ang="0">
                  <a:pos x="49" y="9"/>
                </a:cxn>
                <a:cxn ang="0">
                  <a:pos x="20" y="24"/>
                </a:cxn>
                <a:cxn ang="0">
                  <a:pos x="6" y="7"/>
                </a:cxn>
              </a:cxnLst>
              <a:rect l="0" t="0" r="r" b="b"/>
              <a:pathLst>
                <a:path w="49" h="24">
                  <a:moveTo>
                    <a:pt x="3" y="7"/>
                  </a:moveTo>
                  <a:cubicBezTo>
                    <a:pt x="8" y="3"/>
                    <a:pt x="6" y="0"/>
                    <a:pt x="13" y="0"/>
                  </a:cubicBezTo>
                  <a:cubicBezTo>
                    <a:pt x="16" y="0"/>
                    <a:pt x="21" y="2"/>
                    <a:pt x="24" y="2"/>
                  </a:cubicBezTo>
                  <a:cubicBezTo>
                    <a:pt x="32" y="3"/>
                    <a:pt x="40" y="4"/>
                    <a:pt x="47" y="1"/>
                  </a:cubicBezTo>
                  <a:cubicBezTo>
                    <a:pt x="47" y="3"/>
                    <a:pt x="48" y="6"/>
                    <a:pt x="49" y="9"/>
                  </a:cubicBezTo>
                  <a:cubicBezTo>
                    <a:pt x="38" y="3"/>
                    <a:pt x="16" y="8"/>
                    <a:pt x="20" y="24"/>
                  </a:cubicBezTo>
                  <a:cubicBezTo>
                    <a:pt x="16" y="23"/>
                    <a:pt x="0" y="12"/>
                    <a:pt x="6" y="7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Freeform 1401"/>
            <p:cNvSpPr>
              <a:spLocks/>
            </p:cNvSpPr>
            <p:nvPr/>
          </p:nvSpPr>
          <p:spPr bwMode="auto">
            <a:xfrm>
              <a:off x="1579" y="2475"/>
              <a:ext cx="145" cy="5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0" y="26"/>
                </a:cxn>
                <a:cxn ang="0">
                  <a:pos x="13" y="51"/>
                </a:cxn>
                <a:cxn ang="0">
                  <a:pos x="23" y="101"/>
                </a:cxn>
                <a:cxn ang="0">
                  <a:pos x="17" y="149"/>
                </a:cxn>
                <a:cxn ang="0">
                  <a:pos x="58" y="169"/>
                </a:cxn>
                <a:cxn ang="0">
                  <a:pos x="26" y="201"/>
                </a:cxn>
                <a:cxn ang="0">
                  <a:pos x="21" y="186"/>
                </a:cxn>
                <a:cxn ang="0">
                  <a:pos x="9" y="166"/>
                </a:cxn>
                <a:cxn ang="0">
                  <a:pos x="10" y="110"/>
                </a:cxn>
                <a:cxn ang="0">
                  <a:pos x="4" y="53"/>
                </a:cxn>
                <a:cxn ang="0">
                  <a:pos x="5" y="5"/>
                </a:cxn>
              </a:cxnLst>
              <a:rect l="0" t="0" r="r" b="b"/>
              <a:pathLst>
                <a:path w="58" h="201">
                  <a:moveTo>
                    <a:pt x="4" y="0"/>
                  </a:moveTo>
                  <a:cubicBezTo>
                    <a:pt x="6" y="9"/>
                    <a:pt x="10" y="17"/>
                    <a:pt x="10" y="26"/>
                  </a:cubicBezTo>
                  <a:cubicBezTo>
                    <a:pt x="10" y="34"/>
                    <a:pt x="10" y="43"/>
                    <a:pt x="13" y="51"/>
                  </a:cubicBezTo>
                  <a:cubicBezTo>
                    <a:pt x="18" y="68"/>
                    <a:pt x="26" y="83"/>
                    <a:pt x="23" y="101"/>
                  </a:cubicBezTo>
                  <a:cubicBezTo>
                    <a:pt x="20" y="117"/>
                    <a:pt x="9" y="133"/>
                    <a:pt x="17" y="149"/>
                  </a:cubicBezTo>
                  <a:cubicBezTo>
                    <a:pt x="24" y="163"/>
                    <a:pt x="43" y="172"/>
                    <a:pt x="58" y="169"/>
                  </a:cubicBezTo>
                  <a:cubicBezTo>
                    <a:pt x="48" y="179"/>
                    <a:pt x="38" y="193"/>
                    <a:pt x="26" y="201"/>
                  </a:cubicBezTo>
                  <a:cubicBezTo>
                    <a:pt x="29" y="194"/>
                    <a:pt x="24" y="191"/>
                    <a:pt x="21" y="186"/>
                  </a:cubicBezTo>
                  <a:cubicBezTo>
                    <a:pt x="16" y="180"/>
                    <a:pt x="12" y="174"/>
                    <a:pt x="9" y="166"/>
                  </a:cubicBezTo>
                  <a:cubicBezTo>
                    <a:pt x="1" y="145"/>
                    <a:pt x="4" y="130"/>
                    <a:pt x="10" y="110"/>
                  </a:cubicBezTo>
                  <a:cubicBezTo>
                    <a:pt x="16" y="89"/>
                    <a:pt x="9" y="72"/>
                    <a:pt x="4" y="53"/>
                  </a:cubicBezTo>
                  <a:cubicBezTo>
                    <a:pt x="0" y="37"/>
                    <a:pt x="10" y="20"/>
                    <a:pt x="5" y="5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Freeform 1402"/>
            <p:cNvSpPr>
              <a:spLocks/>
            </p:cNvSpPr>
            <p:nvPr/>
          </p:nvSpPr>
          <p:spPr bwMode="auto">
            <a:xfrm>
              <a:off x="1664" y="2925"/>
              <a:ext cx="60" cy="6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24"/>
                </a:cxn>
                <a:cxn ang="0">
                  <a:pos x="24" y="2"/>
                </a:cxn>
                <a:cxn ang="0">
                  <a:pos x="9" y="1"/>
                </a:cxn>
              </a:cxnLst>
              <a:rect l="0" t="0" r="r" b="b"/>
              <a:pathLst>
                <a:path w="24" h="24">
                  <a:moveTo>
                    <a:pt x="0" y="1"/>
                  </a:moveTo>
                  <a:cubicBezTo>
                    <a:pt x="7" y="6"/>
                    <a:pt x="8" y="17"/>
                    <a:pt x="7" y="24"/>
                  </a:cubicBezTo>
                  <a:cubicBezTo>
                    <a:pt x="9" y="16"/>
                    <a:pt x="19" y="10"/>
                    <a:pt x="24" y="2"/>
                  </a:cubicBezTo>
                  <a:cubicBezTo>
                    <a:pt x="20" y="0"/>
                    <a:pt x="13" y="0"/>
                    <a:pt x="9" y="1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Freeform 1403"/>
            <p:cNvSpPr>
              <a:spLocks/>
            </p:cNvSpPr>
            <p:nvPr/>
          </p:nvSpPr>
          <p:spPr bwMode="auto">
            <a:xfrm>
              <a:off x="1621" y="2325"/>
              <a:ext cx="68" cy="176"/>
            </a:xfrm>
            <a:custGeom>
              <a:avLst/>
              <a:gdLst/>
              <a:ahLst/>
              <a:cxnLst>
                <a:cxn ang="0">
                  <a:pos x="11" y="15"/>
                </a:cxn>
                <a:cxn ang="0">
                  <a:pos x="16" y="36"/>
                </a:cxn>
                <a:cxn ang="0">
                  <a:pos x="27" y="53"/>
                </a:cxn>
                <a:cxn ang="0">
                  <a:pos x="0" y="66"/>
                </a:cxn>
                <a:cxn ang="0">
                  <a:pos x="8" y="42"/>
                </a:cxn>
                <a:cxn ang="0">
                  <a:pos x="10" y="0"/>
                </a:cxn>
              </a:cxnLst>
              <a:rect l="0" t="0" r="r" b="b"/>
              <a:pathLst>
                <a:path w="27" h="66">
                  <a:moveTo>
                    <a:pt x="11" y="15"/>
                  </a:moveTo>
                  <a:cubicBezTo>
                    <a:pt x="13" y="22"/>
                    <a:pt x="13" y="29"/>
                    <a:pt x="16" y="36"/>
                  </a:cubicBezTo>
                  <a:cubicBezTo>
                    <a:pt x="19" y="42"/>
                    <a:pt x="21" y="49"/>
                    <a:pt x="27" y="53"/>
                  </a:cubicBezTo>
                  <a:cubicBezTo>
                    <a:pt x="18" y="55"/>
                    <a:pt x="8" y="60"/>
                    <a:pt x="0" y="66"/>
                  </a:cubicBezTo>
                  <a:cubicBezTo>
                    <a:pt x="5" y="59"/>
                    <a:pt x="8" y="51"/>
                    <a:pt x="8" y="42"/>
                  </a:cubicBezTo>
                  <a:cubicBezTo>
                    <a:pt x="7" y="31"/>
                    <a:pt x="1" y="9"/>
                    <a:pt x="10" y="0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Freeform 1404"/>
            <p:cNvSpPr>
              <a:spLocks/>
            </p:cNvSpPr>
            <p:nvPr/>
          </p:nvSpPr>
          <p:spPr bwMode="auto">
            <a:xfrm>
              <a:off x="1624" y="2189"/>
              <a:ext cx="175" cy="216"/>
            </a:xfrm>
            <a:custGeom>
              <a:avLst/>
              <a:gdLst/>
              <a:ahLst/>
              <a:cxnLst>
                <a:cxn ang="0">
                  <a:pos x="8" y="63"/>
                </a:cxn>
                <a:cxn ang="0">
                  <a:pos x="18" y="40"/>
                </a:cxn>
                <a:cxn ang="0">
                  <a:pos x="27" y="33"/>
                </a:cxn>
                <a:cxn ang="0">
                  <a:pos x="30" y="21"/>
                </a:cxn>
                <a:cxn ang="0">
                  <a:pos x="70" y="32"/>
                </a:cxn>
                <a:cxn ang="0">
                  <a:pos x="52" y="7"/>
                </a:cxn>
                <a:cxn ang="0">
                  <a:pos x="22" y="8"/>
                </a:cxn>
                <a:cxn ang="0">
                  <a:pos x="11" y="81"/>
                </a:cxn>
              </a:cxnLst>
              <a:rect l="0" t="0" r="r" b="b"/>
              <a:pathLst>
                <a:path w="70" h="81">
                  <a:moveTo>
                    <a:pt x="8" y="63"/>
                  </a:moveTo>
                  <a:cubicBezTo>
                    <a:pt x="6" y="54"/>
                    <a:pt x="12" y="45"/>
                    <a:pt x="18" y="40"/>
                  </a:cubicBezTo>
                  <a:cubicBezTo>
                    <a:pt x="20" y="37"/>
                    <a:pt x="25" y="36"/>
                    <a:pt x="27" y="33"/>
                  </a:cubicBezTo>
                  <a:cubicBezTo>
                    <a:pt x="29" y="30"/>
                    <a:pt x="29" y="25"/>
                    <a:pt x="30" y="21"/>
                  </a:cubicBezTo>
                  <a:cubicBezTo>
                    <a:pt x="41" y="0"/>
                    <a:pt x="61" y="22"/>
                    <a:pt x="70" y="32"/>
                  </a:cubicBezTo>
                  <a:cubicBezTo>
                    <a:pt x="64" y="23"/>
                    <a:pt x="62" y="13"/>
                    <a:pt x="52" y="7"/>
                  </a:cubicBezTo>
                  <a:cubicBezTo>
                    <a:pt x="42" y="0"/>
                    <a:pt x="31" y="1"/>
                    <a:pt x="22" y="8"/>
                  </a:cubicBezTo>
                  <a:cubicBezTo>
                    <a:pt x="2" y="25"/>
                    <a:pt x="0" y="75"/>
                    <a:pt x="11" y="81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Freeform 1405"/>
            <p:cNvSpPr>
              <a:spLocks/>
            </p:cNvSpPr>
            <p:nvPr/>
          </p:nvSpPr>
          <p:spPr bwMode="auto">
            <a:xfrm>
              <a:off x="1914" y="2309"/>
              <a:ext cx="325" cy="14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10" y="28"/>
                </a:cxn>
                <a:cxn ang="0">
                  <a:pos x="130" y="0"/>
                </a:cxn>
                <a:cxn ang="0">
                  <a:pos x="90" y="26"/>
                </a:cxn>
                <a:cxn ang="0">
                  <a:pos x="11" y="20"/>
                </a:cxn>
              </a:cxnLst>
              <a:rect l="0" t="0" r="r" b="b"/>
              <a:pathLst>
                <a:path w="130" h="54">
                  <a:moveTo>
                    <a:pt x="0" y="16"/>
                  </a:moveTo>
                  <a:cubicBezTo>
                    <a:pt x="17" y="30"/>
                    <a:pt x="65" y="54"/>
                    <a:pt x="110" y="28"/>
                  </a:cubicBezTo>
                  <a:cubicBezTo>
                    <a:pt x="112" y="25"/>
                    <a:pt x="124" y="4"/>
                    <a:pt x="130" y="0"/>
                  </a:cubicBezTo>
                  <a:cubicBezTo>
                    <a:pt x="112" y="10"/>
                    <a:pt x="112" y="20"/>
                    <a:pt x="90" y="26"/>
                  </a:cubicBezTo>
                  <a:cubicBezTo>
                    <a:pt x="41" y="38"/>
                    <a:pt x="26" y="24"/>
                    <a:pt x="11" y="20"/>
                  </a:cubicBezTo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Freeform 1406"/>
            <p:cNvSpPr>
              <a:spLocks/>
            </p:cNvSpPr>
            <p:nvPr/>
          </p:nvSpPr>
          <p:spPr bwMode="auto">
            <a:xfrm>
              <a:off x="2659" y="2264"/>
              <a:ext cx="73" cy="264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" y="99"/>
                </a:cxn>
                <a:cxn ang="0">
                  <a:pos x="0" y="32"/>
                </a:cxn>
                <a:cxn ang="0">
                  <a:pos x="17" y="45"/>
                </a:cxn>
                <a:cxn ang="0">
                  <a:pos x="23" y="0"/>
                </a:cxn>
              </a:cxnLst>
              <a:rect l="0" t="0" r="r" b="b"/>
              <a:pathLst>
                <a:path w="29" h="99">
                  <a:moveTo>
                    <a:pt x="23" y="0"/>
                  </a:moveTo>
                  <a:cubicBezTo>
                    <a:pt x="26" y="25"/>
                    <a:pt x="29" y="68"/>
                    <a:pt x="5" y="99"/>
                  </a:cubicBezTo>
                  <a:cubicBezTo>
                    <a:pt x="6" y="93"/>
                    <a:pt x="12" y="58"/>
                    <a:pt x="0" y="32"/>
                  </a:cubicBezTo>
                  <a:cubicBezTo>
                    <a:pt x="6" y="47"/>
                    <a:pt x="13" y="50"/>
                    <a:pt x="17" y="45"/>
                  </a:cubicBezTo>
                  <a:cubicBezTo>
                    <a:pt x="21" y="39"/>
                    <a:pt x="26" y="13"/>
                    <a:pt x="23" y="0"/>
                  </a:cubicBezTo>
                  <a:close/>
                </a:path>
              </a:pathLst>
            </a:custGeom>
            <a:solidFill>
              <a:srgbClr val="DDA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Freeform 1407"/>
            <p:cNvSpPr>
              <a:spLocks/>
            </p:cNvSpPr>
            <p:nvPr/>
          </p:nvSpPr>
          <p:spPr bwMode="auto">
            <a:xfrm>
              <a:off x="2226" y="2291"/>
              <a:ext cx="55" cy="6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2" y="0"/>
                </a:cxn>
              </a:cxnLst>
              <a:rect l="0" t="0" r="r" b="b"/>
              <a:pathLst>
                <a:path w="22" h="23">
                  <a:moveTo>
                    <a:pt x="0" y="23"/>
                  </a:moveTo>
                  <a:cubicBezTo>
                    <a:pt x="8" y="9"/>
                    <a:pt x="17" y="1"/>
                    <a:pt x="22" y="0"/>
                  </a:cubicBezTo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Freeform 1408"/>
            <p:cNvSpPr>
              <a:spLocks/>
            </p:cNvSpPr>
            <p:nvPr/>
          </p:nvSpPr>
          <p:spPr bwMode="auto">
            <a:xfrm>
              <a:off x="2006" y="2283"/>
              <a:ext cx="228" cy="4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1" y="0"/>
                </a:cxn>
                <a:cxn ang="0">
                  <a:pos x="0" y="12"/>
                </a:cxn>
              </a:cxnLst>
              <a:rect l="0" t="0" r="r" b="b"/>
              <a:pathLst>
                <a:path w="91" h="18">
                  <a:moveTo>
                    <a:pt x="0" y="12"/>
                  </a:moveTo>
                  <a:cubicBezTo>
                    <a:pt x="27" y="16"/>
                    <a:pt x="66" y="16"/>
                    <a:pt x="91" y="0"/>
                  </a:cubicBezTo>
                  <a:cubicBezTo>
                    <a:pt x="79" y="5"/>
                    <a:pt x="17" y="18"/>
                    <a:pt x="0" y="12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Freeform 1409"/>
            <p:cNvSpPr>
              <a:spLocks/>
            </p:cNvSpPr>
            <p:nvPr/>
          </p:nvSpPr>
          <p:spPr bwMode="auto">
            <a:xfrm>
              <a:off x="1596" y="2104"/>
              <a:ext cx="130" cy="189"/>
            </a:xfrm>
            <a:custGeom>
              <a:avLst/>
              <a:gdLst/>
              <a:ahLst/>
              <a:cxnLst>
                <a:cxn ang="0">
                  <a:pos x="52" y="1"/>
                </a:cxn>
                <a:cxn ang="0">
                  <a:pos x="0" y="71"/>
                </a:cxn>
                <a:cxn ang="0">
                  <a:pos x="52" y="1"/>
                </a:cxn>
              </a:cxnLst>
              <a:rect l="0" t="0" r="r" b="b"/>
              <a:pathLst>
                <a:path w="52" h="71">
                  <a:moveTo>
                    <a:pt x="52" y="1"/>
                  </a:moveTo>
                  <a:cubicBezTo>
                    <a:pt x="32" y="0"/>
                    <a:pt x="1" y="2"/>
                    <a:pt x="0" y="71"/>
                  </a:cubicBezTo>
                  <a:cubicBezTo>
                    <a:pt x="5" y="43"/>
                    <a:pt x="15" y="4"/>
                    <a:pt x="52" y="1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Freeform 1410"/>
            <p:cNvSpPr>
              <a:spLocks/>
            </p:cNvSpPr>
            <p:nvPr/>
          </p:nvSpPr>
          <p:spPr bwMode="auto">
            <a:xfrm>
              <a:off x="1541" y="2517"/>
              <a:ext cx="33" cy="299"/>
            </a:xfrm>
            <a:custGeom>
              <a:avLst/>
              <a:gdLst/>
              <a:ahLst/>
              <a:cxnLst>
                <a:cxn ang="0">
                  <a:pos x="13" y="112"/>
                </a:cxn>
                <a:cxn ang="0">
                  <a:pos x="9" y="0"/>
                </a:cxn>
                <a:cxn ang="0">
                  <a:pos x="13" y="112"/>
                </a:cxn>
              </a:cxnLst>
              <a:rect l="0" t="0" r="r" b="b"/>
              <a:pathLst>
                <a:path w="13" h="112">
                  <a:moveTo>
                    <a:pt x="13" y="112"/>
                  </a:moveTo>
                  <a:cubicBezTo>
                    <a:pt x="0" y="64"/>
                    <a:pt x="5" y="19"/>
                    <a:pt x="9" y="0"/>
                  </a:cubicBezTo>
                  <a:cubicBezTo>
                    <a:pt x="7" y="15"/>
                    <a:pt x="7" y="78"/>
                    <a:pt x="13" y="112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Freeform 1411"/>
            <p:cNvSpPr>
              <a:spLocks/>
            </p:cNvSpPr>
            <p:nvPr/>
          </p:nvSpPr>
          <p:spPr bwMode="auto">
            <a:xfrm>
              <a:off x="2239" y="2547"/>
              <a:ext cx="40" cy="157"/>
            </a:xfrm>
            <a:custGeom>
              <a:avLst/>
              <a:gdLst/>
              <a:ahLst/>
              <a:cxnLst>
                <a:cxn ang="0">
                  <a:pos x="9" y="59"/>
                </a:cxn>
                <a:cxn ang="0">
                  <a:pos x="0" y="29"/>
                </a:cxn>
                <a:cxn ang="0">
                  <a:pos x="16" y="0"/>
                </a:cxn>
                <a:cxn ang="0">
                  <a:pos x="4" y="30"/>
                </a:cxn>
                <a:cxn ang="0">
                  <a:pos x="9" y="59"/>
                </a:cxn>
              </a:cxnLst>
              <a:rect l="0" t="0" r="r" b="b"/>
              <a:pathLst>
                <a:path w="16" h="59">
                  <a:moveTo>
                    <a:pt x="9" y="59"/>
                  </a:moveTo>
                  <a:cubicBezTo>
                    <a:pt x="8" y="53"/>
                    <a:pt x="1" y="41"/>
                    <a:pt x="0" y="29"/>
                  </a:cubicBezTo>
                  <a:cubicBezTo>
                    <a:pt x="0" y="18"/>
                    <a:pt x="3" y="8"/>
                    <a:pt x="16" y="0"/>
                  </a:cubicBezTo>
                  <a:cubicBezTo>
                    <a:pt x="10" y="7"/>
                    <a:pt x="4" y="19"/>
                    <a:pt x="4" y="30"/>
                  </a:cubicBezTo>
                  <a:cubicBezTo>
                    <a:pt x="4" y="41"/>
                    <a:pt x="7" y="53"/>
                    <a:pt x="9" y="59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Freeform 1412"/>
            <p:cNvSpPr>
              <a:spLocks/>
            </p:cNvSpPr>
            <p:nvPr/>
          </p:nvSpPr>
          <p:spPr bwMode="auto">
            <a:xfrm>
              <a:off x="2674" y="2835"/>
              <a:ext cx="60" cy="114"/>
            </a:xfrm>
            <a:custGeom>
              <a:avLst/>
              <a:gdLst/>
              <a:ahLst/>
              <a:cxnLst>
                <a:cxn ang="0">
                  <a:pos x="22" y="43"/>
                </a:cxn>
                <a:cxn ang="0">
                  <a:pos x="0" y="0"/>
                </a:cxn>
                <a:cxn ang="0">
                  <a:pos x="22" y="43"/>
                </a:cxn>
              </a:cxnLst>
              <a:rect l="0" t="0" r="r" b="b"/>
              <a:pathLst>
                <a:path w="24" h="43">
                  <a:moveTo>
                    <a:pt x="22" y="43"/>
                  </a:moveTo>
                  <a:cubicBezTo>
                    <a:pt x="19" y="29"/>
                    <a:pt x="12" y="11"/>
                    <a:pt x="0" y="0"/>
                  </a:cubicBezTo>
                  <a:cubicBezTo>
                    <a:pt x="10" y="3"/>
                    <a:pt x="24" y="21"/>
                    <a:pt x="22" y="43"/>
                  </a:cubicBezTo>
                  <a:close/>
                </a:path>
              </a:pathLst>
            </a:custGeom>
            <a:solidFill>
              <a:srgbClr val="FC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Freeform 1413"/>
            <p:cNvSpPr>
              <a:spLocks/>
            </p:cNvSpPr>
            <p:nvPr/>
          </p:nvSpPr>
          <p:spPr bwMode="auto">
            <a:xfrm>
              <a:off x="2051" y="2603"/>
              <a:ext cx="520" cy="33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0" y="69"/>
                </a:cxn>
                <a:cxn ang="0">
                  <a:pos x="105" y="122"/>
                </a:cxn>
                <a:cxn ang="0">
                  <a:pos x="208" y="80"/>
                </a:cxn>
              </a:cxnLst>
              <a:rect l="0" t="0" r="r" b="b"/>
              <a:pathLst>
                <a:path w="208" h="125">
                  <a:moveTo>
                    <a:pt x="12" y="0"/>
                  </a:moveTo>
                  <a:cubicBezTo>
                    <a:pt x="3" y="19"/>
                    <a:pt x="0" y="38"/>
                    <a:pt x="20" y="69"/>
                  </a:cubicBezTo>
                  <a:cubicBezTo>
                    <a:pt x="41" y="101"/>
                    <a:pt x="59" y="118"/>
                    <a:pt x="105" y="122"/>
                  </a:cubicBezTo>
                  <a:cubicBezTo>
                    <a:pt x="150" y="125"/>
                    <a:pt x="180" y="107"/>
                    <a:pt x="208" y="80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Freeform 1414"/>
            <p:cNvSpPr>
              <a:spLocks/>
            </p:cNvSpPr>
            <p:nvPr/>
          </p:nvSpPr>
          <p:spPr bwMode="auto">
            <a:xfrm>
              <a:off x="1726" y="2837"/>
              <a:ext cx="905" cy="334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61" y="6"/>
                </a:cxn>
                <a:cxn ang="0">
                  <a:pos x="122" y="85"/>
                </a:cxn>
                <a:cxn ang="0">
                  <a:pos x="194" y="64"/>
                </a:cxn>
                <a:cxn ang="0">
                  <a:pos x="250" y="72"/>
                </a:cxn>
                <a:cxn ang="0">
                  <a:pos x="335" y="38"/>
                </a:cxn>
                <a:cxn ang="0">
                  <a:pos x="352" y="98"/>
                </a:cxn>
                <a:cxn ang="0">
                  <a:pos x="356" y="124"/>
                </a:cxn>
              </a:cxnLst>
              <a:rect l="0" t="0" r="r" b="b"/>
              <a:pathLst>
                <a:path w="362" h="125">
                  <a:moveTo>
                    <a:pt x="0" y="33"/>
                  </a:moveTo>
                  <a:cubicBezTo>
                    <a:pt x="18" y="13"/>
                    <a:pt x="37" y="0"/>
                    <a:pt x="61" y="6"/>
                  </a:cubicBezTo>
                  <a:cubicBezTo>
                    <a:pt x="118" y="20"/>
                    <a:pt x="93" y="81"/>
                    <a:pt x="122" y="85"/>
                  </a:cubicBezTo>
                  <a:cubicBezTo>
                    <a:pt x="151" y="89"/>
                    <a:pt x="171" y="60"/>
                    <a:pt x="194" y="64"/>
                  </a:cubicBezTo>
                  <a:cubicBezTo>
                    <a:pt x="218" y="67"/>
                    <a:pt x="225" y="79"/>
                    <a:pt x="250" y="72"/>
                  </a:cubicBezTo>
                  <a:cubicBezTo>
                    <a:pt x="275" y="66"/>
                    <a:pt x="308" y="29"/>
                    <a:pt x="335" y="38"/>
                  </a:cubicBezTo>
                  <a:cubicBezTo>
                    <a:pt x="362" y="48"/>
                    <a:pt x="358" y="79"/>
                    <a:pt x="352" y="98"/>
                  </a:cubicBezTo>
                  <a:cubicBezTo>
                    <a:pt x="346" y="117"/>
                    <a:pt x="347" y="125"/>
                    <a:pt x="356" y="124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Freeform 1415"/>
            <p:cNvSpPr>
              <a:spLocks/>
            </p:cNvSpPr>
            <p:nvPr/>
          </p:nvSpPr>
          <p:spPr bwMode="auto">
            <a:xfrm>
              <a:off x="2444" y="3043"/>
              <a:ext cx="95" cy="8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32"/>
                </a:cxn>
              </a:cxnLst>
              <a:rect l="0" t="0" r="r" b="b"/>
              <a:pathLst>
                <a:path w="38" h="32">
                  <a:moveTo>
                    <a:pt x="23" y="0"/>
                  </a:moveTo>
                  <a:cubicBezTo>
                    <a:pt x="38" y="8"/>
                    <a:pt x="7" y="21"/>
                    <a:pt x="0" y="32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Freeform 1416"/>
            <p:cNvSpPr>
              <a:spLocks/>
            </p:cNvSpPr>
            <p:nvPr/>
          </p:nvSpPr>
          <p:spPr bwMode="auto">
            <a:xfrm>
              <a:off x="1806" y="2955"/>
              <a:ext cx="38" cy="7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9" y="29"/>
                </a:cxn>
              </a:cxnLst>
              <a:rect l="0" t="0" r="r" b="b"/>
              <a:pathLst>
                <a:path w="15" h="29">
                  <a:moveTo>
                    <a:pt x="0" y="3"/>
                  </a:moveTo>
                  <a:cubicBezTo>
                    <a:pt x="15" y="0"/>
                    <a:pt x="9" y="18"/>
                    <a:pt x="9" y="29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Freeform 1417"/>
            <p:cNvSpPr>
              <a:spLocks/>
            </p:cNvSpPr>
            <p:nvPr/>
          </p:nvSpPr>
          <p:spPr bwMode="auto">
            <a:xfrm>
              <a:off x="1719" y="2568"/>
              <a:ext cx="347" cy="189"/>
            </a:xfrm>
            <a:custGeom>
              <a:avLst/>
              <a:gdLst/>
              <a:ahLst/>
              <a:cxnLst>
                <a:cxn ang="0">
                  <a:pos x="139" y="47"/>
                </a:cxn>
                <a:cxn ang="0">
                  <a:pos x="96" y="70"/>
                </a:cxn>
                <a:cxn ang="0">
                  <a:pos x="33" y="52"/>
                </a:cxn>
                <a:cxn ang="0">
                  <a:pos x="0" y="8"/>
                </a:cxn>
              </a:cxnLst>
              <a:rect l="0" t="0" r="r" b="b"/>
              <a:pathLst>
                <a:path w="139" h="71">
                  <a:moveTo>
                    <a:pt x="139" y="47"/>
                  </a:moveTo>
                  <a:cubicBezTo>
                    <a:pt x="134" y="55"/>
                    <a:pt x="121" y="68"/>
                    <a:pt x="96" y="70"/>
                  </a:cubicBezTo>
                  <a:cubicBezTo>
                    <a:pt x="71" y="71"/>
                    <a:pt x="40" y="64"/>
                    <a:pt x="33" y="52"/>
                  </a:cubicBezTo>
                  <a:cubicBezTo>
                    <a:pt x="26" y="40"/>
                    <a:pt x="7" y="0"/>
                    <a:pt x="0" y="8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Freeform 1418"/>
            <p:cNvSpPr>
              <a:spLocks/>
            </p:cNvSpPr>
            <p:nvPr/>
          </p:nvSpPr>
          <p:spPr bwMode="auto">
            <a:xfrm>
              <a:off x="1651" y="2728"/>
              <a:ext cx="180" cy="136"/>
            </a:xfrm>
            <a:custGeom>
              <a:avLst/>
              <a:gdLst/>
              <a:ahLst/>
              <a:cxnLst>
                <a:cxn ang="0">
                  <a:pos x="72" y="2"/>
                </a:cxn>
                <a:cxn ang="0">
                  <a:pos x="17" y="36"/>
                </a:cxn>
                <a:cxn ang="0">
                  <a:pos x="0" y="44"/>
                </a:cxn>
              </a:cxnLst>
              <a:rect l="0" t="0" r="r" b="b"/>
              <a:pathLst>
                <a:path w="72" h="51">
                  <a:moveTo>
                    <a:pt x="72" y="2"/>
                  </a:moveTo>
                  <a:cubicBezTo>
                    <a:pt x="42" y="0"/>
                    <a:pt x="27" y="20"/>
                    <a:pt x="17" y="36"/>
                  </a:cubicBezTo>
                  <a:cubicBezTo>
                    <a:pt x="7" y="51"/>
                    <a:pt x="0" y="48"/>
                    <a:pt x="0" y="44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Freeform 1419"/>
            <p:cNvSpPr>
              <a:spLocks/>
            </p:cNvSpPr>
            <p:nvPr/>
          </p:nvSpPr>
          <p:spPr bwMode="auto">
            <a:xfrm>
              <a:off x="1981" y="2752"/>
              <a:ext cx="183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39"/>
                </a:cxn>
                <a:cxn ang="0">
                  <a:pos x="73" y="45"/>
                </a:cxn>
              </a:cxnLst>
              <a:rect l="0" t="0" r="r" b="b"/>
              <a:pathLst>
                <a:path w="73" h="47">
                  <a:moveTo>
                    <a:pt x="0" y="0"/>
                  </a:moveTo>
                  <a:cubicBezTo>
                    <a:pt x="18" y="5"/>
                    <a:pt x="34" y="32"/>
                    <a:pt x="49" y="39"/>
                  </a:cubicBezTo>
                  <a:cubicBezTo>
                    <a:pt x="65" y="47"/>
                    <a:pt x="73" y="45"/>
                    <a:pt x="73" y="45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Freeform 1420"/>
            <p:cNvSpPr>
              <a:spLocks/>
            </p:cNvSpPr>
            <p:nvPr/>
          </p:nvSpPr>
          <p:spPr bwMode="auto">
            <a:xfrm>
              <a:off x="2329" y="2288"/>
              <a:ext cx="117" cy="387"/>
            </a:xfrm>
            <a:custGeom>
              <a:avLst/>
              <a:gdLst/>
              <a:ahLst/>
              <a:cxnLst>
                <a:cxn ang="0">
                  <a:pos x="15" y="145"/>
                </a:cxn>
                <a:cxn ang="0">
                  <a:pos x="24" y="111"/>
                </a:cxn>
                <a:cxn ang="0">
                  <a:pos x="41" y="54"/>
                </a:cxn>
                <a:cxn ang="0">
                  <a:pos x="47" y="0"/>
                </a:cxn>
              </a:cxnLst>
              <a:rect l="0" t="0" r="r" b="b"/>
              <a:pathLst>
                <a:path w="47" h="145">
                  <a:moveTo>
                    <a:pt x="15" y="145"/>
                  </a:moveTo>
                  <a:cubicBezTo>
                    <a:pt x="0" y="134"/>
                    <a:pt x="15" y="122"/>
                    <a:pt x="24" y="111"/>
                  </a:cubicBezTo>
                  <a:cubicBezTo>
                    <a:pt x="41" y="87"/>
                    <a:pt x="43" y="73"/>
                    <a:pt x="41" y="54"/>
                  </a:cubicBezTo>
                  <a:cubicBezTo>
                    <a:pt x="39" y="34"/>
                    <a:pt x="44" y="8"/>
                    <a:pt x="47" y="0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Freeform 1421"/>
            <p:cNvSpPr>
              <a:spLocks/>
            </p:cNvSpPr>
            <p:nvPr/>
          </p:nvSpPr>
          <p:spPr bwMode="auto">
            <a:xfrm>
              <a:off x="1981" y="2965"/>
              <a:ext cx="143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27"/>
                </a:cxn>
              </a:cxnLst>
              <a:rect l="0" t="0" r="r" b="b"/>
              <a:pathLst>
                <a:path w="57" h="31">
                  <a:moveTo>
                    <a:pt x="0" y="0"/>
                  </a:moveTo>
                  <a:cubicBezTo>
                    <a:pt x="9" y="17"/>
                    <a:pt x="21" y="31"/>
                    <a:pt x="57" y="27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5" name="Freeform 1422"/>
            <p:cNvSpPr>
              <a:spLocks/>
            </p:cNvSpPr>
            <p:nvPr/>
          </p:nvSpPr>
          <p:spPr bwMode="auto">
            <a:xfrm>
              <a:off x="1756" y="2643"/>
              <a:ext cx="18" cy="1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24"/>
                </a:cxn>
                <a:cxn ang="0">
                  <a:pos x="0" y="41"/>
                </a:cxn>
              </a:cxnLst>
              <a:rect l="0" t="0" r="r" b="b"/>
              <a:pathLst>
                <a:path w="7" h="41">
                  <a:moveTo>
                    <a:pt x="4" y="0"/>
                  </a:moveTo>
                  <a:cubicBezTo>
                    <a:pt x="4" y="8"/>
                    <a:pt x="7" y="16"/>
                    <a:pt x="5" y="24"/>
                  </a:cubicBezTo>
                  <a:cubicBezTo>
                    <a:pt x="3" y="33"/>
                    <a:pt x="0" y="41"/>
                    <a:pt x="0" y="41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Freeform 1423"/>
            <p:cNvSpPr>
              <a:spLocks/>
            </p:cNvSpPr>
            <p:nvPr/>
          </p:nvSpPr>
          <p:spPr bwMode="auto">
            <a:xfrm>
              <a:off x="2204" y="2523"/>
              <a:ext cx="77" cy="9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1" y="0"/>
                </a:cxn>
                <a:cxn ang="0">
                  <a:pos x="8" y="34"/>
                </a:cxn>
              </a:cxnLst>
              <a:rect l="0" t="0" r="r" b="b"/>
              <a:pathLst>
                <a:path w="31" h="34">
                  <a:moveTo>
                    <a:pt x="0" y="16"/>
                  </a:moveTo>
                  <a:cubicBezTo>
                    <a:pt x="6" y="19"/>
                    <a:pt x="25" y="6"/>
                    <a:pt x="31" y="0"/>
                  </a:cubicBezTo>
                  <a:cubicBezTo>
                    <a:pt x="21" y="9"/>
                    <a:pt x="8" y="20"/>
                    <a:pt x="8" y="34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Freeform 1424"/>
            <p:cNvSpPr>
              <a:spLocks/>
            </p:cNvSpPr>
            <p:nvPr/>
          </p:nvSpPr>
          <p:spPr bwMode="auto">
            <a:xfrm>
              <a:off x="1979" y="2693"/>
              <a:ext cx="187" cy="184"/>
            </a:xfrm>
            <a:custGeom>
              <a:avLst/>
              <a:gdLst/>
              <a:ahLst/>
              <a:cxnLst>
                <a:cxn ang="0">
                  <a:pos x="74" y="67"/>
                </a:cxn>
                <a:cxn ang="0">
                  <a:pos x="50" y="61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49" y="35"/>
                </a:cxn>
                <a:cxn ang="0">
                  <a:pos x="75" y="67"/>
                </a:cxn>
                <a:cxn ang="0">
                  <a:pos x="74" y="67"/>
                </a:cxn>
              </a:cxnLst>
              <a:rect l="0" t="0" r="r" b="b"/>
              <a:pathLst>
                <a:path w="75" h="69">
                  <a:moveTo>
                    <a:pt x="74" y="67"/>
                  </a:moveTo>
                  <a:cubicBezTo>
                    <a:pt x="74" y="67"/>
                    <a:pt x="66" y="69"/>
                    <a:pt x="50" y="61"/>
                  </a:cubicBezTo>
                  <a:cubicBezTo>
                    <a:pt x="35" y="54"/>
                    <a:pt x="19" y="27"/>
                    <a:pt x="1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9" y="18"/>
                    <a:pt x="30" y="7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10"/>
                    <a:pt x="40" y="21"/>
                    <a:pt x="49" y="35"/>
                  </a:cubicBezTo>
                  <a:cubicBezTo>
                    <a:pt x="58" y="48"/>
                    <a:pt x="66" y="59"/>
                    <a:pt x="75" y="67"/>
                  </a:cubicBezTo>
                  <a:lnTo>
                    <a:pt x="74" y="67"/>
                  </a:ln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Freeform 1425"/>
            <p:cNvSpPr>
              <a:spLocks/>
            </p:cNvSpPr>
            <p:nvPr/>
          </p:nvSpPr>
          <p:spPr bwMode="auto">
            <a:xfrm>
              <a:off x="1981" y="2965"/>
              <a:ext cx="145" cy="104"/>
            </a:xfrm>
            <a:custGeom>
              <a:avLst/>
              <a:gdLst/>
              <a:ahLst/>
              <a:cxnLst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37"/>
                </a:cxn>
                <a:cxn ang="0">
                  <a:pos x="58" y="27"/>
                </a:cxn>
                <a:cxn ang="0">
                  <a:pos x="57" y="27"/>
                </a:cxn>
              </a:cxnLst>
              <a:rect l="0" t="0" r="r" b="b"/>
              <a:pathLst>
                <a:path w="58" h="39">
                  <a:moveTo>
                    <a:pt x="57" y="27"/>
                  </a:moveTo>
                  <a:cubicBezTo>
                    <a:pt x="21" y="31"/>
                    <a:pt x="9" y="17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8"/>
                    <a:pt x="5" y="35"/>
                    <a:pt x="20" y="37"/>
                  </a:cubicBezTo>
                  <a:cubicBezTo>
                    <a:pt x="34" y="39"/>
                    <a:pt x="46" y="33"/>
                    <a:pt x="58" y="27"/>
                  </a:cubicBezTo>
                  <a:lnTo>
                    <a:pt x="57" y="27"/>
                  </a:ln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Freeform 1426"/>
            <p:cNvSpPr>
              <a:spLocks/>
            </p:cNvSpPr>
            <p:nvPr/>
          </p:nvSpPr>
          <p:spPr bwMode="auto">
            <a:xfrm>
              <a:off x="1756" y="2643"/>
              <a:ext cx="78" cy="1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24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30" y="34"/>
                </a:cxn>
                <a:cxn ang="0">
                  <a:pos x="31" y="34"/>
                </a:cxn>
                <a:cxn ang="0">
                  <a:pos x="18" y="24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31" h="41">
                  <a:moveTo>
                    <a:pt x="4" y="0"/>
                  </a:moveTo>
                  <a:cubicBezTo>
                    <a:pt x="4" y="8"/>
                    <a:pt x="7" y="16"/>
                    <a:pt x="5" y="24"/>
                  </a:cubicBezTo>
                  <a:cubicBezTo>
                    <a:pt x="3" y="33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8" y="36"/>
                    <a:pt x="18" y="33"/>
                    <a:pt x="30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5" y="31"/>
                    <a:pt x="20" y="28"/>
                    <a:pt x="18" y="24"/>
                  </a:cubicBezTo>
                  <a:cubicBezTo>
                    <a:pt x="15" y="19"/>
                    <a:pt x="10" y="9"/>
                    <a:pt x="5" y="0"/>
                  </a:cubicBezTo>
                  <a:lnTo>
                    <a:pt x="4" y="0"/>
                  </a:ln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Freeform 1427"/>
            <p:cNvSpPr>
              <a:spLocks/>
            </p:cNvSpPr>
            <p:nvPr/>
          </p:nvSpPr>
          <p:spPr bwMode="auto">
            <a:xfrm>
              <a:off x="2279" y="3016"/>
              <a:ext cx="100" cy="24"/>
            </a:xfrm>
            <a:custGeom>
              <a:avLst/>
              <a:gdLst/>
              <a:ahLst/>
              <a:cxnLst>
                <a:cxn ang="0">
                  <a:pos x="40" y="1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29" y="5"/>
                </a:cxn>
                <a:cxn ang="0">
                  <a:pos x="40" y="1"/>
                </a:cxn>
              </a:cxnLst>
              <a:rect l="0" t="0" r="r" b="b"/>
              <a:pathLst>
                <a:path w="40" h="9">
                  <a:moveTo>
                    <a:pt x="40" y="1"/>
                  </a:moveTo>
                  <a:cubicBezTo>
                    <a:pt x="32" y="0"/>
                    <a:pt x="12" y="3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7"/>
                    <a:pt x="16" y="9"/>
                    <a:pt x="29" y="5"/>
                  </a:cubicBezTo>
                  <a:cubicBezTo>
                    <a:pt x="32" y="4"/>
                    <a:pt x="36" y="3"/>
                    <a:pt x="40" y="1"/>
                  </a:cubicBez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1" name="Freeform 1428"/>
            <p:cNvSpPr>
              <a:spLocks/>
            </p:cNvSpPr>
            <p:nvPr/>
          </p:nvSpPr>
          <p:spPr bwMode="auto">
            <a:xfrm>
              <a:off x="2201" y="2523"/>
              <a:ext cx="80" cy="96"/>
            </a:xfrm>
            <a:custGeom>
              <a:avLst/>
              <a:gdLst/>
              <a:ahLst/>
              <a:cxnLst>
                <a:cxn ang="0">
                  <a:pos x="9" y="34"/>
                </a:cxn>
                <a:cxn ang="0">
                  <a:pos x="32" y="0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9" y="36"/>
                </a:cxn>
                <a:cxn ang="0">
                  <a:pos x="9" y="34"/>
                </a:cxn>
              </a:cxnLst>
              <a:rect l="0" t="0" r="r" b="b"/>
              <a:pathLst>
                <a:path w="32" h="36">
                  <a:moveTo>
                    <a:pt x="9" y="34"/>
                  </a:moveTo>
                  <a:cubicBezTo>
                    <a:pt x="9" y="20"/>
                    <a:pt x="22" y="9"/>
                    <a:pt x="32" y="0"/>
                  </a:cubicBezTo>
                  <a:cubicBezTo>
                    <a:pt x="26" y="6"/>
                    <a:pt x="7" y="19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22"/>
                    <a:pt x="6" y="29"/>
                    <a:pt x="9" y="36"/>
                  </a:cubicBezTo>
                  <a:lnTo>
                    <a:pt x="9" y="34"/>
                  </a:ln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" name="Freeform 1429"/>
            <p:cNvSpPr>
              <a:spLocks/>
            </p:cNvSpPr>
            <p:nvPr/>
          </p:nvSpPr>
          <p:spPr bwMode="auto">
            <a:xfrm>
              <a:off x="1701" y="2443"/>
              <a:ext cx="850" cy="346"/>
            </a:xfrm>
            <a:custGeom>
              <a:avLst/>
              <a:gdLst/>
              <a:ahLst/>
              <a:cxnLst>
                <a:cxn ang="0">
                  <a:pos x="340" y="2"/>
                </a:cxn>
                <a:cxn ang="0">
                  <a:pos x="330" y="12"/>
                </a:cxn>
                <a:cxn ang="0">
                  <a:pos x="315" y="93"/>
                </a:cxn>
                <a:cxn ang="0">
                  <a:pos x="257" y="128"/>
                </a:cxn>
                <a:cxn ang="0">
                  <a:pos x="215" y="89"/>
                </a:cxn>
                <a:cxn ang="0">
                  <a:pos x="176" y="24"/>
                </a:cxn>
                <a:cxn ang="0">
                  <a:pos x="100" y="58"/>
                </a:cxn>
                <a:cxn ang="0">
                  <a:pos x="65" y="37"/>
                </a:cxn>
                <a:cxn ang="0">
                  <a:pos x="0" y="9"/>
                </a:cxn>
              </a:cxnLst>
              <a:rect l="0" t="0" r="r" b="b"/>
              <a:pathLst>
                <a:path w="340" h="130">
                  <a:moveTo>
                    <a:pt x="340" y="2"/>
                  </a:moveTo>
                  <a:cubicBezTo>
                    <a:pt x="338" y="0"/>
                    <a:pt x="333" y="0"/>
                    <a:pt x="330" y="12"/>
                  </a:cubicBezTo>
                  <a:cubicBezTo>
                    <a:pt x="328" y="24"/>
                    <a:pt x="336" y="53"/>
                    <a:pt x="315" y="93"/>
                  </a:cubicBezTo>
                  <a:cubicBezTo>
                    <a:pt x="300" y="121"/>
                    <a:pt x="280" y="130"/>
                    <a:pt x="257" y="128"/>
                  </a:cubicBezTo>
                  <a:cubicBezTo>
                    <a:pt x="234" y="126"/>
                    <a:pt x="220" y="114"/>
                    <a:pt x="215" y="89"/>
                  </a:cubicBezTo>
                  <a:cubicBezTo>
                    <a:pt x="210" y="65"/>
                    <a:pt x="199" y="32"/>
                    <a:pt x="176" y="24"/>
                  </a:cubicBezTo>
                  <a:cubicBezTo>
                    <a:pt x="131" y="8"/>
                    <a:pt x="120" y="54"/>
                    <a:pt x="100" y="58"/>
                  </a:cubicBezTo>
                  <a:cubicBezTo>
                    <a:pt x="80" y="63"/>
                    <a:pt x="77" y="60"/>
                    <a:pt x="65" y="37"/>
                  </a:cubicBezTo>
                  <a:cubicBezTo>
                    <a:pt x="54" y="16"/>
                    <a:pt x="23" y="6"/>
                    <a:pt x="0" y="9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" name="Freeform 1430"/>
            <p:cNvSpPr>
              <a:spLocks/>
            </p:cNvSpPr>
            <p:nvPr/>
          </p:nvSpPr>
          <p:spPr bwMode="auto">
            <a:xfrm>
              <a:off x="2281" y="2261"/>
              <a:ext cx="175" cy="262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98"/>
                </a:cxn>
              </a:cxnLst>
              <a:rect l="0" t="0" r="r" b="b"/>
              <a:pathLst>
                <a:path w="70" h="98">
                  <a:moveTo>
                    <a:pt x="70" y="0"/>
                  </a:moveTo>
                  <a:cubicBezTo>
                    <a:pt x="52" y="43"/>
                    <a:pt x="50" y="62"/>
                    <a:pt x="0" y="98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" name="Freeform 1431"/>
            <p:cNvSpPr>
              <a:spLocks/>
            </p:cNvSpPr>
            <p:nvPr/>
          </p:nvSpPr>
          <p:spPr bwMode="auto">
            <a:xfrm>
              <a:off x="1849" y="2419"/>
              <a:ext cx="4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6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cubicBezTo>
                    <a:pt x="6" y="4"/>
                    <a:pt x="11" y="9"/>
                    <a:pt x="16" y="16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" name="Freeform 1432"/>
            <p:cNvSpPr>
              <a:spLocks/>
            </p:cNvSpPr>
            <p:nvPr/>
          </p:nvSpPr>
          <p:spPr bwMode="auto">
            <a:xfrm>
              <a:off x="1889" y="2461"/>
              <a:ext cx="122" cy="123"/>
            </a:xfrm>
            <a:custGeom>
              <a:avLst/>
              <a:gdLst/>
              <a:ahLst/>
              <a:cxnLst>
                <a:cxn ang="0">
                  <a:pos x="35" y="46"/>
                </a:cxn>
                <a:cxn ang="0">
                  <a:pos x="49" y="31"/>
                </a:cxn>
                <a:cxn ang="0">
                  <a:pos x="0" y="0"/>
                </a:cxn>
                <a:cxn ang="0">
                  <a:pos x="35" y="46"/>
                </a:cxn>
              </a:cxnLst>
              <a:rect l="0" t="0" r="r" b="b"/>
              <a:pathLst>
                <a:path w="49" h="46">
                  <a:moveTo>
                    <a:pt x="35" y="46"/>
                  </a:moveTo>
                  <a:cubicBezTo>
                    <a:pt x="39" y="42"/>
                    <a:pt x="44" y="37"/>
                    <a:pt x="49" y="31"/>
                  </a:cubicBezTo>
                  <a:cubicBezTo>
                    <a:pt x="26" y="28"/>
                    <a:pt x="13" y="15"/>
                    <a:pt x="0" y="0"/>
                  </a:cubicBezTo>
                  <a:cubicBezTo>
                    <a:pt x="14" y="17"/>
                    <a:pt x="19" y="41"/>
                    <a:pt x="35" y="46"/>
                  </a:cubicBez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" name="Freeform 1433"/>
            <p:cNvSpPr>
              <a:spLocks/>
            </p:cNvSpPr>
            <p:nvPr/>
          </p:nvSpPr>
          <p:spPr bwMode="auto">
            <a:xfrm>
              <a:off x="2034" y="2792"/>
              <a:ext cx="70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"/>
                </a:cxn>
              </a:cxnLst>
              <a:rect l="0" t="0" r="r" b="b"/>
              <a:pathLst>
                <a:path w="28" h="3">
                  <a:moveTo>
                    <a:pt x="0" y="0"/>
                  </a:moveTo>
                  <a:cubicBezTo>
                    <a:pt x="12" y="3"/>
                    <a:pt x="28" y="1"/>
                    <a:pt x="28" y="1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" name="Freeform 1434"/>
            <p:cNvSpPr>
              <a:spLocks/>
            </p:cNvSpPr>
            <p:nvPr/>
          </p:nvSpPr>
          <p:spPr bwMode="auto">
            <a:xfrm>
              <a:off x="2194" y="2267"/>
              <a:ext cx="110" cy="12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45"/>
                </a:cxn>
                <a:cxn ang="0">
                  <a:pos x="9" y="40"/>
                </a:cxn>
                <a:cxn ang="0">
                  <a:pos x="44" y="0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cubicBezTo>
                    <a:pt x="21" y="8"/>
                    <a:pt x="6" y="33"/>
                    <a:pt x="0" y="45"/>
                  </a:cubicBezTo>
                  <a:cubicBezTo>
                    <a:pt x="3" y="44"/>
                    <a:pt x="6" y="42"/>
                    <a:pt x="9" y="40"/>
                  </a:cubicBezTo>
                  <a:cubicBezTo>
                    <a:pt x="25" y="31"/>
                    <a:pt x="37" y="18"/>
                    <a:pt x="44" y="0"/>
                  </a:cubicBez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" name="Freeform 1435"/>
            <p:cNvSpPr>
              <a:spLocks/>
            </p:cNvSpPr>
            <p:nvPr/>
          </p:nvSpPr>
          <p:spPr bwMode="auto">
            <a:xfrm>
              <a:off x="2524" y="2424"/>
              <a:ext cx="30" cy="61"/>
            </a:xfrm>
            <a:custGeom>
              <a:avLst/>
              <a:gdLst/>
              <a:ahLst/>
              <a:cxnLst>
                <a:cxn ang="0">
                  <a:pos x="10" y="13"/>
                </a:cxn>
                <a:cxn ang="0">
                  <a:pos x="6" y="0"/>
                </a:cxn>
                <a:cxn ang="0">
                  <a:pos x="10" y="23"/>
                </a:cxn>
              </a:cxnLst>
              <a:rect l="0" t="0" r="r" b="b"/>
              <a:pathLst>
                <a:path w="12" h="23">
                  <a:moveTo>
                    <a:pt x="10" y="13"/>
                  </a:moveTo>
                  <a:cubicBezTo>
                    <a:pt x="12" y="9"/>
                    <a:pt x="10" y="2"/>
                    <a:pt x="6" y="0"/>
                  </a:cubicBezTo>
                  <a:cubicBezTo>
                    <a:pt x="0" y="4"/>
                    <a:pt x="2" y="21"/>
                    <a:pt x="10" y="23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" name="Freeform 1436"/>
            <p:cNvSpPr>
              <a:spLocks/>
            </p:cNvSpPr>
            <p:nvPr/>
          </p:nvSpPr>
          <p:spPr bwMode="auto">
            <a:xfrm>
              <a:off x="2609" y="3152"/>
              <a:ext cx="5" cy="3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" h="12">
                  <a:moveTo>
                    <a:pt x="2" y="0"/>
                  </a:moveTo>
                  <a:cubicBezTo>
                    <a:pt x="0" y="4"/>
                    <a:pt x="0" y="8"/>
                    <a:pt x="0" y="12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" name="Freeform 1437"/>
            <p:cNvSpPr>
              <a:spLocks/>
            </p:cNvSpPr>
            <p:nvPr/>
          </p:nvSpPr>
          <p:spPr bwMode="auto">
            <a:xfrm>
              <a:off x="2501" y="3040"/>
              <a:ext cx="15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2" y="3"/>
                    <a:pt x="4" y="2"/>
                    <a:pt x="6" y="0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" name="Freeform 1438"/>
            <p:cNvSpPr>
              <a:spLocks/>
            </p:cNvSpPr>
            <p:nvPr/>
          </p:nvSpPr>
          <p:spPr bwMode="auto">
            <a:xfrm>
              <a:off x="1809" y="2955"/>
              <a:ext cx="5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0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1" y="3"/>
                    <a:pt x="1" y="1"/>
                    <a:pt x="2" y="0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" name="Freeform 1439"/>
            <p:cNvSpPr>
              <a:spLocks/>
            </p:cNvSpPr>
            <p:nvPr/>
          </p:nvSpPr>
          <p:spPr bwMode="auto">
            <a:xfrm>
              <a:off x="2069" y="2605"/>
              <a:ext cx="22" cy="2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9" y="3"/>
                </a:cxn>
                <a:cxn ang="0">
                  <a:pos x="0" y="5"/>
                </a:cxn>
              </a:cxnLst>
              <a:rect l="0" t="0" r="r" b="b"/>
              <a:pathLst>
                <a:path w="9" h="8">
                  <a:moveTo>
                    <a:pt x="2" y="0"/>
                  </a:moveTo>
                  <a:cubicBezTo>
                    <a:pt x="5" y="0"/>
                    <a:pt x="7" y="1"/>
                    <a:pt x="9" y="3"/>
                  </a:cubicBezTo>
                  <a:cubicBezTo>
                    <a:pt x="7" y="7"/>
                    <a:pt x="2" y="8"/>
                    <a:pt x="0" y="5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" name="Freeform 1440"/>
            <p:cNvSpPr>
              <a:spLocks/>
            </p:cNvSpPr>
            <p:nvPr/>
          </p:nvSpPr>
          <p:spPr bwMode="auto">
            <a:xfrm>
              <a:off x="1846" y="2413"/>
              <a:ext cx="38" cy="4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4" y="11"/>
                </a:cxn>
                <a:cxn ang="0">
                  <a:pos x="14" y="5"/>
                </a:cxn>
                <a:cxn ang="0">
                  <a:pos x="11" y="18"/>
                </a:cxn>
              </a:cxnLst>
              <a:rect l="0" t="0" r="r" b="b"/>
              <a:pathLst>
                <a:path w="15" h="18">
                  <a:moveTo>
                    <a:pt x="0" y="5"/>
                  </a:moveTo>
                  <a:cubicBezTo>
                    <a:pt x="1" y="3"/>
                    <a:pt x="4" y="1"/>
                    <a:pt x="6" y="0"/>
                  </a:cubicBezTo>
                  <a:cubicBezTo>
                    <a:pt x="7" y="4"/>
                    <a:pt x="5" y="8"/>
                    <a:pt x="4" y="11"/>
                  </a:cubicBezTo>
                  <a:cubicBezTo>
                    <a:pt x="7" y="9"/>
                    <a:pt x="10" y="5"/>
                    <a:pt x="14" y="5"/>
                  </a:cubicBezTo>
                  <a:cubicBezTo>
                    <a:pt x="15" y="9"/>
                    <a:pt x="12" y="14"/>
                    <a:pt x="11" y="18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" name="Freeform 1441"/>
            <p:cNvSpPr>
              <a:spLocks/>
            </p:cNvSpPr>
            <p:nvPr/>
          </p:nvSpPr>
          <p:spPr bwMode="auto">
            <a:xfrm>
              <a:off x="1726" y="2571"/>
              <a:ext cx="5" cy="2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0"/>
                </a:cxn>
              </a:cxnLst>
              <a:rect l="0" t="0" r="r" b="b"/>
              <a:pathLst>
                <a:path w="2" h="8">
                  <a:moveTo>
                    <a:pt x="0" y="8"/>
                  </a:moveTo>
                  <a:cubicBezTo>
                    <a:pt x="0" y="5"/>
                    <a:pt x="0" y="2"/>
                    <a:pt x="2" y="0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" name="Freeform 1442"/>
            <p:cNvSpPr>
              <a:spLocks/>
            </p:cNvSpPr>
            <p:nvPr/>
          </p:nvSpPr>
          <p:spPr bwMode="auto">
            <a:xfrm>
              <a:off x="1641" y="2832"/>
              <a:ext cx="40" cy="4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</a:cxnLst>
              <a:rect l="0" t="0" r="r" b="b"/>
              <a:pathLst>
                <a:path w="16" h="16">
                  <a:moveTo>
                    <a:pt x="5" y="3"/>
                  </a:moveTo>
                  <a:cubicBezTo>
                    <a:pt x="0" y="16"/>
                    <a:pt x="16" y="11"/>
                    <a:pt x="10" y="0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6" name="Freeform 1443"/>
            <p:cNvSpPr>
              <a:spLocks/>
            </p:cNvSpPr>
            <p:nvPr/>
          </p:nvSpPr>
          <p:spPr bwMode="auto">
            <a:xfrm>
              <a:off x="2259" y="3157"/>
              <a:ext cx="17" cy="3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" y="0"/>
                </a:cxn>
              </a:cxnLst>
              <a:rect l="0" t="0" r="r" b="b"/>
              <a:pathLst>
                <a:path w="7" h="11">
                  <a:moveTo>
                    <a:pt x="0" y="11"/>
                  </a:moveTo>
                  <a:cubicBezTo>
                    <a:pt x="5" y="4"/>
                    <a:pt x="7" y="0"/>
                    <a:pt x="7" y="0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7" name="Freeform 1444"/>
            <p:cNvSpPr>
              <a:spLocks/>
            </p:cNvSpPr>
            <p:nvPr/>
          </p:nvSpPr>
          <p:spPr bwMode="auto">
            <a:xfrm>
              <a:off x="1909" y="2253"/>
              <a:ext cx="85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31"/>
                </a:cxn>
              </a:cxnLst>
              <a:rect l="0" t="0" r="r" b="b"/>
              <a:pathLst>
                <a:path w="34" h="31">
                  <a:moveTo>
                    <a:pt x="0" y="0"/>
                  </a:moveTo>
                  <a:cubicBezTo>
                    <a:pt x="17" y="26"/>
                    <a:pt x="18" y="24"/>
                    <a:pt x="34" y="31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8" name="Freeform 1445"/>
            <p:cNvSpPr>
              <a:spLocks/>
            </p:cNvSpPr>
            <p:nvPr/>
          </p:nvSpPr>
          <p:spPr bwMode="auto">
            <a:xfrm>
              <a:off x="2661" y="2496"/>
              <a:ext cx="43" cy="6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1" y="10"/>
                </a:cxn>
                <a:cxn ang="0">
                  <a:pos x="0" y="24"/>
                </a:cxn>
              </a:cxnLst>
              <a:rect l="0" t="0" r="r" b="b"/>
              <a:pathLst>
                <a:path w="17" h="24">
                  <a:moveTo>
                    <a:pt x="17" y="0"/>
                  </a:moveTo>
                  <a:cubicBezTo>
                    <a:pt x="15" y="4"/>
                    <a:pt x="13" y="7"/>
                    <a:pt x="11" y="10"/>
                  </a:cubicBezTo>
                  <a:cubicBezTo>
                    <a:pt x="7" y="15"/>
                    <a:pt x="4" y="20"/>
                    <a:pt x="0" y="24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9" name="Freeform 1446"/>
            <p:cNvSpPr>
              <a:spLocks/>
            </p:cNvSpPr>
            <p:nvPr/>
          </p:nvSpPr>
          <p:spPr bwMode="auto">
            <a:xfrm>
              <a:off x="1594" y="2440"/>
              <a:ext cx="25" cy="88"/>
            </a:xfrm>
            <a:custGeom>
              <a:avLst/>
              <a:gdLst/>
              <a:ahLst/>
              <a:cxnLst>
                <a:cxn ang="0">
                  <a:pos x="10" y="33"/>
                </a:cxn>
                <a:cxn ang="0">
                  <a:pos x="0" y="0"/>
                </a:cxn>
              </a:cxnLst>
              <a:rect l="0" t="0" r="r" b="b"/>
              <a:pathLst>
                <a:path w="10" h="33">
                  <a:moveTo>
                    <a:pt x="10" y="33"/>
                  </a:moveTo>
                  <a:cubicBezTo>
                    <a:pt x="7" y="29"/>
                    <a:pt x="3" y="16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0" name="Freeform 1447"/>
            <p:cNvSpPr>
              <a:spLocks/>
            </p:cNvSpPr>
            <p:nvPr/>
          </p:nvSpPr>
          <p:spPr bwMode="auto">
            <a:xfrm>
              <a:off x="2571" y="2192"/>
              <a:ext cx="55" cy="8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8" y="31"/>
                </a:cxn>
              </a:cxnLst>
              <a:rect l="0" t="0" r="r" b="b"/>
              <a:pathLst>
                <a:path w="22" h="31">
                  <a:moveTo>
                    <a:pt x="0" y="2"/>
                  </a:moveTo>
                  <a:cubicBezTo>
                    <a:pt x="10" y="0"/>
                    <a:pt x="22" y="22"/>
                    <a:pt x="18" y="31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1" name="Freeform 1448"/>
            <p:cNvSpPr>
              <a:spLocks/>
            </p:cNvSpPr>
            <p:nvPr/>
          </p:nvSpPr>
          <p:spPr bwMode="auto">
            <a:xfrm>
              <a:off x="2639" y="2675"/>
              <a:ext cx="53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9"/>
                </a:cxn>
                <a:cxn ang="0">
                  <a:pos x="13" y="52"/>
                </a:cxn>
              </a:cxnLst>
              <a:rect l="0" t="0" r="r" b="b"/>
              <a:pathLst>
                <a:path w="21" h="52">
                  <a:moveTo>
                    <a:pt x="0" y="0"/>
                  </a:moveTo>
                  <a:cubicBezTo>
                    <a:pt x="6" y="18"/>
                    <a:pt x="17" y="27"/>
                    <a:pt x="19" y="39"/>
                  </a:cubicBezTo>
                  <a:cubicBezTo>
                    <a:pt x="21" y="51"/>
                    <a:pt x="13" y="52"/>
                    <a:pt x="13" y="52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" name="Freeform 1449"/>
            <p:cNvSpPr>
              <a:spLocks/>
            </p:cNvSpPr>
            <p:nvPr/>
          </p:nvSpPr>
          <p:spPr bwMode="auto">
            <a:xfrm>
              <a:off x="2594" y="2776"/>
              <a:ext cx="17" cy="3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1" y="0"/>
                  </a:moveTo>
                  <a:cubicBezTo>
                    <a:pt x="0" y="5"/>
                    <a:pt x="7" y="14"/>
                    <a:pt x="7" y="14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" name="Freeform 1450"/>
            <p:cNvSpPr>
              <a:spLocks/>
            </p:cNvSpPr>
            <p:nvPr/>
          </p:nvSpPr>
          <p:spPr bwMode="auto">
            <a:xfrm>
              <a:off x="2391" y="3165"/>
              <a:ext cx="85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0"/>
                </a:cxn>
              </a:cxnLst>
              <a:rect l="0" t="0" r="r" b="b"/>
              <a:pathLst>
                <a:path w="34" h="20">
                  <a:moveTo>
                    <a:pt x="0" y="0"/>
                  </a:moveTo>
                  <a:cubicBezTo>
                    <a:pt x="0" y="9"/>
                    <a:pt x="22" y="19"/>
                    <a:pt x="34" y="20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" name="Freeform 1451"/>
            <p:cNvSpPr>
              <a:spLocks/>
            </p:cNvSpPr>
            <p:nvPr/>
          </p:nvSpPr>
          <p:spPr bwMode="auto">
            <a:xfrm>
              <a:off x="1699" y="2224"/>
              <a:ext cx="70" cy="53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28" y="16"/>
                </a:cxn>
              </a:cxnLst>
              <a:rect l="0" t="0" r="r" b="b"/>
              <a:pathLst>
                <a:path w="28" h="20">
                  <a:moveTo>
                    <a:pt x="2" y="20"/>
                  </a:moveTo>
                  <a:cubicBezTo>
                    <a:pt x="0" y="6"/>
                    <a:pt x="17" y="0"/>
                    <a:pt x="28" y="16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5" name="Freeform 1452"/>
            <p:cNvSpPr>
              <a:spLocks/>
            </p:cNvSpPr>
            <p:nvPr/>
          </p:nvSpPr>
          <p:spPr bwMode="auto">
            <a:xfrm>
              <a:off x="1931" y="2307"/>
              <a:ext cx="58" cy="40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22" y="6"/>
                </a:cxn>
                <a:cxn ang="0">
                  <a:pos x="15" y="9"/>
                </a:cxn>
                <a:cxn ang="0">
                  <a:pos x="5" y="4"/>
                </a:cxn>
                <a:cxn ang="0">
                  <a:pos x="4" y="1"/>
                </a:cxn>
                <a:cxn ang="0">
                  <a:pos x="0" y="3"/>
                </a:cxn>
              </a:cxnLst>
              <a:rect l="0" t="0" r="r" b="b"/>
              <a:pathLst>
                <a:path w="23" h="15">
                  <a:moveTo>
                    <a:pt x="22" y="15"/>
                  </a:moveTo>
                  <a:cubicBezTo>
                    <a:pt x="23" y="12"/>
                    <a:pt x="23" y="9"/>
                    <a:pt x="22" y="6"/>
                  </a:cubicBezTo>
                  <a:cubicBezTo>
                    <a:pt x="20" y="7"/>
                    <a:pt x="17" y="8"/>
                    <a:pt x="15" y="9"/>
                  </a:cubicBezTo>
                  <a:cubicBezTo>
                    <a:pt x="17" y="0"/>
                    <a:pt x="14" y="0"/>
                    <a:pt x="5" y="4"/>
                  </a:cubicBezTo>
                  <a:cubicBezTo>
                    <a:pt x="5" y="3"/>
                    <a:pt x="5" y="2"/>
                    <a:pt x="4" y="1"/>
                  </a:cubicBezTo>
                  <a:cubicBezTo>
                    <a:pt x="3" y="1"/>
                    <a:pt x="1" y="2"/>
                    <a:pt x="0" y="3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6" name="Freeform 1453"/>
            <p:cNvSpPr>
              <a:spLocks/>
            </p:cNvSpPr>
            <p:nvPr/>
          </p:nvSpPr>
          <p:spPr bwMode="auto">
            <a:xfrm>
              <a:off x="2664" y="2779"/>
              <a:ext cx="43" cy="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2" y="10"/>
                </a:cxn>
                <a:cxn ang="0">
                  <a:pos x="4" y="0"/>
                </a:cxn>
              </a:cxnLst>
              <a:rect l="0" t="0" r="r" b="b"/>
              <a:pathLst>
                <a:path w="17" h="13">
                  <a:moveTo>
                    <a:pt x="0" y="6"/>
                  </a:moveTo>
                  <a:cubicBezTo>
                    <a:pt x="4" y="7"/>
                    <a:pt x="7" y="13"/>
                    <a:pt x="12" y="10"/>
                  </a:cubicBezTo>
                  <a:cubicBezTo>
                    <a:pt x="17" y="6"/>
                    <a:pt x="7" y="1"/>
                    <a:pt x="4" y="0"/>
                  </a:cubicBezTo>
                </a:path>
              </a:pathLst>
            </a:custGeom>
            <a:noFill/>
            <a:ln w="12700" cap="rnd">
              <a:solidFill>
                <a:srgbClr val="E6C1C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7" name="Freeform 1454"/>
            <p:cNvSpPr>
              <a:spLocks/>
            </p:cNvSpPr>
            <p:nvPr/>
          </p:nvSpPr>
          <p:spPr bwMode="auto">
            <a:xfrm>
              <a:off x="1601" y="2179"/>
              <a:ext cx="1133" cy="1106"/>
            </a:xfrm>
            <a:custGeom>
              <a:avLst/>
              <a:gdLst/>
              <a:ahLst/>
              <a:cxnLst>
                <a:cxn ang="0">
                  <a:pos x="60" y="351"/>
                </a:cxn>
                <a:cxn ang="0">
                  <a:pos x="91" y="320"/>
                </a:cxn>
                <a:cxn ang="0">
                  <a:pos x="138" y="376"/>
                </a:cxn>
                <a:cxn ang="0">
                  <a:pos x="216" y="373"/>
                </a:cxn>
                <a:cxn ang="0">
                  <a:pos x="246" y="364"/>
                </a:cxn>
                <a:cxn ang="0">
                  <a:pos x="279" y="370"/>
                </a:cxn>
                <a:cxn ang="0">
                  <a:pos x="337" y="356"/>
                </a:cxn>
                <a:cxn ang="0">
                  <a:pos x="366" y="401"/>
                </a:cxn>
                <a:cxn ang="0">
                  <a:pos x="439" y="374"/>
                </a:cxn>
                <a:cxn ang="0">
                  <a:pos x="450" y="333"/>
                </a:cxn>
                <a:cxn ang="0">
                  <a:pos x="388" y="239"/>
                </a:cxn>
                <a:cxn ang="0">
                  <a:pos x="416" y="181"/>
                </a:cxn>
                <a:cxn ang="0">
                  <a:pos x="412" y="46"/>
                </a:cxn>
                <a:cxn ang="0">
                  <a:pos x="342" y="31"/>
                </a:cxn>
                <a:cxn ang="0">
                  <a:pos x="343" y="29"/>
                </a:cxn>
                <a:cxn ang="0">
                  <a:pos x="313" y="31"/>
                </a:cxn>
                <a:cxn ang="0">
                  <a:pos x="287" y="16"/>
                </a:cxn>
                <a:cxn ang="0">
                  <a:pos x="246" y="73"/>
                </a:cxn>
                <a:cxn ang="0">
                  <a:pos x="129" y="67"/>
                </a:cxn>
                <a:cxn ang="0">
                  <a:pos x="41" y="37"/>
                </a:cxn>
                <a:cxn ang="0">
                  <a:pos x="39" y="108"/>
                </a:cxn>
                <a:cxn ang="0">
                  <a:pos x="40" y="108"/>
                </a:cxn>
                <a:cxn ang="0">
                  <a:pos x="30" y="110"/>
                </a:cxn>
                <a:cxn ang="0">
                  <a:pos x="11" y="170"/>
                </a:cxn>
                <a:cxn ang="0">
                  <a:pos x="11" y="229"/>
                </a:cxn>
                <a:cxn ang="0">
                  <a:pos x="51" y="279"/>
                </a:cxn>
                <a:cxn ang="0">
                  <a:pos x="18" y="315"/>
                </a:cxn>
                <a:cxn ang="0">
                  <a:pos x="3" y="340"/>
                </a:cxn>
              </a:cxnLst>
              <a:rect l="0" t="0" r="r" b="b"/>
              <a:pathLst>
                <a:path w="453" h="415">
                  <a:moveTo>
                    <a:pt x="60" y="351"/>
                  </a:moveTo>
                  <a:cubicBezTo>
                    <a:pt x="68" y="343"/>
                    <a:pt x="89" y="322"/>
                    <a:pt x="91" y="320"/>
                  </a:cubicBezTo>
                  <a:cubicBezTo>
                    <a:pt x="97" y="339"/>
                    <a:pt x="99" y="365"/>
                    <a:pt x="138" y="376"/>
                  </a:cubicBezTo>
                  <a:cubicBezTo>
                    <a:pt x="176" y="386"/>
                    <a:pt x="202" y="379"/>
                    <a:pt x="216" y="373"/>
                  </a:cubicBezTo>
                  <a:cubicBezTo>
                    <a:pt x="222" y="370"/>
                    <a:pt x="237" y="364"/>
                    <a:pt x="246" y="364"/>
                  </a:cubicBezTo>
                  <a:cubicBezTo>
                    <a:pt x="258" y="363"/>
                    <a:pt x="267" y="366"/>
                    <a:pt x="279" y="370"/>
                  </a:cubicBezTo>
                  <a:cubicBezTo>
                    <a:pt x="299" y="376"/>
                    <a:pt x="314" y="373"/>
                    <a:pt x="337" y="356"/>
                  </a:cubicBezTo>
                  <a:cubicBezTo>
                    <a:pt x="334" y="365"/>
                    <a:pt x="342" y="389"/>
                    <a:pt x="366" y="401"/>
                  </a:cubicBezTo>
                  <a:cubicBezTo>
                    <a:pt x="397" y="415"/>
                    <a:pt x="427" y="401"/>
                    <a:pt x="439" y="374"/>
                  </a:cubicBezTo>
                  <a:cubicBezTo>
                    <a:pt x="445" y="361"/>
                    <a:pt x="448" y="346"/>
                    <a:pt x="450" y="333"/>
                  </a:cubicBezTo>
                  <a:cubicBezTo>
                    <a:pt x="453" y="305"/>
                    <a:pt x="441" y="231"/>
                    <a:pt x="388" y="239"/>
                  </a:cubicBezTo>
                  <a:cubicBezTo>
                    <a:pt x="393" y="232"/>
                    <a:pt x="405" y="219"/>
                    <a:pt x="416" y="181"/>
                  </a:cubicBezTo>
                  <a:cubicBezTo>
                    <a:pt x="428" y="127"/>
                    <a:pt x="432" y="81"/>
                    <a:pt x="412" y="46"/>
                  </a:cubicBezTo>
                  <a:cubicBezTo>
                    <a:pt x="392" y="8"/>
                    <a:pt x="359" y="0"/>
                    <a:pt x="342" y="31"/>
                  </a:cubicBezTo>
                  <a:cubicBezTo>
                    <a:pt x="342" y="30"/>
                    <a:pt x="343" y="30"/>
                    <a:pt x="343" y="29"/>
                  </a:cubicBezTo>
                  <a:cubicBezTo>
                    <a:pt x="339" y="34"/>
                    <a:pt x="328" y="34"/>
                    <a:pt x="313" y="31"/>
                  </a:cubicBezTo>
                  <a:cubicBezTo>
                    <a:pt x="300" y="29"/>
                    <a:pt x="288" y="23"/>
                    <a:pt x="287" y="16"/>
                  </a:cubicBezTo>
                  <a:cubicBezTo>
                    <a:pt x="280" y="43"/>
                    <a:pt x="267" y="61"/>
                    <a:pt x="246" y="73"/>
                  </a:cubicBezTo>
                  <a:cubicBezTo>
                    <a:pt x="194" y="101"/>
                    <a:pt x="161" y="89"/>
                    <a:pt x="129" y="67"/>
                  </a:cubicBezTo>
                  <a:cubicBezTo>
                    <a:pt x="100" y="46"/>
                    <a:pt x="70" y="25"/>
                    <a:pt x="41" y="37"/>
                  </a:cubicBezTo>
                  <a:cubicBezTo>
                    <a:pt x="12" y="49"/>
                    <a:pt x="18" y="81"/>
                    <a:pt x="39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37" y="108"/>
                    <a:pt x="33" y="109"/>
                    <a:pt x="30" y="110"/>
                  </a:cubicBezTo>
                  <a:cubicBezTo>
                    <a:pt x="1" y="122"/>
                    <a:pt x="2" y="146"/>
                    <a:pt x="11" y="170"/>
                  </a:cubicBezTo>
                  <a:cubicBezTo>
                    <a:pt x="20" y="195"/>
                    <a:pt x="20" y="207"/>
                    <a:pt x="11" y="229"/>
                  </a:cubicBezTo>
                  <a:cubicBezTo>
                    <a:pt x="0" y="255"/>
                    <a:pt x="5" y="286"/>
                    <a:pt x="51" y="279"/>
                  </a:cubicBezTo>
                  <a:cubicBezTo>
                    <a:pt x="45" y="287"/>
                    <a:pt x="25" y="310"/>
                    <a:pt x="18" y="315"/>
                  </a:cubicBezTo>
                  <a:cubicBezTo>
                    <a:pt x="11" y="319"/>
                    <a:pt x="2" y="330"/>
                    <a:pt x="3" y="340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8" name="Freeform 1455"/>
            <p:cNvSpPr>
              <a:spLocks/>
            </p:cNvSpPr>
            <p:nvPr/>
          </p:nvSpPr>
          <p:spPr bwMode="auto">
            <a:xfrm>
              <a:off x="2314" y="2197"/>
              <a:ext cx="155" cy="72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8" y="24"/>
                </a:cxn>
                <a:cxn ang="0">
                  <a:pos x="59" y="21"/>
                </a:cxn>
                <a:cxn ang="0">
                  <a:pos x="33" y="4"/>
                </a:cxn>
                <a:cxn ang="0">
                  <a:pos x="2" y="7"/>
                </a:cxn>
              </a:cxnLst>
              <a:rect l="0" t="0" r="r" b="b"/>
              <a:pathLst>
                <a:path w="62" h="27">
                  <a:moveTo>
                    <a:pt x="2" y="7"/>
                  </a:moveTo>
                  <a:cubicBezTo>
                    <a:pt x="0" y="14"/>
                    <a:pt x="13" y="21"/>
                    <a:pt x="28" y="24"/>
                  </a:cubicBezTo>
                  <a:cubicBezTo>
                    <a:pt x="43" y="27"/>
                    <a:pt x="56" y="27"/>
                    <a:pt x="59" y="21"/>
                  </a:cubicBezTo>
                  <a:cubicBezTo>
                    <a:pt x="62" y="14"/>
                    <a:pt x="50" y="6"/>
                    <a:pt x="33" y="4"/>
                  </a:cubicBezTo>
                  <a:cubicBezTo>
                    <a:pt x="16" y="2"/>
                    <a:pt x="4" y="0"/>
                    <a:pt x="2" y="7"/>
                  </a:cubicBezTo>
                  <a:close/>
                </a:path>
              </a:pathLst>
            </a:custGeom>
            <a:solidFill>
              <a:srgbClr val="F7EC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9" name="Freeform 1456"/>
            <p:cNvSpPr>
              <a:spLocks/>
            </p:cNvSpPr>
            <p:nvPr/>
          </p:nvSpPr>
          <p:spPr bwMode="auto">
            <a:xfrm>
              <a:off x="2336" y="2219"/>
              <a:ext cx="103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" y="6"/>
                </a:cxn>
                <a:cxn ang="0">
                  <a:pos x="15" y="9"/>
                </a:cxn>
                <a:cxn ang="0">
                  <a:pos x="18" y="8"/>
                </a:cxn>
                <a:cxn ang="0">
                  <a:pos x="21" y="10"/>
                </a:cxn>
                <a:cxn ang="0">
                  <a:pos x="33" y="11"/>
                </a:cxn>
                <a:cxn ang="0">
                  <a:pos x="40" y="8"/>
                </a:cxn>
                <a:cxn ang="0">
                  <a:pos x="31" y="5"/>
                </a:cxn>
                <a:cxn ang="0">
                  <a:pos x="26" y="4"/>
                </a:cxn>
                <a:cxn ang="0">
                  <a:pos x="20" y="4"/>
                </a:cxn>
                <a:cxn ang="0">
                  <a:pos x="16" y="1"/>
                </a:cxn>
                <a:cxn ang="0">
                  <a:pos x="11" y="2"/>
                </a:cxn>
                <a:cxn ang="0">
                  <a:pos x="5" y="1"/>
                </a:cxn>
                <a:cxn ang="0">
                  <a:pos x="1" y="2"/>
                </a:cxn>
              </a:cxnLst>
              <a:rect l="0" t="0" r="r" b="b"/>
              <a:pathLst>
                <a:path w="41" h="12">
                  <a:moveTo>
                    <a:pt x="0" y="2"/>
                  </a:moveTo>
                  <a:cubicBezTo>
                    <a:pt x="1" y="6"/>
                    <a:pt x="6" y="3"/>
                    <a:pt x="9" y="6"/>
                  </a:cubicBezTo>
                  <a:cubicBezTo>
                    <a:pt x="11" y="7"/>
                    <a:pt x="11" y="9"/>
                    <a:pt x="15" y="9"/>
                  </a:cubicBezTo>
                  <a:cubicBezTo>
                    <a:pt x="16" y="9"/>
                    <a:pt x="17" y="8"/>
                    <a:pt x="18" y="8"/>
                  </a:cubicBezTo>
                  <a:cubicBezTo>
                    <a:pt x="19" y="9"/>
                    <a:pt x="20" y="10"/>
                    <a:pt x="21" y="10"/>
                  </a:cubicBezTo>
                  <a:cubicBezTo>
                    <a:pt x="25" y="11"/>
                    <a:pt x="29" y="11"/>
                    <a:pt x="33" y="11"/>
                  </a:cubicBezTo>
                  <a:cubicBezTo>
                    <a:pt x="35" y="12"/>
                    <a:pt x="41" y="12"/>
                    <a:pt x="40" y="8"/>
                  </a:cubicBezTo>
                  <a:cubicBezTo>
                    <a:pt x="39" y="3"/>
                    <a:pt x="34" y="6"/>
                    <a:pt x="31" y="5"/>
                  </a:cubicBezTo>
                  <a:cubicBezTo>
                    <a:pt x="30" y="5"/>
                    <a:pt x="28" y="4"/>
                    <a:pt x="26" y="4"/>
                  </a:cubicBezTo>
                  <a:cubicBezTo>
                    <a:pt x="24" y="3"/>
                    <a:pt x="23" y="4"/>
                    <a:pt x="20" y="4"/>
                  </a:cubicBezTo>
                  <a:cubicBezTo>
                    <a:pt x="19" y="3"/>
                    <a:pt x="18" y="2"/>
                    <a:pt x="16" y="1"/>
                  </a:cubicBezTo>
                  <a:cubicBezTo>
                    <a:pt x="14" y="0"/>
                    <a:pt x="13" y="1"/>
                    <a:pt x="11" y="2"/>
                  </a:cubicBezTo>
                  <a:cubicBezTo>
                    <a:pt x="9" y="2"/>
                    <a:pt x="7" y="1"/>
                    <a:pt x="5" y="1"/>
                  </a:cubicBezTo>
                  <a:cubicBezTo>
                    <a:pt x="3" y="1"/>
                    <a:pt x="2" y="2"/>
                    <a:pt x="1" y="2"/>
                  </a:cubicBezTo>
                </a:path>
              </a:pathLst>
            </a:custGeom>
            <a:solidFill>
              <a:srgbClr val="BB5A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0" name="Freeform 1457"/>
            <p:cNvSpPr>
              <a:spLocks/>
            </p:cNvSpPr>
            <p:nvPr/>
          </p:nvSpPr>
          <p:spPr bwMode="auto">
            <a:xfrm>
              <a:off x="2314" y="2197"/>
              <a:ext cx="155" cy="72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8" y="24"/>
                </a:cxn>
                <a:cxn ang="0">
                  <a:pos x="59" y="21"/>
                </a:cxn>
                <a:cxn ang="0">
                  <a:pos x="33" y="4"/>
                </a:cxn>
                <a:cxn ang="0">
                  <a:pos x="2" y="7"/>
                </a:cxn>
              </a:cxnLst>
              <a:rect l="0" t="0" r="r" b="b"/>
              <a:pathLst>
                <a:path w="62" h="27">
                  <a:moveTo>
                    <a:pt x="2" y="7"/>
                  </a:moveTo>
                  <a:cubicBezTo>
                    <a:pt x="0" y="14"/>
                    <a:pt x="13" y="21"/>
                    <a:pt x="28" y="24"/>
                  </a:cubicBezTo>
                  <a:cubicBezTo>
                    <a:pt x="43" y="27"/>
                    <a:pt x="56" y="27"/>
                    <a:pt x="59" y="21"/>
                  </a:cubicBezTo>
                  <a:cubicBezTo>
                    <a:pt x="62" y="14"/>
                    <a:pt x="50" y="6"/>
                    <a:pt x="33" y="4"/>
                  </a:cubicBezTo>
                  <a:cubicBezTo>
                    <a:pt x="16" y="2"/>
                    <a:pt x="4" y="0"/>
                    <a:pt x="2" y="7"/>
                  </a:cubicBez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1" name="Freeform 1458"/>
            <p:cNvSpPr>
              <a:spLocks/>
            </p:cNvSpPr>
            <p:nvPr/>
          </p:nvSpPr>
          <p:spPr bwMode="auto">
            <a:xfrm>
              <a:off x="2336" y="2219"/>
              <a:ext cx="103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" y="6"/>
                </a:cxn>
                <a:cxn ang="0">
                  <a:pos x="15" y="9"/>
                </a:cxn>
                <a:cxn ang="0">
                  <a:pos x="18" y="8"/>
                </a:cxn>
                <a:cxn ang="0">
                  <a:pos x="21" y="10"/>
                </a:cxn>
                <a:cxn ang="0">
                  <a:pos x="33" y="11"/>
                </a:cxn>
                <a:cxn ang="0">
                  <a:pos x="40" y="8"/>
                </a:cxn>
                <a:cxn ang="0">
                  <a:pos x="31" y="5"/>
                </a:cxn>
                <a:cxn ang="0">
                  <a:pos x="26" y="4"/>
                </a:cxn>
                <a:cxn ang="0">
                  <a:pos x="20" y="4"/>
                </a:cxn>
                <a:cxn ang="0">
                  <a:pos x="16" y="1"/>
                </a:cxn>
                <a:cxn ang="0">
                  <a:pos x="11" y="2"/>
                </a:cxn>
                <a:cxn ang="0">
                  <a:pos x="5" y="1"/>
                </a:cxn>
                <a:cxn ang="0">
                  <a:pos x="1" y="2"/>
                </a:cxn>
              </a:cxnLst>
              <a:rect l="0" t="0" r="r" b="b"/>
              <a:pathLst>
                <a:path w="41" h="12">
                  <a:moveTo>
                    <a:pt x="0" y="2"/>
                  </a:moveTo>
                  <a:cubicBezTo>
                    <a:pt x="1" y="6"/>
                    <a:pt x="6" y="3"/>
                    <a:pt x="9" y="6"/>
                  </a:cubicBezTo>
                  <a:cubicBezTo>
                    <a:pt x="11" y="7"/>
                    <a:pt x="11" y="9"/>
                    <a:pt x="15" y="9"/>
                  </a:cubicBezTo>
                  <a:cubicBezTo>
                    <a:pt x="16" y="9"/>
                    <a:pt x="17" y="8"/>
                    <a:pt x="18" y="8"/>
                  </a:cubicBezTo>
                  <a:cubicBezTo>
                    <a:pt x="19" y="9"/>
                    <a:pt x="20" y="10"/>
                    <a:pt x="21" y="10"/>
                  </a:cubicBezTo>
                  <a:cubicBezTo>
                    <a:pt x="25" y="11"/>
                    <a:pt x="29" y="11"/>
                    <a:pt x="33" y="11"/>
                  </a:cubicBezTo>
                  <a:cubicBezTo>
                    <a:pt x="35" y="12"/>
                    <a:pt x="41" y="12"/>
                    <a:pt x="40" y="8"/>
                  </a:cubicBezTo>
                  <a:cubicBezTo>
                    <a:pt x="39" y="3"/>
                    <a:pt x="34" y="6"/>
                    <a:pt x="31" y="5"/>
                  </a:cubicBezTo>
                  <a:cubicBezTo>
                    <a:pt x="30" y="5"/>
                    <a:pt x="28" y="4"/>
                    <a:pt x="26" y="4"/>
                  </a:cubicBezTo>
                  <a:cubicBezTo>
                    <a:pt x="24" y="3"/>
                    <a:pt x="23" y="4"/>
                    <a:pt x="20" y="4"/>
                  </a:cubicBezTo>
                  <a:cubicBezTo>
                    <a:pt x="19" y="3"/>
                    <a:pt x="18" y="2"/>
                    <a:pt x="16" y="1"/>
                  </a:cubicBezTo>
                  <a:cubicBezTo>
                    <a:pt x="14" y="0"/>
                    <a:pt x="13" y="1"/>
                    <a:pt x="11" y="2"/>
                  </a:cubicBezTo>
                  <a:cubicBezTo>
                    <a:pt x="9" y="2"/>
                    <a:pt x="7" y="1"/>
                    <a:pt x="5" y="1"/>
                  </a:cubicBezTo>
                  <a:cubicBezTo>
                    <a:pt x="3" y="1"/>
                    <a:pt x="2" y="2"/>
                    <a:pt x="1" y="2"/>
                  </a:cubicBezTo>
                </a:path>
              </a:pathLst>
            </a:custGeom>
            <a:noFill/>
            <a:ln w="7938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289"/>
          <p:cNvGrpSpPr>
            <a:grpSpLocks/>
          </p:cNvGrpSpPr>
          <p:nvPr/>
        </p:nvGrpSpPr>
        <p:grpSpPr bwMode="auto">
          <a:xfrm>
            <a:off x="2428860" y="571480"/>
            <a:ext cx="2714644" cy="1928826"/>
            <a:chOff x="2148" y="1508"/>
            <a:chExt cx="1458" cy="1267"/>
          </a:xfrm>
        </p:grpSpPr>
        <p:sp>
          <p:nvSpPr>
            <p:cNvPr id="133" name="Freeform 1270"/>
            <p:cNvSpPr>
              <a:spLocks/>
            </p:cNvSpPr>
            <p:nvPr/>
          </p:nvSpPr>
          <p:spPr bwMode="auto">
            <a:xfrm>
              <a:off x="2198" y="1735"/>
              <a:ext cx="1408" cy="1026"/>
            </a:xfrm>
            <a:custGeom>
              <a:avLst/>
              <a:gdLst/>
              <a:ahLst/>
              <a:cxnLst>
                <a:cxn ang="0">
                  <a:pos x="101" y="353"/>
                </a:cxn>
                <a:cxn ang="0">
                  <a:pos x="174" y="283"/>
                </a:cxn>
                <a:cxn ang="0">
                  <a:pos x="251" y="219"/>
                </a:cxn>
                <a:cxn ang="0">
                  <a:pos x="329" y="163"/>
                </a:cxn>
                <a:cxn ang="0">
                  <a:pos x="453" y="97"/>
                </a:cxn>
                <a:cxn ang="0">
                  <a:pos x="502" y="69"/>
                </a:cxn>
                <a:cxn ang="0">
                  <a:pos x="554" y="11"/>
                </a:cxn>
                <a:cxn ang="0">
                  <a:pos x="455" y="57"/>
                </a:cxn>
                <a:cxn ang="0">
                  <a:pos x="362" y="78"/>
                </a:cxn>
                <a:cxn ang="0">
                  <a:pos x="293" y="94"/>
                </a:cxn>
                <a:cxn ang="0">
                  <a:pos x="213" y="144"/>
                </a:cxn>
                <a:cxn ang="0">
                  <a:pos x="133" y="167"/>
                </a:cxn>
                <a:cxn ang="0">
                  <a:pos x="91" y="256"/>
                </a:cxn>
                <a:cxn ang="0">
                  <a:pos x="41" y="316"/>
                </a:cxn>
                <a:cxn ang="0">
                  <a:pos x="15" y="373"/>
                </a:cxn>
                <a:cxn ang="0">
                  <a:pos x="101" y="353"/>
                </a:cxn>
              </a:cxnLst>
              <a:rect l="0" t="0" r="r" b="b"/>
              <a:pathLst>
                <a:path w="563" h="385">
                  <a:moveTo>
                    <a:pt x="101" y="353"/>
                  </a:moveTo>
                  <a:cubicBezTo>
                    <a:pt x="144" y="322"/>
                    <a:pt x="147" y="302"/>
                    <a:pt x="174" y="283"/>
                  </a:cubicBezTo>
                  <a:cubicBezTo>
                    <a:pt x="200" y="264"/>
                    <a:pt x="217" y="247"/>
                    <a:pt x="251" y="219"/>
                  </a:cubicBezTo>
                  <a:cubicBezTo>
                    <a:pt x="276" y="198"/>
                    <a:pt x="318" y="178"/>
                    <a:pt x="329" y="163"/>
                  </a:cubicBezTo>
                  <a:cubicBezTo>
                    <a:pt x="372" y="166"/>
                    <a:pt x="394" y="137"/>
                    <a:pt x="453" y="97"/>
                  </a:cubicBezTo>
                  <a:cubicBezTo>
                    <a:pt x="466" y="88"/>
                    <a:pt x="491" y="80"/>
                    <a:pt x="502" y="69"/>
                  </a:cubicBezTo>
                  <a:cubicBezTo>
                    <a:pt x="539" y="32"/>
                    <a:pt x="563" y="19"/>
                    <a:pt x="554" y="11"/>
                  </a:cubicBezTo>
                  <a:cubicBezTo>
                    <a:pt x="542" y="0"/>
                    <a:pt x="505" y="38"/>
                    <a:pt x="455" y="57"/>
                  </a:cubicBezTo>
                  <a:cubicBezTo>
                    <a:pt x="405" y="76"/>
                    <a:pt x="399" y="73"/>
                    <a:pt x="362" y="78"/>
                  </a:cubicBezTo>
                  <a:cubicBezTo>
                    <a:pt x="326" y="82"/>
                    <a:pt x="317" y="81"/>
                    <a:pt x="293" y="94"/>
                  </a:cubicBezTo>
                  <a:cubicBezTo>
                    <a:pt x="269" y="108"/>
                    <a:pt x="239" y="128"/>
                    <a:pt x="213" y="144"/>
                  </a:cubicBezTo>
                  <a:cubicBezTo>
                    <a:pt x="186" y="159"/>
                    <a:pt x="167" y="144"/>
                    <a:pt x="133" y="167"/>
                  </a:cubicBezTo>
                  <a:cubicBezTo>
                    <a:pt x="99" y="190"/>
                    <a:pt x="93" y="234"/>
                    <a:pt x="91" y="256"/>
                  </a:cubicBezTo>
                  <a:cubicBezTo>
                    <a:pt x="89" y="278"/>
                    <a:pt x="60" y="296"/>
                    <a:pt x="41" y="316"/>
                  </a:cubicBezTo>
                  <a:cubicBezTo>
                    <a:pt x="16" y="340"/>
                    <a:pt x="0" y="358"/>
                    <a:pt x="15" y="373"/>
                  </a:cubicBezTo>
                  <a:cubicBezTo>
                    <a:pt x="26" y="385"/>
                    <a:pt x="58" y="384"/>
                    <a:pt x="101" y="353"/>
                  </a:cubicBezTo>
                  <a:close/>
                </a:path>
              </a:pathLst>
            </a:custGeom>
            <a:solidFill>
              <a:srgbClr val="7D445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" name="Freeform 1271"/>
            <p:cNvSpPr>
              <a:spLocks/>
            </p:cNvSpPr>
            <p:nvPr/>
          </p:nvSpPr>
          <p:spPr bwMode="auto">
            <a:xfrm>
              <a:off x="2148" y="1508"/>
              <a:ext cx="1438" cy="1221"/>
            </a:xfrm>
            <a:custGeom>
              <a:avLst/>
              <a:gdLst/>
              <a:ahLst/>
              <a:cxnLst>
                <a:cxn ang="0">
                  <a:pos x="61" y="401"/>
                </a:cxn>
                <a:cxn ang="0">
                  <a:pos x="111" y="341"/>
                </a:cxn>
                <a:cxn ang="0">
                  <a:pos x="153" y="252"/>
                </a:cxn>
                <a:cxn ang="0">
                  <a:pos x="233" y="229"/>
                </a:cxn>
                <a:cxn ang="0">
                  <a:pos x="313" y="179"/>
                </a:cxn>
                <a:cxn ang="0">
                  <a:pos x="382" y="163"/>
                </a:cxn>
                <a:cxn ang="0">
                  <a:pos x="475" y="142"/>
                </a:cxn>
                <a:cxn ang="0">
                  <a:pos x="574" y="96"/>
                </a:cxn>
                <a:cxn ang="0">
                  <a:pos x="575" y="96"/>
                </a:cxn>
                <a:cxn ang="0">
                  <a:pos x="493" y="60"/>
                </a:cxn>
                <a:cxn ang="0">
                  <a:pos x="407" y="54"/>
                </a:cxn>
                <a:cxn ang="0">
                  <a:pos x="380" y="59"/>
                </a:cxn>
                <a:cxn ang="0">
                  <a:pos x="94" y="35"/>
                </a:cxn>
                <a:cxn ang="0">
                  <a:pos x="11" y="171"/>
                </a:cxn>
                <a:cxn ang="0">
                  <a:pos x="17" y="335"/>
                </a:cxn>
                <a:cxn ang="0">
                  <a:pos x="35" y="458"/>
                </a:cxn>
                <a:cxn ang="0">
                  <a:pos x="61" y="401"/>
                </a:cxn>
              </a:cxnLst>
              <a:rect l="0" t="0" r="r" b="b"/>
              <a:pathLst>
                <a:path w="575" h="458">
                  <a:moveTo>
                    <a:pt x="61" y="401"/>
                  </a:moveTo>
                  <a:cubicBezTo>
                    <a:pt x="80" y="381"/>
                    <a:pt x="109" y="363"/>
                    <a:pt x="111" y="341"/>
                  </a:cubicBezTo>
                  <a:cubicBezTo>
                    <a:pt x="113" y="319"/>
                    <a:pt x="119" y="275"/>
                    <a:pt x="153" y="252"/>
                  </a:cubicBezTo>
                  <a:cubicBezTo>
                    <a:pt x="187" y="229"/>
                    <a:pt x="206" y="244"/>
                    <a:pt x="233" y="229"/>
                  </a:cubicBezTo>
                  <a:cubicBezTo>
                    <a:pt x="259" y="213"/>
                    <a:pt x="289" y="193"/>
                    <a:pt x="313" y="179"/>
                  </a:cubicBezTo>
                  <a:cubicBezTo>
                    <a:pt x="337" y="166"/>
                    <a:pt x="346" y="167"/>
                    <a:pt x="382" y="163"/>
                  </a:cubicBezTo>
                  <a:cubicBezTo>
                    <a:pt x="419" y="158"/>
                    <a:pt x="425" y="161"/>
                    <a:pt x="475" y="142"/>
                  </a:cubicBezTo>
                  <a:cubicBezTo>
                    <a:pt x="525" y="123"/>
                    <a:pt x="562" y="85"/>
                    <a:pt x="574" y="96"/>
                  </a:cubicBezTo>
                  <a:cubicBezTo>
                    <a:pt x="574" y="96"/>
                    <a:pt x="574" y="96"/>
                    <a:pt x="575" y="96"/>
                  </a:cubicBezTo>
                  <a:cubicBezTo>
                    <a:pt x="573" y="75"/>
                    <a:pt x="536" y="70"/>
                    <a:pt x="493" y="60"/>
                  </a:cubicBezTo>
                  <a:cubicBezTo>
                    <a:pt x="465" y="54"/>
                    <a:pt x="428" y="48"/>
                    <a:pt x="407" y="54"/>
                  </a:cubicBezTo>
                  <a:cubicBezTo>
                    <a:pt x="398" y="56"/>
                    <a:pt x="389" y="60"/>
                    <a:pt x="380" y="59"/>
                  </a:cubicBezTo>
                  <a:cubicBezTo>
                    <a:pt x="341" y="53"/>
                    <a:pt x="187" y="0"/>
                    <a:pt x="94" y="35"/>
                  </a:cubicBezTo>
                  <a:cubicBezTo>
                    <a:pt x="40" y="55"/>
                    <a:pt x="20" y="107"/>
                    <a:pt x="11" y="171"/>
                  </a:cubicBezTo>
                  <a:cubicBezTo>
                    <a:pt x="0" y="255"/>
                    <a:pt x="15" y="306"/>
                    <a:pt x="17" y="335"/>
                  </a:cubicBezTo>
                  <a:cubicBezTo>
                    <a:pt x="19" y="362"/>
                    <a:pt x="3" y="434"/>
                    <a:pt x="35" y="458"/>
                  </a:cubicBezTo>
                  <a:cubicBezTo>
                    <a:pt x="20" y="443"/>
                    <a:pt x="36" y="425"/>
                    <a:pt x="61" y="401"/>
                  </a:cubicBezTo>
                  <a:close/>
                </a:path>
              </a:pathLst>
            </a:custGeom>
            <a:solidFill>
              <a:srgbClr val="9C71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" name="Freeform 1272"/>
            <p:cNvSpPr>
              <a:spLocks/>
            </p:cNvSpPr>
            <p:nvPr/>
          </p:nvSpPr>
          <p:spPr bwMode="auto">
            <a:xfrm>
              <a:off x="2201" y="1564"/>
              <a:ext cx="610" cy="469"/>
            </a:xfrm>
            <a:custGeom>
              <a:avLst/>
              <a:gdLst/>
              <a:ahLst/>
              <a:cxnLst>
                <a:cxn ang="0">
                  <a:pos x="244" y="25"/>
                </a:cxn>
                <a:cxn ang="0">
                  <a:pos x="65" y="28"/>
                </a:cxn>
                <a:cxn ang="0">
                  <a:pos x="0" y="176"/>
                </a:cxn>
                <a:cxn ang="0">
                  <a:pos x="75" y="31"/>
                </a:cxn>
                <a:cxn ang="0">
                  <a:pos x="244" y="25"/>
                </a:cxn>
              </a:cxnLst>
              <a:rect l="0" t="0" r="r" b="b"/>
              <a:pathLst>
                <a:path w="244" h="176">
                  <a:moveTo>
                    <a:pt x="244" y="25"/>
                  </a:moveTo>
                  <a:cubicBezTo>
                    <a:pt x="208" y="14"/>
                    <a:pt x="112" y="0"/>
                    <a:pt x="65" y="28"/>
                  </a:cubicBezTo>
                  <a:cubicBezTo>
                    <a:pt x="19" y="56"/>
                    <a:pt x="4" y="113"/>
                    <a:pt x="0" y="176"/>
                  </a:cubicBezTo>
                  <a:cubicBezTo>
                    <a:pt x="7" y="144"/>
                    <a:pt x="19" y="53"/>
                    <a:pt x="75" y="31"/>
                  </a:cubicBezTo>
                  <a:cubicBezTo>
                    <a:pt x="130" y="8"/>
                    <a:pt x="188" y="15"/>
                    <a:pt x="244" y="2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6" name="Freeform 1273"/>
            <p:cNvSpPr>
              <a:spLocks/>
            </p:cNvSpPr>
            <p:nvPr/>
          </p:nvSpPr>
          <p:spPr bwMode="auto">
            <a:xfrm>
              <a:off x="2191" y="1569"/>
              <a:ext cx="665" cy="886"/>
            </a:xfrm>
            <a:custGeom>
              <a:avLst/>
              <a:gdLst/>
              <a:ahLst/>
              <a:cxnLst>
                <a:cxn ang="0">
                  <a:pos x="97" y="44"/>
                </a:cxn>
                <a:cxn ang="0">
                  <a:pos x="23" y="172"/>
                </a:cxn>
                <a:cxn ang="0">
                  <a:pos x="12" y="332"/>
                </a:cxn>
                <a:cxn ang="0">
                  <a:pos x="4" y="174"/>
                </a:cxn>
                <a:cxn ang="0">
                  <a:pos x="73" y="28"/>
                </a:cxn>
                <a:cxn ang="0">
                  <a:pos x="266" y="25"/>
                </a:cxn>
                <a:cxn ang="0">
                  <a:pos x="97" y="44"/>
                </a:cxn>
              </a:cxnLst>
              <a:rect l="0" t="0" r="r" b="b"/>
              <a:pathLst>
                <a:path w="266" h="332">
                  <a:moveTo>
                    <a:pt x="97" y="44"/>
                  </a:moveTo>
                  <a:cubicBezTo>
                    <a:pt x="39" y="69"/>
                    <a:pt x="27" y="134"/>
                    <a:pt x="23" y="172"/>
                  </a:cubicBezTo>
                  <a:cubicBezTo>
                    <a:pt x="19" y="209"/>
                    <a:pt x="20" y="303"/>
                    <a:pt x="12" y="332"/>
                  </a:cubicBezTo>
                  <a:cubicBezTo>
                    <a:pt x="15" y="310"/>
                    <a:pt x="0" y="237"/>
                    <a:pt x="4" y="174"/>
                  </a:cubicBezTo>
                  <a:cubicBezTo>
                    <a:pt x="8" y="111"/>
                    <a:pt x="27" y="56"/>
                    <a:pt x="73" y="28"/>
                  </a:cubicBezTo>
                  <a:cubicBezTo>
                    <a:pt x="120" y="0"/>
                    <a:pt x="231" y="13"/>
                    <a:pt x="266" y="25"/>
                  </a:cubicBezTo>
                  <a:cubicBezTo>
                    <a:pt x="245" y="21"/>
                    <a:pt x="153" y="20"/>
                    <a:pt x="97" y="44"/>
                  </a:cubicBezTo>
                  <a:close/>
                </a:path>
              </a:pathLst>
            </a:custGeom>
            <a:solidFill>
              <a:srgbClr val="B391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7" name="Freeform 1274"/>
            <p:cNvSpPr>
              <a:spLocks/>
            </p:cNvSpPr>
            <p:nvPr/>
          </p:nvSpPr>
          <p:spPr bwMode="auto">
            <a:xfrm>
              <a:off x="2978" y="1655"/>
              <a:ext cx="440" cy="266"/>
            </a:xfrm>
            <a:custGeom>
              <a:avLst/>
              <a:gdLst/>
              <a:ahLst/>
              <a:cxnLst>
                <a:cxn ang="0">
                  <a:pos x="176" y="18"/>
                </a:cxn>
                <a:cxn ang="0">
                  <a:pos x="94" y="3"/>
                </a:cxn>
                <a:cxn ang="0">
                  <a:pos x="55" y="22"/>
                </a:cxn>
                <a:cxn ang="0">
                  <a:pos x="25" y="67"/>
                </a:cxn>
                <a:cxn ang="0">
                  <a:pos x="0" y="100"/>
                </a:cxn>
                <a:cxn ang="0">
                  <a:pos x="52" y="52"/>
                </a:cxn>
                <a:cxn ang="0">
                  <a:pos x="176" y="18"/>
                </a:cxn>
              </a:cxnLst>
              <a:rect l="0" t="0" r="r" b="b"/>
              <a:pathLst>
                <a:path w="176" h="100">
                  <a:moveTo>
                    <a:pt x="176" y="18"/>
                  </a:moveTo>
                  <a:cubicBezTo>
                    <a:pt x="150" y="8"/>
                    <a:pt x="109" y="3"/>
                    <a:pt x="94" y="3"/>
                  </a:cubicBezTo>
                  <a:cubicBezTo>
                    <a:pt x="75" y="4"/>
                    <a:pt x="60" y="10"/>
                    <a:pt x="55" y="22"/>
                  </a:cubicBezTo>
                  <a:cubicBezTo>
                    <a:pt x="50" y="34"/>
                    <a:pt x="38" y="53"/>
                    <a:pt x="25" y="67"/>
                  </a:cubicBezTo>
                  <a:cubicBezTo>
                    <a:pt x="12" y="81"/>
                    <a:pt x="3" y="91"/>
                    <a:pt x="0" y="100"/>
                  </a:cubicBezTo>
                  <a:cubicBezTo>
                    <a:pt x="14" y="86"/>
                    <a:pt x="40" y="71"/>
                    <a:pt x="52" y="52"/>
                  </a:cubicBezTo>
                  <a:cubicBezTo>
                    <a:pt x="64" y="33"/>
                    <a:pt x="89" y="0"/>
                    <a:pt x="176" y="18"/>
                  </a:cubicBezTo>
                  <a:close/>
                </a:path>
              </a:pathLst>
            </a:custGeom>
            <a:solidFill>
              <a:srgbClr val="B391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8" name="Freeform 1275"/>
            <p:cNvSpPr>
              <a:spLocks/>
            </p:cNvSpPr>
            <p:nvPr/>
          </p:nvSpPr>
          <p:spPr bwMode="auto">
            <a:xfrm>
              <a:off x="3033" y="1649"/>
              <a:ext cx="233" cy="195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32" y="22"/>
                </a:cxn>
                <a:cxn ang="0">
                  <a:pos x="93" y="6"/>
                </a:cxn>
                <a:cxn ang="0">
                  <a:pos x="35" y="25"/>
                </a:cxn>
                <a:cxn ang="0">
                  <a:pos x="0" y="73"/>
                </a:cxn>
              </a:cxnLst>
              <a:rect l="0" t="0" r="r" b="b"/>
              <a:pathLst>
                <a:path w="93" h="73">
                  <a:moveTo>
                    <a:pt x="0" y="73"/>
                  </a:moveTo>
                  <a:cubicBezTo>
                    <a:pt x="13" y="57"/>
                    <a:pt x="23" y="36"/>
                    <a:pt x="32" y="22"/>
                  </a:cubicBezTo>
                  <a:cubicBezTo>
                    <a:pt x="41" y="9"/>
                    <a:pt x="59" y="0"/>
                    <a:pt x="93" y="6"/>
                  </a:cubicBezTo>
                  <a:cubicBezTo>
                    <a:pt x="73" y="5"/>
                    <a:pt x="49" y="6"/>
                    <a:pt x="35" y="25"/>
                  </a:cubicBezTo>
                  <a:cubicBezTo>
                    <a:pt x="21" y="47"/>
                    <a:pt x="9" y="66"/>
                    <a:pt x="0" y="7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9" name="Freeform 1276"/>
            <p:cNvSpPr>
              <a:spLocks/>
            </p:cNvSpPr>
            <p:nvPr/>
          </p:nvSpPr>
          <p:spPr bwMode="auto">
            <a:xfrm>
              <a:off x="2208" y="2236"/>
              <a:ext cx="695" cy="539"/>
            </a:xfrm>
            <a:custGeom>
              <a:avLst/>
              <a:gdLst/>
              <a:ahLst/>
              <a:cxnLst>
                <a:cxn ang="0">
                  <a:pos x="36" y="185"/>
                </a:cxn>
                <a:cxn ang="0">
                  <a:pos x="6" y="179"/>
                </a:cxn>
                <a:cxn ang="0">
                  <a:pos x="14" y="150"/>
                </a:cxn>
                <a:cxn ang="0">
                  <a:pos x="70" y="96"/>
                </a:cxn>
                <a:cxn ang="0">
                  <a:pos x="83" y="77"/>
                </a:cxn>
                <a:cxn ang="0">
                  <a:pos x="87" y="60"/>
                </a:cxn>
                <a:cxn ang="0">
                  <a:pos x="98" y="62"/>
                </a:cxn>
                <a:cxn ang="0">
                  <a:pos x="96" y="88"/>
                </a:cxn>
                <a:cxn ang="0">
                  <a:pos x="44" y="142"/>
                </a:cxn>
                <a:cxn ang="0">
                  <a:pos x="34" y="174"/>
                </a:cxn>
                <a:cxn ang="0">
                  <a:pos x="89" y="152"/>
                </a:cxn>
                <a:cxn ang="0">
                  <a:pos x="123" y="112"/>
                </a:cxn>
                <a:cxn ang="0">
                  <a:pos x="144" y="91"/>
                </a:cxn>
                <a:cxn ang="0">
                  <a:pos x="167" y="74"/>
                </a:cxn>
                <a:cxn ang="0">
                  <a:pos x="278" y="0"/>
                </a:cxn>
                <a:cxn ang="0">
                  <a:pos x="277" y="2"/>
                </a:cxn>
                <a:cxn ang="0">
                  <a:pos x="190" y="71"/>
                </a:cxn>
                <a:cxn ang="0">
                  <a:pos x="165" y="94"/>
                </a:cxn>
                <a:cxn ang="0">
                  <a:pos x="136" y="119"/>
                </a:cxn>
                <a:cxn ang="0">
                  <a:pos x="72" y="175"/>
                </a:cxn>
                <a:cxn ang="0">
                  <a:pos x="7" y="176"/>
                </a:cxn>
              </a:cxnLst>
              <a:rect l="0" t="0" r="r" b="b"/>
              <a:pathLst>
                <a:path w="278" h="202">
                  <a:moveTo>
                    <a:pt x="36" y="185"/>
                  </a:moveTo>
                  <a:cubicBezTo>
                    <a:pt x="26" y="189"/>
                    <a:pt x="12" y="189"/>
                    <a:pt x="6" y="179"/>
                  </a:cubicBezTo>
                  <a:cubicBezTo>
                    <a:pt x="0" y="170"/>
                    <a:pt x="8" y="158"/>
                    <a:pt x="14" y="150"/>
                  </a:cubicBezTo>
                  <a:cubicBezTo>
                    <a:pt x="30" y="129"/>
                    <a:pt x="52" y="114"/>
                    <a:pt x="70" y="96"/>
                  </a:cubicBezTo>
                  <a:cubicBezTo>
                    <a:pt x="76" y="90"/>
                    <a:pt x="80" y="84"/>
                    <a:pt x="83" y="77"/>
                  </a:cubicBezTo>
                  <a:cubicBezTo>
                    <a:pt x="86" y="72"/>
                    <a:pt x="85" y="66"/>
                    <a:pt x="87" y="60"/>
                  </a:cubicBezTo>
                  <a:cubicBezTo>
                    <a:pt x="90" y="53"/>
                    <a:pt x="95" y="56"/>
                    <a:pt x="98" y="62"/>
                  </a:cubicBezTo>
                  <a:cubicBezTo>
                    <a:pt x="102" y="70"/>
                    <a:pt x="100" y="80"/>
                    <a:pt x="96" y="88"/>
                  </a:cubicBezTo>
                  <a:cubicBezTo>
                    <a:pt x="84" y="110"/>
                    <a:pt x="62" y="125"/>
                    <a:pt x="44" y="142"/>
                  </a:cubicBezTo>
                  <a:cubicBezTo>
                    <a:pt x="35" y="151"/>
                    <a:pt x="13" y="171"/>
                    <a:pt x="34" y="174"/>
                  </a:cubicBezTo>
                  <a:cubicBezTo>
                    <a:pt x="52" y="177"/>
                    <a:pt x="76" y="164"/>
                    <a:pt x="89" y="152"/>
                  </a:cubicBezTo>
                  <a:cubicBezTo>
                    <a:pt x="96" y="146"/>
                    <a:pt x="117" y="119"/>
                    <a:pt x="123" y="112"/>
                  </a:cubicBezTo>
                  <a:cubicBezTo>
                    <a:pt x="130" y="104"/>
                    <a:pt x="136" y="97"/>
                    <a:pt x="144" y="91"/>
                  </a:cubicBezTo>
                  <a:cubicBezTo>
                    <a:pt x="152" y="86"/>
                    <a:pt x="161" y="81"/>
                    <a:pt x="167" y="74"/>
                  </a:cubicBezTo>
                  <a:cubicBezTo>
                    <a:pt x="190" y="49"/>
                    <a:pt x="272" y="2"/>
                    <a:pt x="278" y="0"/>
                  </a:cubicBezTo>
                  <a:cubicBezTo>
                    <a:pt x="277" y="2"/>
                    <a:pt x="277" y="2"/>
                    <a:pt x="277" y="2"/>
                  </a:cubicBezTo>
                  <a:cubicBezTo>
                    <a:pt x="255" y="17"/>
                    <a:pt x="204" y="56"/>
                    <a:pt x="190" y="71"/>
                  </a:cubicBezTo>
                  <a:cubicBezTo>
                    <a:pt x="181" y="78"/>
                    <a:pt x="174" y="87"/>
                    <a:pt x="165" y="94"/>
                  </a:cubicBezTo>
                  <a:cubicBezTo>
                    <a:pt x="156" y="102"/>
                    <a:pt x="144" y="110"/>
                    <a:pt x="136" y="119"/>
                  </a:cubicBezTo>
                  <a:cubicBezTo>
                    <a:pt x="118" y="140"/>
                    <a:pt x="97" y="162"/>
                    <a:pt x="72" y="175"/>
                  </a:cubicBezTo>
                  <a:cubicBezTo>
                    <a:pt x="62" y="180"/>
                    <a:pt x="3" y="202"/>
                    <a:pt x="7" y="176"/>
                  </a:cubicBezTo>
                </a:path>
              </a:pathLst>
            </a:custGeom>
            <a:solidFill>
              <a:srgbClr val="5715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0" name="Freeform 1277"/>
            <p:cNvSpPr>
              <a:spLocks/>
            </p:cNvSpPr>
            <p:nvPr/>
          </p:nvSpPr>
          <p:spPr bwMode="auto">
            <a:xfrm>
              <a:off x="2951" y="1759"/>
              <a:ext cx="640" cy="408"/>
            </a:xfrm>
            <a:custGeom>
              <a:avLst/>
              <a:gdLst/>
              <a:ahLst/>
              <a:cxnLst>
                <a:cxn ang="0">
                  <a:pos x="195" y="64"/>
                </a:cxn>
                <a:cxn ang="0">
                  <a:pos x="248" y="16"/>
                </a:cxn>
                <a:cxn ang="0">
                  <a:pos x="245" y="2"/>
                </a:cxn>
                <a:cxn ang="0">
                  <a:pos x="199" y="49"/>
                </a:cxn>
                <a:cxn ang="0">
                  <a:pos x="143" y="83"/>
                </a:cxn>
                <a:cxn ang="0">
                  <a:pos x="66" y="128"/>
                </a:cxn>
                <a:cxn ang="0">
                  <a:pos x="40" y="95"/>
                </a:cxn>
                <a:cxn ang="0">
                  <a:pos x="120" y="76"/>
                </a:cxn>
                <a:cxn ang="0">
                  <a:pos x="216" y="19"/>
                </a:cxn>
                <a:cxn ang="0">
                  <a:pos x="231" y="6"/>
                </a:cxn>
                <a:cxn ang="0">
                  <a:pos x="154" y="48"/>
                </a:cxn>
                <a:cxn ang="0">
                  <a:pos x="61" y="69"/>
                </a:cxn>
                <a:cxn ang="0">
                  <a:pos x="5" y="79"/>
                </a:cxn>
                <a:cxn ang="0">
                  <a:pos x="1" y="84"/>
                </a:cxn>
                <a:cxn ang="0">
                  <a:pos x="9" y="115"/>
                </a:cxn>
                <a:cxn ang="0">
                  <a:pos x="40" y="153"/>
                </a:cxn>
                <a:cxn ang="0">
                  <a:pos x="65" y="147"/>
                </a:cxn>
                <a:cxn ang="0">
                  <a:pos x="152" y="88"/>
                </a:cxn>
                <a:cxn ang="0">
                  <a:pos x="195" y="64"/>
                </a:cxn>
              </a:cxnLst>
              <a:rect l="0" t="0" r="r" b="b"/>
              <a:pathLst>
                <a:path w="256" h="153">
                  <a:moveTo>
                    <a:pt x="195" y="64"/>
                  </a:moveTo>
                  <a:cubicBezTo>
                    <a:pt x="215" y="41"/>
                    <a:pt x="244" y="23"/>
                    <a:pt x="248" y="16"/>
                  </a:cubicBezTo>
                  <a:cubicBezTo>
                    <a:pt x="256" y="5"/>
                    <a:pt x="249" y="0"/>
                    <a:pt x="245" y="2"/>
                  </a:cubicBezTo>
                  <a:cubicBezTo>
                    <a:pt x="248" y="6"/>
                    <a:pt x="217" y="38"/>
                    <a:pt x="199" y="49"/>
                  </a:cubicBezTo>
                  <a:cubicBezTo>
                    <a:pt x="181" y="60"/>
                    <a:pt x="172" y="63"/>
                    <a:pt x="143" y="83"/>
                  </a:cubicBezTo>
                  <a:cubicBezTo>
                    <a:pt x="120" y="99"/>
                    <a:pt x="83" y="123"/>
                    <a:pt x="66" y="128"/>
                  </a:cubicBezTo>
                  <a:cubicBezTo>
                    <a:pt x="49" y="133"/>
                    <a:pt x="37" y="115"/>
                    <a:pt x="40" y="95"/>
                  </a:cubicBezTo>
                  <a:cubicBezTo>
                    <a:pt x="43" y="75"/>
                    <a:pt x="76" y="90"/>
                    <a:pt x="120" y="76"/>
                  </a:cubicBezTo>
                  <a:cubicBezTo>
                    <a:pt x="164" y="62"/>
                    <a:pt x="205" y="29"/>
                    <a:pt x="216" y="19"/>
                  </a:cubicBezTo>
                  <a:cubicBezTo>
                    <a:pt x="222" y="15"/>
                    <a:pt x="229" y="8"/>
                    <a:pt x="231" y="6"/>
                  </a:cubicBezTo>
                  <a:cubicBezTo>
                    <a:pt x="212" y="16"/>
                    <a:pt x="186" y="36"/>
                    <a:pt x="154" y="48"/>
                  </a:cubicBezTo>
                  <a:cubicBezTo>
                    <a:pt x="104" y="67"/>
                    <a:pt x="98" y="64"/>
                    <a:pt x="61" y="69"/>
                  </a:cubicBezTo>
                  <a:cubicBezTo>
                    <a:pt x="33" y="72"/>
                    <a:pt x="21" y="72"/>
                    <a:pt x="5" y="79"/>
                  </a:cubicBezTo>
                  <a:cubicBezTo>
                    <a:pt x="3" y="80"/>
                    <a:pt x="1" y="82"/>
                    <a:pt x="1" y="84"/>
                  </a:cubicBezTo>
                  <a:cubicBezTo>
                    <a:pt x="0" y="93"/>
                    <a:pt x="9" y="107"/>
                    <a:pt x="9" y="115"/>
                  </a:cubicBezTo>
                  <a:cubicBezTo>
                    <a:pt x="10" y="137"/>
                    <a:pt x="20" y="153"/>
                    <a:pt x="40" y="153"/>
                  </a:cubicBezTo>
                  <a:cubicBezTo>
                    <a:pt x="47" y="153"/>
                    <a:pt x="56" y="148"/>
                    <a:pt x="65" y="147"/>
                  </a:cubicBezTo>
                  <a:cubicBezTo>
                    <a:pt x="89" y="137"/>
                    <a:pt x="112" y="115"/>
                    <a:pt x="152" y="88"/>
                  </a:cubicBezTo>
                  <a:cubicBezTo>
                    <a:pt x="163" y="80"/>
                    <a:pt x="182" y="72"/>
                    <a:pt x="195" y="64"/>
                  </a:cubicBezTo>
                  <a:close/>
                </a:path>
              </a:pathLst>
            </a:custGeom>
            <a:solidFill>
              <a:srgbClr val="5715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1" name="Freeform 1278"/>
            <p:cNvSpPr>
              <a:spLocks/>
            </p:cNvSpPr>
            <p:nvPr/>
          </p:nvSpPr>
          <p:spPr bwMode="auto">
            <a:xfrm>
              <a:off x="2858" y="2055"/>
              <a:ext cx="128" cy="20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2" y="22"/>
                </a:cxn>
                <a:cxn ang="0">
                  <a:pos x="49" y="43"/>
                </a:cxn>
                <a:cxn ang="0">
                  <a:pos x="32" y="60"/>
                </a:cxn>
                <a:cxn ang="0">
                  <a:pos x="0" y="78"/>
                </a:cxn>
                <a:cxn ang="0">
                  <a:pos x="37" y="42"/>
                </a:cxn>
                <a:cxn ang="0">
                  <a:pos x="35" y="2"/>
                </a:cxn>
              </a:cxnLst>
              <a:rect l="0" t="0" r="r" b="b"/>
              <a:pathLst>
                <a:path w="51" h="78">
                  <a:moveTo>
                    <a:pt x="37" y="0"/>
                  </a:moveTo>
                  <a:cubicBezTo>
                    <a:pt x="39" y="7"/>
                    <a:pt x="39" y="15"/>
                    <a:pt x="42" y="22"/>
                  </a:cubicBezTo>
                  <a:cubicBezTo>
                    <a:pt x="45" y="29"/>
                    <a:pt x="51" y="35"/>
                    <a:pt x="49" y="43"/>
                  </a:cubicBezTo>
                  <a:cubicBezTo>
                    <a:pt x="48" y="50"/>
                    <a:pt x="38" y="56"/>
                    <a:pt x="32" y="60"/>
                  </a:cubicBezTo>
                  <a:cubicBezTo>
                    <a:pt x="23" y="66"/>
                    <a:pt x="11" y="76"/>
                    <a:pt x="0" y="78"/>
                  </a:cubicBezTo>
                  <a:cubicBezTo>
                    <a:pt x="13" y="73"/>
                    <a:pt x="34" y="56"/>
                    <a:pt x="37" y="42"/>
                  </a:cubicBezTo>
                  <a:cubicBezTo>
                    <a:pt x="40" y="29"/>
                    <a:pt x="29" y="15"/>
                    <a:pt x="35" y="2"/>
                  </a:cubicBezTo>
                </a:path>
              </a:pathLst>
            </a:custGeom>
            <a:solidFill>
              <a:srgbClr val="5715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2" name="Freeform 1279"/>
            <p:cNvSpPr>
              <a:spLocks/>
            </p:cNvSpPr>
            <p:nvPr/>
          </p:nvSpPr>
          <p:spPr bwMode="auto">
            <a:xfrm>
              <a:off x="2388" y="1996"/>
              <a:ext cx="565" cy="496"/>
            </a:xfrm>
            <a:custGeom>
              <a:avLst/>
              <a:gdLst/>
              <a:ahLst/>
              <a:cxnLst>
                <a:cxn ang="0">
                  <a:pos x="214" y="1"/>
                </a:cxn>
                <a:cxn ang="0">
                  <a:pos x="194" y="11"/>
                </a:cxn>
                <a:cxn ang="0">
                  <a:pos x="143" y="43"/>
                </a:cxn>
                <a:cxn ang="0">
                  <a:pos x="121" y="52"/>
                </a:cxn>
                <a:cxn ang="0">
                  <a:pos x="117" y="53"/>
                </a:cxn>
                <a:cxn ang="0">
                  <a:pos x="111" y="54"/>
                </a:cxn>
                <a:cxn ang="0">
                  <a:pos x="101" y="56"/>
                </a:cxn>
                <a:cxn ang="0">
                  <a:pos x="102" y="54"/>
                </a:cxn>
                <a:cxn ang="0">
                  <a:pos x="57" y="69"/>
                </a:cxn>
                <a:cxn ang="0">
                  <a:pos x="15" y="158"/>
                </a:cxn>
                <a:cxn ang="0">
                  <a:pos x="0" y="186"/>
                </a:cxn>
                <a:cxn ang="0">
                  <a:pos x="24" y="173"/>
                </a:cxn>
                <a:cxn ang="0">
                  <a:pos x="82" y="124"/>
                </a:cxn>
                <a:cxn ang="0">
                  <a:pos x="102" y="71"/>
                </a:cxn>
                <a:cxn ang="0">
                  <a:pos x="141" y="56"/>
                </a:cxn>
                <a:cxn ang="0">
                  <a:pos x="164" y="43"/>
                </a:cxn>
                <a:cxn ang="0">
                  <a:pos x="184" y="27"/>
                </a:cxn>
                <a:cxn ang="0">
                  <a:pos x="213" y="15"/>
                </a:cxn>
                <a:cxn ang="0">
                  <a:pos x="225" y="43"/>
                </a:cxn>
                <a:cxn ang="0">
                  <a:pos x="222" y="10"/>
                </a:cxn>
                <a:cxn ang="0">
                  <a:pos x="214" y="1"/>
                </a:cxn>
              </a:cxnLst>
              <a:rect l="0" t="0" r="r" b="b"/>
              <a:pathLst>
                <a:path w="226" h="186">
                  <a:moveTo>
                    <a:pt x="214" y="1"/>
                  </a:moveTo>
                  <a:cubicBezTo>
                    <a:pt x="207" y="3"/>
                    <a:pt x="199" y="7"/>
                    <a:pt x="194" y="11"/>
                  </a:cubicBezTo>
                  <a:cubicBezTo>
                    <a:pt x="179" y="22"/>
                    <a:pt x="159" y="35"/>
                    <a:pt x="143" y="43"/>
                  </a:cubicBezTo>
                  <a:cubicBezTo>
                    <a:pt x="134" y="47"/>
                    <a:pt x="130" y="50"/>
                    <a:pt x="121" y="52"/>
                  </a:cubicBezTo>
                  <a:cubicBezTo>
                    <a:pt x="120" y="53"/>
                    <a:pt x="118" y="53"/>
                    <a:pt x="117" y="53"/>
                  </a:cubicBezTo>
                  <a:cubicBezTo>
                    <a:pt x="115" y="53"/>
                    <a:pt x="113" y="54"/>
                    <a:pt x="111" y="54"/>
                  </a:cubicBezTo>
                  <a:cubicBezTo>
                    <a:pt x="107" y="54"/>
                    <a:pt x="104" y="55"/>
                    <a:pt x="101" y="56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89" y="55"/>
                    <a:pt x="75" y="57"/>
                    <a:pt x="57" y="69"/>
                  </a:cubicBezTo>
                  <a:cubicBezTo>
                    <a:pt x="23" y="92"/>
                    <a:pt x="17" y="136"/>
                    <a:pt x="15" y="158"/>
                  </a:cubicBezTo>
                  <a:cubicBezTo>
                    <a:pt x="14" y="168"/>
                    <a:pt x="8" y="177"/>
                    <a:pt x="0" y="186"/>
                  </a:cubicBezTo>
                  <a:cubicBezTo>
                    <a:pt x="8" y="185"/>
                    <a:pt x="18" y="182"/>
                    <a:pt x="24" y="173"/>
                  </a:cubicBezTo>
                  <a:cubicBezTo>
                    <a:pt x="38" y="152"/>
                    <a:pt x="69" y="149"/>
                    <a:pt x="82" y="124"/>
                  </a:cubicBezTo>
                  <a:cubicBezTo>
                    <a:pt x="95" y="99"/>
                    <a:pt x="79" y="79"/>
                    <a:pt x="102" y="71"/>
                  </a:cubicBezTo>
                  <a:cubicBezTo>
                    <a:pt x="115" y="66"/>
                    <a:pt x="129" y="60"/>
                    <a:pt x="141" y="56"/>
                  </a:cubicBezTo>
                  <a:cubicBezTo>
                    <a:pt x="149" y="52"/>
                    <a:pt x="157" y="48"/>
                    <a:pt x="164" y="43"/>
                  </a:cubicBezTo>
                  <a:cubicBezTo>
                    <a:pt x="171" y="38"/>
                    <a:pt x="177" y="32"/>
                    <a:pt x="184" y="27"/>
                  </a:cubicBezTo>
                  <a:cubicBezTo>
                    <a:pt x="192" y="22"/>
                    <a:pt x="203" y="8"/>
                    <a:pt x="213" y="15"/>
                  </a:cubicBezTo>
                  <a:cubicBezTo>
                    <a:pt x="221" y="21"/>
                    <a:pt x="217" y="38"/>
                    <a:pt x="225" y="43"/>
                  </a:cubicBezTo>
                  <a:cubicBezTo>
                    <a:pt x="226" y="33"/>
                    <a:pt x="224" y="20"/>
                    <a:pt x="222" y="10"/>
                  </a:cubicBezTo>
                  <a:cubicBezTo>
                    <a:pt x="221" y="5"/>
                    <a:pt x="221" y="0"/>
                    <a:pt x="214" y="1"/>
                  </a:cubicBezTo>
                  <a:close/>
                </a:path>
              </a:pathLst>
            </a:custGeom>
            <a:solidFill>
              <a:srgbClr val="5715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" name="Freeform 1280"/>
            <p:cNvSpPr>
              <a:spLocks/>
            </p:cNvSpPr>
            <p:nvPr/>
          </p:nvSpPr>
          <p:spPr bwMode="auto">
            <a:xfrm>
              <a:off x="2923" y="1681"/>
              <a:ext cx="163" cy="28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36" y="52"/>
                </a:cxn>
                <a:cxn ang="0">
                  <a:pos x="8" y="106"/>
                </a:cxn>
                <a:cxn ang="0">
                  <a:pos x="25" y="53"/>
                </a:cxn>
                <a:cxn ang="0">
                  <a:pos x="65" y="0"/>
                </a:cxn>
              </a:cxnLst>
              <a:rect l="0" t="0" r="r" b="b"/>
              <a:pathLst>
                <a:path w="65" h="106">
                  <a:moveTo>
                    <a:pt x="65" y="0"/>
                  </a:moveTo>
                  <a:cubicBezTo>
                    <a:pt x="65" y="12"/>
                    <a:pt x="57" y="32"/>
                    <a:pt x="36" y="52"/>
                  </a:cubicBezTo>
                  <a:cubicBezTo>
                    <a:pt x="15" y="72"/>
                    <a:pt x="5" y="94"/>
                    <a:pt x="8" y="106"/>
                  </a:cubicBezTo>
                  <a:cubicBezTo>
                    <a:pt x="0" y="90"/>
                    <a:pt x="13" y="67"/>
                    <a:pt x="25" y="53"/>
                  </a:cubicBezTo>
                  <a:cubicBezTo>
                    <a:pt x="45" y="28"/>
                    <a:pt x="63" y="24"/>
                    <a:pt x="65" y="0"/>
                  </a:cubicBezTo>
                  <a:close/>
                </a:path>
              </a:pathLst>
            </a:custGeom>
            <a:solidFill>
              <a:srgbClr val="7D445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" name="Freeform 1281"/>
            <p:cNvSpPr>
              <a:spLocks/>
            </p:cNvSpPr>
            <p:nvPr/>
          </p:nvSpPr>
          <p:spPr bwMode="auto">
            <a:xfrm>
              <a:off x="3096" y="1751"/>
              <a:ext cx="437" cy="17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71" y="52"/>
                </a:cxn>
                <a:cxn ang="0">
                  <a:pos x="135" y="20"/>
                </a:cxn>
                <a:cxn ang="0">
                  <a:pos x="175" y="0"/>
                </a:cxn>
                <a:cxn ang="0">
                  <a:pos x="133" y="13"/>
                </a:cxn>
                <a:cxn ang="0">
                  <a:pos x="90" y="32"/>
                </a:cxn>
                <a:cxn ang="0">
                  <a:pos x="48" y="50"/>
                </a:cxn>
                <a:cxn ang="0">
                  <a:pos x="0" y="64"/>
                </a:cxn>
              </a:cxnLst>
              <a:rect l="0" t="0" r="r" b="b"/>
              <a:pathLst>
                <a:path w="175" h="64">
                  <a:moveTo>
                    <a:pt x="0" y="64"/>
                  </a:moveTo>
                  <a:cubicBezTo>
                    <a:pt x="26" y="58"/>
                    <a:pt x="38" y="64"/>
                    <a:pt x="71" y="52"/>
                  </a:cubicBezTo>
                  <a:cubicBezTo>
                    <a:pt x="96" y="42"/>
                    <a:pt x="114" y="28"/>
                    <a:pt x="135" y="20"/>
                  </a:cubicBezTo>
                  <a:cubicBezTo>
                    <a:pt x="156" y="13"/>
                    <a:pt x="169" y="3"/>
                    <a:pt x="175" y="0"/>
                  </a:cubicBezTo>
                  <a:cubicBezTo>
                    <a:pt x="158" y="2"/>
                    <a:pt x="150" y="8"/>
                    <a:pt x="133" y="13"/>
                  </a:cubicBezTo>
                  <a:cubicBezTo>
                    <a:pt x="116" y="18"/>
                    <a:pt x="102" y="22"/>
                    <a:pt x="90" y="32"/>
                  </a:cubicBezTo>
                  <a:cubicBezTo>
                    <a:pt x="78" y="41"/>
                    <a:pt x="68" y="45"/>
                    <a:pt x="48" y="50"/>
                  </a:cubicBezTo>
                  <a:cubicBezTo>
                    <a:pt x="28" y="56"/>
                    <a:pt x="4" y="60"/>
                    <a:pt x="0" y="64"/>
                  </a:cubicBezTo>
                  <a:close/>
                </a:path>
              </a:pathLst>
            </a:custGeom>
            <a:solidFill>
              <a:srgbClr val="7D445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" name="Freeform 1282"/>
            <p:cNvSpPr>
              <a:spLocks/>
            </p:cNvSpPr>
            <p:nvPr/>
          </p:nvSpPr>
          <p:spPr bwMode="auto">
            <a:xfrm>
              <a:off x="3266" y="1860"/>
              <a:ext cx="232" cy="1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0" y="41"/>
                </a:cxn>
                <a:cxn ang="0">
                  <a:pos x="26" y="22"/>
                </a:cxn>
                <a:cxn ang="0">
                  <a:pos x="72" y="1"/>
                </a:cxn>
                <a:cxn ang="0">
                  <a:pos x="84" y="9"/>
                </a:cxn>
                <a:cxn ang="0">
                  <a:pos x="60" y="24"/>
                </a:cxn>
                <a:cxn ang="0">
                  <a:pos x="6" y="58"/>
                </a:cxn>
              </a:cxnLst>
              <a:rect l="0" t="0" r="r" b="b"/>
              <a:pathLst>
                <a:path w="93" h="60">
                  <a:moveTo>
                    <a:pt x="0" y="60"/>
                  </a:moveTo>
                  <a:cubicBezTo>
                    <a:pt x="5" y="55"/>
                    <a:pt x="6" y="47"/>
                    <a:pt x="10" y="41"/>
                  </a:cubicBezTo>
                  <a:cubicBezTo>
                    <a:pt x="14" y="34"/>
                    <a:pt x="21" y="27"/>
                    <a:pt x="26" y="22"/>
                  </a:cubicBezTo>
                  <a:cubicBezTo>
                    <a:pt x="38" y="10"/>
                    <a:pt x="56" y="3"/>
                    <a:pt x="72" y="1"/>
                  </a:cubicBezTo>
                  <a:cubicBezTo>
                    <a:pt x="79" y="1"/>
                    <a:pt x="93" y="0"/>
                    <a:pt x="84" y="9"/>
                  </a:cubicBezTo>
                  <a:cubicBezTo>
                    <a:pt x="78" y="16"/>
                    <a:pt x="68" y="20"/>
                    <a:pt x="60" y="24"/>
                  </a:cubicBezTo>
                  <a:cubicBezTo>
                    <a:pt x="41" y="34"/>
                    <a:pt x="24" y="46"/>
                    <a:pt x="6" y="58"/>
                  </a:cubicBezTo>
                </a:path>
              </a:pathLst>
            </a:custGeom>
            <a:solidFill>
              <a:srgbClr val="5715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" name="Freeform 1283"/>
            <p:cNvSpPr>
              <a:spLocks/>
            </p:cNvSpPr>
            <p:nvPr/>
          </p:nvSpPr>
          <p:spPr bwMode="auto">
            <a:xfrm>
              <a:off x="3056" y="2033"/>
              <a:ext cx="177" cy="1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1" y="0"/>
                </a:cxn>
                <a:cxn ang="0">
                  <a:pos x="0" y="9"/>
                </a:cxn>
              </a:cxnLst>
              <a:rect l="0" t="0" r="r" b="b"/>
              <a:pathLst>
                <a:path w="71" h="44">
                  <a:moveTo>
                    <a:pt x="0" y="9"/>
                  </a:moveTo>
                  <a:cubicBezTo>
                    <a:pt x="5" y="20"/>
                    <a:pt x="12" y="44"/>
                    <a:pt x="71" y="0"/>
                  </a:cubicBezTo>
                  <a:cubicBezTo>
                    <a:pt x="56" y="9"/>
                    <a:pt x="11" y="33"/>
                    <a:pt x="0" y="9"/>
                  </a:cubicBezTo>
                  <a:close/>
                </a:path>
              </a:pathLst>
            </a:custGeom>
            <a:solidFill>
              <a:srgbClr val="9C71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7" name="Freeform 1284"/>
            <p:cNvSpPr>
              <a:spLocks/>
            </p:cNvSpPr>
            <p:nvPr/>
          </p:nvSpPr>
          <p:spPr bwMode="auto">
            <a:xfrm>
              <a:off x="2371" y="2111"/>
              <a:ext cx="282" cy="35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20" y="79"/>
                </a:cxn>
                <a:cxn ang="0">
                  <a:pos x="113" y="5"/>
                </a:cxn>
                <a:cxn ang="0">
                  <a:pos x="42" y="18"/>
                </a:cxn>
                <a:cxn ang="0">
                  <a:pos x="16" y="74"/>
                </a:cxn>
                <a:cxn ang="0">
                  <a:pos x="0" y="134"/>
                </a:cxn>
              </a:cxnLst>
              <a:rect l="0" t="0" r="r" b="b"/>
              <a:pathLst>
                <a:path w="113" h="134">
                  <a:moveTo>
                    <a:pt x="0" y="134"/>
                  </a:moveTo>
                  <a:cubicBezTo>
                    <a:pt x="9" y="126"/>
                    <a:pt x="11" y="114"/>
                    <a:pt x="20" y="79"/>
                  </a:cubicBezTo>
                  <a:cubicBezTo>
                    <a:pt x="29" y="45"/>
                    <a:pt x="46" y="4"/>
                    <a:pt x="113" y="5"/>
                  </a:cubicBezTo>
                  <a:cubicBezTo>
                    <a:pt x="87" y="3"/>
                    <a:pt x="60" y="0"/>
                    <a:pt x="42" y="18"/>
                  </a:cubicBezTo>
                  <a:cubicBezTo>
                    <a:pt x="23" y="35"/>
                    <a:pt x="23" y="41"/>
                    <a:pt x="16" y="74"/>
                  </a:cubicBezTo>
                  <a:cubicBezTo>
                    <a:pt x="9" y="107"/>
                    <a:pt x="8" y="124"/>
                    <a:pt x="0" y="134"/>
                  </a:cubicBezTo>
                  <a:close/>
                </a:path>
              </a:pathLst>
            </a:custGeom>
            <a:solidFill>
              <a:srgbClr val="B391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" name="Freeform 1285"/>
            <p:cNvSpPr>
              <a:spLocks/>
            </p:cNvSpPr>
            <p:nvPr/>
          </p:nvSpPr>
          <p:spPr bwMode="auto">
            <a:xfrm>
              <a:off x="2198" y="1735"/>
              <a:ext cx="1408" cy="1026"/>
            </a:xfrm>
            <a:custGeom>
              <a:avLst/>
              <a:gdLst/>
              <a:ahLst/>
              <a:cxnLst>
                <a:cxn ang="0">
                  <a:pos x="101" y="353"/>
                </a:cxn>
                <a:cxn ang="0">
                  <a:pos x="174" y="283"/>
                </a:cxn>
                <a:cxn ang="0">
                  <a:pos x="251" y="219"/>
                </a:cxn>
                <a:cxn ang="0">
                  <a:pos x="329" y="163"/>
                </a:cxn>
                <a:cxn ang="0">
                  <a:pos x="453" y="97"/>
                </a:cxn>
                <a:cxn ang="0">
                  <a:pos x="502" y="69"/>
                </a:cxn>
                <a:cxn ang="0">
                  <a:pos x="554" y="11"/>
                </a:cxn>
                <a:cxn ang="0">
                  <a:pos x="455" y="57"/>
                </a:cxn>
                <a:cxn ang="0">
                  <a:pos x="362" y="78"/>
                </a:cxn>
                <a:cxn ang="0">
                  <a:pos x="293" y="94"/>
                </a:cxn>
                <a:cxn ang="0">
                  <a:pos x="213" y="144"/>
                </a:cxn>
                <a:cxn ang="0">
                  <a:pos x="133" y="167"/>
                </a:cxn>
                <a:cxn ang="0">
                  <a:pos x="91" y="256"/>
                </a:cxn>
                <a:cxn ang="0">
                  <a:pos x="41" y="316"/>
                </a:cxn>
                <a:cxn ang="0">
                  <a:pos x="15" y="373"/>
                </a:cxn>
                <a:cxn ang="0">
                  <a:pos x="101" y="353"/>
                </a:cxn>
              </a:cxnLst>
              <a:rect l="0" t="0" r="r" b="b"/>
              <a:pathLst>
                <a:path w="563" h="385">
                  <a:moveTo>
                    <a:pt x="101" y="353"/>
                  </a:moveTo>
                  <a:cubicBezTo>
                    <a:pt x="144" y="322"/>
                    <a:pt x="147" y="302"/>
                    <a:pt x="174" y="283"/>
                  </a:cubicBezTo>
                  <a:cubicBezTo>
                    <a:pt x="200" y="264"/>
                    <a:pt x="217" y="247"/>
                    <a:pt x="251" y="219"/>
                  </a:cubicBezTo>
                  <a:cubicBezTo>
                    <a:pt x="276" y="198"/>
                    <a:pt x="318" y="178"/>
                    <a:pt x="329" y="163"/>
                  </a:cubicBezTo>
                  <a:cubicBezTo>
                    <a:pt x="372" y="166"/>
                    <a:pt x="394" y="137"/>
                    <a:pt x="453" y="97"/>
                  </a:cubicBezTo>
                  <a:cubicBezTo>
                    <a:pt x="466" y="88"/>
                    <a:pt x="491" y="80"/>
                    <a:pt x="502" y="69"/>
                  </a:cubicBezTo>
                  <a:cubicBezTo>
                    <a:pt x="539" y="32"/>
                    <a:pt x="563" y="19"/>
                    <a:pt x="554" y="11"/>
                  </a:cubicBezTo>
                  <a:cubicBezTo>
                    <a:pt x="542" y="0"/>
                    <a:pt x="505" y="38"/>
                    <a:pt x="455" y="57"/>
                  </a:cubicBezTo>
                  <a:cubicBezTo>
                    <a:pt x="405" y="76"/>
                    <a:pt x="399" y="73"/>
                    <a:pt x="362" y="78"/>
                  </a:cubicBezTo>
                  <a:cubicBezTo>
                    <a:pt x="326" y="82"/>
                    <a:pt x="317" y="81"/>
                    <a:pt x="293" y="94"/>
                  </a:cubicBezTo>
                  <a:cubicBezTo>
                    <a:pt x="269" y="108"/>
                    <a:pt x="239" y="128"/>
                    <a:pt x="213" y="144"/>
                  </a:cubicBezTo>
                  <a:cubicBezTo>
                    <a:pt x="186" y="159"/>
                    <a:pt x="167" y="144"/>
                    <a:pt x="133" y="167"/>
                  </a:cubicBezTo>
                  <a:cubicBezTo>
                    <a:pt x="99" y="190"/>
                    <a:pt x="93" y="234"/>
                    <a:pt x="91" y="256"/>
                  </a:cubicBezTo>
                  <a:cubicBezTo>
                    <a:pt x="89" y="278"/>
                    <a:pt x="60" y="296"/>
                    <a:pt x="41" y="316"/>
                  </a:cubicBezTo>
                  <a:cubicBezTo>
                    <a:pt x="16" y="340"/>
                    <a:pt x="0" y="358"/>
                    <a:pt x="15" y="373"/>
                  </a:cubicBezTo>
                  <a:cubicBezTo>
                    <a:pt x="26" y="385"/>
                    <a:pt x="58" y="384"/>
                    <a:pt x="101" y="353"/>
                  </a:cubicBez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9" name="Freeform 1286"/>
            <p:cNvSpPr>
              <a:spLocks/>
            </p:cNvSpPr>
            <p:nvPr/>
          </p:nvSpPr>
          <p:spPr bwMode="auto">
            <a:xfrm>
              <a:off x="2148" y="1508"/>
              <a:ext cx="1438" cy="1221"/>
            </a:xfrm>
            <a:custGeom>
              <a:avLst/>
              <a:gdLst/>
              <a:ahLst/>
              <a:cxnLst>
                <a:cxn ang="0">
                  <a:pos x="61" y="401"/>
                </a:cxn>
                <a:cxn ang="0">
                  <a:pos x="111" y="341"/>
                </a:cxn>
                <a:cxn ang="0">
                  <a:pos x="153" y="252"/>
                </a:cxn>
                <a:cxn ang="0">
                  <a:pos x="233" y="229"/>
                </a:cxn>
                <a:cxn ang="0">
                  <a:pos x="313" y="179"/>
                </a:cxn>
                <a:cxn ang="0">
                  <a:pos x="382" y="163"/>
                </a:cxn>
                <a:cxn ang="0">
                  <a:pos x="475" y="142"/>
                </a:cxn>
                <a:cxn ang="0">
                  <a:pos x="574" y="96"/>
                </a:cxn>
                <a:cxn ang="0">
                  <a:pos x="575" y="96"/>
                </a:cxn>
                <a:cxn ang="0">
                  <a:pos x="493" y="60"/>
                </a:cxn>
                <a:cxn ang="0">
                  <a:pos x="407" y="54"/>
                </a:cxn>
                <a:cxn ang="0">
                  <a:pos x="380" y="59"/>
                </a:cxn>
                <a:cxn ang="0">
                  <a:pos x="94" y="35"/>
                </a:cxn>
                <a:cxn ang="0">
                  <a:pos x="11" y="171"/>
                </a:cxn>
                <a:cxn ang="0">
                  <a:pos x="17" y="335"/>
                </a:cxn>
                <a:cxn ang="0">
                  <a:pos x="35" y="458"/>
                </a:cxn>
                <a:cxn ang="0">
                  <a:pos x="61" y="401"/>
                </a:cxn>
              </a:cxnLst>
              <a:rect l="0" t="0" r="r" b="b"/>
              <a:pathLst>
                <a:path w="575" h="458">
                  <a:moveTo>
                    <a:pt x="61" y="401"/>
                  </a:moveTo>
                  <a:cubicBezTo>
                    <a:pt x="80" y="381"/>
                    <a:pt x="109" y="363"/>
                    <a:pt x="111" y="341"/>
                  </a:cubicBezTo>
                  <a:cubicBezTo>
                    <a:pt x="113" y="319"/>
                    <a:pt x="119" y="275"/>
                    <a:pt x="153" y="252"/>
                  </a:cubicBezTo>
                  <a:cubicBezTo>
                    <a:pt x="187" y="229"/>
                    <a:pt x="206" y="244"/>
                    <a:pt x="233" y="229"/>
                  </a:cubicBezTo>
                  <a:cubicBezTo>
                    <a:pt x="259" y="213"/>
                    <a:pt x="289" y="193"/>
                    <a:pt x="313" y="179"/>
                  </a:cubicBezTo>
                  <a:cubicBezTo>
                    <a:pt x="337" y="166"/>
                    <a:pt x="346" y="167"/>
                    <a:pt x="382" y="163"/>
                  </a:cubicBezTo>
                  <a:cubicBezTo>
                    <a:pt x="419" y="158"/>
                    <a:pt x="425" y="161"/>
                    <a:pt x="475" y="142"/>
                  </a:cubicBezTo>
                  <a:cubicBezTo>
                    <a:pt x="525" y="123"/>
                    <a:pt x="562" y="85"/>
                    <a:pt x="574" y="96"/>
                  </a:cubicBezTo>
                  <a:cubicBezTo>
                    <a:pt x="574" y="96"/>
                    <a:pt x="574" y="96"/>
                    <a:pt x="575" y="96"/>
                  </a:cubicBezTo>
                  <a:cubicBezTo>
                    <a:pt x="573" y="75"/>
                    <a:pt x="536" y="70"/>
                    <a:pt x="493" y="60"/>
                  </a:cubicBezTo>
                  <a:cubicBezTo>
                    <a:pt x="465" y="54"/>
                    <a:pt x="428" y="48"/>
                    <a:pt x="407" y="54"/>
                  </a:cubicBezTo>
                  <a:cubicBezTo>
                    <a:pt x="398" y="56"/>
                    <a:pt x="389" y="60"/>
                    <a:pt x="380" y="59"/>
                  </a:cubicBezTo>
                  <a:cubicBezTo>
                    <a:pt x="341" y="53"/>
                    <a:pt x="187" y="0"/>
                    <a:pt x="94" y="35"/>
                  </a:cubicBezTo>
                  <a:cubicBezTo>
                    <a:pt x="40" y="55"/>
                    <a:pt x="20" y="107"/>
                    <a:pt x="11" y="171"/>
                  </a:cubicBezTo>
                  <a:cubicBezTo>
                    <a:pt x="0" y="255"/>
                    <a:pt x="15" y="306"/>
                    <a:pt x="17" y="335"/>
                  </a:cubicBezTo>
                  <a:cubicBezTo>
                    <a:pt x="19" y="362"/>
                    <a:pt x="3" y="434"/>
                    <a:pt x="35" y="458"/>
                  </a:cubicBezTo>
                  <a:cubicBezTo>
                    <a:pt x="20" y="443"/>
                    <a:pt x="36" y="425"/>
                    <a:pt x="61" y="401"/>
                  </a:cubicBezTo>
                  <a:close/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0" name="Freeform 1287"/>
            <p:cNvSpPr>
              <a:spLocks/>
            </p:cNvSpPr>
            <p:nvPr/>
          </p:nvSpPr>
          <p:spPr bwMode="auto">
            <a:xfrm>
              <a:off x="2938" y="1681"/>
              <a:ext cx="158" cy="28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20" y="66"/>
                </a:cxn>
                <a:cxn ang="0">
                  <a:pos x="2" y="108"/>
                </a:cxn>
              </a:cxnLst>
              <a:rect l="0" t="0" r="r" b="b"/>
              <a:pathLst>
                <a:path w="63" h="108">
                  <a:moveTo>
                    <a:pt x="58" y="0"/>
                  </a:moveTo>
                  <a:cubicBezTo>
                    <a:pt x="63" y="16"/>
                    <a:pt x="38" y="43"/>
                    <a:pt x="20" y="66"/>
                  </a:cubicBezTo>
                  <a:cubicBezTo>
                    <a:pt x="2" y="89"/>
                    <a:pt x="0" y="103"/>
                    <a:pt x="2" y="108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1" name="Freeform 1288"/>
            <p:cNvSpPr>
              <a:spLocks/>
            </p:cNvSpPr>
            <p:nvPr/>
          </p:nvSpPr>
          <p:spPr bwMode="auto">
            <a:xfrm>
              <a:off x="2941" y="1977"/>
              <a:ext cx="90" cy="1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71"/>
                </a:cxn>
              </a:cxnLst>
              <a:rect l="0" t="0" r="r" b="b"/>
              <a:pathLst>
                <a:path w="36" h="71">
                  <a:moveTo>
                    <a:pt x="0" y="0"/>
                  </a:moveTo>
                  <a:cubicBezTo>
                    <a:pt x="14" y="8"/>
                    <a:pt x="8" y="63"/>
                    <a:pt x="36" y="71"/>
                  </a:cubicBezTo>
                </a:path>
              </a:pathLst>
            </a:custGeom>
            <a:noFill/>
            <a:ln w="12700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" name="Group 1735"/>
          <p:cNvGrpSpPr>
            <a:grpSpLocks/>
          </p:cNvGrpSpPr>
          <p:nvPr/>
        </p:nvGrpSpPr>
        <p:grpSpPr bwMode="auto">
          <a:xfrm>
            <a:off x="3286116" y="1428736"/>
            <a:ext cx="857256" cy="785818"/>
            <a:chOff x="1953" y="2536"/>
            <a:chExt cx="438" cy="512"/>
          </a:xfrm>
        </p:grpSpPr>
        <p:sp>
          <p:nvSpPr>
            <p:cNvPr id="153" name="Freeform 1726"/>
            <p:cNvSpPr>
              <a:spLocks/>
            </p:cNvSpPr>
            <p:nvPr/>
          </p:nvSpPr>
          <p:spPr bwMode="auto">
            <a:xfrm>
              <a:off x="1953" y="2536"/>
              <a:ext cx="438" cy="512"/>
            </a:xfrm>
            <a:custGeom>
              <a:avLst/>
              <a:gdLst/>
              <a:ahLst/>
              <a:cxnLst>
                <a:cxn ang="0">
                  <a:pos x="149" y="82"/>
                </a:cxn>
                <a:cxn ang="0">
                  <a:pos x="158" y="109"/>
                </a:cxn>
                <a:cxn ang="0">
                  <a:pos x="158" y="192"/>
                </a:cxn>
                <a:cxn ang="0">
                  <a:pos x="172" y="192"/>
                </a:cxn>
                <a:cxn ang="0">
                  <a:pos x="174" y="140"/>
                </a:cxn>
                <a:cxn ang="0">
                  <a:pos x="155" y="20"/>
                </a:cxn>
                <a:cxn ang="0">
                  <a:pos x="142" y="20"/>
                </a:cxn>
                <a:cxn ang="0">
                  <a:pos x="152" y="67"/>
                </a:cxn>
                <a:cxn ang="0">
                  <a:pos x="117" y="33"/>
                </a:cxn>
                <a:cxn ang="0">
                  <a:pos x="74" y="11"/>
                </a:cxn>
                <a:cxn ang="0">
                  <a:pos x="11" y="35"/>
                </a:cxn>
                <a:cxn ang="0">
                  <a:pos x="61" y="81"/>
                </a:cxn>
                <a:cxn ang="0">
                  <a:pos x="114" y="68"/>
                </a:cxn>
                <a:cxn ang="0">
                  <a:pos x="149" y="82"/>
                </a:cxn>
              </a:cxnLst>
              <a:rect l="0" t="0" r="r" b="b"/>
              <a:pathLst>
                <a:path w="175" h="192">
                  <a:moveTo>
                    <a:pt x="149" y="82"/>
                  </a:moveTo>
                  <a:cubicBezTo>
                    <a:pt x="152" y="88"/>
                    <a:pt x="155" y="100"/>
                    <a:pt x="158" y="109"/>
                  </a:cubicBezTo>
                  <a:cubicBezTo>
                    <a:pt x="164" y="127"/>
                    <a:pt x="161" y="176"/>
                    <a:pt x="158" y="192"/>
                  </a:cubicBezTo>
                  <a:cubicBezTo>
                    <a:pt x="158" y="192"/>
                    <a:pt x="171" y="192"/>
                    <a:pt x="172" y="192"/>
                  </a:cubicBezTo>
                  <a:cubicBezTo>
                    <a:pt x="174" y="176"/>
                    <a:pt x="174" y="140"/>
                    <a:pt x="174" y="140"/>
                  </a:cubicBezTo>
                  <a:cubicBezTo>
                    <a:pt x="175" y="105"/>
                    <a:pt x="163" y="51"/>
                    <a:pt x="155" y="20"/>
                  </a:cubicBezTo>
                  <a:cubicBezTo>
                    <a:pt x="154" y="20"/>
                    <a:pt x="145" y="20"/>
                    <a:pt x="142" y="20"/>
                  </a:cubicBezTo>
                  <a:cubicBezTo>
                    <a:pt x="146" y="33"/>
                    <a:pt x="149" y="52"/>
                    <a:pt x="152" y="67"/>
                  </a:cubicBezTo>
                  <a:cubicBezTo>
                    <a:pt x="146" y="52"/>
                    <a:pt x="139" y="39"/>
                    <a:pt x="117" y="33"/>
                  </a:cubicBezTo>
                  <a:cubicBezTo>
                    <a:pt x="93" y="26"/>
                    <a:pt x="97" y="22"/>
                    <a:pt x="74" y="11"/>
                  </a:cubicBezTo>
                  <a:cubicBezTo>
                    <a:pt x="50" y="0"/>
                    <a:pt x="18" y="6"/>
                    <a:pt x="11" y="35"/>
                  </a:cubicBezTo>
                  <a:cubicBezTo>
                    <a:pt x="0" y="77"/>
                    <a:pt x="30" y="84"/>
                    <a:pt x="61" y="81"/>
                  </a:cubicBezTo>
                  <a:cubicBezTo>
                    <a:pt x="91" y="78"/>
                    <a:pt x="99" y="68"/>
                    <a:pt x="114" y="68"/>
                  </a:cubicBezTo>
                  <a:cubicBezTo>
                    <a:pt x="132" y="68"/>
                    <a:pt x="138" y="62"/>
                    <a:pt x="149" y="82"/>
                  </a:cubicBezTo>
                  <a:close/>
                </a:path>
              </a:pathLst>
            </a:custGeom>
            <a:solidFill>
              <a:srgbClr val="74AA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" name="Freeform 1727"/>
            <p:cNvSpPr>
              <a:spLocks/>
            </p:cNvSpPr>
            <p:nvPr/>
          </p:nvSpPr>
          <p:spPr bwMode="auto">
            <a:xfrm>
              <a:off x="2341" y="2589"/>
              <a:ext cx="50" cy="459"/>
            </a:xfrm>
            <a:custGeom>
              <a:avLst/>
              <a:gdLst/>
              <a:ahLst/>
              <a:cxnLst>
                <a:cxn ang="0">
                  <a:pos x="17" y="172"/>
                </a:cxn>
                <a:cxn ang="0">
                  <a:pos x="19" y="120"/>
                </a:cxn>
                <a:cxn ang="0">
                  <a:pos x="0" y="0"/>
                </a:cxn>
              </a:cxnLst>
              <a:rect l="0" t="0" r="r" b="b"/>
              <a:pathLst>
                <a:path w="20" h="172">
                  <a:moveTo>
                    <a:pt x="17" y="172"/>
                  </a:moveTo>
                  <a:cubicBezTo>
                    <a:pt x="19" y="156"/>
                    <a:pt x="19" y="120"/>
                    <a:pt x="19" y="120"/>
                  </a:cubicBezTo>
                  <a:cubicBezTo>
                    <a:pt x="20" y="85"/>
                    <a:pt x="8" y="31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5" name="Freeform 1728"/>
            <p:cNvSpPr>
              <a:spLocks/>
            </p:cNvSpPr>
            <p:nvPr/>
          </p:nvSpPr>
          <p:spPr bwMode="auto">
            <a:xfrm>
              <a:off x="1953" y="2536"/>
              <a:ext cx="410" cy="512"/>
            </a:xfrm>
            <a:custGeom>
              <a:avLst/>
              <a:gdLst/>
              <a:ahLst/>
              <a:cxnLst>
                <a:cxn ang="0">
                  <a:pos x="142" y="20"/>
                </a:cxn>
                <a:cxn ang="0">
                  <a:pos x="152" y="67"/>
                </a:cxn>
                <a:cxn ang="0">
                  <a:pos x="117" y="33"/>
                </a:cxn>
                <a:cxn ang="0">
                  <a:pos x="74" y="11"/>
                </a:cxn>
                <a:cxn ang="0">
                  <a:pos x="11" y="35"/>
                </a:cxn>
                <a:cxn ang="0">
                  <a:pos x="61" y="81"/>
                </a:cxn>
                <a:cxn ang="0">
                  <a:pos x="114" y="68"/>
                </a:cxn>
                <a:cxn ang="0">
                  <a:pos x="149" y="82"/>
                </a:cxn>
                <a:cxn ang="0">
                  <a:pos x="158" y="109"/>
                </a:cxn>
                <a:cxn ang="0">
                  <a:pos x="158" y="192"/>
                </a:cxn>
              </a:cxnLst>
              <a:rect l="0" t="0" r="r" b="b"/>
              <a:pathLst>
                <a:path w="164" h="192">
                  <a:moveTo>
                    <a:pt x="142" y="20"/>
                  </a:moveTo>
                  <a:cubicBezTo>
                    <a:pt x="146" y="33"/>
                    <a:pt x="149" y="52"/>
                    <a:pt x="152" y="67"/>
                  </a:cubicBezTo>
                  <a:cubicBezTo>
                    <a:pt x="146" y="52"/>
                    <a:pt x="139" y="39"/>
                    <a:pt x="117" y="33"/>
                  </a:cubicBezTo>
                  <a:cubicBezTo>
                    <a:pt x="93" y="26"/>
                    <a:pt x="97" y="22"/>
                    <a:pt x="74" y="11"/>
                  </a:cubicBezTo>
                  <a:cubicBezTo>
                    <a:pt x="50" y="0"/>
                    <a:pt x="18" y="6"/>
                    <a:pt x="11" y="35"/>
                  </a:cubicBezTo>
                  <a:cubicBezTo>
                    <a:pt x="0" y="77"/>
                    <a:pt x="30" y="84"/>
                    <a:pt x="61" y="81"/>
                  </a:cubicBezTo>
                  <a:cubicBezTo>
                    <a:pt x="91" y="78"/>
                    <a:pt x="99" y="68"/>
                    <a:pt x="114" y="68"/>
                  </a:cubicBezTo>
                  <a:cubicBezTo>
                    <a:pt x="132" y="68"/>
                    <a:pt x="138" y="62"/>
                    <a:pt x="149" y="82"/>
                  </a:cubicBezTo>
                  <a:cubicBezTo>
                    <a:pt x="152" y="88"/>
                    <a:pt x="155" y="100"/>
                    <a:pt x="158" y="109"/>
                  </a:cubicBezTo>
                  <a:cubicBezTo>
                    <a:pt x="164" y="127"/>
                    <a:pt x="161" y="176"/>
                    <a:pt x="158" y="192"/>
                  </a:cubicBezTo>
                </a:path>
              </a:pathLst>
            </a:custGeom>
            <a:noFill/>
            <a:ln w="11113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6" name="Freeform 1729"/>
            <p:cNvSpPr>
              <a:spLocks/>
            </p:cNvSpPr>
            <p:nvPr/>
          </p:nvSpPr>
          <p:spPr bwMode="auto">
            <a:xfrm>
              <a:off x="1991" y="2549"/>
              <a:ext cx="195" cy="134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31" y="8"/>
                </a:cxn>
                <a:cxn ang="0">
                  <a:pos x="78" y="25"/>
                </a:cxn>
                <a:cxn ang="0">
                  <a:pos x="0" y="50"/>
                </a:cxn>
              </a:cxnLst>
              <a:rect l="0" t="0" r="r" b="b"/>
              <a:pathLst>
                <a:path w="78" h="50">
                  <a:moveTo>
                    <a:pt x="0" y="50"/>
                  </a:moveTo>
                  <a:cubicBezTo>
                    <a:pt x="0" y="31"/>
                    <a:pt x="7" y="11"/>
                    <a:pt x="31" y="8"/>
                  </a:cubicBezTo>
                  <a:cubicBezTo>
                    <a:pt x="55" y="6"/>
                    <a:pt x="61" y="16"/>
                    <a:pt x="78" y="25"/>
                  </a:cubicBezTo>
                  <a:cubicBezTo>
                    <a:pt x="65" y="19"/>
                    <a:pt x="17" y="0"/>
                    <a:pt x="0" y="50"/>
                  </a:cubicBezTo>
                  <a:close/>
                </a:path>
              </a:pathLst>
            </a:custGeom>
            <a:solidFill>
              <a:srgbClr val="BFD3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7" name="Freeform 1730"/>
            <p:cNvSpPr>
              <a:spLocks/>
            </p:cNvSpPr>
            <p:nvPr/>
          </p:nvSpPr>
          <p:spPr bwMode="auto">
            <a:xfrm>
              <a:off x="1998" y="2549"/>
              <a:ext cx="158" cy="83"/>
            </a:xfrm>
            <a:custGeom>
              <a:avLst/>
              <a:gdLst/>
              <a:ahLst/>
              <a:cxnLst>
                <a:cxn ang="0">
                  <a:pos x="63" y="18"/>
                </a:cxn>
                <a:cxn ang="0">
                  <a:pos x="28" y="8"/>
                </a:cxn>
                <a:cxn ang="0">
                  <a:pos x="0" y="31"/>
                </a:cxn>
                <a:cxn ang="0">
                  <a:pos x="63" y="18"/>
                </a:cxn>
              </a:cxnLst>
              <a:rect l="0" t="0" r="r" b="b"/>
              <a:pathLst>
                <a:path w="63" h="31">
                  <a:moveTo>
                    <a:pt x="63" y="18"/>
                  </a:moveTo>
                  <a:cubicBezTo>
                    <a:pt x="53" y="12"/>
                    <a:pt x="45" y="7"/>
                    <a:pt x="28" y="8"/>
                  </a:cubicBezTo>
                  <a:cubicBezTo>
                    <a:pt x="12" y="10"/>
                    <a:pt x="4" y="19"/>
                    <a:pt x="0" y="31"/>
                  </a:cubicBezTo>
                  <a:cubicBezTo>
                    <a:pt x="10" y="16"/>
                    <a:pt x="30" y="0"/>
                    <a:pt x="63" y="1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8" name="Freeform 1731"/>
            <p:cNvSpPr>
              <a:spLocks/>
            </p:cNvSpPr>
            <p:nvPr/>
          </p:nvSpPr>
          <p:spPr bwMode="auto">
            <a:xfrm>
              <a:off x="2238" y="2688"/>
              <a:ext cx="58" cy="2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11"/>
                </a:cxn>
              </a:cxnLst>
              <a:rect l="0" t="0" r="r" b="b"/>
              <a:pathLst>
                <a:path w="23" h="11">
                  <a:moveTo>
                    <a:pt x="23" y="0"/>
                  </a:moveTo>
                  <a:cubicBezTo>
                    <a:pt x="19" y="8"/>
                    <a:pt x="15" y="9"/>
                    <a:pt x="0" y="11"/>
                  </a:cubicBezTo>
                </a:path>
              </a:pathLst>
            </a:custGeom>
            <a:noFill/>
            <a:ln w="7938" cap="rnd">
              <a:solidFill>
                <a:srgbClr val="1A171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9" name="Freeform 1732"/>
            <p:cNvSpPr>
              <a:spLocks/>
            </p:cNvSpPr>
            <p:nvPr/>
          </p:nvSpPr>
          <p:spPr bwMode="auto">
            <a:xfrm>
              <a:off x="2033" y="2656"/>
              <a:ext cx="255" cy="93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4" y="25"/>
                </a:cxn>
                <a:cxn ang="0">
                  <a:pos x="95" y="15"/>
                </a:cxn>
                <a:cxn ang="0">
                  <a:pos x="98" y="0"/>
                </a:cxn>
                <a:cxn ang="0">
                  <a:pos x="79" y="11"/>
                </a:cxn>
                <a:cxn ang="0">
                  <a:pos x="46" y="18"/>
                </a:cxn>
                <a:cxn ang="0">
                  <a:pos x="0" y="28"/>
                </a:cxn>
              </a:cxnLst>
              <a:rect l="0" t="0" r="r" b="b"/>
              <a:pathLst>
                <a:path w="102" h="35">
                  <a:moveTo>
                    <a:pt x="0" y="28"/>
                  </a:moveTo>
                  <a:cubicBezTo>
                    <a:pt x="14" y="31"/>
                    <a:pt x="31" y="35"/>
                    <a:pt x="54" y="25"/>
                  </a:cubicBezTo>
                  <a:cubicBezTo>
                    <a:pt x="79" y="14"/>
                    <a:pt x="89" y="19"/>
                    <a:pt x="95" y="15"/>
                  </a:cubicBezTo>
                  <a:cubicBezTo>
                    <a:pt x="102" y="11"/>
                    <a:pt x="101" y="3"/>
                    <a:pt x="98" y="0"/>
                  </a:cubicBezTo>
                  <a:cubicBezTo>
                    <a:pt x="101" y="3"/>
                    <a:pt x="93" y="9"/>
                    <a:pt x="79" y="11"/>
                  </a:cubicBezTo>
                  <a:cubicBezTo>
                    <a:pt x="65" y="13"/>
                    <a:pt x="56" y="13"/>
                    <a:pt x="46" y="18"/>
                  </a:cubicBezTo>
                  <a:cubicBezTo>
                    <a:pt x="35" y="22"/>
                    <a:pt x="14" y="31"/>
                    <a:pt x="0" y="28"/>
                  </a:cubicBezTo>
                  <a:close/>
                </a:path>
              </a:pathLst>
            </a:custGeom>
            <a:solidFill>
              <a:srgbClr val="2993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" name="Freeform 1733"/>
            <p:cNvSpPr>
              <a:spLocks/>
            </p:cNvSpPr>
            <p:nvPr/>
          </p:nvSpPr>
          <p:spPr bwMode="auto">
            <a:xfrm>
              <a:off x="2346" y="2771"/>
              <a:ext cx="27" cy="208"/>
            </a:xfrm>
            <a:custGeom>
              <a:avLst/>
              <a:gdLst/>
              <a:ahLst/>
              <a:cxnLst>
                <a:cxn ang="0">
                  <a:pos x="7" y="31"/>
                </a:cxn>
                <a:cxn ang="0">
                  <a:pos x="9" y="78"/>
                </a:cxn>
                <a:cxn ang="0">
                  <a:pos x="9" y="31"/>
                </a:cxn>
                <a:cxn ang="0">
                  <a:pos x="0" y="0"/>
                </a:cxn>
                <a:cxn ang="0">
                  <a:pos x="7" y="31"/>
                </a:cxn>
              </a:cxnLst>
              <a:rect l="0" t="0" r="r" b="b"/>
              <a:pathLst>
                <a:path w="11" h="78">
                  <a:moveTo>
                    <a:pt x="7" y="31"/>
                  </a:moveTo>
                  <a:cubicBezTo>
                    <a:pt x="9" y="48"/>
                    <a:pt x="10" y="68"/>
                    <a:pt x="9" y="78"/>
                  </a:cubicBezTo>
                  <a:cubicBezTo>
                    <a:pt x="11" y="64"/>
                    <a:pt x="11" y="45"/>
                    <a:pt x="9" y="31"/>
                  </a:cubicBezTo>
                  <a:cubicBezTo>
                    <a:pt x="8" y="18"/>
                    <a:pt x="4" y="8"/>
                    <a:pt x="0" y="0"/>
                  </a:cubicBezTo>
                  <a:cubicBezTo>
                    <a:pt x="2" y="5"/>
                    <a:pt x="5" y="17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1" name="Freeform 1734"/>
            <p:cNvSpPr>
              <a:spLocks/>
            </p:cNvSpPr>
            <p:nvPr/>
          </p:nvSpPr>
          <p:spPr bwMode="auto">
            <a:xfrm>
              <a:off x="2278" y="2685"/>
              <a:ext cx="20" cy="19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1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2"/>
                    <a:pt x="5" y="0"/>
                    <a:pt x="4" y="1"/>
                  </a:cubicBezTo>
                  <a:cubicBezTo>
                    <a:pt x="0" y="3"/>
                    <a:pt x="5" y="7"/>
                    <a:pt x="8" y="7"/>
                  </a:cubicBezTo>
                </a:path>
              </a:pathLst>
            </a:custGeom>
            <a:noFill/>
            <a:ln w="7938" cap="rnd">
              <a:solidFill>
                <a:srgbClr val="74AA2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2" name="Flèche droite 161"/>
          <p:cNvSpPr/>
          <p:nvPr/>
        </p:nvSpPr>
        <p:spPr>
          <a:xfrm rot="14584454">
            <a:off x="3017189" y="2528762"/>
            <a:ext cx="1565021" cy="357190"/>
          </a:xfrm>
          <a:prstGeom prst="rightArrow">
            <a:avLst>
              <a:gd name="adj1" fmla="val 28366"/>
              <a:gd name="adj2" fmla="val 5000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63" name="Flèche droite 162"/>
          <p:cNvSpPr/>
          <p:nvPr/>
        </p:nvSpPr>
        <p:spPr>
          <a:xfrm rot="1692545">
            <a:off x="3990139" y="2393167"/>
            <a:ext cx="1440163" cy="318042"/>
          </a:xfrm>
          <a:prstGeom prst="rightArrow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Interdiction 163"/>
          <p:cNvSpPr/>
          <p:nvPr/>
        </p:nvSpPr>
        <p:spPr>
          <a:xfrm>
            <a:off x="4071934" y="3000372"/>
            <a:ext cx="485772" cy="628648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6" name="Flèche droite 165"/>
          <p:cNvSpPr/>
          <p:nvPr/>
        </p:nvSpPr>
        <p:spPr>
          <a:xfrm>
            <a:off x="1071538" y="6215082"/>
            <a:ext cx="6429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ZoneTexte 164"/>
          <p:cNvSpPr txBox="1"/>
          <p:nvPr/>
        </p:nvSpPr>
        <p:spPr>
          <a:xfrm>
            <a:off x="785786" y="5429264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⇓ réabsorption intestinale des acides biliaires (par séquestration)</a:t>
            </a:r>
          </a:p>
          <a:p>
            <a:pPr algn="ctr"/>
            <a:r>
              <a:rPr lang="fr-FR" sz="2800" b="1" dirty="0" smtClean="0"/>
              <a:t>              interruption du cycle entéro-hépatique</a:t>
            </a:r>
            <a:endParaRPr lang="fr-FR" sz="2800" b="1" dirty="0"/>
          </a:p>
        </p:txBody>
      </p:sp>
      <p:sp>
        <p:nvSpPr>
          <p:cNvPr id="167" name="Espace réservé de la date 1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168" name="Espace réservé du numéro de diapositive 1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169" name="Espace réservé du pied de page 1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⇒ ⇓ absorption du cholestérol exogène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⇒ ⇑ synthèse hépatique des acides biliaires:       ⇑ catabolisme LDL d’où l’indication: </a:t>
            </a:r>
            <a:r>
              <a:rPr lang="fr-FR" b="1" dirty="0" smtClean="0"/>
              <a:t>HYPERCHOLESTÉROLÉMIE  </a:t>
            </a:r>
            <a:r>
              <a:rPr lang="fr-FR" dirty="0" smtClean="0"/>
              <a:t>(15 à 25%)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⇒ ⇑ Triglycérides (compensation): limitation ⇒ association avec </a:t>
            </a:r>
            <a:r>
              <a:rPr lang="fr-FR" dirty="0" err="1" smtClean="0"/>
              <a:t>hypoTGémiants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Prise au cours des repas (3 à 6 fois/jour)</a:t>
            </a:r>
          </a:p>
          <a:p>
            <a:r>
              <a:rPr lang="fr-FR" dirty="0" smtClean="0"/>
              <a:t>Mauvaise tolérance gastro-intestinale: nausée, constipation</a:t>
            </a:r>
          </a:p>
          <a:p>
            <a:r>
              <a:rPr lang="fr-FR" dirty="0" smtClean="0"/>
              <a:t>Diminue l’absorption d’autres médicaments (les prendre 1h avant ou 4h après)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2- EZÉTIMIBE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Inhibiteur spécifique de l’absorption intestinale</a:t>
            </a:r>
          </a:p>
          <a:p>
            <a:pPr>
              <a:buNone/>
            </a:pPr>
            <a:r>
              <a:rPr lang="fr-FR" dirty="0" smtClean="0"/>
              <a:t>du cholestérol (en inhibant spécifiquement le</a:t>
            </a:r>
          </a:p>
          <a:p>
            <a:pPr>
              <a:buNone/>
            </a:pPr>
            <a:r>
              <a:rPr lang="fr-FR" dirty="0" smtClean="0"/>
              <a:t>transporteur membranaire NPC1L1),</a:t>
            </a:r>
          </a:p>
          <a:p>
            <a:pPr>
              <a:buNone/>
            </a:pPr>
            <a:r>
              <a:rPr lang="fr-FR" dirty="0" smtClean="0"/>
              <a:t>l’absorption diminue de 54%.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Augmente l’</a:t>
            </a:r>
            <a:r>
              <a:rPr lang="fr-FR" dirty="0"/>
              <a:t>e</a:t>
            </a:r>
            <a:r>
              <a:rPr lang="fr-FR" dirty="0" smtClean="0"/>
              <a:t>fficacité des statines (réduction du LDL</a:t>
            </a:r>
          </a:p>
          <a:p>
            <a:pPr>
              <a:buNone/>
            </a:pPr>
            <a:r>
              <a:rPr lang="fr-FR" dirty="0" smtClean="0"/>
              <a:t>de 18%)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Bien toléré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45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3- </a:t>
            </a:r>
            <a:r>
              <a:rPr lang="fr-FR" b="1" dirty="0" err="1" smtClean="0"/>
              <a:t>Fibrates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= </a:t>
            </a:r>
            <a:r>
              <a:rPr lang="fr-FR" sz="4400" dirty="0" smtClean="0"/>
              <a:t>agonistes des récepteurs nucléaires PPAR-α (</a:t>
            </a:r>
            <a:r>
              <a:rPr lang="fr-FR" sz="4400" dirty="0" err="1" smtClean="0"/>
              <a:t>peroxisome</a:t>
            </a:r>
            <a:r>
              <a:rPr lang="fr-FR" sz="4400" dirty="0" smtClean="0"/>
              <a:t> </a:t>
            </a:r>
            <a:r>
              <a:rPr lang="fr-FR" sz="4400" dirty="0" err="1" smtClean="0"/>
              <a:t>proliferator</a:t>
            </a:r>
            <a:r>
              <a:rPr lang="fr-FR" sz="4400" dirty="0" smtClean="0"/>
              <a:t> </a:t>
            </a:r>
            <a:r>
              <a:rPr lang="fr-FR" sz="4400" dirty="0" err="1" smtClean="0"/>
              <a:t>activeted</a:t>
            </a:r>
            <a:r>
              <a:rPr lang="fr-FR" sz="4400" dirty="0" smtClean="0"/>
              <a:t> factor alpha) </a:t>
            </a:r>
            <a:r>
              <a:rPr lang="fr-FR" sz="4400" dirty="0" smtClean="0">
                <a:sym typeface="Symbol"/>
              </a:rPr>
              <a:t></a:t>
            </a:r>
            <a:r>
              <a:rPr lang="fr-FR" sz="4400" dirty="0" smtClean="0"/>
              <a:t> modulation génique du métabolisme lipidique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⇑ synthèse des enzymes de l’oxydation des AG et de la lipoprotéine lipase (LPL)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→ ⇑ catabolisme VLDL et </a:t>
            </a:r>
            <a:r>
              <a:rPr lang="fr-FR" dirty="0" err="1" smtClean="0"/>
              <a:t>chylomicrons</a:t>
            </a: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→ ⇓ production hépatique de triglycérides et des VLDL (par réduction de la production de l’Apo CIII)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→⇑ HDL (de 10 à 15%) et ⇓ LDL (de 15 à 25%): en stimulant l’expression des gènes des Apo A1 et Apo A2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→⇓ </a:t>
            </a:r>
            <a:r>
              <a:rPr lang="fr-FR" b="1" dirty="0" smtClean="0"/>
              <a:t>TG (de 30 à 50%) </a:t>
            </a:r>
            <a:r>
              <a:rPr lang="fr-FR" b="1" dirty="0" smtClean="0">
                <a:sym typeface="Symbol"/>
              </a:rPr>
              <a:t> INDICATION PRINCIPALE: HYPERTRIGLYCÉRIDÉMIE</a:t>
            </a: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  <p:sp>
        <p:nvSpPr>
          <p:cNvPr id="4" name="Croix 3"/>
          <p:cNvSpPr/>
          <p:nvPr/>
        </p:nvSpPr>
        <p:spPr>
          <a:xfrm>
            <a:off x="4211638" y="5661025"/>
            <a:ext cx="914400" cy="914400"/>
          </a:xfrm>
          <a:prstGeom prst="plus">
            <a:avLst>
              <a:gd name="adj" fmla="val 365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Croix 5"/>
          <p:cNvSpPr/>
          <p:nvPr/>
        </p:nvSpPr>
        <p:spPr>
          <a:xfrm>
            <a:off x="3132138" y="5661025"/>
            <a:ext cx="914400" cy="914400"/>
          </a:xfrm>
          <a:prstGeom prst="plus">
            <a:avLst>
              <a:gd name="adj" fmla="val 365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traitement des dysolipédémies/ Dr NZ Bouchene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300F-CCCB-4C04-9F8E-516FFC616D4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11084</TotalTime>
  <Words>845</Words>
  <Application>Microsoft Office PowerPoint</Application>
  <PresentationFormat>Affichage à l'écran (4:3)</PresentationFormat>
  <Paragraphs>182</Paragraphs>
  <Slides>24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TRAITEMENT DES DYSLIPIDEMIES</vt:lpstr>
      <vt:lpstr>  Les médicaments utilisés  </vt:lpstr>
      <vt:lpstr>  1- Les séquestrants d’acides biliaires</vt:lpstr>
      <vt:lpstr>Présentation PowerPoint</vt:lpstr>
      <vt:lpstr>Présentation PowerPoint</vt:lpstr>
      <vt:lpstr>Présentation PowerPoint</vt:lpstr>
      <vt:lpstr>2- EZÉTIMIBE</vt:lpstr>
      <vt:lpstr>3- Fibrates</vt:lpstr>
      <vt:lpstr>Présentation PowerPoint</vt:lpstr>
      <vt:lpstr>Les médicaments</vt:lpstr>
      <vt:lpstr>EFFETS SECONDAIRES: </vt:lpstr>
      <vt:lpstr>INTERACTIONS MÉDICAMENTEUSES</vt:lpstr>
      <vt:lpstr>4- Inhibiteurs de l'HMGCoA réductase (Statines)</vt:lpstr>
      <vt:lpstr>Analogie structurale entre les statines et l’intermédiaire réduit de l’HMG-CoA</vt:lpstr>
      <vt:lpstr>Présentation PowerPoint</vt:lpstr>
      <vt:lpstr>Autres effets</vt:lpstr>
      <vt:lpstr>Les médicaments</vt:lpstr>
      <vt:lpstr>Propriétés pharmacocinétiques</vt:lpstr>
      <vt:lpstr>Effets secondaires:</vt:lpstr>
      <vt:lpstr>Contre indications</vt:lpstr>
      <vt:lpstr>INTERACTIONS MÉDICAMENTEUSES</vt:lpstr>
      <vt:lpstr>Indications</vt:lpstr>
      <vt:lpstr>Critères de choix thérapeutique</vt:lpstr>
      <vt:lpstr>Quels médicaments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ANTIDIABÉTIQUES</dc:title>
  <dc:creator>bouchene</dc:creator>
  <cp:lastModifiedBy>LENOVO</cp:lastModifiedBy>
  <cp:revision>235</cp:revision>
  <dcterms:created xsi:type="dcterms:W3CDTF">2008-02-10T10:35:37Z</dcterms:created>
  <dcterms:modified xsi:type="dcterms:W3CDTF">2016-05-22T11:30:45Z</dcterms:modified>
</cp:coreProperties>
</file>