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4523FF-602D-4AE7-AF17-9656CD8911BE}" type="datetimeFigureOut">
              <a:rPr lang="fr-FR" smtClean="0"/>
              <a:pPr/>
              <a:t>13/04/2016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2173FC-AE58-4F34-B678-90738D650A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14612" y="38862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endParaRPr lang="fr-FR" b="1" dirty="0" smtClean="0">
              <a:solidFill>
                <a:schemeClr val="tx1"/>
              </a:solidFill>
            </a:endParaRPr>
          </a:p>
          <a:p>
            <a:pPr algn="r"/>
            <a:endParaRPr lang="fr-FR" b="1" dirty="0" smtClean="0">
              <a:solidFill>
                <a:schemeClr val="tx1"/>
              </a:solidFill>
            </a:endParaRPr>
          </a:p>
          <a:p>
            <a:pPr algn="r"/>
            <a:endParaRPr lang="fr-FR" b="1" dirty="0" smtClean="0">
              <a:solidFill>
                <a:schemeClr val="tx1"/>
              </a:solidFill>
            </a:endParaRPr>
          </a:p>
          <a:p>
            <a:pPr algn="r"/>
            <a:r>
              <a:rPr lang="fr-FR" sz="3800" b="1" dirty="0" smtClean="0">
                <a:solidFill>
                  <a:schemeClr val="tx1"/>
                </a:solidFill>
              </a:rPr>
              <a:t>PR. CHADER Henni</a:t>
            </a:r>
            <a:endParaRPr lang="fr-FR" sz="3800" b="1" dirty="0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01785"/>
            <a:ext cx="7772400" cy="1470025"/>
          </a:xfrm>
        </p:spPr>
        <p:txBody>
          <a:bodyPr>
            <a:normAutofit/>
          </a:bodyPr>
          <a:lstStyle/>
          <a:p>
            <a:r>
              <a:rPr lang="fr-FR" sz="6600" b="1" dirty="0" smtClean="0"/>
              <a:t>Le cancer </a:t>
            </a:r>
            <a:endParaRPr lang="fr-FR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L’étape de dissémination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74871"/>
            <a:ext cx="8229600" cy="4525963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Dissémination des cellules cancéreuses dans le reste de l’organisme à partir de la tumeur initiale par plusieurs voies :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₋"/>
            </a:pPr>
            <a:r>
              <a:rPr lang="fr-FR" dirty="0" smtClean="0"/>
              <a:t>Lymphatique (</a:t>
            </a:r>
            <a:r>
              <a:rPr lang="fr-FR" dirty="0" smtClean="0">
                <a:solidFill>
                  <a:srgbClr val="FF0000"/>
                </a:solidFill>
              </a:rPr>
              <a:t>tous les cancers</a:t>
            </a:r>
            <a:r>
              <a:rPr lang="fr-FR" dirty="0" smtClean="0"/>
              <a:t>)  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₋"/>
            </a:pPr>
            <a:r>
              <a:rPr lang="fr-FR" dirty="0" smtClean="0"/>
              <a:t>Hématogène (</a:t>
            </a:r>
            <a:r>
              <a:rPr lang="fr-FR" dirty="0" smtClean="0">
                <a:solidFill>
                  <a:srgbClr val="FF0000"/>
                </a:solidFill>
              </a:rPr>
              <a:t>tous les cancers</a:t>
            </a:r>
            <a:r>
              <a:rPr lang="fr-FR" dirty="0" smtClean="0"/>
              <a:t>)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₋"/>
            </a:pPr>
            <a:r>
              <a:rPr lang="fr-FR" dirty="0" smtClean="0"/>
              <a:t>Péritonéale (</a:t>
            </a:r>
            <a:r>
              <a:rPr lang="fr-FR" dirty="0" smtClean="0">
                <a:solidFill>
                  <a:srgbClr val="FF0000"/>
                </a:solidFill>
              </a:rPr>
              <a:t>cancers digestifs et ovaires</a:t>
            </a:r>
            <a:r>
              <a:rPr lang="fr-FR" dirty="0" smtClean="0"/>
              <a:t>)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₋"/>
            </a:pPr>
            <a:r>
              <a:rPr lang="fr-FR" dirty="0" smtClean="0"/>
              <a:t>Pleurale (</a:t>
            </a:r>
            <a:r>
              <a:rPr lang="fr-FR" dirty="0" smtClean="0">
                <a:solidFill>
                  <a:srgbClr val="FF0000"/>
                </a:solidFill>
              </a:rPr>
              <a:t>cancer du poumon</a:t>
            </a:r>
            <a:r>
              <a:rPr lang="fr-FR" dirty="0" smtClean="0"/>
              <a:t>)</a:t>
            </a:r>
          </a:p>
          <a:p>
            <a:pPr lvl="1">
              <a:buClr>
                <a:srgbClr val="FF0000"/>
              </a:buClr>
              <a:buFont typeface="Calibri" pitchFamily="34" charset="0"/>
              <a:buChar char="₋"/>
            </a:pPr>
            <a:r>
              <a:rPr lang="fr-FR" dirty="0" smtClean="0"/>
              <a:t>Périnerveuse (</a:t>
            </a:r>
            <a:r>
              <a:rPr lang="fr-FR" dirty="0" smtClean="0">
                <a:solidFill>
                  <a:srgbClr val="FF0000"/>
                </a:solidFill>
              </a:rPr>
              <a:t>cancer de la prostate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785818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Facteurs de risque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Facteurs environnementaux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Facteurs infectieux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Facteurs professionnels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Facteurs iatrogènes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Facteurs génétiques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600" b="1" dirty="0" smtClean="0"/>
              <a:t>Facteurs environnementaux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928671"/>
          <a:ext cx="9144000" cy="5681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/>
                <a:gridCol w="7143768"/>
              </a:tblGrid>
              <a:tr h="459792"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 smtClean="0">
                          <a:solidFill>
                            <a:schemeClr val="tx1"/>
                          </a:solidFill>
                        </a:rPr>
                        <a:t>Facteurs </a:t>
                      </a:r>
                      <a:endParaRPr lang="fr-FR" sz="3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 smtClean="0">
                          <a:solidFill>
                            <a:schemeClr val="tx1"/>
                          </a:solidFill>
                        </a:rPr>
                        <a:t>Cancers induits </a:t>
                      </a:r>
                      <a:endParaRPr lang="fr-FR" sz="3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936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1" dirty="0" smtClean="0"/>
                        <a:t>Tabac</a:t>
                      </a:r>
                    </a:p>
                    <a:p>
                      <a:pPr algn="ctr"/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200" b="1" dirty="0" smtClean="0"/>
                        <a:t>Cancers  du 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poumon</a:t>
                      </a:r>
                      <a:r>
                        <a:rPr lang="fr-FR" sz="2200" b="1" dirty="0" smtClean="0"/>
                        <a:t>, œsophage, vessie, estomac, rein, utérus, pancréas, </a:t>
                      </a:r>
                      <a:r>
                        <a:rPr lang="fr-FR" sz="2200" b="1" dirty="0" smtClean="0"/>
                        <a:t>VADS (</a:t>
                      </a:r>
                      <a:r>
                        <a:rPr lang="fr-FR" sz="2200" b="1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fr-FR" sz="2200" b="1" dirty="0" smtClean="0"/>
                        <a:t>oies </a:t>
                      </a:r>
                      <a:r>
                        <a:rPr lang="fr-FR" sz="2200" b="1" dirty="0" smtClean="0">
                          <a:solidFill>
                            <a:srgbClr val="FF0000"/>
                          </a:solidFill>
                        </a:rPr>
                        <a:t>Aéro-D</a:t>
                      </a:r>
                      <a:r>
                        <a:rPr lang="fr-FR" sz="2200" b="1" dirty="0" smtClean="0">
                          <a:solidFill>
                            <a:schemeClr val="tx1"/>
                          </a:solidFill>
                        </a:rPr>
                        <a:t>igestives</a:t>
                      </a:r>
                      <a:r>
                        <a:rPr lang="fr-FR" sz="2200" b="1" dirty="0" smtClean="0"/>
                        <a:t> </a:t>
                      </a:r>
                      <a:r>
                        <a:rPr lang="fr-FR" sz="2200" b="1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fr-FR" sz="2200" b="1" dirty="0" smtClean="0"/>
                        <a:t>upérieures)</a:t>
                      </a:r>
                      <a:endParaRPr lang="fr-FR" sz="2200" b="1" dirty="0"/>
                    </a:p>
                  </a:txBody>
                  <a:tcPr/>
                </a:tc>
              </a:tr>
              <a:tr h="793614"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Alcool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1" dirty="0" smtClean="0"/>
                        <a:t>Cancers  du 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foie</a:t>
                      </a:r>
                      <a:r>
                        <a:rPr lang="fr-FR" sz="2200" b="1" dirty="0" smtClean="0"/>
                        <a:t>, colorectal, œsophage, sein, pancréas, VADS</a:t>
                      </a:r>
                    </a:p>
                  </a:txBody>
                  <a:tcPr/>
                </a:tc>
              </a:tr>
              <a:tr h="1694099"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Alimentation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200" b="1" dirty="0" smtClean="0"/>
                        <a:t> </a:t>
                      </a:r>
                      <a:r>
                        <a:rPr lang="fr-FR" sz="2200" b="1" i="1" dirty="0" smtClean="0"/>
                        <a:t>Graisse animale</a:t>
                      </a:r>
                      <a:r>
                        <a:rPr lang="fr-FR" sz="2200" b="1" dirty="0" smtClean="0"/>
                        <a:t>: cancers du </a:t>
                      </a:r>
                      <a:r>
                        <a:rPr lang="fr-FR" sz="2200" b="1" u="sng" baseline="0" dirty="0" smtClean="0">
                          <a:solidFill>
                            <a:srgbClr val="FF0000"/>
                          </a:solidFill>
                        </a:rPr>
                        <a:t>colon</a:t>
                      </a:r>
                      <a:r>
                        <a:rPr lang="fr-FR" sz="2200" b="1" baseline="0" dirty="0" smtClean="0"/>
                        <a:t>, </a:t>
                      </a:r>
                      <a:r>
                        <a:rPr lang="fr-FR" sz="2200" b="1" dirty="0" smtClean="0"/>
                        <a:t>sein, prostate,</a:t>
                      </a:r>
                      <a:r>
                        <a:rPr lang="fr-FR" sz="2200" b="1" baseline="0" dirty="0" smtClean="0"/>
                        <a:t> ovaire, endomètre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200" b="1" baseline="0" dirty="0" smtClean="0"/>
                        <a:t> </a:t>
                      </a:r>
                      <a:r>
                        <a:rPr lang="fr-FR" sz="2200" b="1" i="1" baseline="0" dirty="0" smtClean="0"/>
                        <a:t>Obésité</a:t>
                      </a:r>
                      <a:r>
                        <a:rPr lang="fr-FR" sz="2200" b="1" baseline="0" dirty="0" smtClean="0"/>
                        <a:t>: </a:t>
                      </a:r>
                      <a:r>
                        <a:rPr lang="fr-FR" sz="2200" b="1" dirty="0" smtClean="0"/>
                        <a:t>cancers du 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sein</a:t>
                      </a:r>
                      <a:r>
                        <a:rPr lang="fr-FR" sz="2200" b="1" dirty="0" smtClean="0"/>
                        <a:t>,</a:t>
                      </a:r>
                      <a:r>
                        <a:rPr lang="fr-FR" sz="2200" b="1" baseline="0" dirty="0" smtClean="0"/>
                        <a:t> </a:t>
                      </a:r>
                      <a:r>
                        <a:rPr lang="fr-FR" sz="2200" b="1" u="sng" baseline="0" dirty="0" smtClean="0">
                          <a:solidFill>
                            <a:srgbClr val="FF0000"/>
                          </a:solidFill>
                        </a:rPr>
                        <a:t>endomètre</a:t>
                      </a:r>
                    </a:p>
                    <a:p>
                      <a:pPr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200" b="1" baseline="0" dirty="0" smtClean="0"/>
                        <a:t> </a:t>
                      </a:r>
                      <a:r>
                        <a:rPr lang="fr-FR" sz="2200" b="1" i="1" baseline="0" dirty="0" smtClean="0"/>
                        <a:t>Alimentation trop salée ou riche en nitrosamine ou en nitrates</a:t>
                      </a:r>
                      <a:r>
                        <a:rPr lang="fr-FR" sz="2200" b="1" baseline="0" dirty="0" smtClean="0"/>
                        <a:t>: cancers du </a:t>
                      </a:r>
                      <a:r>
                        <a:rPr lang="fr-FR" sz="2200" b="1" u="sng" baseline="0" dirty="0" smtClean="0">
                          <a:solidFill>
                            <a:srgbClr val="FF0000"/>
                          </a:solidFill>
                        </a:rPr>
                        <a:t>pharynx</a:t>
                      </a:r>
                      <a:r>
                        <a:rPr lang="fr-FR" sz="2200" b="1" baseline="0" dirty="0" smtClean="0"/>
                        <a:t>, </a:t>
                      </a:r>
                      <a:r>
                        <a:rPr lang="fr-FR" sz="2200" b="1" u="sng" baseline="0" dirty="0" smtClean="0">
                          <a:solidFill>
                            <a:srgbClr val="FF0000"/>
                          </a:solidFill>
                        </a:rPr>
                        <a:t>œsophage</a:t>
                      </a:r>
                      <a:r>
                        <a:rPr lang="fr-FR" sz="2200" b="1" baseline="0" dirty="0" smtClean="0"/>
                        <a:t>, </a:t>
                      </a:r>
                      <a:r>
                        <a:rPr lang="fr-FR" sz="2200" b="1" u="sng" baseline="0" dirty="0" smtClean="0">
                          <a:solidFill>
                            <a:srgbClr val="FF0000"/>
                          </a:solidFill>
                        </a:rPr>
                        <a:t>estomac</a:t>
                      </a:r>
                    </a:p>
                  </a:txBody>
                  <a:tcPr/>
                </a:tc>
              </a:tr>
              <a:tr h="1473855"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Agents chimiques et physiques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200" b="1" dirty="0" smtClean="0"/>
                        <a:t>Rayons ultra-violets: cancers 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cutanés</a:t>
                      </a:r>
                    </a:p>
                    <a:p>
                      <a:pPr algn="just"/>
                      <a:r>
                        <a:rPr lang="fr-FR" sz="2200" b="1" dirty="0" smtClean="0"/>
                        <a:t>Cancers radio-induits : 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leucémie</a:t>
                      </a:r>
                      <a:r>
                        <a:rPr lang="fr-FR" sz="2200" b="1" dirty="0" smtClean="0"/>
                        <a:t>, 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cancers cutanés</a:t>
                      </a:r>
                      <a:r>
                        <a:rPr lang="fr-FR" sz="2200" b="1" dirty="0" smtClean="0"/>
                        <a:t>, de la 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thyroïde</a:t>
                      </a:r>
                      <a:r>
                        <a:rPr lang="fr-FR" sz="2200" b="1" dirty="0" smtClean="0"/>
                        <a:t>, du sein </a:t>
                      </a:r>
                      <a:endParaRPr lang="fr-FR" sz="2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Facteurs infectieux</a:t>
            </a:r>
            <a:endParaRPr lang="fr-FR" sz="36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28"/>
                <a:gridCol w="7715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Facteurs 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Cancers induits 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1" dirty="0" smtClean="0"/>
                        <a:t>Virus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200" b="1" u="none" dirty="0" smtClean="0">
                          <a:solidFill>
                            <a:srgbClr val="00B0F0"/>
                          </a:solidFill>
                        </a:rPr>
                        <a:t>Papillomavirus HPV 16 et 18</a:t>
                      </a:r>
                      <a:r>
                        <a:rPr lang="fr-FR" sz="2200" b="1" u="non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fr-FR" sz="2200" b="1" u="none" dirty="0" smtClean="0">
                          <a:solidFill>
                            <a:schemeClr val="tx1"/>
                          </a:solidFill>
                        </a:rPr>
                        <a:t>(C. du 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col utérin et de l’anus</a:t>
                      </a:r>
                      <a:r>
                        <a:rPr lang="fr-FR" sz="2200" b="1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sz="2200" b="1" dirty="0" smtClean="0"/>
                        <a:t>, </a:t>
                      </a:r>
                      <a:r>
                        <a:rPr lang="fr-FR" sz="2200" b="1" dirty="0" smtClean="0">
                          <a:solidFill>
                            <a:srgbClr val="00B0F0"/>
                          </a:solidFill>
                        </a:rPr>
                        <a:t>VHB-VHC</a:t>
                      </a:r>
                      <a:r>
                        <a:rPr lang="fr-FR" sz="2200" b="1" dirty="0" smtClean="0"/>
                        <a:t> (C. du 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foie</a:t>
                      </a:r>
                      <a:r>
                        <a:rPr lang="fr-FR" sz="2200" b="1" dirty="0" smtClean="0"/>
                        <a:t>),     HTLV (lymphomes), EBV (lymphome de Hodgkin et de Burkitt, C. nasopharynx), VIH (lymphomes malins, C. du col utérin), HHV8 (sarcome de Kaposi)</a:t>
                      </a:r>
                      <a:endParaRPr lang="fr-FR" sz="22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Bactéries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1" dirty="0" smtClean="0">
                          <a:solidFill>
                            <a:srgbClr val="00B0F0"/>
                          </a:solidFill>
                        </a:rPr>
                        <a:t>Helicobacter pylori (</a:t>
                      </a:r>
                      <a:r>
                        <a:rPr lang="fr-FR" sz="2200" b="1" dirty="0" smtClean="0"/>
                        <a:t>C.</a:t>
                      </a:r>
                      <a:r>
                        <a:rPr lang="fr-FR" sz="2200" b="1" baseline="0" dirty="0" smtClean="0"/>
                        <a:t> de l’</a:t>
                      </a:r>
                      <a:r>
                        <a:rPr lang="fr-FR" sz="2200" b="1" u="sng" baseline="0" dirty="0" smtClean="0">
                          <a:solidFill>
                            <a:srgbClr val="FF0000"/>
                          </a:solidFill>
                        </a:rPr>
                        <a:t>estomac</a:t>
                      </a:r>
                      <a:r>
                        <a:rPr lang="fr-FR" sz="2200" b="1" baseline="0" dirty="0" smtClean="0"/>
                        <a:t>, </a:t>
                      </a:r>
                      <a:r>
                        <a:rPr lang="fr-FR" sz="2200" b="1" u="sng" baseline="0" dirty="0" smtClean="0">
                          <a:solidFill>
                            <a:srgbClr val="FF0000"/>
                          </a:solidFill>
                        </a:rPr>
                        <a:t>lymphome gastrique</a:t>
                      </a:r>
                      <a:r>
                        <a:rPr lang="fr-FR" sz="2200" b="1" baseline="0" dirty="0" smtClean="0"/>
                        <a:t>)</a:t>
                      </a:r>
                      <a:endParaRPr lang="fr-FR" sz="22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Parasites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200" b="1" dirty="0" smtClean="0">
                          <a:solidFill>
                            <a:srgbClr val="00B0F0"/>
                          </a:solidFill>
                        </a:rPr>
                        <a:t>Bilharziose</a:t>
                      </a:r>
                      <a:r>
                        <a:rPr lang="fr-FR" sz="2200" b="1" dirty="0" smtClean="0"/>
                        <a:t> (C. de la 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vessie</a:t>
                      </a:r>
                      <a:r>
                        <a:rPr lang="fr-FR" sz="2200" b="1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72547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Facteurs professionnels 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3505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70525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Facteurs 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Profession 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cancers</a:t>
                      </a:r>
                      <a:endParaRPr lang="fr-FR" sz="2400" b="1" dirty="0"/>
                    </a:p>
                  </a:txBody>
                  <a:tcPr/>
                </a:tc>
              </a:tr>
              <a:tr h="151482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Amiante 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/>
                        <a:t>Isolation, centrales thermiques,</a:t>
                      </a:r>
                      <a:r>
                        <a:rPr lang="fr-FR" sz="2400" b="1" baseline="0" dirty="0" smtClean="0"/>
                        <a:t> chantier naval, industrie du verre 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Plèvre</a:t>
                      </a:r>
                      <a:r>
                        <a:rPr lang="fr-FR" sz="2400" b="1" dirty="0" smtClean="0"/>
                        <a:t>, 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poumon</a:t>
                      </a:r>
                      <a:endParaRPr lang="fr-FR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5538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Amines aromatiques 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Peintures, textiles 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Vessie </a:t>
                      </a:r>
                      <a:endParaRPr lang="fr-FR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70525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Rayonnement ionisant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Paramédical 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Peau</a:t>
                      </a:r>
                      <a:r>
                        <a:rPr lang="fr-FR" sz="2400" b="1" dirty="0" smtClean="0"/>
                        <a:t> , 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hémopathie</a:t>
                      </a:r>
                      <a:r>
                        <a:rPr lang="fr-FR" sz="2400" b="1" dirty="0" smtClean="0"/>
                        <a:t> 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Facteurs iatrogènes </a:t>
            </a:r>
            <a:endParaRPr lang="fr-FR" sz="36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1571614"/>
          <a:ext cx="9144000" cy="302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34"/>
                <a:gridCol w="6953266"/>
              </a:tblGrid>
              <a:tr h="642304">
                <a:tc rowSpan="4">
                  <a:txBody>
                    <a:bodyPr/>
                    <a:lstStyle/>
                    <a:p>
                      <a:pPr algn="just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Médicaments 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Chimiothérapie / </a:t>
                      </a:r>
                      <a:r>
                        <a:rPr lang="fr-FR" sz="2400" b="1" dirty="0" smtClean="0">
                          <a:solidFill>
                            <a:srgbClr val="00B0F0"/>
                          </a:solidFill>
                        </a:rPr>
                        <a:t>Cyclophosphamide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 (C. de la </a:t>
                      </a:r>
                      <a:r>
                        <a:rPr lang="fr-FR" sz="2400" b="1" u="sng" dirty="0" smtClean="0">
                          <a:solidFill>
                            <a:srgbClr val="FFFF00"/>
                          </a:solidFill>
                        </a:rPr>
                        <a:t>vessie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, hémopathies)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148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Anti œstrogènes /</a:t>
                      </a:r>
                      <a:r>
                        <a:rPr lang="fr-FR" sz="2400" b="1" dirty="0" smtClean="0">
                          <a:solidFill>
                            <a:srgbClr val="00B0F0"/>
                          </a:solidFill>
                        </a:rPr>
                        <a:t>tamoxifène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 ( C. de l’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endomètre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35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>
                          <a:solidFill>
                            <a:srgbClr val="00B0F0"/>
                          </a:solidFill>
                        </a:rPr>
                        <a:t>Immunosuppresseurs </a:t>
                      </a:r>
                      <a:r>
                        <a:rPr lang="fr-FR" sz="2400" b="1" dirty="0" smtClean="0"/>
                        <a:t>(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lymphomes</a:t>
                      </a:r>
                      <a:r>
                        <a:rPr lang="fr-FR" sz="2400" b="1" dirty="0" smtClean="0"/>
                        <a:t>) </a:t>
                      </a:r>
                      <a:endParaRPr lang="fr-FR" sz="2400" b="1" dirty="0"/>
                    </a:p>
                  </a:txBody>
                  <a:tcPr/>
                </a:tc>
              </a:tr>
              <a:tr h="64230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>
                          <a:solidFill>
                            <a:srgbClr val="00B0F0"/>
                          </a:solidFill>
                        </a:rPr>
                        <a:t>Traitements hormonaux</a:t>
                      </a:r>
                      <a:r>
                        <a:rPr lang="fr-FR" sz="2400" b="1" dirty="0" smtClean="0"/>
                        <a:t> (C. de 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sein</a:t>
                      </a:r>
                      <a:r>
                        <a:rPr lang="fr-FR" sz="2400" b="1" dirty="0" smtClean="0"/>
                        <a:t>, de l’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endomètre</a:t>
                      </a:r>
                      <a:r>
                        <a:rPr lang="fr-FR" sz="2400" b="1" dirty="0" smtClean="0"/>
                        <a:t>)</a:t>
                      </a:r>
                      <a:endParaRPr lang="fr-FR" sz="2400" b="1" dirty="0"/>
                    </a:p>
                  </a:txBody>
                  <a:tcPr/>
                </a:tc>
              </a:tr>
              <a:tr h="642304"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/>
                        <a:t>Radiothérapie 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/>
                        <a:t>Leucémie, C. de la thyroïde, du sein, cutané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Facteurs génétiques</a:t>
            </a:r>
            <a:endParaRPr lang="fr-FR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4"/>
                <a:gridCol w="40004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Anomalie chromosomique</a:t>
                      </a:r>
                    </a:p>
                    <a:p>
                      <a:pPr algn="ctr"/>
                      <a:r>
                        <a:rPr lang="fr-FR" sz="2400" dirty="0" smtClean="0"/>
                        <a:t>Chromosome Philadelphie t  (9, 22)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u="sng" dirty="0" smtClean="0">
                          <a:solidFill>
                            <a:srgbClr val="FFFF00"/>
                          </a:solidFill>
                        </a:rPr>
                        <a:t>LMC</a:t>
                      </a:r>
                      <a:endParaRPr lang="fr-FR" sz="2400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96908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Classification des cancers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229600" cy="4525963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Classification anatomopathologique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Classification TNM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800" dirty="0" smtClean="0"/>
              <a:t>diagnostic</a:t>
            </a:r>
            <a:r>
              <a:rPr lang="fr-FR" sz="2800" dirty="0" smtClean="0"/>
              <a:t>,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800" dirty="0" smtClean="0"/>
              <a:t>pronostique,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800" dirty="0" smtClean="0"/>
              <a:t>thérapeutique,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800" dirty="0" smtClean="0"/>
              <a:t>expérimental </a:t>
            </a:r>
          </a:p>
          <a:p>
            <a:pPr algn="just">
              <a:buNone/>
            </a:pPr>
            <a:endParaRPr lang="fr-F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Classification anatomopathologique</a:t>
            </a:r>
            <a:endParaRPr lang="fr-FR" sz="36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1019106"/>
          <a:ext cx="9144000" cy="519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856"/>
                <a:gridCol w="1920888"/>
                <a:gridCol w="1968514"/>
                <a:gridCol w="3460742"/>
              </a:tblGrid>
              <a:tr h="532536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Tissu </a:t>
                      </a:r>
                      <a:endParaRPr lang="fr-FR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Tumeur bénigne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Tumeur maligne</a:t>
                      </a:r>
                      <a:endParaRPr lang="fr-FR" sz="2400" b="1" dirty="0"/>
                    </a:p>
                  </a:txBody>
                  <a:tcPr/>
                </a:tc>
              </a:tr>
              <a:tr h="391486">
                <a:tc rowSpan="3">
                  <a:txBody>
                    <a:bodyPr/>
                    <a:lstStyle/>
                    <a:p>
                      <a:endParaRPr lang="fr-FR" sz="2200" b="1" dirty="0" smtClean="0"/>
                    </a:p>
                    <a:p>
                      <a:r>
                        <a:rPr lang="fr-FR" sz="2200" b="1" dirty="0" smtClean="0"/>
                        <a:t>Épithélium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Malpighien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Papill</a:t>
                      </a:r>
                      <a:r>
                        <a:rPr lang="fr-FR" sz="2200" b="1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Carcin</a:t>
                      </a:r>
                      <a:r>
                        <a:rPr lang="fr-FR" sz="2200" b="1" u="sng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épidermoïde </a:t>
                      </a:r>
                      <a:endParaRPr lang="fr-FR" sz="2200" b="1" dirty="0"/>
                    </a:p>
                  </a:txBody>
                  <a:tcPr/>
                </a:tc>
              </a:tr>
              <a:tr h="32195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Urothélial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1" dirty="0" smtClean="0"/>
                        <a:t>Papill</a:t>
                      </a:r>
                      <a:r>
                        <a:rPr lang="fr-FR" sz="2200" b="1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Carcin</a:t>
                      </a:r>
                      <a:r>
                        <a:rPr lang="fr-FR" sz="2200" b="1" u="sng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urothélial </a:t>
                      </a:r>
                    </a:p>
                  </a:txBody>
                  <a:tcPr/>
                </a:tc>
              </a:tr>
              <a:tr h="3219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Glandulaire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Adén</a:t>
                      </a:r>
                      <a:r>
                        <a:rPr lang="fr-FR" sz="2200" b="1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baseline="0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Adéno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carcin</a:t>
                      </a:r>
                      <a:r>
                        <a:rPr lang="fr-FR" sz="2200" b="1" u="sng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</a:tr>
              <a:tr h="321956">
                <a:tc gridSpan="2"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Tissu germinal </a:t>
                      </a:r>
                      <a:endParaRPr lang="fr-FR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Térat</a:t>
                      </a:r>
                      <a:r>
                        <a:rPr lang="fr-FR" sz="2200" b="1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Térato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carcin</a:t>
                      </a:r>
                      <a:r>
                        <a:rPr lang="fr-FR" sz="2200" b="1" u="sng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u="sng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fr-FR" sz="22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97210">
                <a:tc rowSpan="5">
                  <a:txBody>
                    <a:bodyPr/>
                    <a:lstStyle/>
                    <a:p>
                      <a:endParaRPr lang="fr-FR" sz="2200" b="1" dirty="0" smtClean="0"/>
                    </a:p>
                    <a:p>
                      <a:endParaRPr lang="fr-FR" sz="2200" b="1" dirty="0" smtClean="0"/>
                    </a:p>
                    <a:p>
                      <a:endParaRPr lang="fr-FR" sz="2200" b="1" dirty="0" smtClean="0"/>
                    </a:p>
                    <a:p>
                      <a:r>
                        <a:rPr lang="fr-FR" sz="2200" b="1" dirty="0" smtClean="0"/>
                        <a:t>Conjonctif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Fibroblastique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Fibr</a:t>
                      </a:r>
                      <a:r>
                        <a:rPr lang="fr-FR" sz="2200" b="1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Fibro</a:t>
                      </a:r>
                      <a:r>
                        <a:rPr lang="fr-FR" sz="2200" b="1" u="sng" dirty="0" smtClean="0">
                          <a:solidFill>
                            <a:srgbClr val="00B0F0"/>
                          </a:solidFill>
                        </a:rPr>
                        <a:t>sarc</a:t>
                      </a:r>
                      <a:r>
                        <a:rPr lang="fr-FR" sz="2200" b="1" u="sng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fr-FR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9911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Adipeux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Lip</a:t>
                      </a:r>
                      <a:r>
                        <a:rPr lang="fr-FR" sz="2200" b="1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Lipo</a:t>
                      </a:r>
                      <a:r>
                        <a:rPr lang="fr-FR" sz="2200" b="1" u="sng" dirty="0" smtClean="0">
                          <a:solidFill>
                            <a:srgbClr val="00B0F0"/>
                          </a:solidFill>
                        </a:rPr>
                        <a:t>sarc</a:t>
                      </a:r>
                      <a:r>
                        <a:rPr lang="fr-FR" sz="2200" b="1" u="sng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</a:tr>
              <a:tr h="40102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Musculaire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Léiomy</a:t>
                      </a:r>
                      <a:r>
                        <a:rPr lang="fr-FR" sz="2200" b="1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Léiomyo</a:t>
                      </a:r>
                      <a:r>
                        <a:rPr lang="fr-FR" sz="2200" b="1" u="sng" dirty="0" smtClean="0">
                          <a:solidFill>
                            <a:srgbClr val="00B0F0"/>
                          </a:solidFill>
                        </a:rPr>
                        <a:t>sarc</a:t>
                      </a:r>
                      <a:r>
                        <a:rPr lang="fr-FR" sz="2200" b="1" u="sng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u="sng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fr-FR" sz="2200" b="1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02934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Cartilagineux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Chondr</a:t>
                      </a:r>
                      <a:r>
                        <a:rPr lang="fr-FR" sz="2200" b="1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Chondro</a:t>
                      </a:r>
                      <a:r>
                        <a:rPr lang="fr-FR" sz="2200" b="1" u="sng" dirty="0" smtClean="0">
                          <a:solidFill>
                            <a:srgbClr val="00B0F0"/>
                          </a:solidFill>
                        </a:rPr>
                        <a:t>sarc</a:t>
                      </a:r>
                      <a:r>
                        <a:rPr lang="fr-FR" sz="2200" b="1" u="sng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</a:tr>
              <a:tr h="404842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200" b="1" dirty="0" smtClean="0"/>
                        <a:t>Osseux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Osté</a:t>
                      </a:r>
                      <a:r>
                        <a:rPr lang="fr-FR" sz="2200" b="1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Ostéo</a:t>
                      </a:r>
                      <a:r>
                        <a:rPr lang="fr-FR" sz="2200" b="1" u="sng" dirty="0" smtClean="0">
                          <a:solidFill>
                            <a:srgbClr val="00B0F0"/>
                          </a:solidFill>
                        </a:rPr>
                        <a:t>sarc</a:t>
                      </a:r>
                      <a:r>
                        <a:rPr lang="fr-FR" sz="2200" b="1" u="sng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fr-FR" sz="2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32536">
                <a:tc gridSpan="2"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Mélanocytaire </a:t>
                      </a:r>
                      <a:endParaRPr lang="fr-FR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Naevus </a:t>
                      </a:r>
                      <a:endParaRPr lang="fr-FR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dirty="0" smtClean="0"/>
                        <a:t>Mélan</a:t>
                      </a:r>
                      <a:r>
                        <a:rPr lang="fr-FR" sz="2200" b="1" dirty="0" smtClean="0">
                          <a:solidFill>
                            <a:srgbClr val="7030A0"/>
                          </a:solidFill>
                        </a:rPr>
                        <a:t>ome</a:t>
                      </a:r>
                      <a:r>
                        <a:rPr lang="fr-FR" sz="2200" b="1" dirty="0" smtClean="0"/>
                        <a:t> </a:t>
                      </a:r>
                      <a:endParaRPr lang="fr-FR" sz="2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Classification TNM</a:t>
            </a:r>
            <a:br>
              <a:rPr lang="fr-FR" sz="3200" b="1" dirty="0" smtClean="0"/>
            </a:br>
            <a:endParaRPr lang="fr-FR" sz="32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1500174"/>
          <a:ext cx="9144000" cy="376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14"/>
                <a:gridCol w="7929586"/>
              </a:tblGrid>
              <a:tr h="431450">
                <a:tc rowSpan="3">
                  <a:txBody>
                    <a:bodyPr/>
                    <a:lstStyle/>
                    <a:p>
                      <a:pPr algn="just"/>
                      <a:endParaRPr lang="fr-FR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endParaRPr lang="fr-FR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TNM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fr-FR" sz="2400" b="1" dirty="0" smtClean="0"/>
                        <a:t> 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tumor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): taille de la tumeur et envahissement local</a:t>
                      </a:r>
                    </a:p>
                  </a:txBody>
                  <a:tcPr/>
                </a:tc>
              </a:tr>
              <a:tr h="43145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fr-FR" sz="2400" b="1" dirty="0" smtClean="0"/>
                        <a:t>(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nodes</a:t>
                      </a:r>
                      <a:r>
                        <a:rPr lang="fr-FR" sz="2400" b="1" dirty="0" smtClean="0"/>
                        <a:t>): ganglions</a:t>
                      </a:r>
                      <a:r>
                        <a:rPr lang="fr-FR" sz="2400" b="1" baseline="0" dirty="0" smtClean="0"/>
                        <a:t> régionaux</a:t>
                      </a:r>
                      <a:endParaRPr lang="fr-FR" sz="2400" b="1" dirty="0" smtClean="0"/>
                    </a:p>
                  </a:txBody>
                  <a:tcPr/>
                </a:tc>
              </a:tr>
              <a:tr h="43145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fr-FR" sz="2400" b="1" dirty="0" smtClean="0"/>
                        <a:t>(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metastasis</a:t>
                      </a:r>
                      <a:r>
                        <a:rPr lang="fr-FR" sz="2400" b="1" dirty="0" smtClean="0"/>
                        <a:t>): métastases à distances</a:t>
                      </a:r>
                    </a:p>
                  </a:txBody>
                  <a:tcPr/>
                </a:tc>
              </a:tr>
              <a:tr h="431450">
                <a:tc rowSpan="4">
                  <a:txBody>
                    <a:bodyPr/>
                    <a:lstStyle/>
                    <a:p>
                      <a:pPr algn="just"/>
                      <a:endParaRPr lang="fr-FR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endParaRPr lang="fr-FR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endParaRPr lang="fr-FR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just"/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Préfixes 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fr-FR" sz="2400" b="1" dirty="0" smtClean="0"/>
                        <a:t>TNM (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clinical</a:t>
                      </a:r>
                      <a:r>
                        <a:rPr lang="fr-FR" sz="2400" b="1" dirty="0" smtClean="0"/>
                        <a:t>): basée sur la clinique préopératoire</a:t>
                      </a:r>
                    </a:p>
                  </a:txBody>
                  <a:tcPr/>
                </a:tc>
              </a:tr>
              <a:tr h="77661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fr-FR" sz="2400" b="1" dirty="0" smtClean="0"/>
                        <a:t>TNM (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pathological</a:t>
                      </a:r>
                      <a:r>
                        <a:rPr lang="fr-FR" sz="2400" b="1" dirty="0" smtClean="0"/>
                        <a:t>): TNM histologique d’après</a:t>
                      </a:r>
                      <a:r>
                        <a:rPr lang="fr-FR" sz="2400" b="1" baseline="0" dirty="0" smtClean="0"/>
                        <a:t> examen anatomopathologique sur biopsie ou pièce d’exérèse</a:t>
                      </a:r>
                      <a:endParaRPr lang="fr-FR" sz="2400" b="1" dirty="0" smtClean="0"/>
                    </a:p>
                  </a:txBody>
                  <a:tcPr/>
                </a:tc>
              </a:tr>
              <a:tr h="43145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fr-FR" sz="2400" b="1" dirty="0" smtClean="0"/>
                        <a:t>TNM: après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radiothérapie</a:t>
                      </a:r>
                    </a:p>
                  </a:txBody>
                  <a:tcPr/>
                </a:tc>
              </a:tr>
              <a:tr h="657037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us</a:t>
                      </a:r>
                      <a:r>
                        <a:rPr lang="fr-FR" sz="2400" b="1" dirty="0" smtClean="0"/>
                        <a:t>TNM: basé sur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l’échographie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Définition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 smtClean="0"/>
              <a:t>	</a:t>
            </a:r>
            <a:r>
              <a:rPr lang="fr-FR" dirty="0" smtClean="0"/>
              <a:t>	Un </a:t>
            </a:r>
            <a:r>
              <a:rPr lang="fr-FR" dirty="0" smtClean="0"/>
              <a:t>cancer est une </a:t>
            </a:r>
            <a:r>
              <a:rPr lang="fr-FR" b="1" u="sng" dirty="0" smtClean="0"/>
              <a:t>masse</a:t>
            </a:r>
            <a:r>
              <a:rPr lang="fr-FR" b="1" dirty="0" smtClean="0"/>
              <a:t> </a:t>
            </a:r>
            <a:r>
              <a:rPr lang="fr-FR" b="1" u="sng" dirty="0" smtClean="0"/>
              <a:t>grossissante</a:t>
            </a:r>
            <a:r>
              <a:rPr lang="fr-FR" dirty="0" smtClean="0"/>
              <a:t> (</a:t>
            </a:r>
            <a:r>
              <a:rPr lang="fr-FR" b="1" dirty="0" smtClean="0">
                <a:solidFill>
                  <a:srgbClr val="FF0000"/>
                </a:solidFill>
              </a:rPr>
              <a:t>tumeur</a:t>
            </a:r>
            <a:r>
              <a:rPr lang="fr-FR" dirty="0" smtClean="0"/>
              <a:t>) de </a:t>
            </a:r>
            <a:r>
              <a:rPr lang="fr-FR" b="1" u="sng" dirty="0" smtClean="0"/>
              <a:t>cellules</a:t>
            </a:r>
            <a:r>
              <a:rPr lang="fr-FR" b="1" dirty="0" smtClean="0"/>
              <a:t> </a:t>
            </a:r>
            <a:r>
              <a:rPr lang="fr-FR" b="1" u="sng" dirty="0" smtClean="0"/>
              <a:t>anormales</a:t>
            </a:r>
            <a:r>
              <a:rPr lang="fr-FR" b="1" dirty="0" smtClean="0"/>
              <a:t> </a:t>
            </a:r>
            <a:r>
              <a:rPr lang="fr-FR" dirty="0" smtClean="0"/>
              <a:t>qui </a:t>
            </a:r>
            <a:r>
              <a:rPr lang="fr-FR" b="1" u="sng" dirty="0" smtClean="0"/>
              <a:t>envahit</a:t>
            </a:r>
            <a:r>
              <a:rPr lang="fr-FR" dirty="0" smtClean="0"/>
              <a:t> les tissus normaux voisins et </a:t>
            </a:r>
            <a:r>
              <a:rPr lang="fr-FR" b="1" u="sng" dirty="0" smtClean="0"/>
              <a:t>se propage </a:t>
            </a:r>
            <a:r>
              <a:rPr lang="fr-FR" dirty="0" smtClean="0"/>
              <a:t>dans l’organisme par plusieurs voies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582594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Stadification </a:t>
            </a:r>
            <a:endParaRPr lang="fr-FR" sz="32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1575221"/>
          <a:ext cx="9144000" cy="3353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28"/>
                <a:gridCol w="7715272"/>
              </a:tblGrid>
              <a:tr h="400271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Stade</a:t>
                      </a:r>
                      <a:r>
                        <a:rPr lang="fr-FR" sz="2400" b="1" baseline="0" dirty="0" smtClean="0"/>
                        <a:t> </a:t>
                      </a:r>
                      <a:r>
                        <a:rPr lang="fr-FR" sz="2400" b="1" baseline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Stade du carcinome 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fr-FR" sz="2400" b="1" u="sng" baseline="0" dirty="0" smtClean="0">
                          <a:solidFill>
                            <a:srgbClr val="FF0000"/>
                          </a:solidFill>
                        </a:rPr>
                        <a:t> situ</a:t>
                      </a:r>
                      <a:endParaRPr lang="fr-FR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9202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Stade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/>
                        <a:t>Cancer localisé, 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limité à l’organe</a:t>
                      </a:r>
                      <a:endParaRPr lang="fr-FR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2048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Stade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/>
                        <a:t>Stade 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localement avancé </a:t>
                      </a:r>
                      <a:r>
                        <a:rPr lang="fr-FR" sz="2400" b="1" dirty="0" smtClean="0"/>
                        <a:t>avec retentissement</a:t>
                      </a:r>
                      <a:r>
                        <a:rPr lang="fr-FR" sz="2400" b="1" baseline="0" dirty="0" smtClean="0"/>
                        <a:t> local sur l’organe lui-même et les </a:t>
                      </a:r>
                      <a:r>
                        <a:rPr lang="fr-FR" sz="2400" b="1" u="sng" baseline="0" dirty="0" smtClean="0">
                          <a:solidFill>
                            <a:srgbClr val="FF0000"/>
                          </a:solidFill>
                        </a:rPr>
                        <a:t>organes de voisinage</a:t>
                      </a:r>
                      <a:endParaRPr lang="fr-FR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71655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Stade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III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/>
                        <a:t>Cancer à </a:t>
                      </a:r>
                      <a:r>
                        <a:rPr lang="fr-FR" sz="2400" b="1" u="none" dirty="0" smtClean="0">
                          <a:solidFill>
                            <a:schemeClr val="tx1"/>
                          </a:solidFill>
                        </a:rPr>
                        <a:t>extension locorégionale </a:t>
                      </a:r>
                      <a:r>
                        <a:rPr lang="fr-FR" sz="2400" b="1" dirty="0" smtClean="0"/>
                        <a:t>avec 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atteinte ganglionnaire</a:t>
                      </a:r>
                      <a:r>
                        <a:rPr lang="fr-FR" sz="2400" b="1" u="sng" baseline="0" dirty="0" smtClean="0">
                          <a:solidFill>
                            <a:srgbClr val="FF0000"/>
                          </a:solidFill>
                        </a:rPr>
                        <a:t> régionale</a:t>
                      </a:r>
                      <a:endParaRPr lang="fr-FR" sz="2400" b="1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71655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Stade </a:t>
                      </a:r>
                      <a:r>
                        <a:rPr lang="fr-FR" sz="2400" b="1" dirty="0" smtClean="0">
                          <a:solidFill>
                            <a:srgbClr val="FF0000"/>
                          </a:solidFill>
                        </a:rPr>
                        <a:t>IV</a:t>
                      </a:r>
                      <a:endParaRPr lang="fr-FR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/>
                        <a:t>Cancer </a:t>
                      </a:r>
                      <a:r>
                        <a:rPr lang="fr-FR" sz="2400" b="1" u="sng" dirty="0" smtClean="0">
                          <a:solidFill>
                            <a:srgbClr val="FF0000"/>
                          </a:solidFill>
                        </a:rPr>
                        <a:t>métastasique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511156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Résidu tumoral </a:t>
            </a:r>
            <a:endParaRPr lang="fr-FR" sz="32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1600201"/>
          <a:ext cx="9144000" cy="2255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598"/>
                <a:gridCol w="8461402"/>
              </a:tblGrid>
              <a:tr h="438875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RX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Marges non évaluées</a:t>
                      </a:r>
                      <a:endParaRPr lang="fr-FR" sz="2400" b="1" dirty="0"/>
                    </a:p>
                  </a:txBody>
                  <a:tcPr/>
                </a:tc>
              </a:tr>
              <a:tr h="438875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R0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Absence de tumeur résiduelle=marges saines</a:t>
                      </a:r>
                      <a:endParaRPr lang="fr-FR" sz="2400" b="1" dirty="0"/>
                    </a:p>
                  </a:txBody>
                  <a:tcPr/>
                </a:tc>
              </a:tr>
              <a:tr h="789974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R1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dirty="0" smtClean="0"/>
                        <a:t>Tumeur résiduelle microscopique</a:t>
                      </a:r>
                      <a:r>
                        <a:rPr lang="fr-FR" sz="2400" b="1" baseline="0" dirty="0" smtClean="0"/>
                        <a:t> sur les berges (examen anatomopathologique)</a:t>
                      </a:r>
                      <a:endParaRPr lang="fr-FR" sz="2400" b="1" dirty="0"/>
                    </a:p>
                  </a:txBody>
                  <a:tcPr/>
                </a:tc>
              </a:tr>
              <a:tr h="518266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R2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Tumeur résiduelle macroscopique</a:t>
                      </a:r>
                      <a:r>
                        <a:rPr lang="fr-FR" sz="2400" b="1" baseline="0" dirty="0" smtClean="0"/>
                        <a:t> (exérèse incomplète) 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82594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Classification selon l’état général</a:t>
            </a:r>
            <a:endParaRPr lang="fr-FR" sz="32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0"/>
                <a:gridCol w="7429520"/>
              </a:tblGrid>
              <a:tr h="1873304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Échelle de </a:t>
                      </a:r>
                      <a:r>
                        <a:rPr lang="fr-FR" sz="2400" b="1" dirty="0" err="1" smtClean="0">
                          <a:solidFill>
                            <a:schemeClr val="tx1"/>
                          </a:solidFill>
                        </a:rPr>
                        <a:t>Karnofsky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u="sng" dirty="0" smtClean="0">
                          <a:solidFill>
                            <a:schemeClr val="bg1"/>
                          </a:solidFill>
                        </a:rPr>
                        <a:t>Cotée de 0-100%</a:t>
                      </a: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 (paliers de 10):</a:t>
                      </a:r>
                    </a:p>
                    <a:p>
                      <a:pPr lvl="1"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100%: asymptomatique </a:t>
                      </a:r>
                    </a:p>
                    <a:p>
                      <a:pPr lvl="1"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50%: nécessité d’avoir</a:t>
                      </a:r>
                      <a:r>
                        <a:rPr lang="fr-FR" sz="2400" b="1" baseline="0" dirty="0" smtClean="0">
                          <a:solidFill>
                            <a:schemeClr val="tx1"/>
                          </a:solidFill>
                        </a:rPr>
                        <a:t> une assistance et des soins médicaux fréquents</a:t>
                      </a:r>
                      <a:endParaRPr lang="fr-FR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lvl="1"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400" b="1" dirty="0" smtClean="0">
                          <a:solidFill>
                            <a:schemeClr val="tx1"/>
                          </a:solidFill>
                        </a:rPr>
                        <a:t>0%: décédé</a:t>
                      </a:r>
                      <a:endParaRPr lang="fr-FR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70206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err="1" smtClean="0"/>
                        <a:t>Performans</a:t>
                      </a:r>
                      <a:r>
                        <a:rPr lang="fr-FR" sz="2400" b="1" dirty="0" smtClean="0"/>
                        <a:t> </a:t>
                      </a:r>
                      <a:r>
                        <a:rPr lang="fr-FR" sz="2400" b="1" dirty="0" err="1" smtClean="0"/>
                        <a:t>status</a:t>
                      </a:r>
                      <a:endParaRPr lang="fr-FR" sz="2400" b="1" dirty="0" smtClean="0"/>
                    </a:p>
                    <a:p>
                      <a:pPr algn="ctr"/>
                      <a:r>
                        <a:rPr lang="fr-FR" sz="2400" b="1" dirty="0" smtClean="0"/>
                        <a:t> (OMS)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400" b="1" u="sng" dirty="0" smtClean="0">
                          <a:solidFill>
                            <a:schemeClr val="bg1"/>
                          </a:solidFill>
                        </a:rPr>
                        <a:t>Cotée</a:t>
                      </a:r>
                      <a:r>
                        <a:rPr lang="fr-FR" sz="2400" b="1" u="sng" baseline="0" dirty="0" smtClean="0">
                          <a:solidFill>
                            <a:schemeClr val="bg1"/>
                          </a:solidFill>
                        </a:rPr>
                        <a:t> de 0-4</a:t>
                      </a:r>
                      <a:r>
                        <a:rPr lang="fr-FR" sz="2400" b="1" baseline="0" dirty="0" smtClean="0"/>
                        <a:t>:</a:t>
                      </a:r>
                    </a:p>
                    <a:p>
                      <a:pPr lvl="1"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400" b="1" baseline="0" dirty="0" smtClean="0"/>
                        <a:t>0: patient peut avoir une activité normale sans restriction</a:t>
                      </a:r>
                    </a:p>
                    <a:p>
                      <a:pPr lvl="1"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400" b="1" baseline="0" dirty="0" smtClean="0"/>
                        <a:t>1: patient ambulant capable de fournir un travail léger (pas d’activité physique importante)</a:t>
                      </a:r>
                    </a:p>
                    <a:p>
                      <a:pPr lvl="1"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400" b="1" baseline="0" dirty="0" smtClean="0"/>
                        <a:t>2: patient incapable de travailler mai alité moins de 50% de temps</a:t>
                      </a:r>
                    </a:p>
                    <a:p>
                      <a:pPr lvl="1"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400" b="1" baseline="0" dirty="0" smtClean="0"/>
                        <a:t>3:patient alité plus de 50% de temps</a:t>
                      </a:r>
                    </a:p>
                    <a:p>
                      <a:pPr lvl="1" algn="just">
                        <a:buClr>
                          <a:srgbClr val="FF0000"/>
                        </a:buClr>
                        <a:buFont typeface="Wingdings" pitchFamily="2" charset="2"/>
                        <a:buChar char="§"/>
                      </a:pPr>
                      <a:r>
                        <a:rPr lang="fr-FR" sz="2400" b="1" baseline="0" dirty="0" smtClean="0"/>
                        <a:t>4:patient </a:t>
                      </a:r>
                      <a:r>
                        <a:rPr lang="fr-FR" sz="2400" b="1" baseline="0" dirty="0" smtClean="0"/>
                        <a:t>confiné </a:t>
                      </a:r>
                      <a:r>
                        <a:rPr lang="fr-FR" sz="2400" b="1" baseline="0" dirty="0" smtClean="0"/>
                        <a:t>au lit</a:t>
                      </a:r>
                      <a:endParaRPr lang="fr-F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00066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Les principaux cancers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Cancer du sein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Cancer de la prostate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Cancer colorectal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Cancer du poumon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Cancer des VADS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La répartition des principaux cancers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428737"/>
            <a:ext cx="9144000" cy="4572032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b="1" dirty="0" smtClean="0"/>
              <a:t>Dans la population générale:</a:t>
            </a:r>
          </a:p>
          <a:p>
            <a:pPr algn="ctr">
              <a:buClr>
                <a:srgbClr val="FF0000"/>
              </a:buClr>
              <a:buNone/>
            </a:pP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prostate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sein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colorectal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poumon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VADS</a:t>
            </a:r>
          </a:p>
          <a:p>
            <a:pPr algn="ctr">
              <a:buClr>
                <a:srgbClr val="FF0000"/>
              </a:buClr>
              <a:buNone/>
            </a:pPr>
            <a:endParaRPr lang="fr-FR" sz="2600" b="1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b="1" dirty="0" smtClean="0"/>
              <a:t>Chez l’homme:</a:t>
            </a:r>
          </a:p>
          <a:p>
            <a:pPr algn="ctr">
              <a:buClr>
                <a:srgbClr val="FF0000"/>
              </a:buClr>
              <a:buNone/>
            </a:pP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Prostate (</a:t>
            </a:r>
            <a:r>
              <a:rPr lang="fr-FR" sz="2600" b="1" dirty="0" smtClean="0">
                <a:solidFill>
                  <a:srgbClr val="FF0000"/>
                </a:solidFill>
              </a:rPr>
              <a:t>70 ans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poumon (</a:t>
            </a:r>
            <a:r>
              <a:rPr lang="fr-FR" sz="2600" b="1" dirty="0" smtClean="0">
                <a:solidFill>
                  <a:srgbClr val="FF0000"/>
                </a:solidFill>
              </a:rPr>
              <a:t>65 ans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colorectal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vessie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VADS</a:t>
            </a:r>
          </a:p>
          <a:p>
            <a:pPr algn="ctr">
              <a:buClr>
                <a:srgbClr val="FF0000"/>
              </a:buClr>
              <a:buNone/>
            </a:pPr>
            <a:endParaRPr lang="fr-FR" sz="2600" b="1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b="1" dirty="0" smtClean="0"/>
              <a:t>Chez la femme:</a:t>
            </a:r>
          </a:p>
          <a:p>
            <a:pPr algn="ctr">
              <a:buClr>
                <a:srgbClr val="FF0000"/>
              </a:buClr>
              <a:buNone/>
            </a:pP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Sein (</a:t>
            </a:r>
            <a:r>
              <a:rPr lang="fr-FR" sz="2600" b="1" dirty="0" smtClean="0">
                <a:solidFill>
                  <a:srgbClr val="FF0000"/>
                </a:solidFill>
              </a:rPr>
              <a:t>55-65 ans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colorectal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poumon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thyroïde 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</a:t>
            </a: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endomètre</a:t>
            </a:r>
            <a:r>
              <a:rPr lang="fr-FR" sz="2600" b="1" dirty="0" smtClean="0"/>
              <a:t> </a:t>
            </a:r>
          </a:p>
          <a:p>
            <a:pPr algn="ctr">
              <a:buClr>
                <a:srgbClr val="FF0000"/>
              </a:buClr>
              <a:buNone/>
            </a:pPr>
            <a:endParaRPr lang="fr-FR" sz="2800" b="1" dirty="0" smtClean="0"/>
          </a:p>
          <a:p>
            <a:pPr algn="ctr">
              <a:buClr>
                <a:srgbClr val="FF0000"/>
              </a:buClr>
              <a:buNone/>
            </a:pPr>
            <a:endParaRPr lang="fr-FR" sz="2800" b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582594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Les signes oncologiques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Signes généraux: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000" dirty="0" smtClean="0"/>
              <a:t>Altération de l’état général (asthénie, anorexie, amaigrissement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000" dirty="0" smtClean="0"/>
              <a:t>Fièvre prolongée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000" dirty="0" smtClean="0"/>
              <a:t>Sueurs nocturnes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Signes fonctionnels (ils dépendent de l’organe atteint):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000" dirty="0" smtClean="0"/>
              <a:t>Douleur 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000" dirty="0" smtClean="0"/>
              <a:t>Dyspnée, toux, dysurie, trouble du transit, dysphagie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000" dirty="0" smtClean="0"/>
              <a:t>Hématurie, métrorragie, hémoptysie, mélaena ou rectorragies, hématémèse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Signes locaux: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000" dirty="0" smtClean="0"/>
              <a:t>Masse tumorale mal limitée, dure, bourgeonnante, ulcérée voir saignante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Signes compressifs: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000" dirty="0" smtClean="0"/>
              <a:t>Compression des organes de voisinage par la tumeur ou l’adénopathie métastasique (dysphagie/compression externe de l’œsophage)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000" dirty="0" smtClean="0"/>
              <a:t>Compression veineuse (compression de la veine cave supérieure/C. broncho-pulmonaire) </a:t>
            </a:r>
          </a:p>
          <a:p>
            <a:pPr lvl="1" algn="just">
              <a:buClr>
                <a:srgbClr val="FF0000"/>
              </a:buClr>
            </a:pPr>
            <a:r>
              <a:rPr lang="fr-FR" sz="2000" dirty="0" smtClean="0"/>
              <a:t>Compression lymphatique (lympho-œdème)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82594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Les signes oncologiques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Les signes paranéoplasiques: spécifiques à chaque cancer (clinique/biologique)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endParaRPr lang="fr-FR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Exemple :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dirty="0" smtClean="0"/>
              <a:t>Cancer du testicule/gynécomastie par sécrétion d’HCG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6"/>
            <a:ext cx="8229600" cy="642934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Typologie des tumeurs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fr-FR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Tumeurs bénignes (</a:t>
            </a:r>
            <a:r>
              <a:rPr lang="fr-FR" sz="2800" b="1" dirty="0" smtClean="0"/>
              <a:t>absence de propagation et de métastases</a:t>
            </a:r>
            <a:r>
              <a:rPr lang="fr-FR" sz="2800" dirty="0" smtClean="0"/>
              <a:t>)</a:t>
            </a:r>
          </a:p>
          <a:p>
            <a:pPr algn="just">
              <a:buNone/>
            </a:pPr>
            <a:endParaRPr lang="fr-FR" sz="2800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Tumeurs malignes dites aussi cancers (</a:t>
            </a:r>
            <a:r>
              <a:rPr lang="fr-FR" sz="2800" b="1" dirty="0" smtClean="0"/>
              <a:t>propagation et formation de métastases</a:t>
            </a:r>
            <a:r>
              <a:rPr lang="fr-FR" sz="2800" dirty="0" smtClean="0"/>
              <a:t>)</a:t>
            </a: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642942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Les caractéristiques des cellules cancéreuses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Stimulation </a:t>
            </a:r>
            <a:r>
              <a:rPr lang="fr-FR" sz="2800" dirty="0" smtClean="0"/>
              <a:t>non physiologique </a:t>
            </a:r>
            <a:r>
              <a:rPr lang="fr-FR" sz="2800" dirty="0" smtClean="0"/>
              <a:t>de la croissance </a:t>
            </a:r>
            <a:r>
              <a:rPr lang="fr-FR" sz="2800" dirty="0" smtClean="0"/>
              <a:t>cellulaire par </a:t>
            </a:r>
            <a:r>
              <a:rPr lang="fr-FR" sz="2800" dirty="0" smtClean="0"/>
              <a:t>:</a:t>
            </a:r>
            <a:endParaRPr lang="fr-FR" sz="2800" dirty="0" smtClean="0"/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400" dirty="0" smtClean="0">
                <a:solidFill>
                  <a:srgbClr val="FF0000"/>
                </a:solidFill>
              </a:rPr>
              <a:t>Production  </a:t>
            </a:r>
            <a:r>
              <a:rPr lang="fr-FR" sz="2400" dirty="0" smtClean="0">
                <a:solidFill>
                  <a:srgbClr val="FF0000"/>
                </a:solidFill>
              </a:rPr>
              <a:t>autocrine de facteurs de </a:t>
            </a:r>
            <a:r>
              <a:rPr lang="fr-FR" sz="2400" dirty="0" smtClean="0">
                <a:solidFill>
                  <a:srgbClr val="FF0000"/>
                </a:solidFill>
              </a:rPr>
              <a:t>croissance</a:t>
            </a:r>
            <a:endParaRPr lang="fr-FR" sz="2400" dirty="0" smtClean="0"/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400" dirty="0" smtClean="0">
                <a:solidFill>
                  <a:srgbClr val="FF0000"/>
                </a:solidFill>
              </a:rPr>
              <a:t>Surexpression </a:t>
            </a:r>
            <a:r>
              <a:rPr lang="fr-FR" sz="2400" dirty="0" smtClean="0"/>
              <a:t> </a:t>
            </a:r>
            <a:r>
              <a:rPr lang="fr-FR" dirty="0" smtClean="0"/>
              <a:t>et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activation </a:t>
            </a:r>
            <a:r>
              <a:rPr lang="fr-FR" sz="2400" dirty="0" smtClean="0">
                <a:solidFill>
                  <a:srgbClr val="FF0000"/>
                </a:solidFill>
              </a:rPr>
              <a:t>de </a:t>
            </a:r>
            <a:r>
              <a:rPr lang="fr-FR" sz="2400" dirty="0" smtClean="0">
                <a:solidFill>
                  <a:srgbClr val="FF0000"/>
                </a:solidFill>
              </a:rPr>
              <a:t>leurs récepteurs</a:t>
            </a:r>
            <a:endParaRPr lang="fr-FR" sz="2400" dirty="0" smtClean="0"/>
          </a:p>
          <a:p>
            <a:pPr algn="just">
              <a:buClr>
                <a:srgbClr val="FF0000"/>
              </a:buClr>
              <a:buNone/>
            </a:pPr>
            <a:endParaRPr lang="fr-FR" sz="1100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Échappement à l’apoptose: 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400" dirty="0" smtClean="0">
                <a:solidFill>
                  <a:srgbClr val="FF0000"/>
                </a:solidFill>
              </a:rPr>
              <a:t>Sécrétion  </a:t>
            </a:r>
            <a:r>
              <a:rPr lang="fr-FR" sz="2400" dirty="0" smtClean="0">
                <a:solidFill>
                  <a:srgbClr val="FF0000"/>
                </a:solidFill>
              </a:rPr>
              <a:t>de facteurs de survie</a:t>
            </a:r>
            <a:r>
              <a:rPr lang="fr-FR" sz="2400" dirty="0" smtClean="0"/>
              <a:t> (</a:t>
            </a:r>
            <a:r>
              <a:rPr lang="fr-FR" sz="2400" dirty="0" smtClean="0"/>
              <a:t>IL-3) </a:t>
            </a:r>
            <a:endParaRPr lang="fr-FR" sz="2400" dirty="0" smtClean="0"/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400" dirty="0" smtClean="0">
                <a:solidFill>
                  <a:srgbClr val="FF0000"/>
                </a:solidFill>
              </a:rPr>
              <a:t>Inactivation  </a:t>
            </a:r>
            <a:r>
              <a:rPr lang="fr-FR" sz="2400" dirty="0" smtClean="0">
                <a:solidFill>
                  <a:srgbClr val="FF0000"/>
                </a:solidFill>
              </a:rPr>
              <a:t>des mécanismes de contrôle du cycle cellulaire</a:t>
            </a:r>
            <a:r>
              <a:rPr lang="fr-FR" sz="2400" dirty="0" smtClean="0"/>
              <a:t> (mutation des gènes p53 et RB)</a:t>
            </a:r>
          </a:p>
          <a:p>
            <a:pPr algn="just">
              <a:buClr>
                <a:srgbClr val="FF0000"/>
              </a:buClr>
              <a:buNone/>
            </a:pPr>
            <a:endParaRPr lang="fr-FR" sz="1100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Capacité de multiplication illimitée générée </a:t>
            </a:r>
            <a:r>
              <a:rPr lang="fr-FR" sz="2800" dirty="0" smtClean="0">
                <a:solidFill>
                  <a:srgbClr val="FF0000"/>
                </a:solidFill>
              </a:rPr>
              <a:t>par l’absence de sénescence à cause de </a:t>
            </a:r>
            <a:r>
              <a:rPr lang="fr-FR" sz="2800" dirty="0" smtClean="0"/>
              <a:t>la </a:t>
            </a:r>
            <a:r>
              <a:rPr lang="fr-FR" sz="2800" dirty="0" smtClean="0">
                <a:solidFill>
                  <a:srgbClr val="FF0000"/>
                </a:solidFill>
              </a:rPr>
              <a:t>dépression de la télomérase</a:t>
            </a:r>
          </a:p>
          <a:p>
            <a:pPr algn="just">
              <a:buClr>
                <a:srgbClr val="FF0000"/>
              </a:buClr>
              <a:buNone/>
            </a:pPr>
            <a:endParaRPr lang="fr-FR" sz="1100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600" dirty="0" smtClean="0"/>
              <a:t>Capacité d’envahissement illimitée par franchissement de la membrane basale :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400" dirty="0" smtClean="0">
                <a:solidFill>
                  <a:srgbClr val="FF0000"/>
                </a:solidFill>
              </a:rPr>
              <a:t>Production </a:t>
            </a:r>
            <a:r>
              <a:rPr lang="fr-FR" sz="2400" dirty="0" smtClean="0">
                <a:solidFill>
                  <a:srgbClr val="FF0000"/>
                </a:solidFill>
              </a:rPr>
              <a:t>de protéases 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400" dirty="0" smtClean="0">
                <a:solidFill>
                  <a:srgbClr val="FF0000"/>
                </a:solidFill>
              </a:rPr>
              <a:t>Perte </a:t>
            </a:r>
            <a:r>
              <a:rPr lang="fr-FR" sz="2400" dirty="0" smtClean="0">
                <a:solidFill>
                  <a:srgbClr val="FF0000"/>
                </a:solidFill>
              </a:rPr>
              <a:t>de l’inhibition de contact</a:t>
            </a:r>
          </a:p>
          <a:p>
            <a:pPr algn="just">
              <a:buClr>
                <a:srgbClr val="FF0000"/>
              </a:buClr>
              <a:buNone/>
            </a:pPr>
            <a:endParaRPr lang="fr-FR" sz="1100" dirty="0" smtClean="0"/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600" dirty="0" smtClean="0"/>
              <a:t>Perte de la capacité de réparation de l’ADN</a:t>
            </a:r>
            <a:r>
              <a:rPr lang="fr-FR" dirty="0" smtClean="0"/>
              <a:t> </a:t>
            </a:r>
            <a:r>
              <a:rPr lang="fr-FR" sz="2600" dirty="0" smtClean="0"/>
              <a:t>altéré</a:t>
            </a:r>
            <a:endParaRPr lang="fr-FR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229600" cy="796908"/>
          </a:xfrm>
        </p:spPr>
        <p:txBody>
          <a:bodyPr>
            <a:normAutofit fontScale="90000"/>
          </a:bodyPr>
          <a:lstStyle/>
          <a:p>
            <a:pPr algn="just"/>
            <a:r>
              <a:rPr lang="fr-FR" sz="3200" b="1" dirty="0" smtClean="0"/>
              <a:t>Les étapes de la cancérogenèse </a:t>
            </a:r>
            <a:r>
              <a:rPr lang="fr-FR" sz="3200" b="1" dirty="0" smtClean="0"/>
              <a:t>(processus néoplasique)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Initiation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Promotion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Progression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Invasion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Dissémination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868346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L’étape d’initiation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Une cellule saine se transforme en cellule initiée suite à la </a:t>
            </a:r>
            <a:r>
              <a:rPr lang="fr-FR" b="1" u="sng" dirty="0" smtClean="0"/>
              <a:t>mutation de son ADN </a:t>
            </a:r>
            <a:r>
              <a:rPr lang="fr-FR" dirty="0" smtClean="0"/>
              <a:t>après exposition aux </a:t>
            </a:r>
            <a:r>
              <a:rPr lang="fr-FR" b="1" u="sng" dirty="0" smtClean="0"/>
              <a:t>facteurs de risque</a:t>
            </a:r>
            <a:r>
              <a:rPr lang="fr-FR" dirty="0" smtClean="0"/>
              <a:t>.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Une cellule initiée est caractérisée  par la modification du génome sans modification du phénotype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dirty="0" smtClean="0"/>
              <a:t> Cette étape reste insuffisante pour produire une cellule véritablement cancéreuse: on parle d’</a:t>
            </a:r>
            <a:r>
              <a:rPr lang="fr-FR" b="1" u="sng" dirty="0" smtClean="0">
                <a:solidFill>
                  <a:srgbClr val="FF0000"/>
                </a:solidFill>
              </a:rPr>
              <a:t>état précancéreux</a:t>
            </a:r>
            <a:endParaRPr lang="fr-F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96908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L’étape de promotion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17681"/>
            <a:ext cx="8229600" cy="4525963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C’est l’étape de prolifération clonale des cellules initiées sous l’action </a:t>
            </a:r>
            <a:r>
              <a:rPr lang="fr-FR" sz="2800" b="1" u="sng" dirty="0" smtClean="0">
                <a:solidFill>
                  <a:srgbClr val="FF0000"/>
                </a:solidFill>
              </a:rPr>
              <a:t>d’agents promoteurs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(</a:t>
            </a:r>
            <a:r>
              <a:rPr lang="fr-FR" sz="2800" b="1" u="sng" dirty="0" smtClean="0">
                <a:solidFill>
                  <a:srgbClr val="FF0000"/>
                </a:solidFill>
              </a:rPr>
              <a:t>facteurs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u="sng" dirty="0" smtClean="0">
                <a:solidFill>
                  <a:srgbClr val="FF0000"/>
                </a:solidFill>
              </a:rPr>
              <a:t>de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u="sng" dirty="0" smtClean="0">
                <a:solidFill>
                  <a:srgbClr val="FF0000"/>
                </a:solidFill>
              </a:rPr>
              <a:t>croissance</a:t>
            </a:r>
            <a:r>
              <a:rPr lang="fr-FR" sz="2800" dirty="0" smtClean="0"/>
              <a:t>, </a:t>
            </a:r>
            <a:r>
              <a:rPr lang="fr-FR" sz="2800" b="1" u="sng" dirty="0" smtClean="0">
                <a:solidFill>
                  <a:srgbClr val="FF0000"/>
                </a:solidFill>
              </a:rPr>
              <a:t>cytokines</a:t>
            </a:r>
            <a:r>
              <a:rPr lang="fr-FR" sz="2800" dirty="0" smtClean="0"/>
              <a:t>, </a:t>
            </a:r>
            <a:r>
              <a:rPr lang="fr-FR" sz="2800" b="1" u="sng" dirty="0" smtClean="0">
                <a:solidFill>
                  <a:srgbClr val="FF0000"/>
                </a:solidFill>
              </a:rPr>
              <a:t>hormones</a:t>
            </a:r>
            <a:r>
              <a:rPr lang="fr-FR" sz="2800" dirty="0" smtClean="0"/>
              <a:t>)</a:t>
            </a:r>
          </a:p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En se multipliant, les cellules accumulent les modifications génétiques jusqu’à produire une </a:t>
            </a:r>
            <a:r>
              <a:rPr lang="fr-FR" sz="2800" b="1" u="sng" dirty="0" smtClean="0">
                <a:solidFill>
                  <a:srgbClr val="FF0000"/>
                </a:solidFill>
              </a:rPr>
              <a:t>cellule tumorale</a:t>
            </a:r>
            <a:endParaRPr lang="fr-FR" sz="2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96908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L’étape de progression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La prolifération des cellules </a:t>
            </a:r>
            <a:r>
              <a:rPr lang="fr-FR" sz="2800" dirty="0" smtClean="0"/>
              <a:t>tumorales </a:t>
            </a:r>
            <a:r>
              <a:rPr lang="fr-FR" sz="2800" dirty="0" smtClean="0"/>
              <a:t>aboutit à un clone tumoral </a:t>
            </a:r>
            <a:r>
              <a:rPr lang="fr-FR" sz="2800" dirty="0" smtClean="0"/>
              <a:t>qui peut être à </a:t>
            </a:r>
            <a:r>
              <a:rPr lang="fr-FR" sz="2800" dirty="0" smtClean="0"/>
              <a:t>l’origine de la </a:t>
            </a:r>
            <a:r>
              <a:rPr lang="fr-FR" sz="2800" b="1" u="sng" dirty="0" smtClean="0"/>
              <a:t>lésion précancéreuse</a:t>
            </a:r>
            <a:endParaRPr lang="fr-FR" sz="28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68346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L’étape d’invasion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2800" dirty="0" smtClean="0"/>
              <a:t>La prolifération des cellules tumorales aboutit au développement local d’une tumeur selon plusieurs étapes: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800" dirty="0" smtClean="0">
                <a:solidFill>
                  <a:srgbClr val="FF0000"/>
                </a:solidFill>
              </a:rPr>
              <a:t>Carcinome </a:t>
            </a:r>
            <a:r>
              <a:rPr lang="fr-FR" sz="2800" i="1" dirty="0" smtClean="0">
                <a:solidFill>
                  <a:srgbClr val="FF0000"/>
                </a:solidFill>
              </a:rPr>
              <a:t>in-situ</a:t>
            </a:r>
            <a:r>
              <a:rPr lang="fr-FR" sz="2800" dirty="0" smtClean="0"/>
              <a:t> qui </a:t>
            </a:r>
            <a:r>
              <a:rPr lang="fr-FR" sz="2800" dirty="0" smtClean="0"/>
              <a:t>ne franchit </a:t>
            </a:r>
            <a:r>
              <a:rPr lang="fr-FR" sz="2800" dirty="0" smtClean="0"/>
              <a:t>pas la membrane basale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800" dirty="0" smtClean="0">
                <a:solidFill>
                  <a:srgbClr val="FF0000"/>
                </a:solidFill>
              </a:rPr>
              <a:t>Carcinome infiltrant</a:t>
            </a:r>
            <a:r>
              <a:rPr lang="fr-FR" sz="2800" dirty="0" smtClean="0"/>
              <a:t> qui franchit la membrane basale</a:t>
            </a:r>
          </a:p>
          <a:p>
            <a:pPr lvl="1" algn="just">
              <a:buClr>
                <a:srgbClr val="FF0000"/>
              </a:buClr>
              <a:buFont typeface="Calibri" pitchFamily="34" charset="0"/>
              <a:buChar char="₋"/>
            </a:pPr>
            <a:r>
              <a:rPr lang="fr-FR" sz="2800" dirty="0" smtClean="0">
                <a:solidFill>
                  <a:srgbClr val="FF0000"/>
                </a:solidFill>
              </a:rPr>
              <a:t>Envahissement local</a:t>
            </a:r>
            <a:r>
              <a:rPr lang="fr-FR" sz="2800" dirty="0" smtClean="0"/>
              <a:t> de </a:t>
            </a:r>
            <a:r>
              <a:rPr lang="fr-FR" sz="2800" dirty="0" smtClean="0"/>
              <a:t>l’organe </a:t>
            </a:r>
            <a:r>
              <a:rPr lang="fr-FR" sz="2800" dirty="0" smtClean="0"/>
              <a:t>puis des organes de voisinage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</TotalTime>
  <Words>1139</Words>
  <Application>Microsoft Office PowerPoint</Application>
  <PresentationFormat>Affichage à l'écran (4:3)</PresentationFormat>
  <Paragraphs>241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Capitaux</vt:lpstr>
      <vt:lpstr>Le cancer </vt:lpstr>
      <vt:lpstr>Définition </vt:lpstr>
      <vt:lpstr>Typologie des tumeurs</vt:lpstr>
      <vt:lpstr>Les caractéristiques des cellules cancéreuses</vt:lpstr>
      <vt:lpstr>Les étapes de la cancérogenèse (processus néoplasique)</vt:lpstr>
      <vt:lpstr>L’étape d’initiation</vt:lpstr>
      <vt:lpstr>L’étape de promotion </vt:lpstr>
      <vt:lpstr>L’étape de progression</vt:lpstr>
      <vt:lpstr>L’étape d’invasion</vt:lpstr>
      <vt:lpstr>L’étape de dissémination </vt:lpstr>
      <vt:lpstr>Facteurs de risque</vt:lpstr>
      <vt:lpstr>   Facteurs environnementaux </vt:lpstr>
      <vt:lpstr>Facteurs infectieux</vt:lpstr>
      <vt:lpstr>Facteurs professionnels </vt:lpstr>
      <vt:lpstr>Facteurs iatrogènes </vt:lpstr>
      <vt:lpstr>Facteurs génétiques</vt:lpstr>
      <vt:lpstr>Classification des cancers</vt:lpstr>
      <vt:lpstr>Classification anatomopathologique</vt:lpstr>
      <vt:lpstr>Classification TNM </vt:lpstr>
      <vt:lpstr>Stadification </vt:lpstr>
      <vt:lpstr>Résidu tumoral </vt:lpstr>
      <vt:lpstr>Classification selon l’état général</vt:lpstr>
      <vt:lpstr>Les principaux cancers</vt:lpstr>
      <vt:lpstr>La répartition des principaux cancers </vt:lpstr>
      <vt:lpstr>Les signes oncologiques</vt:lpstr>
      <vt:lpstr>Les signes oncologiques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cancer </dc:title>
  <dc:creator>GENICOM</dc:creator>
  <cp:lastModifiedBy>GENICOM</cp:lastModifiedBy>
  <cp:revision>18</cp:revision>
  <dcterms:created xsi:type="dcterms:W3CDTF">2016-04-12T17:29:18Z</dcterms:created>
  <dcterms:modified xsi:type="dcterms:W3CDTF">2016-04-13T10:28:16Z</dcterms:modified>
</cp:coreProperties>
</file>