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81" r:id="rId4"/>
    <p:sldId id="289" r:id="rId5"/>
    <p:sldId id="282" r:id="rId6"/>
    <p:sldId id="291" r:id="rId7"/>
    <p:sldId id="290" r:id="rId8"/>
    <p:sldId id="283" r:id="rId9"/>
    <p:sldId id="292" r:id="rId10"/>
    <p:sldId id="293" r:id="rId11"/>
    <p:sldId id="284" r:id="rId12"/>
    <p:sldId id="285" r:id="rId13"/>
    <p:sldId id="294" r:id="rId14"/>
    <p:sldId id="286" r:id="rId15"/>
    <p:sldId id="295" r:id="rId16"/>
    <p:sldId id="287" r:id="rId17"/>
    <p:sldId id="258" r:id="rId18"/>
    <p:sldId id="259" r:id="rId19"/>
    <p:sldId id="260" r:id="rId20"/>
    <p:sldId id="261" r:id="rId21"/>
    <p:sldId id="262" r:id="rId22"/>
    <p:sldId id="263" r:id="rId23"/>
    <p:sldId id="264" r:id="rId24"/>
    <p:sldId id="265" r:id="rId25"/>
    <p:sldId id="266" r:id="rId26"/>
    <p:sldId id="267" r:id="rId27"/>
    <p:sldId id="268" r:id="rId28"/>
    <p:sldId id="269" r:id="rId29"/>
    <p:sldId id="296" r:id="rId30"/>
    <p:sldId id="270" r:id="rId31"/>
    <p:sldId id="271" r:id="rId32"/>
    <p:sldId id="272" r:id="rId33"/>
    <p:sldId id="273" r:id="rId34"/>
    <p:sldId id="274" r:id="rId35"/>
    <p:sldId id="275" r:id="rId36"/>
    <p:sldId id="276" r:id="rId37"/>
    <p:sldId id="277" r:id="rId38"/>
    <p:sldId id="278" r:id="rId39"/>
    <p:sldId id="279" r:id="rId40"/>
    <p:sldId id="280" r:id="rId41"/>
    <p:sldId id="288"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t>01/03/2018</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4668DC-857F-487D-BFFA-8C0CA5037977}" type="slidenum">
              <a:rPr lang="fr-BE" smtClean="0"/>
              <a:t>‹N°›</a:t>
            </a:fld>
            <a:endParaRPr lang="fr-BE"/>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01/03/2018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CF4668DC-857F-487D-BFFA-8C0CA5037977}" type="slidenum">
              <a:rPr lang="fr-BE" smtClean="0"/>
              <a:t>‹N°›</a:t>
            </a:fld>
            <a:endParaRPr lang="fr-BE"/>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01/03/2018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01/03/2018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4361688" y="1026372"/>
            <a:ext cx="457200" cy="441325"/>
          </a:xfrm>
        </p:spPr>
        <p:txBody>
          <a:bodyPr/>
          <a:lstStyle/>
          <a:p>
            <a:fld id="{CF4668DC-857F-487D-BFFA-8C0CA5037977}" type="slidenum">
              <a:rPr lang="fr-BE" smtClean="0"/>
              <a:t>‹N°›</a:t>
            </a:fld>
            <a:endParaRPr lang="fr-BE"/>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01/03/2018</a:t>
            </a:fld>
            <a:endParaRPr lang="fr-BE"/>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4668DC-857F-487D-BFFA-8C0CA5037977}" type="slidenum">
              <a:rPr lang="fr-BE" smtClean="0"/>
              <a:t>‹N°›</a:t>
            </a:fld>
            <a:endParaRPr lang="fr-BE"/>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AA309A6D-C09C-4548-B29A-6CF363A7E532}" type="datetimeFigureOut">
              <a:rPr lang="fr-FR" smtClean="0"/>
              <a:t>01/03/2018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AA309A6D-C09C-4548-B29A-6CF363A7E532}" type="datetimeFigureOut">
              <a:rPr lang="fr-FR" smtClean="0"/>
              <a:t>01/03/2018</a:t>
            </a:fld>
            <a:endParaRPr lang="fr-BE"/>
          </a:p>
        </p:txBody>
      </p:sp>
      <p:sp>
        <p:nvSpPr>
          <p:cNvPr id="8" name="Espace réservé du pied de page 7"/>
          <p:cNvSpPr>
            <a:spLocks noGrp="1"/>
          </p:cNvSpPr>
          <p:nvPr>
            <p:ph type="ftr" sz="quarter" idx="11"/>
          </p:nvPr>
        </p:nvSpPr>
        <p:spPr>
          <a:xfrm>
            <a:off x="304800" y="6409944"/>
            <a:ext cx="3581400" cy="365760"/>
          </a:xfrm>
        </p:spPr>
        <p:txBody>
          <a:bodyPr/>
          <a:lstStyle/>
          <a:p>
            <a:endParaRPr lang="fr-BE"/>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CF4668DC-857F-487D-BFFA-8C0CA5037977}" type="slidenum">
              <a:rPr lang="fr-BE" smtClean="0"/>
              <a:t>‹N°›</a:t>
            </a:fld>
            <a:endParaRPr lang="fr-BE"/>
          </a:p>
        </p:txBody>
      </p:sp>
      <p:sp>
        <p:nvSpPr>
          <p:cNvPr id="23" name="Titre 22"/>
          <p:cNvSpPr>
            <a:spLocks noGrp="1"/>
          </p:cNvSpPr>
          <p:nvPr>
            <p:ph type="title"/>
          </p:nvPr>
        </p:nvSpPr>
        <p:spPr/>
        <p:txBody>
          <a:bodyPr rtlCol="0" anchor="b" anchorCtr="0"/>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t>01/03/2018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a:xfrm>
            <a:off x="4343400" y="1036020"/>
            <a:ext cx="457200" cy="441325"/>
          </a:xfrm>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AA309A6D-C09C-4548-B29A-6CF363A7E532}" type="datetimeFigureOut">
              <a:rPr lang="fr-FR" smtClean="0"/>
              <a:t>01/03/2018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F4668DC-857F-487D-BFFA-8C0CA5037977}" type="slidenum">
              <a:rPr lang="fr-BE" smtClean="0"/>
              <a:t>‹N°›</a:t>
            </a:fld>
            <a:endParaRPr lang="fr-BE"/>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01/03/2018</a:t>
            </a:fld>
            <a:endParaRPr lang="fr-BE"/>
          </a:p>
        </p:txBody>
      </p:sp>
      <p:sp>
        <p:nvSpPr>
          <p:cNvPr id="6" name="Espace réservé du pied de page 5"/>
          <p:cNvSpPr>
            <a:spLocks noGrp="1"/>
          </p:cNvSpPr>
          <p:nvPr>
            <p:ph type="ftr" sz="quarter" idx="11"/>
          </p:nvPr>
        </p:nvSpPr>
        <p:spPr>
          <a:xfrm>
            <a:off x="301752" y="6410848"/>
            <a:ext cx="3383280" cy="365760"/>
          </a:xfrm>
        </p:spPr>
        <p:txBody>
          <a:bodyPr/>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CF4668DC-857F-487D-BFFA-8C0CA5037977}" type="slidenum">
              <a:rPr lang="fr-BE" smtClean="0"/>
              <a:t>‹N°›</a:t>
            </a:fld>
            <a:endParaRPr lang="fr-BE"/>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AA309A6D-C09C-4548-B29A-6CF363A7E532}" type="datetimeFigureOut">
              <a:rPr lang="fr-FR" smtClean="0"/>
              <a:t>01/03/2018</a:t>
            </a:fld>
            <a:endParaRPr lang="fr-BE"/>
          </a:p>
        </p:txBody>
      </p:sp>
      <p:sp>
        <p:nvSpPr>
          <p:cNvPr id="6" name="Espace réservé du pied de page 5"/>
          <p:cNvSpPr>
            <a:spLocks noGrp="1"/>
          </p:cNvSpPr>
          <p:nvPr>
            <p:ph type="ftr" sz="quarter" idx="11"/>
          </p:nvPr>
        </p:nvSpPr>
        <p:spPr>
          <a:xfrm>
            <a:off x="301752" y="6410848"/>
            <a:ext cx="3584448" cy="365760"/>
          </a:xfrm>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A309A6D-C09C-4548-B29A-6CF363A7E532}" type="datetimeFigureOut">
              <a:rPr lang="fr-FR" smtClean="0"/>
              <a:t>01/03/2018</a:t>
            </a:fld>
            <a:endParaRPr lang="fr-BE"/>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BE"/>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F4668DC-857F-487D-BFFA-8C0CA5037977}" type="slidenum">
              <a:rPr lang="fr-BE" smtClean="0"/>
              <a:t>‹N°›</a:t>
            </a:fld>
            <a:endParaRPr lang="fr-BE"/>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err="1" smtClean="0"/>
              <a:t>Dr.Talbi</a:t>
            </a:r>
            <a:endParaRPr lang="fr-FR" dirty="0"/>
          </a:p>
        </p:txBody>
      </p:sp>
      <p:sp>
        <p:nvSpPr>
          <p:cNvPr id="2" name="Titre 1"/>
          <p:cNvSpPr>
            <a:spLocks noGrp="1"/>
          </p:cNvSpPr>
          <p:nvPr>
            <p:ph type="ctrTitle"/>
          </p:nvPr>
        </p:nvSpPr>
        <p:spPr/>
        <p:txBody>
          <a:bodyPr>
            <a:normAutofit/>
          </a:bodyPr>
          <a:lstStyle/>
          <a:p>
            <a:r>
              <a:rPr lang="fr-FR" dirty="0" smtClean="0"/>
              <a:t>Traitement </a:t>
            </a:r>
            <a:r>
              <a:rPr lang="fr-FR" dirty="0" err="1" smtClean="0"/>
              <a:t>hypolipémiant</a:t>
            </a:r>
            <a:endParaRPr lang="fr-FR" dirty="0"/>
          </a:p>
        </p:txBody>
      </p:sp>
    </p:spTree>
    <p:extLst>
      <p:ext uri="{BB962C8B-B14F-4D97-AF65-F5344CB8AC3E}">
        <p14:creationId xmlns:p14="http://schemas.microsoft.com/office/powerpoint/2010/main" val="1110098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Contre </a:t>
            </a:r>
            <a:r>
              <a:rPr lang="fr-FR" dirty="0"/>
              <a:t>indications</a:t>
            </a:r>
          </a:p>
        </p:txBody>
      </p:sp>
      <p:sp>
        <p:nvSpPr>
          <p:cNvPr id="3" name="Espace réservé du contenu 2"/>
          <p:cNvSpPr>
            <a:spLocks noGrp="1"/>
          </p:cNvSpPr>
          <p:nvPr>
            <p:ph sz="quarter" idx="1"/>
          </p:nvPr>
        </p:nvSpPr>
        <p:spPr/>
        <p:txBody>
          <a:bodyPr/>
          <a:lstStyle/>
          <a:p>
            <a:r>
              <a:rPr lang="fr-FR" dirty="0"/>
              <a:t>Les contre-indications des </a:t>
            </a:r>
            <a:r>
              <a:rPr lang="fr-FR" dirty="0" err="1"/>
              <a:t>fibrates</a:t>
            </a:r>
            <a:r>
              <a:rPr lang="fr-FR" dirty="0"/>
              <a:t> sont l’insuffisance hépatique ou rénale sévères. </a:t>
            </a:r>
            <a:endParaRPr lang="fr-FR" dirty="0" smtClean="0"/>
          </a:p>
          <a:p>
            <a:r>
              <a:rPr lang="fr-FR" dirty="0" smtClean="0"/>
              <a:t>Les </a:t>
            </a:r>
            <a:r>
              <a:rPr lang="fr-FR" dirty="0"/>
              <a:t>statines et l’</a:t>
            </a:r>
            <a:r>
              <a:rPr lang="fr-FR" dirty="0" err="1"/>
              <a:t>ézétimibe</a:t>
            </a:r>
            <a:r>
              <a:rPr lang="fr-FR" dirty="0"/>
              <a:t> sont contre-indiquées en cas de myopathie, d’affection hépatique évolutive et/ou d’élévation prolongée des transaminases et d’insuffisance rénale sévère (</a:t>
            </a:r>
            <a:r>
              <a:rPr lang="fr-FR" dirty="0" err="1"/>
              <a:t>pravastatine</a:t>
            </a:r>
            <a:r>
              <a:rPr lang="fr-FR" dirty="0"/>
              <a:t>). </a:t>
            </a:r>
            <a:endParaRPr lang="fr-FR" dirty="0" smtClean="0"/>
          </a:p>
          <a:p>
            <a:r>
              <a:rPr lang="fr-FR" dirty="0" smtClean="0"/>
              <a:t>La </a:t>
            </a:r>
            <a:r>
              <a:rPr lang="fr-FR" dirty="0" err="1"/>
              <a:t>colestyramine</a:t>
            </a:r>
            <a:r>
              <a:rPr lang="fr-FR" dirty="0"/>
              <a:t> est contre-indiquée en cas d’insuffisance hépatique, en particulier en cas d’obstruction complète des voies biliaires</a:t>
            </a:r>
          </a:p>
          <a:p>
            <a:pPr marL="0" indent="0">
              <a:buNone/>
            </a:pPr>
            <a:endParaRPr lang="fr-FR" dirty="0"/>
          </a:p>
        </p:txBody>
      </p:sp>
    </p:spTree>
    <p:extLst>
      <p:ext uri="{BB962C8B-B14F-4D97-AF65-F5344CB8AC3E}">
        <p14:creationId xmlns:p14="http://schemas.microsoft.com/office/powerpoint/2010/main" val="1641016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hypolipémiants fig metab lipides"/>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251520" y="188640"/>
            <a:ext cx="8496944" cy="6669360"/>
          </a:xfrm>
          <a:prstGeom prst="rect">
            <a:avLst/>
          </a:prstGeom>
          <a:noFill/>
          <a:ln>
            <a:noFill/>
          </a:ln>
        </p:spPr>
      </p:pic>
    </p:spTree>
    <p:extLst>
      <p:ext uri="{BB962C8B-B14F-4D97-AF65-F5344CB8AC3E}">
        <p14:creationId xmlns:p14="http://schemas.microsoft.com/office/powerpoint/2010/main" val="2109752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r>
              <a:rPr lang="fr-FR" dirty="0"/>
              <a:t>Dans le plasma, les lipides sont transportés associés à des protéines spécifiques sous forme de lipoprotéines. </a:t>
            </a:r>
            <a:endParaRPr lang="fr-FR" dirty="0" smtClean="0"/>
          </a:p>
          <a:p>
            <a:r>
              <a:rPr lang="fr-FR" dirty="0" smtClean="0"/>
              <a:t>Les </a:t>
            </a:r>
            <a:r>
              <a:rPr lang="fr-FR" dirty="0"/>
              <a:t>principales lipoprotéines sont les chylomicrons et VLDL (</a:t>
            </a:r>
            <a:r>
              <a:rPr lang="fr-FR" dirty="0" err="1"/>
              <a:t>very-low-density-lipoproteins</a:t>
            </a:r>
            <a:r>
              <a:rPr lang="fr-FR" dirty="0"/>
              <a:t>) riches en triglycérides, les LDL (</a:t>
            </a:r>
            <a:r>
              <a:rPr lang="fr-FR" dirty="0" err="1"/>
              <a:t>low-density-lipoprotéins</a:t>
            </a:r>
            <a:r>
              <a:rPr lang="fr-FR" dirty="0"/>
              <a:t>) principalement constituées de cholestérol et les HDL (</a:t>
            </a:r>
            <a:r>
              <a:rPr lang="fr-FR" dirty="0" err="1"/>
              <a:t>high-density-lipoproteins</a:t>
            </a:r>
            <a:r>
              <a:rPr lang="fr-FR" dirty="0" smtClean="0"/>
              <a:t>).</a:t>
            </a:r>
          </a:p>
          <a:p>
            <a:r>
              <a:rPr lang="fr-FR" dirty="0" smtClean="0"/>
              <a:t>Les </a:t>
            </a:r>
            <a:r>
              <a:rPr lang="fr-FR" dirty="0"/>
              <a:t>lipides alimentaires émulsionnés et hydrolysés dans le tube digestif sont absorbés sous forme de cholestérol, acides gras et glycérol. </a:t>
            </a:r>
            <a:endParaRPr lang="fr-FR" dirty="0" smtClean="0"/>
          </a:p>
          <a:p>
            <a:r>
              <a:rPr lang="fr-FR" dirty="0" smtClean="0"/>
              <a:t>Dans </a:t>
            </a:r>
            <a:r>
              <a:rPr lang="fr-FR" dirty="0"/>
              <a:t>l’entérocyte, les acides gras estérifiés en triglycérides s’associent au cholestérol estérifié pour former les chylomicrons ensuite excrétés par exocytose. </a:t>
            </a:r>
            <a:endParaRPr lang="fr-FR" dirty="0" smtClean="0"/>
          </a:p>
          <a:p>
            <a:pPr marL="0" indent="0">
              <a:buNone/>
            </a:pPr>
            <a:endParaRPr lang="fr-FR" dirty="0"/>
          </a:p>
        </p:txBody>
      </p:sp>
    </p:spTree>
    <p:extLst>
      <p:ext uri="{BB962C8B-B14F-4D97-AF65-F5344CB8AC3E}">
        <p14:creationId xmlns:p14="http://schemas.microsoft.com/office/powerpoint/2010/main" val="26233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20000"/>
          </a:bodyPr>
          <a:lstStyle/>
          <a:p>
            <a:r>
              <a:rPr lang="fr-FR" dirty="0"/>
              <a:t>Dans les vaisseaux, la lipoprotéine lipase détache certains acides gras des chylomicrons, puis les restes, riches en cholestérol subissent une captation hépatique. </a:t>
            </a:r>
          </a:p>
          <a:p>
            <a:r>
              <a:rPr lang="fr-FR" dirty="0" smtClean="0"/>
              <a:t>Le </a:t>
            </a:r>
            <a:r>
              <a:rPr lang="fr-FR" dirty="0"/>
              <a:t>foie synthétise les VLDL qui transportent les triglycérides vers les tissus consommateurs. </a:t>
            </a:r>
            <a:endParaRPr lang="fr-FR" dirty="0" smtClean="0"/>
          </a:p>
          <a:p>
            <a:r>
              <a:rPr lang="fr-FR" dirty="0" smtClean="0"/>
              <a:t>Les </a:t>
            </a:r>
            <a:r>
              <a:rPr lang="fr-FR" dirty="0"/>
              <a:t>VLDL se transforment sous l’influence de la lipoprotéine lipase en LDL, riches en cholestérol, et captées par des récepteurs hépatiques et extra-hépatiques. </a:t>
            </a:r>
            <a:endParaRPr lang="fr-FR" dirty="0" smtClean="0"/>
          </a:p>
          <a:p>
            <a:r>
              <a:rPr lang="fr-FR" dirty="0" smtClean="0"/>
              <a:t>Les </a:t>
            </a:r>
            <a:r>
              <a:rPr lang="fr-FR" dirty="0"/>
              <a:t>tissus extra-hépatiques qui fixent les LDL retiennent une partie du cholestérol et excrètent le reste sous forme de HDL. Ces protéines d’efflux captent les lipides excédentaires au sein des tissus. Le cholestérol libre qu’elles contiennent est estérifié par la LCAT plasmatique pour les transformer en LDL capté par le foie.</a:t>
            </a:r>
          </a:p>
          <a:p>
            <a:pPr marL="0" indent="0">
              <a:buNone/>
            </a:pPr>
            <a:endParaRPr lang="fr-FR" dirty="0"/>
          </a:p>
        </p:txBody>
      </p:sp>
    </p:spTree>
    <p:extLst>
      <p:ext uri="{BB962C8B-B14F-4D97-AF65-F5344CB8AC3E}">
        <p14:creationId xmlns:p14="http://schemas.microsoft.com/office/powerpoint/2010/main" val="1536369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Classification des </a:t>
            </a:r>
            <a:r>
              <a:rPr lang="fr-FR" dirty="0" err="1" smtClean="0"/>
              <a:t>dislipidemies</a:t>
            </a:r>
            <a:endParaRPr lang="fr-FR" dirty="0"/>
          </a:p>
        </p:txBody>
      </p:sp>
      <p:sp>
        <p:nvSpPr>
          <p:cNvPr id="3" name="Espace réservé du contenu 2"/>
          <p:cNvSpPr>
            <a:spLocks noGrp="1"/>
          </p:cNvSpPr>
          <p:nvPr>
            <p:ph sz="quarter" idx="1"/>
          </p:nvPr>
        </p:nvSpPr>
        <p:spPr/>
        <p:txBody>
          <a:bodyPr>
            <a:normAutofit fontScale="85000" lnSpcReduction="20000"/>
          </a:bodyPr>
          <a:lstStyle/>
          <a:p>
            <a:pPr marL="0" indent="0">
              <a:buNone/>
            </a:pPr>
            <a:r>
              <a:rPr lang="fr-FR" dirty="0"/>
              <a:t>Les 3 principaux types de dyslipidémie rencontrés en médecine courante sont:</a:t>
            </a:r>
            <a:br>
              <a:rPr lang="fr-FR" dirty="0"/>
            </a:br>
            <a:r>
              <a:rPr lang="fr-FR" dirty="0"/>
              <a:t>- Les hypercholestérolémies pures avec augmentation du LDL-C (type II de </a:t>
            </a:r>
            <a:r>
              <a:rPr lang="fr-FR" dirty="0" err="1"/>
              <a:t>Frederikson</a:t>
            </a:r>
            <a:r>
              <a:rPr lang="fr-FR" dirty="0"/>
              <a:t>)</a:t>
            </a:r>
            <a:br>
              <a:rPr lang="fr-FR" dirty="0"/>
            </a:br>
            <a:r>
              <a:rPr lang="fr-FR" dirty="0"/>
              <a:t>- Les hypertriglycéridémies pures (type IV ou endogène la plus fréquente)</a:t>
            </a:r>
            <a:br>
              <a:rPr lang="fr-FR" dirty="0"/>
            </a:br>
            <a:r>
              <a:rPr lang="fr-FR" dirty="0"/>
              <a:t>- Les hyperlipidémies mixtes (type </a:t>
            </a:r>
            <a:r>
              <a:rPr lang="fr-FR" dirty="0" err="1"/>
              <a:t>IIb</a:t>
            </a:r>
            <a:r>
              <a:rPr lang="fr-FR" dirty="0"/>
              <a:t> et type III)</a:t>
            </a:r>
            <a:br>
              <a:rPr lang="fr-FR" dirty="0"/>
            </a:br>
            <a:r>
              <a:rPr lang="fr-FR" dirty="0"/>
              <a:t>Les patients </a:t>
            </a:r>
            <a:r>
              <a:rPr lang="fr-FR" dirty="0" err="1"/>
              <a:t>dyslipidémiques</a:t>
            </a:r>
            <a:r>
              <a:rPr lang="fr-FR" dirty="0"/>
              <a:t> ont un risque accru de développer une athérosclérose responsable de complications vasculaires, dont la principale localisation est coronaire (cardiopathies ischémiques). </a:t>
            </a:r>
            <a:endParaRPr lang="fr-FR" dirty="0" smtClean="0"/>
          </a:p>
          <a:p>
            <a:r>
              <a:rPr lang="fr-FR" dirty="0" smtClean="0"/>
              <a:t>Même </a:t>
            </a:r>
            <a:r>
              <a:rPr lang="fr-FR" dirty="0"/>
              <a:t>si l’athérosclérose est une pathologie multifactorielle, la responsabilité de l’élévation des concentrations sanguines de cholestérol total, du LDL-C et de la baisse du HDL-C sur l’évolution de la maladie coronaire est clairement établie. </a:t>
            </a:r>
          </a:p>
        </p:txBody>
      </p:sp>
    </p:spTree>
    <p:extLst>
      <p:ext uri="{BB962C8B-B14F-4D97-AF65-F5344CB8AC3E}">
        <p14:creationId xmlns:p14="http://schemas.microsoft.com/office/powerpoint/2010/main" val="37595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dirty="0"/>
              <a:t>La première étude à avoir montré cette relation a été la cohorte de Framingham. </a:t>
            </a:r>
            <a:endParaRPr lang="fr-FR" dirty="0" smtClean="0"/>
          </a:p>
          <a:p>
            <a:r>
              <a:rPr lang="fr-FR" dirty="0" smtClean="0"/>
              <a:t>Cette </a:t>
            </a:r>
            <a:r>
              <a:rPr lang="fr-FR" dirty="0"/>
              <a:t>cohorte, initiée en 1948, a montré dès les années 1960 qu’il existait une relation entre l’élévation du cholestérol sanguin et la cardiopathie ischémique. </a:t>
            </a:r>
            <a:endParaRPr lang="fr-FR" dirty="0" smtClean="0"/>
          </a:p>
          <a:p>
            <a:r>
              <a:rPr lang="fr-FR" dirty="0" smtClean="0"/>
              <a:t>Ainsi</a:t>
            </a:r>
            <a:r>
              <a:rPr lang="fr-FR" dirty="0"/>
              <a:t>, l’objectif du traitement </a:t>
            </a:r>
            <a:r>
              <a:rPr lang="fr-FR" dirty="0" err="1"/>
              <a:t>hypolipémiant</a:t>
            </a:r>
            <a:r>
              <a:rPr lang="fr-FR" dirty="0"/>
              <a:t> est avant tout celui de diminuer le risque de survenue d’une complication cardiovasculaire : cardiopathie ischémique (infarctus du myocarde,..), artériopathie périphérique, accident vasculaire cérébral, complications rénales, …</a:t>
            </a:r>
          </a:p>
          <a:p>
            <a:pPr marL="0" indent="0">
              <a:buNone/>
            </a:pPr>
            <a:endParaRPr lang="fr-FR" dirty="0"/>
          </a:p>
        </p:txBody>
      </p:sp>
    </p:spTree>
    <p:extLst>
      <p:ext uri="{BB962C8B-B14F-4D97-AF65-F5344CB8AC3E}">
        <p14:creationId xmlns:p14="http://schemas.microsoft.com/office/powerpoint/2010/main" val="3577860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2313752975"/>
              </p:ext>
            </p:extLst>
          </p:nvPr>
        </p:nvGraphicFramePr>
        <p:xfrm>
          <a:off x="467544" y="1268759"/>
          <a:ext cx="8676456" cy="5020349"/>
        </p:xfrm>
        <a:graphic>
          <a:graphicData uri="http://schemas.openxmlformats.org/drawingml/2006/table">
            <a:tbl>
              <a:tblPr firstRow="1" firstCol="1" bandRow="1">
                <a:tableStyleId>{5C22544A-7EE6-4342-B048-85BDC9FD1C3A}</a:tableStyleId>
              </a:tblPr>
              <a:tblGrid>
                <a:gridCol w="3833954"/>
                <a:gridCol w="4842502"/>
              </a:tblGrid>
              <a:tr h="414527">
                <a:tc>
                  <a:txBody>
                    <a:bodyPr/>
                    <a:lstStyle/>
                    <a:p>
                      <a:pPr>
                        <a:lnSpc>
                          <a:spcPct val="115000"/>
                        </a:lnSpc>
                        <a:spcAft>
                          <a:spcPts val="0"/>
                        </a:spcAft>
                      </a:pPr>
                      <a:r>
                        <a:rPr lang="fr-FR" sz="1400" dirty="0">
                          <a:effectLst/>
                        </a:rPr>
                        <a:t>Classe médicamenteuse</a:t>
                      </a:r>
                      <a:endParaRPr lang="fr-FR" sz="1400" dirty="0">
                        <a:effectLst/>
                        <a:latin typeface="Calibri"/>
                        <a:ea typeface="SimSun"/>
                        <a:cs typeface="Arial"/>
                      </a:endParaRPr>
                    </a:p>
                  </a:txBody>
                  <a:tcPr marL="52293" marR="52293" marT="52293" marB="52293"/>
                </a:tc>
                <a:tc>
                  <a:txBody>
                    <a:bodyPr/>
                    <a:lstStyle/>
                    <a:p>
                      <a:pPr>
                        <a:lnSpc>
                          <a:spcPct val="115000"/>
                        </a:lnSpc>
                        <a:spcAft>
                          <a:spcPts val="0"/>
                        </a:spcAft>
                      </a:pPr>
                      <a:r>
                        <a:rPr lang="fr-FR" sz="1400">
                          <a:effectLst/>
                        </a:rPr>
                        <a:t>DCI (Nom comercial)</a:t>
                      </a:r>
                      <a:endParaRPr lang="fr-FR" sz="1400">
                        <a:effectLst/>
                        <a:latin typeface="Calibri"/>
                        <a:ea typeface="SimSun"/>
                        <a:cs typeface="Arial"/>
                      </a:endParaRPr>
                    </a:p>
                  </a:txBody>
                  <a:tcPr marL="52293" marR="52293" marT="52293" marB="52293"/>
                </a:tc>
              </a:tr>
              <a:tr h="414527">
                <a:tc>
                  <a:txBody>
                    <a:bodyPr/>
                    <a:lstStyle/>
                    <a:p>
                      <a:pPr>
                        <a:lnSpc>
                          <a:spcPct val="115000"/>
                        </a:lnSpc>
                        <a:spcAft>
                          <a:spcPts val="0"/>
                        </a:spcAft>
                      </a:pPr>
                      <a:r>
                        <a:rPr lang="fr-FR" sz="1400" dirty="0">
                          <a:effectLst/>
                        </a:rPr>
                        <a:t>Résines échangeuses d'ions</a:t>
                      </a:r>
                      <a:endParaRPr lang="fr-FR" sz="1400" dirty="0">
                        <a:effectLst/>
                        <a:latin typeface="Calibri"/>
                        <a:ea typeface="SimSun"/>
                        <a:cs typeface="Arial"/>
                      </a:endParaRPr>
                    </a:p>
                  </a:txBody>
                  <a:tcPr marL="52293" marR="52293" marT="52293" marB="52293"/>
                </a:tc>
                <a:tc>
                  <a:txBody>
                    <a:bodyPr/>
                    <a:lstStyle/>
                    <a:p>
                      <a:pPr>
                        <a:lnSpc>
                          <a:spcPct val="115000"/>
                        </a:lnSpc>
                        <a:spcAft>
                          <a:spcPts val="0"/>
                        </a:spcAft>
                      </a:pPr>
                      <a:r>
                        <a:rPr lang="fr-FR" sz="1400">
                          <a:effectLst/>
                        </a:rPr>
                        <a:t>Colestyramine (Questran®)</a:t>
                      </a:r>
                      <a:endParaRPr lang="fr-FR" sz="1400">
                        <a:effectLst/>
                        <a:latin typeface="Calibri"/>
                        <a:ea typeface="SimSun"/>
                        <a:cs typeface="Arial"/>
                      </a:endParaRPr>
                    </a:p>
                  </a:txBody>
                  <a:tcPr marL="52293" marR="52293" marT="52293" marB="52293"/>
                </a:tc>
              </a:tr>
              <a:tr h="1135595">
                <a:tc>
                  <a:txBody>
                    <a:bodyPr/>
                    <a:lstStyle/>
                    <a:p>
                      <a:pPr>
                        <a:lnSpc>
                          <a:spcPct val="115000"/>
                        </a:lnSpc>
                        <a:spcAft>
                          <a:spcPts val="0"/>
                        </a:spcAft>
                      </a:pPr>
                      <a:r>
                        <a:rPr lang="fr-FR" sz="1400" dirty="0" err="1">
                          <a:effectLst/>
                        </a:rPr>
                        <a:t>Fibrates</a:t>
                      </a:r>
                      <a:endParaRPr lang="fr-FR" sz="1400" dirty="0">
                        <a:effectLst/>
                        <a:latin typeface="Calibri"/>
                        <a:ea typeface="SimSun"/>
                        <a:cs typeface="Arial"/>
                      </a:endParaRPr>
                    </a:p>
                  </a:txBody>
                  <a:tcPr marL="52293" marR="52293" marT="52293" marB="52293"/>
                </a:tc>
                <a:tc>
                  <a:txBody>
                    <a:bodyPr/>
                    <a:lstStyle/>
                    <a:p>
                      <a:pPr>
                        <a:lnSpc>
                          <a:spcPct val="115000"/>
                        </a:lnSpc>
                        <a:spcAft>
                          <a:spcPts val="0"/>
                        </a:spcAft>
                      </a:pPr>
                      <a:r>
                        <a:rPr lang="fr-FR" sz="1400" dirty="0" err="1">
                          <a:effectLst/>
                        </a:rPr>
                        <a:t>Bézafibrate</a:t>
                      </a:r>
                      <a:r>
                        <a:rPr lang="fr-FR" sz="1400" dirty="0">
                          <a:effectLst/>
                        </a:rPr>
                        <a:t> (</a:t>
                      </a:r>
                      <a:r>
                        <a:rPr lang="fr-FR" sz="1400" dirty="0" err="1">
                          <a:effectLst/>
                        </a:rPr>
                        <a:t>Béfizal</a:t>
                      </a:r>
                      <a:r>
                        <a:rPr lang="fr-FR" sz="1400" dirty="0">
                          <a:effectLst/>
                        </a:rPr>
                        <a:t>®)</a:t>
                      </a:r>
                      <a:br>
                        <a:rPr lang="fr-FR" sz="1400" dirty="0">
                          <a:effectLst/>
                        </a:rPr>
                      </a:br>
                      <a:r>
                        <a:rPr lang="fr-FR" sz="1400" dirty="0" err="1">
                          <a:effectLst/>
                        </a:rPr>
                        <a:t>Ciprofibrate</a:t>
                      </a:r>
                      <a:r>
                        <a:rPr lang="fr-FR" sz="1400" dirty="0">
                          <a:effectLst/>
                        </a:rPr>
                        <a:t> (</a:t>
                      </a:r>
                      <a:r>
                        <a:rPr lang="fr-FR" sz="1400" dirty="0" err="1">
                          <a:effectLst/>
                        </a:rPr>
                        <a:t>Lipanor</a:t>
                      </a:r>
                      <a:r>
                        <a:rPr lang="fr-FR" sz="1400" dirty="0">
                          <a:effectLst/>
                        </a:rPr>
                        <a:t>® et génériques)</a:t>
                      </a:r>
                      <a:br>
                        <a:rPr lang="fr-FR" sz="1400" dirty="0">
                          <a:effectLst/>
                        </a:rPr>
                      </a:br>
                      <a:r>
                        <a:rPr lang="fr-FR" sz="1400" dirty="0" err="1">
                          <a:effectLst/>
                        </a:rPr>
                        <a:t>Fénofibrate</a:t>
                      </a:r>
                      <a:r>
                        <a:rPr lang="fr-FR" sz="1400" dirty="0">
                          <a:effectLst/>
                        </a:rPr>
                        <a:t> (</a:t>
                      </a:r>
                      <a:r>
                        <a:rPr lang="fr-FR" sz="1400" dirty="0" err="1">
                          <a:effectLst/>
                        </a:rPr>
                        <a:t>Lipanthyl</a:t>
                      </a:r>
                      <a:r>
                        <a:rPr lang="fr-FR" sz="1400" dirty="0">
                          <a:effectLst/>
                        </a:rPr>
                        <a:t>®, </a:t>
                      </a:r>
                      <a:r>
                        <a:rPr lang="fr-FR" sz="1400" dirty="0" err="1">
                          <a:effectLst/>
                        </a:rPr>
                        <a:t>Fegenor</a:t>
                      </a:r>
                      <a:r>
                        <a:rPr lang="fr-FR" sz="1400" dirty="0">
                          <a:effectLst/>
                        </a:rPr>
                        <a:t>®, </a:t>
                      </a:r>
                      <a:r>
                        <a:rPr lang="fr-FR" sz="1400" dirty="0" err="1">
                          <a:effectLst/>
                        </a:rPr>
                        <a:t>Secalip</a:t>
                      </a:r>
                      <a:r>
                        <a:rPr lang="fr-FR" sz="1400" dirty="0">
                          <a:effectLst/>
                        </a:rPr>
                        <a:t>®, et génériques)</a:t>
                      </a:r>
                      <a:br>
                        <a:rPr lang="fr-FR" sz="1400" dirty="0">
                          <a:effectLst/>
                        </a:rPr>
                      </a:br>
                      <a:r>
                        <a:rPr lang="fr-FR" sz="1400" dirty="0" err="1">
                          <a:effectLst/>
                        </a:rPr>
                        <a:t>Gemfibrozil</a:t>
                      </a:r>
                      <a:r>
                        <a:rPr lang="fr-FR" sz="1400" dirty="0">
                          <a:effectLst/>
                        </a:rPr>
                        <a:t> (</a:t>
                      </a:r>
                      <a:r>
                        <a:rPr lang="fr-FR" sz="1400" dirty="0" err="1">
                          <a:effectLst/>
                        </a:rPr>
                        <a:t>Lipur</a:t>
                      </a:r>
                      <a:r>
                        <a:rPr lang="fr-FR" sz="1400" dirty="0">
                          <a:effectLst/>
                        </a:rPr>
                        <a:t>®)</a:t>
                      </a:r>
                      <a:endParaRPr lang="fr-FR" sz="1400" dirty="0">
                        <a:effectLst/>
                        <a:latin typeface="Calibri"/>
                        <a:ea typeface="SimSun"/>
                        <a:cs typeface="Arial"/>
                      </a:endParaRPr>
                    </a:p>
                  </a:txBody>
                  <a:tcPr marL="52293" marR="52293" marT="52293" marB="52293"/>
                </a:tc>
              </a:tr>
              <a:tr h="1375951">
                <a:tc>
                  <a:txBody>
                    <a:bodyPr/>
                    <a:lstStyle/>
                    <a:p>
                      <a:pPr>
                        <a:lnSpc>
                          <a:spcPct val="115000"/>
                        </a:lnSpc>
                        <a:spcAft>
                          <a:spcPts val="0"/>
                        </a:spcAft>
                      </a:pPr>
                      <a:r>
                        <a:rPr lang="fr-FR" sz="1400" dirty="0">
                          <a:effectLst/>
                        </a:rPr>
                        <a:t>Inhibiteurs de l’HMG </a:t>
                      </a:r>
                      <a:r>
                        <a:rPr lang="fr-FR" sz="1400" dirty="0" err="1">
                          <a:effectLst/>
                        </a:rPr>
                        <a:t>CoA</a:t>
                      </a:r>
                      <a:r>
                        <a:rPr lang="fr-FR" sz="1400" dirty="0">
                          <a:effectLst/>
                        </a:rPr>
                        <a:t>-réductase</a:t>
                      </a:r>
                      <a:endParaRPr lang="fr-FR" sz="1400" dirty="0">
                        <a:effectLst/>
                        <a:latin typeface="Calibri"/>
                        <a:ea typeface="SimSun"/>
                        <a:cs typeface="Arial"/>
                      </a:endParaRPr>
                    </a:p>
                  </a:txBody>
                  <a:tcPr marL="52293" marR="52293" marT="52293" marB="52293"/>
                </a:tc>
                <a:tc>
                  <a:txBody>
                    <a:bodyPr/>
                    <a:lstStyle/>
                    <a:p>
                      <a:pPr>
                        <a:lnSpc>
                          <a:spcPct val="115000"/>
                        </a:lnSpc>
                        <a:spcAft>
                          <a:spcPts val="0"/>
                        </a:spcAft>
                      </a:pPr>
                      <a:r>
                        <a:rPr lang="fr-FR" sz="1400" dirty="0">
                          <a:effectLst/>
                        </a:rPr>
                        <a:t>Atorvastatine (</a:t>
                      </a:r>
                      <a:r>
                        <a:rPr lang="fr-FR" sz="1400" dirty="0" err="1">
                          <a:effectLst/>
                        </a:rPr>
                        <a:t>Tahor</a:t>
                      </a:r>
                      <a:r>
                        <a:rPr lang="fr-FR" sz="1400" dirty="0">
                          <a:effectLst/>
                        </a:rPr>
                        <a:t>®)</a:t>
                      </a:r>
                      <a:br>
                        <a:rPr lang="fr-FR" sz="1400" dirty="0">
                          <a:effectLst/>
                        </a:rPr>
                      </a:br>
                      <a:r>
                        <a:rPr lang="fr-FR" sz="1400" dirty="0" err="1">
                          <a:effectLst/>
                        </a:rPr>
                        <a:t>Fluvastatine</a:t>
                      </a:r>
                      <a:r>
                        <a:rPr lang="fr-FR" sz="1400" dirty="0">
                          <a:effectLst/>
                        </a:rPr>
                        <a:t> (Fractal®, </a:t>
                      </a:r>
                      <a:r>
                        <a:rPr lang="fr-FR" sz="1400" dirty="0" err="1">
                          <a:effectLst/>
                        </a:rPr>
                        <a:t>Lescol</a:t>
                      </a:r>
                      <a:r>
                        <a:rPr lang="fr-FR" sz="1400" dirty="0">
                          <a:effectLst/>
                        </a:rPr>
                        <a:t>® et génériques)</a:t>
                      </a:r>
                      <a:br>
                        <a:rPr lang="fr-FR" sz="1400" dirty="0">
                          <a:effectLst/>
                        </a:rPr>
                      </a:br>
                      <a:r>
                        <a:rPr lang="fr-FR" sz="1400" dirty="0" err="1">
                          <a:effectLst/>
                        </a:rPr>
                        <a:t>Pravastatine</a:t>
                      </a:r>
                      <a:r>
                        <a:rPr lang="fr-FR" sz="1400" dirty="0">
                          <a:effectLst/>
                        </a:rPr>
                        <a:t> (</a:t>
                      </a:r>
                      <a:r>
                        <a:rPr lang="fr-FR" sz="1400" dirty="0" err="1">
                          <a:effectLst/>
                        </a:rPr>
                        <a:t>Elisor</a:t>
                      </a:r>
                      <a:r>
                        <a:rPr lang="fr-FR" sz="1400" dirty="0">
                          <a:effectLst/>
                        </a:rPr>
                        <a:t>®, </a:t>
                      </a:r>
                      <a:r>
                        <a:rPr lang="fr-FR" sz="1400" dirty="0" err="1">
                          <a:effectLst/>
                        </a:rPr>
                        <a:t>Vasten</a:t>
                      </a:r>
                      <a:r>
                        <a:rPr lang="fr-FR" sz="1400" dirty="0">
                          <a:effectLst/>
                        </a:rPr>
                        <a:t>® et génériques)</a:t>
                      </a:r>
                      <a:br>
                        <a:rPr lang="fr-FR" sz="1400" dirty="0">
                          <a:effectLst/>
                        </a:rPr>
                      </a:br>
                      <a:r>
                        <a:rPr lang="fr-FR" sz="1400" dirty="0" err="1">
                          <a:effectLst/>
                        </a:rPr>
                        <a:t>Simvastatine</a:t>
                      </a:r>
                      <a:r>
                        <a:rPr lang="fr-FR" sz="1400" dirty="0">
                          <a:effectLst/>
                        </a:rPr>
                        <a:t> (</a:t>
                      </a:r>
                      <a:r>
                        <a:rPr lang="fr-FR" sz="1400" dirty="0" err="1">
                          <a:effectLst/>
                        </a:rPr>
                        <a:t>Zocor</a:t>
                      </a:r>
                      <a:r>
                        <a:rPr lang="fr-FR" sz="1400" dirty="0">
                          <a:effectLst/>
                        </a:rPr>
                        <a:t>®, </a:t>
                      </a:r>
                      <a:r>
                        <a:rPr lang="fr-FR" sz="1400" dirty="0" err="1">
                          <a:effectLst/>
                        </a:rPr>
                        <a:t>Lodalès</a:t>
                      </a:r>
                      <a:r>
                        <a:rPr lang="fr-FR" sz="1400" dirty="0">
                          <a:effectLst/>
                        </a:rPr>
                        <a:t>® et génériques)</a:t>
                      </a:r>
                      <a:br>
                        <a:rPr lang="fr-FR" sz="1400" dirty="0">
                          <a:effectLst/>
                        </a:rPr>
                      </a:br>
                      <a:r>
                        <a:rPr lang="fr-FR" sz="1400" dirty="0" err="1">
                          <a:effectLst/>
                        </a:rPr>
                        <a:t>Rosuvastatine</a:t>
                      </a:r>
                      <a:r>
                        <a:rPr lang="fr-FR" sz="1400" dirty="0">
                          <a:effectLst/>
                        </a:rPr>
                        <a:t> (</a:t>
                      </a:r>
                      <a:r>
                        <a:rPr lang="fr-FR" sz="1400" dirty="0" err="1">
                          <a:effectLst/>
                        </a:rPr>
                        <a:t>Crestor</a:t>
                      </a:r>
                      <a:r>
                        <a:rPr lang="fr-FR" sz="1400" dirty="0">
                          <a:effectLst/>
                        </a:rPr>
                        <a:t>®)</a:t>
                      </a:r>
                      <a:endParaRPr lang="fr-FR" sz="1400" dirty="0">
                        <a:effectLst/>
                        <a:latin typeface="Calibri"/>
                        <a:ea typeface="SimSun"/>
                        <a:cs typeface="Arial"/>
                      </a:endParaRPr>
                    </a:p>
                  </a:txBody>
                  <a:tcPr marL="52293" marR="52293" marT="52293" marB="52293"/>
                </a:tc>
              </a:tr>
              <a:tr h="654884">
                <a:tc>
                  <a:txBody>
                    <a:bodyPr/>
                    <a:lstStyle/>
                    <a:p>
                      <a:pPr>
                        <a:lnSpc>
                          <a:spcPct val="115000"/>
                        </a:lnSpc>
                        <a:spcAft>
                          <a:spcPts val="0"/>
                        </a:spcAft>
                      </a:pPr>
                      <a:r>
                        <a:rPr lang="fr-FR" sz="1400">
                          <a:effectLst/>
                        </a:rPr>
                        <a:t>Inhibiteurs de l’absorption du cholestérol</a:t>
                      </a:r>
                      <a:endParaRPr lang="fr-FR" sz="1400">
                        <a:effectLst/>
                        <a:latin typeface="Calibri"/>
                        <a:ea typeface="SimSun"/>
                        <a:cs typeface="Arial"/>
                      </a:endParaRPr>
                    </a:p>
                  </a:txBody>
                  <a:tcPr marL="52293" marR="52293" marT="52293" marB="52293"/>
                </a:tc>
                <a:tc>
                  <a:txBody>
                    <a:bodyPr/>
                    <a:lstStyle/>
                    <a:p>
                      <a:pPr>
                        <a:lnSpc>
                          <a:spcPct val="115000"/>
                        </a:lnSpc>
                        <a:spcAft>
                          <a:spcPts val="0"/>
                        </a:spcAft>
                      </a:pPr>
                      <a:r>
                        <a:rPr lang="en-US" sz="1400" dirty="0" err="1">
                          <a:effectLst/>
                        </a:rPr>
                        <a:t>Ezetimibe</a:t>
                      </a:r>
                      <a:r>
                        <a:rPr lang="en-US" sz="1400" dirty="0">
                          <a:effectLst/>
                        </a:rPr>
                        <a:t> (</a:t>
                      </a:r>
                      <a:r>
                        <a:rPr lang="en-US" sz="1400" dirty="0" err="1">
                          <a:effectLst/>
                        </a:rPr>
                        <a:t>Ezetrol</a:t>
                      </a:r>
                      <a:r>
                        <a:rPr lang="en-US" sz="1400" dirty="0">
                          <a:effectLst/>
                        </a:rPr>
                        <a:t>®)</a:t>
                      </a:r>
                      <a:br>
                        <a:rPr lang="en-US" sz="1400" dirty="0">
                          <a:effectLst/>
                        </a:rPr>
                      </a:br>
                      <a:r>
                        <a:rPr lang="en-US" sz="1400" dirty="0" err="1">
                          <a:effectLst/>
                        </a:rPr>
                        <a:t>Ezetimibe</a:t>
                      </a:r>
                      <a:r>
                        <a:rPr lang="en-US" sz="1400" dirty="0">
                          <a:effectLst/>
                        </a:rPr>
                        <a:t> + </a:t>
                      </a:r>
                      <a:r>
                        <a:rPr lang="en-US" sz="1400" dirty="0" err="1">
                          <a:effectLst/>
                        </a:rPr>
                        <a:t>simvastatine</a:t>
                      </a:r>
                      <a:r>
                        <a:rPr lang="en-US" sz="1400" dirty="0">
                          <a:effectLst/>
                        </a:rPr>
                        <a:t> (</a:t>
                      </a:r>
                      <a:r>
                        <a:rPr lang="en-US" sz="1400" dirty="0" err="1">
                          <a:effectLst/>
                        </a:rPr>
                        <a:t>Inegy</a:t>
                      </a:r>
                      <a:r>
                        <a:rPr lang="en-US" sz="1400" dirty="0">
                          <a:effectLst/>
                        </a:rPr>
                        <a:t>®)</a:t>
                      </a:r>
                      <a:endParaRPr lang="fr-FR" sz="1400" dirty="0">
                        <a:effectLst/>
                        <a:latin typeface="Calibri"/>
                        <a:ea typeface="SimSun"/>
                        <a:cs typeface="Arial"/>
                      </a:endParaRPr>
                    </a:p>
                  </a:txBody>
                  <a:tcPr marL="52293" marR="52293" marT="52293" marB="52293"/>
                </a:tc>
              </a:tr>
              <a:tr h="414527">
                <a:tc>
                  <a:txBody>
                    <a:bodyPr/>
                    <a:lstStyle/>
                    <a:p>
                      <a:pPr>
                        <a:lnSpc>
                          <a:spcPct val="115000"/>
                        </a:lnSpc>
                        <a:spcAft>
                          <a:spcPts val="0"/>
                        </a:spcAft>
                      </a:pPr>
                      <a:r>
                        <a:rPr lang="fr-FR" sz="1400">
                          <a:effectLst/>
                        </a:rPr>
                        <a:t>Huiles de poisson</a:t>
                      </a:r>
                      <a:endParaRPr lang="fr-FR" sz="1400">
                        <a:effectLst/>
                        <a:latin typeface="Calibri"/>
                        <a:ea typeface="SimSun"/>
                        <a:cs typeface="Arial"/>
                      </a:endParaRPr>
                    </a:p>
                  </a:txBody>
                  <a:tcPr marL="52293" marR="52293" marT="52293" marB="52293"/>
                </a:tc>
                <a:tc>
                  <a:txBody>
                    <a:bodyPr/>
                    <a:lstStyle/>
                    <a:p>
                      <a:pPr>
                        <a:lnSpc>
                          <a:spcPct val="115000"/>
                        </a:lnSpc>
                        <a:spcAft>
                          <a:spcPts val="0"/>
                        </a:spcAft>
                      </a:pPr>
                      <a:r>
                        <a:rPr lang="fr-FR" sz="1400" dirty="0">
                          <a:effectLst/>
                        </a:rPr>
                        <a:t>Oméga 3 Polyinsaturés (</a:t>
                      </a:r>
                      <a:r>
                        <a:rPr lang="fr-FR" sz="1400" dirty="0" err="1">
                          <a:effectLst/>
                        </a:rPr>
                        <a:t>Omacor</a:t>
                      </a:r>
                      <a:r>
                        <a:rPr lang="fr-FR" sz="1400" dirty="0">
                          <a:effectLst/>
                        </a:rPr>
                        <a:t>®)</a:t>
                      </a:r>
                      <a:endParaRPr lang="fr-FR" sz="1400" dirty="0">
                        <a:effectLst/>
                        <a:latin typeface="Calibri"/>
                        <a:ea typeface="SimSun"/>
                        <a:cs typeface="Arial"/>
                      </a:endParaRPr>
                    </a:p>
                  </a:txBody>
                  <a:tcPr marL="52293" marR="52293" marT="52293" marB="52293"/>
                </a:tc>
              </a:tr>
              <a:tr h="414527">
                <a:tc>
                  <a:txBody>
                    <a:bodyPr/>
                    <a:lstStyle/>
                    <a:p>
                      <a:pPr>
                        <a:lnSpc>
                          <a:spcPct val="115000"/>
                        </a:lnSpc>
                        <a:spcAft>
                          <a:spcPts val="0"/>
                        </a:spcAft>
                      </a:pPr>
                      <a:r>
                        <a:rPr lang="fr-FR" sz="1400">
                          <a:effectLst/>
                        </a:rPr>
                        <a:t>Divers</a:t>
                      </a:r>
                      <a:endParaRPr lang="fr-FR" sz="1400">
                        <a:effectLst/>
                        <a:latin typeface="Calibri"/>
                        <a:ea typeface="SimSun"/>
                        <a:cs typeface="Arial"/>
                      </a:endParaRPr>
                    </a:p>
                  </a:txBody>
                  <a:tcPr marL="52293" marR="52293" marT="52293" marB="52293"/>
                </a:tc>
                <a:tc>
                  <a:txBody>
                    <a:bodyPr/>
                    <a:lstStyle/>
                    <a:p>
                      <a:pPr>
                        <a:lnSpc>
                          <a:spcPct val="115000"/>
                        </a:lnSpc>
                        <a:spcAft>
                          <a:spcPts val="0"/>
                        </a:spcAft>
                      </a:pPr>
                      <a:r>
                        <a:rPr lang="fr-FR" sz="1400" dirty="0" err="1">
                          <a:effectLst/>
                        </a:rPr>
                        <a:t>Tiadénol</a:t>
                      </a:r>
                      <a:r>
                        <a:rPr lang="fr-FR" sz="1400" dirty="0">
                          <a:effectLst/>
                        </a:rPr>
                        <a:t> (</a:t>
                      </a:r>
                      <a:r>
                        <a:rPr lang="fr-FR" sz="1400" dirty="0" err="1">
                          <a:effectLst/>
                        </a:rPr>
                        <a:t>Fonlipol</a:t>
                      </a:r>
                      <a:r>
                        <a:rPr lang="fr-FR" sz="1400" dirty="0">
                          <a:effectLst/>
                        </a:rPr>
                        <a:t>®)</a:t>
                      </a:r>
                      <a:endParaRPr lang="fr-FR" sz="1400" dirty="0">
                        <a:effectLst/>
                        <a:latin typeface="Calibri"/>
                        <a:ea typeface="SimSun"/>
                        <a:cs typeface="Arial"/>
                      </a:endParaRPr>
                    </a:p>
                  </a:txBody>
                  <a:tcPr marL="52293" marR="52293" marT="52293" marB="52293"/>
                </a:tc>
              </a:tr>
            </a:tbl>
          </a:graphicData>
        </a:graphic>
      </p:graphicFrame>
    </p:spTree>
    <p:extLst>
      <p:ext uri="{BB962C8B-B14F-4D97-AF65-F5344CB8AC3E}">
        <p14:creationId xmlns:p14="http://schemas.microsoft.com/office/powerpoint/2010/main" val="2097782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92696"/>
            <a:ext cx="8534400" cy="758952"/>
          </a:xfrm>
        </p:spPr>
        <p:txBody>
          <a:bodyPr>
            <a:normAutofit fontScale="90000"/>
          </a:bodyPr>
          <a:lstStyle/>
          <a:p>
            <a:r>
              <a:rPr lang="fr-FR" b="1" dirty="0" smtClean="0"/>
              <a:t/>
            </a:r>
            <a:br>
              <a:rPr lang="fr-FR" b="1" dirty="0" smtClean="0"/>
            </a:br>
            <a:r>
              <a:rPr lang="fr-FR" b="1" dirty="0"/>
              <a:t/>
            </a:r>
            <a:br>
              <a:rPr lang="fr-FR" b="1" dirty="0"/>
            </a:br>
            <a:r>
              <a:rPr lang="fr-FR" b="1" dirty="0" smtClean="0"/>
              <a:t/>
            </a:r>
            <a:br>
              <a:rPr lang="fr-FR" b="1" dirty="0" smtClean="0"/>
            </a:br>
            <a:r>
              <a:rPr lang="fr-FR" b="1" dirty="0" smtClean="0"/>
              <a:t>Les statines</a:t>
            </a:r>
            <a:br>
              <a:rPr lang="fr-FR" b="1" dirty="0" smtClean="0"/>
            </a:br>
            <a:r>
              <a:rPr lang="fr-FR" sz="3100" b="1" dirty="0" smtClean="0"/>
              <a:t>Mécanisme </a:t>
            </a:r>
            <a:r>
              <a:rPr lang="fr-FR" sz="3100" b="1" dirty="0"/>
              <a:t>d’action</a:t>
            </a:r>
            <a:r>
              <a:rPr lang="fr-FR" b="1" dirty="0"/>
              <a:t/>
            </a:r>
            <a:br>
              <a:rPr lang="fr-FR" b="1" dirty="0"/>
            </a:br>
            <a:endParaRPr lang="fr-FR" dirty="0"/>
          </a:p>
        </p:txBody>
      </p:sp>
      <p:sp>
        <p:nvSpPr>
          <p:cNvPr id="3" name="Espace réservé du contenu 2"/>
          <p:cNvSpPr>
            <a:spLocks noGrp="1"/>
          </p:cNvSpPr>
          <p:nvPr>
            <p:ph sz="quarter" idx="1"/>
          </p:nvPr>
        </p:nvSpPr>
        <p:spPr/>
        <p:txBody>
          <a:bodyPr>
            <a:normAutofit fontScale="92500" lnSpcReduction="20000"/>
          </a:bodyPr>
          <a:lstStyle/>
          <a:p>
            <a:pPr algn="justLow"/>
            <a:r>
              <a:rPr lang="fr-FR" dirty="0" smtClean="0"/>
              <a:t>Ce </a:t>
            </a:r>
            <a:r>
              <a:rPr lang="fr-FR" dirty="0"/>
              <a:t>sont des inhibiteurs de l’HMG </a:t>
            </a:r>
            <a:r>
              <a:rPr lang="fr-FR" dirty="0" err="1"/>
              <a:t>CoA</a:t>
            </a:r>
            <a:r>
              <a:rPr lang="fr-FR" dirty="0"/>
              <a:t> réductase (3-hydroxy 3-méthyl-glutaryl coenzyme </a:t>
            </a:r>
            <a:r>
              <a:rPr lang="fr-FR" dirty="0" smtClean="0"/>
              <a:t>A réductase</a:t>
            </a:r>
            <a:r>
              <a:rPr lang="fr-FR" dirty="0"/>
              <a:t>), enzyme clé de la synthèse endogène du cholestérol au niveau </a:t>
            </a:r>
            <a:r>
              <a:rPr lang="fr-FR" dirty="0" smtClean="0"/>
              <a:t>cellulaire.</a:t>
            </a:r>
          </a:p>
          <a:p>
            <a:pPr algn="justLow"/>
            <a:r>
              <a:rPr lang="fr-FR" dirty="0" smtClean="0"/>
              <a:t>L’action</a:t>
            </a:r>
            <a:r>
              <a:rPr lang="fr-FR" dirty="0"/>
              <a:t> </a:t>
            </a:r>
            <a:r>
              <a:rPr lang="fr-FR" dirty="0" smtClean="0"/>
              <a:t>prédomine </a:t>
            </a:r>
            <a:r>
              <a:rPr lang="fr-FR" dirty="0"/>
              <a:t>au niveau des hépatocytes. </a:t>
            </a:r>
            <a:endParaRPr lang="fr-FR" dirty="0" smtClean="0"/>
          </a:p>
          <a:p>
            <a:pPr algn="justLow"/>
            <a:r>
              <a:rPr lang="fr-FR" dirty="0" smtClean="0"/>
              <a:t>La </a:t>
            </a:r>
            <a:r>
              <a:rPr lang="fr-FR" dirty="0"/>
              <a:t>diminution de la synthèse de cholestérol stimule </a:t>
            </a:r>
            <a:r>
              <a:rPr lang="fr-FR" dirty="0" smtClean="0"/>
              <a:t>l’expression du </a:t>
            </a:r>
            <a:r>
              <a:rPr lang="fr-FR" dirty="0"/>
              <a:t>gène des récepteurs au LDL par la levée du rétrocontrôle négatif exercé par le </a:t>
            </a:r>
            <a:r>
              <a:rPr lang="fr-FR" dirty="0" smtClean="0"/>
              <a:t>cholestérol intracellulaire</a:t>
            </a:r>
            <a:r>
              <a:rPr lang="fr-FR" dirty="0"/>
              <a:t>. </a:t>
            </a:r>
            <a:endParaRPr lang="fr-FR" dirty="0" smtClean="0"/>
          </a:p>
          <a:p>
            <a:pPr algn="justLow"/>
            <a:r>
              <a:rPr lang="fr-FR" dirty="0" smtClean="0"/>
              <a:t>L’augmentation </a:t>
            </a:r>
            <a:r>
              <a:rPr lang="fr-FR" dirty="0"/>
              <a:t>de la synthèse des récepteurs aux LDL entraîne une augmentation de </a:t>
            </a:r>
            <a:r>
              <a:rPr lang="fr-FR" dirty="0" smtClean="0"/>
              <a:t>la captation </a:t>
            </a:r>
            <a:r>
              <a:rPr lang="fr-FR" dirty="0"/>
              <a:t>des LDL plasmatiques et de leur catabolisme par les cellules, et donc une diminution du </a:t>
            </a:r>
            <a:r>
              <a:rPr lang="fr-FR" dirty="0" smtClean="0"/>
              <a:t>taux de </a:t>
            </a:r>
            <a:r>
              <a:rPr lang="fr-FR" dirty="0"/>
              <a:t>LDL circulantes.</a:t>
            </a:r>
          </a:p>
        </p:txBody>
      </p:sp>
    </p:spTree>
    <p:extLst>
      <p:ext uri="{BB962C8B-B14F-4D97-AF65-F5344CB8AC3E}">
        <p14:creationId xmlns:p14="http://schemas.microsoft.com/office/powerpoint/2010/main" val="52729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a:t>
            </a:r>
            <a:r>
              <a:rPr lang="fr-FR" b="1" dirty="0" smtClean="0"/>
              <a:t>statines</a:t>
            </a:r>
            <a:r>
              <a:rPr lang="fr-FR" sz="3100" b="1" dirty="0" smtClean="0"/>
              <a:t/>
            </a:r>
            <a:br>
              <a:rPr lang="fr-FR" sz="3100" b="1" dirty="0" smtClean="0"/>
            </a:br>
            <a:r>
              <a:rPr lang="fr-FR" sz="3100" b="1" dirty="0"/>
              <a:t>E</a:t>
            </a:r>
            <a:r>
              <a:rPr lang="fr-FR" sz="3100" b="1" dirty="0" smtClean="0"/>
              <a:t>ffets </a:t>
            </a:r>
            <a:r>
              <a:rPr lang="fr-FR" sz="3100" b="1" dirty="0"/>
              <a:t>sur le bilan lipidique</a:t>
            </a:r>
            <a:br>
              <a:rPr lang="fr-FR" sz="3100" b="1" dirty="0"/>
            </a:br>
            <a:endParaRPr lang="fr-FR" sz="3100" dirty="0"/>
          </a:p>
        </p:txBody>
      </p:sp>
      <p:sp>
        <p:nvSpPr>
          <p:cNvPr id="3" name="Espace réservé du contenu 2"/>
          <p:cNvSpPr>
            <a:spLocks noGrp="1"/>
          </p:cNvSpPr>
          <p:nvPr>
            <p:ph sz="quarter" idx="1"/>
          </p:nvPr>
        </p:nvSpPr>
        <p:spPr/>
        <p:txBody>
          <a:bodyPr>
            <a:normAutofit fontScale="92500"/>
          </a:bodyPr>
          <a:lstStyle/>
          <a:p>
            <a:pPr algn="justLow"/>
            <a:r>
              <a:rPr lang="fr-FR" dirty="0" smtClean="0"/>
              <a:t>Un </a:t>
            </a:r>
            <a:r>
              <a:rPr lang="fr-FR" dirty="0"/>
              <a:t>traitement par statine entraîne une nette diminution du cholestérol total portant sur le </a:t>
            </a:r>
            <a:r>
              <a:rPr lang="fr-FR" dirty="0" err="1" smtClean="0"/>
              <a:t>LDLcholestérol</a:t>
            </a:r>
            <a:r>
              <a:rPr lang="fr-FR" dirty="0"/>
              <a:t> </a:t>
            </a:r>
            <a:r>
              <a:rPr lang="fr-FR" dirty="0" smtClean="0"/>
              <a:t>(cholestérol </a:t>
            </a:r>
            <a:r>
              <a:rPr lang="fr-FR" dirty="0"/>
              <a:t>contenu dans les LDL, athérogène), une augmentation modérée de </a:t>
            </a:r>
            <a:r>
              <a:rPr lang="fr-FR" dirty="0" smtClean="0"/>
              <a:t>la concentration </a:t>
            </a:r>
            <a:r>
              <a:rPr lang="fr-FR" dirty="0"/>
              <a:t>de HDL-cholestérol (protecteur vis-à-vis de l’athérosclérose), et une diminution du </a:t>
            </a:r>
            <a:r>
              <a:rPr lang="fr-FR" dirty="0" smtClean="0"/>
              <a:t>taux de </a:t>
            </a:r>
            <a:r>
              <a:rPr lang="fr-FR" dirty="0"/>
              <a:t>triglycérides. </a:t>
            </a:r>
            <a:endParaRPr lang="fr-FR" dirty="0" smtClean="0"/>
          </a:p>
          <a:p>
            <a:pPr algn="justLow"/>
            <a:r>
              <a:rPr lang="fr-FR" dirty="0" smtClean="0"/>
              <a:t>Ces </a:t>
            </a:r>
            <a:r>
              <a:rPr lang="fr-FR" dirty="0"/>
              <a:t>effets sont dépendants de la dose.</a:t>
            </a:r>
          </a:p>
          <a:p>
            <a:pPr algn="justLow"/>
            <a:r>
              <a:rPr lang="fr-FR" dirty="0"/>
              <a:t>Le LDL-cholestérol est abaissé de 30 à 50%, Le </a:t>
            </a:r>
            <a:r>
              <a:rPr lang="fr-FR" dirty="0" smtClean="0"/>
              <a:t>HDL cholestérol </a:t>
            </a:r>
            <a:r>
              <a:rPr lang="fr-FR" dirty="0"/>
              <a:t>augmente d’environ 5 à 10%, </a:t>
            </a:r>
            <a:r>
              <a:rPr lang="fr-FR" dirty="0" smtClean="0"/>
              <a:t>les triglycérides </a:t>
            </a:r>
            <a:r>
              <a:rPr lang="fr-FR" dirty="0"/>
              <a:t>diminuent de 15 à 35%, selon la molécule et surtout la dose employée.</a:t>
            </a:r>
          </a:p>
        </p:txBody>
      </p:sp>
    </p:spTree>
    <p:extLst>
      <p:ext uri="{BB962C8B-B14F-4D97-AF65-F5344CB8AC3E}">
        <p14:creationId xmlns:p14="http://schemas.microsoft.com/office/powerpoint/2010/main" val="263327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statines</a:t>
            </a:r>
            <a:br>
              <a:rPr lang="fr-FR" b="1" dirty="0"/>
            </a:br>
            <a:r>
              <a:rPr lang="fr-FR" sz="3100" b="1" dirty="0"/>
              <a:t>Effets </a:t>
            </a:r>
            <a:r>
              <a:rPr lang="fr-FR" sz="3100" b="1" dirty="0" smtClean="0"/>
              <a:t>cliniques</a:t>
            </a:r>
            <a:endParaRPr lang="fr-FR" sz="3100" dirty="0"/>
          </a:p>
        </p:txBody>
      </p:sp>
      <p:sp>
        <p:nvSpPr>
          <p:cNvPr id="3" name="Espace réservé du contenu 2"/>
          <p:cNvSpPr>
            <a:spLocks noGrp="1"/>
          </p:cNvSpPr>
          <p:nvPr>
            <p:ph sz="quarter" idx="1"/>
          </p:nvPr>
        </p:nvSpPr>
        <p:spPr/>
        <p:txBody>
          <a:bodyPr>
            <a:noAutofit/>
          </a:bodyPr>
          <a:lstStyle/>
          <a:p>
            <a:pPr algn="justLow"/>
            <a:r>
              <a:rPr lang="fr-FR" sz="2000" dirty="0"/>
              <a:t>Le lien entre risque coronaire, et plus largement vasculaire, et hypercholestérolémie par élévation </a:t>
            </a:r>
            <a:r>
              <a:rPr lang="fr-FR" sz="2000" dirty="0" smtClean="0"/>
              <a:t>du LDL-cholestérol </a:t>
            </a:r>
            <a:r>
              <a:rPr lang="fr-FR" sz="2000" dirty="0"/>
              <a:t>est largement démontré. </a:t>
            </a:r>
            <a:endParaRPr lang="fr-FR" sz="2000" dirty="0" smtClean="0"/>
          </a:p>
          <a:p>
            <a:pPr algn="justLow"/>
            <a:r>
              <a:rPr lang="fr-FR" sz="2000" dirty="0" smtClean="0"/>
              <a:t>Il </a:t>
            </a:r>
            <a:r>
              <a:rPr lang="fr-FR" sz="2000" dirty="0"/>
              <a:t>est également acquis qu’une diminution de </a:t>
            </a:r>
            <a:r>
              <a:rPr lang="fr-FR" sz="2000" dirty="0" smtClean="0"/>
              <a:t>la concentration </a:t>
            </a:r>
            <a:r>
              <a:rPr lang="fr-FR" sz="2000" dirty="0"/>
              <a:t>de LDL-cholestérol s’accompagne d’une réduction du risque </a:t>
            </a:r>
            <a:r>
              <a:rPr lang="fr-FR" sz="2000" dirty="0" smtClean="0"/>
              <a:t>d’événements cardiovasculaires</a:t>
            </a:r>
            <a:r>
              <a:rPr lang="fr-FR" sz="2000" dirty="0"/>
              <a:t>.</a:t>
            </a:r>
          </a:p>
          <a:p>
            <a:pPr algn="justLow"/>
            <a:r>
              <a:rPr lang="fr-FR" sz="2000" dirty="0"/>
              <a:t>Plusieurs grandes études ont mis en évidence l’efficacité des statines en terme de réduction </a:t>
            </a:r>
            <a:r>
              <a:rPr lang="fr-FR" sz="2000" dirty="0" smtClean="0"/>
              <a:t>des événements </a:t>
            </a:r>
            <a:r>
              <a:rPr lang="fr-FR" sz="2000" dirty="0"/>
              <a:t>coronaires et de la mortalité globale, tant en prévention primaire (absence de </a:t>
            </a:r>
            <a:r>
              <a:rPr lang="fr-FR" sz="2000" dirty="0" smtClean="0"/>
              <a:t>maladie coronaire</a:t>
            </a:r>
            <a:r>
              <a:rPr lang="fr-FR" sz="2000" dirty="0"/>
              <a:t>) que secondaire (maladie coronaire avérée). </a:t>
            </a:r>
            <a:endParaRPr lang="fr-FR" sz="2000" dirty="0" smtClean="0"/>
          </a:p>
          <a:p>
            <a:pPr algn="justLow"/>
            <a:r>
              <a:rPr lang="fr-FR" sz="2000" dirty="0" smtClean="0"/>
              <a:t>La </a:t>
            </a:r>
            <a:r>
              <a:rPr lang="fr-FR" sz="2000" dirty="0"/>
              <a:t>réduction de la </a:t>
            </a:r>
            <a:r>
              <a:rPr lang="fr-FR" sz="2000" dirty="0" err="1"/>
              <a:t>morbi</a:t>
            </a:r>
            <a:r>
              <a:rPr lang="fr-FR" sz="2000" dirty="0"/>
              <a:t>-mortalité obtenue, </a:t>
            </a:r>
            <a:r>
              <a:rPr lang="fr-FR" sz="2000" dirty="0" smtClean="0"/>
              <a:t>de l’ordre </a:t>
            </a:r>
            <a:r>
              <a:rPr lang="fr-FR" sz="2000" dirty="0"/>
              <a:t>de 30% par rapport au placebo, apparaît précocement, et est intimement corrélée </a:t>
            </a:r>
            <a:r>
              <a:rPr lang="fr-FR" sz="2000" dirty="0" smtClean="0"/>
              <a:t>à l’abaissement </a:t>
            </a:r>
            <a:r>
              <a:rPr lang="fr-FR" sz="2000" dirty="0"/>
              <a:t>du taux de LDL-cholestérol. </a:t>
            </a:r>
            <a:endParaRPr lang="fr-FR" sz="2000" dirty="0" smtClean="0"/>
          </a:p>
        </p:txBody>
      </p:sp>
    </p:spTree>
    <p:extLst>
      <p:ext uri="{BB962C8B-B14F-4D97-AF65-F5344CB8AC3E}">
        <p14:creationId xmlns:p14="http://schemas.microsoft.com/office/powerpoint/2010/main" val="3197288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Introduction</a:t>
            </a:r>
            <a:endParaRPr lang="fr-FR" dirty="0"/>
          </a:p>
        </p:txBody>
      </p:sp>
      <p:sp>
        <p:nvSpPr>
          <p:cNvPr id="3" name="Espace réservé du contenu 2"/>
          <p:cNvSpPr>
            <a:spLocks noGrp="1"/>
          </p:cNvSpPr>
          <p:nvPr>
            <p:ph sz="quarter" idx="1"/>
          </p:nvPr>
        </p:nvSpPr>
        <p:spPr/>
        <p:txBody>
          <a:bodyPr>
            <a:normAutofit fontScale="92500"/>
          </a:bodyPr>
          <a:lstStyle/>
          <a:p>
            <a:pPr algn="justLow"/>
            <a:r>
              <a:rPr lang="fr-FR" dirty="0" smtClean="0"/>
              <a:t>Traiter </a:t>
            </a:r>
            <a:r>
              <a:rPr lang="fr-FR" dirty="0"/>
              <a:t>une dyslipidémie revient le plus souvent à tenter de réduire le risque de </a:t>
            </a:r>
            <a:r>
              <a:rPr lang="fr-FR" dirty="0" smtClean="0"/>
              <a:t>maladies cardiovasculaires</a:t>
            </a:r>
            <a:r>
              <a:rPr lang="fr-FR" dirty="0"/>
              <a:t>. </a:t>
            </a:r>
            <a:endParaRPr lang="fr-FR" dirty="0" smtClean="0"/>
          </a:p>
          <a:p>
            <a:pPr algn="justLow"/>
            <a:r>
              <a:rPr lang="fr-FR" dirty="0" smtClean="0"/>
              <a:t>Deux </a:t>
            </a:r>
            <a:r>
              <a:rPr lang="fr-FR" dirty="0"/>
              <a:t>étapes sont à respecter </a:t>
            </a:r>
            <a:r>
              <a:rPr lang="fr-FR" dirty="0" smtClean="0"/>
              <a:t>:</a:t>
            </a:r>
          </a:p>
          <a:p>
            <a:pPr algn="justLow">
              <a:buFont typeface="Wingdings" pitchFamily="2" charset="2"/>
              <a:buChar char="q"/>
            </a:pPr>
            <a:r>
              <a:rPr lang="fr-FR" dirty="0" smtClean="0"/>
              <a:t>établir </a:t>
            </a:r>
            <a:r>
              <a:rPr lang="fr-FR" dirty="0"/>
              <a:t>le diagnostic précis de l’hyperlipidémie </a:t>
            </a:r>
            <a:r>
              <a:rPr lang="fr-FR" dirty="0" smtClean="0"/>
              <a:t>et</a:t>
            </a:r>
          </a:p>
          <a:p>
            <a:pPr algn="justLow">
              <a:buFont typeface="Wingdings" pitchFamily="2" charset="2"/>
              <a:buChar char="q"/>
            </a:pPr>
            <a:r>
              <a:rPr lang="fr-FR" dirty="0" smtClean="0"/>
              <a:t>évaluer </a:t>
            </a:r>
            <a:r>
              <a:rPr lang="fr-FR" dirty="0"/>
              <a:t>le risque cardiovasculaire global du patient, en tenant compte de l’existence d’autres </a:t>
            </a:r>
            <a:r>
              <a:rPr lang="fr-FR" dirty="0" smtClean="0"/>
              <a:t>facteurs de </a:t>
            </a:r>
            <a:r>
              <a:rPr lang="fr-FR" dirty="0"/>
              <a:t>risque. </a:t>
            </a:r>
            <a:endParaRPr lang="fr-FR" dirty="0" smtClean="0"/>
          </a:p>
          <a:p>
            <a:pPr algn="justLow"/>
            <a:r>
              <a:rPr lang="fr-FR" dirty="0" smtClean="0"/>
              <a:t>De </a:t>
            </a:r>
            <a:r>
              <a:rPr lang="fr-FR" dirty="0"/>
              <a:t>ces éléments dépendra la stratégie thérapeutique (abstention, diététique, </a:t>
            </a:r>
            <a:r>
              <a:rPr lang="fr-FR" dirty="0" smtClean="0"/>
              <a:t>traitement pharmacologique</a:t>
            </a:r>
            <a:r>
              <a:rPr lang="fr-FR" dirty="0"/>
              <a:t>) et l’objectif à atteindre en terme de réduction de l’hyperlipidémie.</a:t>
            </a:r>
          </a:p>
        </p:txBody>
      </p:sp>
    </p:spTree>
    <p:extLst>
      <p:ext uri="{BB962C8B-B14F-4D97-AF65-F5344CB8AC3E}">
        <p14:creationId xmlns:p14="http://schemas.microsoft.com/office/powerpoint/2010/main" val="184238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statines</a:t>
            </a:r>
            <a:br>
              <a:rPr lang="fr-FR" b="1" dirty="0"/>
            </a:br>
            <a:r>
              <a:rPr lang="fr-FR" sz="3100" b="1" dirty="0"/>
              <a:t>Effets cliniques</a:t>
            </a:r>
            <a:endParaRPr lang="fr-FR" sz="3100" dirty="0"/>
          </a:p>
        </p:txBody>
      </p:sp>
      <p:sp>
        <p:nvSpPr>
          <p:cNvPr id="3" name="Espace réservé du contenu 2"/>
          <p:cNvSpPr>
            <a:spLocks noGrp="1"/>
          </p:cNvSpPr>
          <p:nvPr>
            <p:ph sz="quarter" idx="1"/>
          </p:nvPr>
        </p:nvSpPr>
        <p:spPr/>
        <p:txBody>
          <a:bodyPr>
            <a:normAutofit/>
          </a:bodyPr>
          <a:lstStyle/>
          <a:p>
            <a:r>
              <a:rPr lang="fr-FR" dirty="0" smtClean="0"/>
              <a:t>L’efficacité </a:t>
            </a:r>
            <a:r>
              <a:rPr lang="fr-FR" dirty="0"/>
              <a:t>des statines est bien sûr en rapport avec leur action sur le LDL-cholestérol entraînant une stabilisation de la plaque d’athérome, </a:t>
            </a:r>
            <a:endParaRPr lang="fr-FR" dirty="0" smtClean="0"/>
          </a:p>
          <a:p>
            <a:r>
              <a:rPr lang="fr-FR" dirty="0" smtClean="0"/>
              <a:t>mais </a:t>
            </a:r>
            <a:r>
              <a:rPr lang="fr-FR" dirty="0"/>
              <a:t>également avec des effets </a:t>
            </a:r>
            <a:r>
              <a:rPr lang="fr-FR" dirty="0" err="1"/>
              <a:t>pléiotropes</a:t>
            </a:r>
            <a:r>
              <a:rPr lang="fr-FR" dirty="0"/>
              <a:t> (mécanismes d’actions différents, indépendants de l’effet hypocholestérolémiant </a:t>
            </a:r>
            <a:r>
              <a:rPr lang="fr-FR" dirty="0" smtClean="0"/>
              <a:t>: amélioration </a:t>
            </a:r>
            <a:r>
              <a:rPr lang="fr-FR" dirty="0"/>
              <a:t>de la fonction endothéliale, effet anti-inflammatoire, </a:t>
            </a:r>
            <a:r>
              <a:rPr lang="fr-FR" dirty="0" smtClean="0"/>
              <a:t>antiagrégant </a:t>
            </a:r>
            <a:r>
              <a:rPr lang="fr-FR" dirty="0"/>
              <a:t>plaquettaire et </a:t>
            </a:r>
            <a:r>
              <a:rPr lang="fr-FR" dirty="0" smtClean="0"/>
              <a:t>antioxydant), </a:t>
            </a:r>
            <a:r>
              <a:rPr lang="fr-FR" dirty="0"/>
              <a:t>dont l’importance clinique reste difficile à déterminer.</a:t>
            </a:r>
          </a:p>
          <a:p>
            <a:pPr marL="0" indent="0">
              <a:buNone/>
            </a:pPr>
            <a:endParaRPr lang="fr-FR" dirty="0"/>
          </a:p>
        </p:txBody>
      </p:sp>
    </p:spTree>
    <p:extLst>
      <p:ext uri="{BB962C8B-B14F-4D97-AF65-F5344CB8AC3E}">
        <p14:creationId xmlns:p14="http://schemas.microsoft.com/office/powerpoint/2010/main" val="417938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92696"/>
            <a:ext cx="8534400" cy="758952"/>
          </a:xfrm>
        </p:spPr>
        <p:txBody>
          <a:bodyPr>
            <a:normAutofit fontScale="90000"/>
          </a:bodyPr>
          <a:lstStyle/>
          <a:p>
            <a:r>
              <a:rPr lang="fr-FR" b="1" dirty="0" smtClean="0"/>
              <a:t/>
            </a:r>
            <a:br>
              <a:rPr lang="fr-FR" b="1" dirty="0" smtClean="0"/>
            </a:br>
            <a:r>
              <a:rPr lang="fr-FR" b="1" dirty="0"/>
              <a:t/>
            </a:r>
            <a:br>
              <a:rPr lang="fr-FR" b="1" dirty="0"/>
            </a:br>
            <a:r>
              <a:rPr lang="fr-FR" b="1" dirty="0" smtClean="0"/>
              <a:t>Les </a:t>
            </a:r>
            <a:r>
              <a:rPr lang="fr-FR" b="1" dirty="0"/>
              <a:t>statines</a:t>
            </a:r>
            <a:br>
              <a:rPr lang="fr-FR" b="1" dirty="0"/>
            </a:br>
            <a:r>
              <a:rPr lang="fr-FR" sz="3100" b="1" dirty="0"/>
              <a:t>Indications</a:t>
            </a:r>
            <a:br>
              <a:rPr lang="fr-FR" sz="3100" b="1" dirty="0"/>
            </a:br>
            <a:endParaRPr lang="fr-FR" sz="3100" dirty="0"/>
          </a:p>
        </p:txBody>
      </p:sp>
      <p:sp>
        <p:nvSpPr>
          <p:cNvPr id="3" name="Espace réservé du contenu 2"/>
          <p:cNvSpPr>
            <a:spLocks noGrp="1"/>
          </p:cNvSpPr>
          <p:nvPr>
            <p:ph sz="quarter" idx="1"/>
          </p:nvPr>
        </p:nvSpPr>
        <p:spPr/>
        <p:txBody>
          <a:bodyPr>
            <a:noAutofit/>
          </a:bodyPr>
          <a:lstStyle/>
          <a:p>
            <a:pPr algn="justLow"/>
            <a:r>
              <a:rPr lang="fr-FR" sz="1800" dirty="0" smtClean="0"/>
              <a:t>Hypercholestérolémies </a:t>
            </a:r>
            <a:r>
              <a:rPr lang="fr-FR" sz="1800" dirty="0"/>
              <a:t>pures (type </a:t>
            </a:r>
            <a:r>
              <a:rPr lang="fr-FR" sz="1800" dirty="0" err="1"/>
              <a:t>IIa</a:t>
            </a:r>
            <a:r>
              <a:rPr lang="fr-FR" sz="1800" dirty="0"/>
              <a:t>) ou mixtes (type </a:t>
            </a:r>
            <a:r>
              <a:rPr lang="fr-FR" sz="1800" dirty="0" err="1"/>
              <a:t>IIb</a:t>
            </a:r>
            <a:r>
              <a:rPr lang="fr-FR" sz="1800" dirty="0"/>
              <a:t>) en complément du régime.</a:t>
            </a:r>
          </a:p>
          <a:p>
            <a:pPr algn="justLow"/>
            <a:r>
              <a:rPr lang="fr-FR" sz="1800" dirty="0" smtClean="0"/>
              <a:t>Chez </a:t>
            </a:r>
            <a:r>
              <a:rPr lang="fr-FR" sz="1800" dirty="0"/>
              <a:t>le coronarien avéré hyper- ou </a:t>
            </a:r>
            <a:r>
              <a:rPr lang="fr-FR" sz="1800" dirty="0" err="1"/>
              <a:t>normocholestérolémique</a:t>
            </a:r>
            <a:r>
              <a:rPr lang="fr-FR" sz="1800" dirty="0"/>
              <a:t> (LDL-cholestérol &gt; 3,20 </a:t>
            </a:r>
            <a:r>
              <a:rPr lang="fr-FR" sz="1800" dirty="0" err="1"/>
              <a:t>mmol</a:t>
            </a:r>
            <a:r>
              <a:rPr lang="fr-FR" sz="1800" dirty="0"/>
              <a:t>/L) </a:t>
            </a:r>
            <a:r>
              <a:rPr lang="fr-FR" sz="1800" dirty="0" smtClean="0"/>
              <a:t>pour la </a:t>
            </a:r>
            <a:r>
              <a:rPr lang="fr-FR" sz="1800" dirty="0" err="1"/>
              <a:t>pravastatine</a:t>
            </a:r>
            <a:r>
              <a:rPr lang="fr-FR" sz="1800" dirty="0"/>
              <a:t>.</a:t>
            </a:r>
          </a:p>
          <a:p>
            <a:pPr algn="justLow"/>
            <a:r>
              <a:rPr lang="fr-FR" sz="1800" dirty="0" smtClean="0"/>
              <a:t>En </a:t>
            </a:r>
            <a:r>
              <a:rPr lang="fr-FR" sz="1800" dirty="0"/>
              <a:t>prévention primaire (absence de coronaropathie avérée) si le cholestérol total est supérieur </a:t>
            </a:r>
            <a:r>
              <a:rPr lang="fr-FR" sz="1800" dirty="0" smtClean="0"/>
              <a:t>à 7,7mmol/L </a:t>
            </a:r>
            <a:r>
              <a:rPr lang="fr-FR" sz="1800" dirty="0"/>
              <a:t>(3 g/l) après régime, ou supérieur à 6,4mmol/L (2,5 g/l) après régime et en présence </a:t>
            </a:r>
            <a:r>
              <a:rPr lang="fr-FR" sz="1800" dirty="0" smtClean="0"/>
              <a:t>d’un risque cardiovasculaire élevé </a:t>
            </a:r>
            <a:r>
              <a:rPr lang="fr-FR" sz="1800" dirty="0"/>
              <a:t>pour la </a:t>
            </a:r>
            <a:r>
              <a:rPr lang="fr-FR" sz="1800" dirty="0" err="1"/>
              <a:t>pravastatine</a:t>
            </a:r>
            <a:r>
              <a:rPr lang="fr-FR" sz="1800" dirty="0"/>
              <a:t>. </a:t>
            </a:r>
            <a:endParaRPr lang="fr-FR" sz="1800" dirty="0" smtClean="0"/>
          </a:p>
          <a:p>
            <a:pPr algn="justLow"/>
            <a:r>
              <a:rPr lang="fr-FR" sz="1800" dirty="0" smtClean="0"/>
              <a:t>En </a:t>
            </a:r>
            <a:r>
              <a:rPr lang="fr-FR" sz="1800" dirty="0"/>
              <a:t>fait, on se base actuellement sur le taux de LDL-cholestérol et sur </a:t>
            </a:r>
            <a:r>
              <a:rPr lang="fr-FR" sz="1800" dirty="0" smtClean="0"/>
              <a:t>le risque </a:t>
            </a:r>
            <a:r>
              <a:rPr lang="fr-FR" sz="1800" dirty="0"/>
              <a:t>cardiovasculaire pour décider de l’indication d’un traitement pharmacologique </a:t>
            </a:r>
          </a:p>
          <a:p>
            <a:pPr algn="justLow"/>
            <a:r>
              <a:rPr lang="fr-FR" sz="1800" dirty="0" smtClean="0"/>
              <a:t>Chez </a:t>
            </a:r>
            <a:r>
              <a:rPr lang="fr-FR" sz="1800" dirty="0"/>
              <a:t>le transplanté cardiaque quel que soit le taux de cholestérol pour la </a:t>
            </a:r>
            <a:r>
              <a:rPr lang="fr-FR" sz="1800" dirty="0" err="1"/>
              <a:t>pravastatine</a:t>
            </a:r>
            <a:r>
              <a:rPr lang="fr-FR" sz="1800" dirty="0"/>
              <a:t>.</a:t>
            </a:r>
          </a:p>
          <a:p>
            <a:pPr algn="justLow"/>
            <a:r>
              <a:rPr lang="fr-FR" sz="1800" dirty="0" smtClean="0"/>
              <a:t>Hypercholestérolémie </a:t>
            </a:r>
            <a:r>
              <a:rPr lang="fr-FR" sz="1800" dirty="0"/>
              <a:t>familiale homozygote en addition à d’autres </a:t>
            </a:r>
            <a:r>
              <a:rPr lang="fr-FR" sz="1800" dirty="0" smtClean="0"/>
              <a:t>thérapeutiques </a:t>
            </a:r>
            <a:r>
              <a:rPr lang="fr-FR" sz="1800" dirty="0" err="1" smtClean="0"/>
              <a:t>hypolipémiantes</a:t>
            </a:r>
            <a:r>
              <a:rPr lang="fr-FR" sz="1800" dirty="0" smtClean="0"/>
              <a:t> </a:t>
            </a:r>
            <a:r>
              <a:rPr lang="fr-FR" sz="1800" dirty="0"/>
              <a:t>(LDL-aphérèses) pour l’atorvastatine et la </a:t>
            </a:r>
            <a:r>
              <a:rPr lang="fr-FR" sz="1800" dirty="0" err="1"/>
              <a:t>rosuvastatine</a:t>
            </a:r>
            <a:r>
              <a:rPr lang="fr-FR" sz="1800" dirty="0"/>
              <a:t>.</a:t>
            </a:r>
          </a:p>
        </p:txBody>
      </p:sp>
    </p:spTree>
    <p:extLst>
      <p:ext uri="{BB962C8B-B14F-4D97-AF65-F5344CB8AC3E}">
        <p14:creationId xmlns:p14="http://schemas.microsoft.com/office/powerpoint/2010/main" val="329633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836712"/>
            <a:ext cx="8534400" cy="758952"/>
          </a:xfrm>
        </p:spPr>
        <p:txBody>
          <a:bodyPr>
            <a:normAutofit fontScale="90000"/>
          </a:bodyPr>
          <a:lstStyle/>
          <a:p>
            <a:r>
              <a:rPr lang="fr-FR" b="1" dirty="0"/>
              <a:t>Les </a:t>
            </a:r>
            <a:r>
              <a:rPr lang="fr-FR" b="1" dirty="0" smtClean="0"/>
              <a:t>statines</a:t>
            </a:r>
            <a:br>
              <a:rPr lang="fr-FR" b="1" dirty="0" smtClean="0"/>
            </a:br>
            <a:r>
              <a:rPr lang="fr-FR" sz="3100" b="1" dirty="0" smtClean="0"/>
              <a:t>Contre-indications</a:t>
            </a:r>
            <a:r>
              <a:rPr lang="fr-FR" b="1" dirty="0"/>
              <a:t/>
            </a:r>
            <a:br>
              <a:rPr lang="fr-FR" b="1" dirty="0"/>
            </a:br>
            <a:endParaRPr lang="fr-FR" dirty="0"/>
          </a:p>
        </p:txBody>
      </p:sp>
      <p:sp>
        <p:nvSpPr>
          <p:cNvPr id="3" name="Espace réservé du contenu 2"/>
          <p:cNvSpPr>
            <a:spLocks noGrp="1"/>
          </p:cNvSpPr>
          <p:nvPr>
            <p:ph sz="quarter" idx="1"/>
          </p:nvPr>
        </p:nvSpPr>
        <p:spPr/>
        <p:txBody>
          <a:bodyPr>
            <a:normAutofit fontScale="62500" lnSpcReduction="20000"/>
          </a:bodyPr>
          <a:lstStyle/>
          <a:p>
            <a:pPr algn="justLow"/>
            <a:r>
              <a:rPr lang="fr-FR" b="1" i="1" dirty="0" smtClean="0"/>
              <a:t>Absolues</a:t>
            </a:r>
            <a:r>
              <a:rPr lang="fr-FR" i="1" dirty="0" smtClean="0"/>
              <a:t> </a:t>
            </a:r>
            <a:r>
              <a:rPr lang="fr-FR" dirty="0"/>
              <a:t>: </a:t>
            </a:r>
            <a:endParaRPr lang="fr-FR" dirty="0" smtClean="0"/>
          </a:p>
          <a:p>
            <a:pPr algn="justLow">
              <a:buFont typeface="Wingdings" pitchFamily="2" charset="2"/>
              <a:buChar char="v"/>
            </a:pPr>
            <a:r>
              <a:rPr lang="fr-FR" dirty="0" smtClean="0"/>
              <a:t>insuffisance </a:t>
            </a:r>
            <a:r>
              <a:rPr lang="fr-FR" dirty="0"/>
              <a:t>hépatique, affection hépatique évolutive, élévation prolongées </a:t>
            </a:r>
            <a:r>
              <a:rPr lang="fr-FR" dirty="0" smtClean="0"/>
              <a:t>des transaminases</a:t>
            </a:r>
            <a:r>
              <a:rPr lang="fr-FR" dirty="0"/>
              <a:t>, myopathie, femme en âge de procréer sans contraception, hypersensibilité à l’un </a:t>
            </a:r>
            <a:r>
              <a:rPr lang="fr-FR" dirty="0" smtClean="0"/>
              <a:t>des constituants</a:t>
            </a:r>
            <a:r>
              <a:rPr lang="fr-FR" dirty="0"/>
              <a:t>, traitement par la </a:t>
            </a:r>
            <a:r>
              <a:rPr lang="fr-FR" dirty="0" smtClean="0"/>
              <a:t>ciclosporine.</a:t>
            </a:r>
          </a:p>
          <a:p>
            <a:pPr algn="justLow">
              <a:buFont typeface="Wingdings" pitchFamily="2" charset="2"/>
              <a:buChar char="v"/>
            </a:pPr>
            <a:r>
              <a:rPr lang="fr-FR" dirty="0" smtClean="0"/>
              <a:t>Une </a:t>
            </a:r>
            <a:r>
              <a:rPr lang="fr-FR" dirty="0"/>
              <a:t>attention particulière doit être portée aux patients qui présentent une insuffisance rénale </a:t>
            </a:r>
            <a:r>
              <a:rPr lang="fr-FR" dirty="0" smtClean="0"/>
              <a:t>modérée </a:t>
            </a:r>
            <a:r>
              <a:rPr lang="fr-FR" dirty="0"/>
              <a:t>(cl </a:t>
            </a:r>
            <a:r>
              <a:rPr lang="fr-FR" dirty="0" err="1"/>
              <a:t>créat</a:t>
            </a:r>
            <a:r>
              <a:rPr lang="fr-FR" dirty="0"/>
              <a:t> &lt; 60 </a:t>
            </a:r>
            <a:r>
              <a:rPr lang="fr-FR" dirty="0" err="1"/>
              <a:t>mL</a:t>
            </a:r>
            <a:r>
              <a:rPr lang="fr-FR" dirty="0"/>
              <a:t>/min), une hypothyroïdie, des antécédents personnels ou familiaux de </a:t>
            </a:r>
            <a:r>
              <a:rPr lang="fr-FR" dirty="0" smtClean="0"/>
              <a:t>maladie musculaires </a:t>
            </a:r>
            <a:r>
              <a:rPr lang="fr-FR" dirty="0"/>
              <a:t>génétiques, aux patients d’origine asiatique (augmentation de l’exposition systémique) </a:t>
            </a:r>
            <a:r>
              <a:rPr lang="fr-FR" dirty="0" err="1" smtClean="0"/>
              <a:t>etlorsque</a:t>
            </a:r>
            <a:r>
              <a:rPr lang="fr-FR" dirty="0" smtClean="0"/>
              <a:t> </a:t>
            </a:r>
            <a:r>
              <a:rPr lang="fr-FR" dirty="0"/>
              <a:t>les traitements sont associés aux </a:t>
            </a:r>
            <a:r>
              <a:rPr lang="fr-FR" dirty="0" err="1"/>
              <a:t>fibrates</a:t>
            </a:r>
            <a:r>
              <a:rPr lang="fr-FR" dirty="0"/>
              <a:t>.</a:t>
            </a:r>
          </a:p>
          <a:p>
            <a:pPr algn="justLow"/>
            <a:r>
              <a:rPr lang="fr-FR" b="1" i="1" dirty="0" smtClean="0"/>
              <a:t>Relatives </a:t>
            </a:r>
            <a:r>
              <a:rPr lang="fr-FR" dirty="0"/>
              <a:t>: </a:t>
            </a:r>
            <a:endParaRPr lang="fr-FR" dirty="0" smtClean="0"/>
          </a:p>
          <a:p>
            <a:pPr algn="justLow">
              <a:buFont typeface="Wingdings" pitchFamily="2" charset="2"/>
              <a:buChar char="v"/>
            </a:pPr>
            <a:r>
              <a:rPr lang="fr-FR" dirty="0" smtClean="0"/>
              <a:t>insuffisance </a:t>
            </a:r>
            <a:r>
              <a:rPr lang="fr-FR" dirty="0"/>
              <a:t>rénale sévère, selon les molécules. Myopathie. Femme enceinte ou </a:t>
            </a:r>
            <a:r>
              <a:rPr lang="fr-FR" dirty="0" smtClean="0"/>
              <a:t>qui allaite </a:t>
            </a:r>
            <a:r>
              <a:rPr lang="fr-FR" dirty="0"/>
              <a:t>(en pratique, pas de traitement </a:t>
            </a:r>
            <a:r>
              <a:rPr lang="fr-FR" dirty="0" err="1"/>
              <a:t>hypolipidémiant</a:t>
            </a:r>
            <a:r>
              <a:rPr lang="fr-FR" dirty="0"/>
              <a:t> durant la grossesse, sauf en </a:t>
            </a:r>
            <a:r>
              <a:rPr lang="fr-FR" dirty="0" smtClean="0"/>
              <a:t>cas d’hypertriglycéridémie </a:t>
            </a:r>
            <a:r>
              <a:rPr lang="fr-FR" dirty="0"/>
              <a:t>majeure</a:t>
            </a:r>
            <a:r>
              <a:rPr lang="fr-FR" dirty="0" smtClean="0"/>
              <a:t>).</a:t>
            </a:r>
          </a:p>
          <a:p>
            <a:pPr algn="justLow">
              <a:buFont typeface="Wingdings" pitchFamily="2" charset="2"/>
              <a:buChar char="v"/>
            </a:pPr>
            <a:r>
              <a:rPr lang="fr-FR" i="1" dirty="0" smtClean="0"/>
              <a:t>Association </a:t>
            </a:r>
            <a:r>
              <a:rPr lang="fr-FR" i="1" dirty="0"/>
              <a:t>avec un </a:t>
            </a:r>
            <a:r>
              <a:rPr lang="fr-FR" i="1" dirty="0" err="1"/>
              <a:t>fibrate</a:t>
            </a:r>
            <a:r>
              <a:rPr lang="fr-FR" dirty="0"/>
              <a:t>, qui majore de façon importante le risque de </a:t>
            </a:r>
            <a:r>
              <a:rPr lang="fr-FR" dirty="0" err="1"/>
              <a:t>rhabdomyolyse</a:t>
            </a:r>
            <a:r>
              <a:rPr lang="fr-FR" dirty="0"/>
              <a:t>. </a:t>
            </a:r>
          </a:p>
          <a:p>
            <a:pPr algn="justLow">
              <a:buFont typeface="Wingdings" pitchFamily="2" charset="2"/>
              <a:buChar char="v"/>
            </a:pPr>
            <a:r>
              <a:rPr lang="fr-FR" dirty="0" smtClean="0"/>
              <a:t>Cette association</a:t>
            </a:r>
            <a:r>
              <a:rPr lang="fr-FR" dirty="0"/>
              <a:t>, très efficace dans les dyslipidémies graves, doit être réservée au spécialiste </a:t>
            </a:r>
            <a:r>
              <a:rPr lang="fr-FR" dirty="0" smtClean="0"/>
              <a:t>et donner </a:t>
            </a:r>
            <a:r>
              <a:rPr lang="fr-FR" dirty="0"/>
              <a:t>lieu à une surveillance stricte.</a:t>
            </a:r>
          </a:p>
        </p:txBody>
      </p:sp>
    </p:spTree>
    <p:extLst>
      <p:ext uri="{BB962C8B-B14F-4D97-AF65-F5344CB8AC3E}">
        <p14:creationId xmlns:p14="http://schemas.microsoft.com/office/powerpoint/2010/main" val="230773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548680"/>
            <a:ext cx="8534400" cy="758952"/>
          </a:xfrm>
        </p:spPr>
        <p:txBody>
          <a:bodyPr>
            <a:normAutofit fontScale="90000"/>
          </a:bodyPr>
          <a:lstStyle/>
          <a:p>
            <a:r>
              <a:rPr lang="fr-FR" b="1" dirty="0"/>
              <a:t>Les </a:t>
            </a:r>
            <a:r>
              <a:rPr lang="fr-FR" b="1" dirty="0" smtClean="0"/>
              <a:t>statines</a:t>
            </a:r>
            <a:br>
              <a:rPr lang="fr-FR" b="1" dirty="0" smtClean="0"/>
            </a:br>
            <a:r>
              <a:rPr lang="fr-FR" sz="3100" b="1" dirty="0" smtClean="0"/>
              <a:t>Effets </a:t>
            </a:r>
            <a:r>
              <a:rPr lang="fr-FR" sz="3100" b="1" dirty="0"/>
              <a:t>indésirables</a:t>
            </a:r>
            <a:br>
              <a:rPr lang="fr-FR" sz="3100" b="1" dirty="0"/>
            </a:br>
            <a:endParaRPr lang="fr-FR" sz="3100" dirty="0"/>
          </a:p>
        </p:txBody>
      </p:sp>
      <p:sp>
        <p:nvSpPr>
          <p:cNvPr id="3" name="Espace réservé du contenu 2"/>
          <p:cNvSpPr>
            <a:spLocks noGrp="1"/>
          </p:cNvSpPr>
          <p:nvPr>
            <p:ph sz="quarter" idx="1"/>
          </p:nvPr>
        </p:nvSpPr>
        <p:spPr/>
        <p:txBody>
          <a:bodyPr>
            <a:normAutofit fontScale="70000" lnSpcReduction="20000"/>
          </a:bodyPr>
          <a:lstStyle/>
          <a:p>
            <a:pPr algn="justLow"/>
            <a:r>
              <a:rPr lang="fr-FR" dirty="0" smtClean="0"/>
              <a:t>Ils </a:t>
            </a:r>
            <a:r>
              <a:rPr lang="fr-FR" dirty="0"/>
              <a:t>sont le plus souvent modérés et transitoires. La tolérance est habituellement excellente. </a:t>
            </a:r>
            <a:endParaRPr lang="fr-FR" dirty="0" smtClean="0"/>
          </a:p>
          <a:p>
            <a:pPr algn="justLow"/>
            <a:r>
              <a:rPr lang="fr-FR" dirty="0" smtClean="0"/>
              <a:t>La</a:t>
            </a:r>
            <a:r>
              <a:rPr lang="fr-FR" dirty="0"/>
              <a:t> </a:t>
            </a:r>
            <a:r>
              <a:rPr lang="fr-FR" dirty="0" smtClean="0"/>
              <a:t>fréquence </a:t>
            </a:r>
            <a:r>
              <a:rPr lang="fr-FR" dirty="0"/>
              <a:t>des atteintes musculaires et hépatiques est dose dépendante.</a:t>
            </a:r>
          </a:p>
          <a:p>
            <a:pPr marL="0" indent="0" algn="justLow">
              <a:buNone/>
            </a:pPr>
            <a:r>
              <a:rPr lang="fr-FR" dirty="0" smtClean="0"/>
              <a:t>        -</a:t>
            </a:r>
            <a:r>
              <a:rPr lang="fr-FR" b="1" i="1" dirty="0" smtClean="0"/>
              <a:t>Cliniques </a:t>
            </a:r>
            <a:r>
              <a:rPr lang="fr-FR" b="1" dirty="0"/>
              <a:t>: </a:t>
            </a:r>
            <a:endParaRPr lang="fr-FR" b="1" dirty="0" smtClean="0"/>
          </a:p>
          <a:p>
            <a:pPr algn="justLow">
              <a:buFont typeface="Wingdings" pitchFamily="2" charset="2"/>
              <a:buChar char="Ø"/>
            </a:pPr>
            <a:r>
              <a:rPr lang="fr-FR" b="1" dirty="0"/>
              <a:t> </a:t>
            </a:r>
            <a:r>
              <a:rPr lang="fr-FR" b="1" dirty="0" smtClean="0"/>
              <a:t> </a:t>
            </a:r>
            <a:r>
              <a:rPr lang="fr-FR" dirty="0" smtClean="0"/>
              <a:t>atteinte </a:t>
            </a:r>
            <a:r>
              <a:rPr lang="fr-FR" dirty="0"/>
              <a:t>musculaire (1% des patients) : myalgies, crampes, </a:t>
            </a:r>
            <a:r>
              <a:rPr lang="fr-FR" dirty="0" err="1"/>
              <a:t>rhabdomyolyse</a:t>
            </a:r>
            <a:r>
              <a:rPr lang="fr-FR" dirty="0"/>
              <a:t>. </a:t>
            </a:r>
            <a:endParaRPr lang="fr-FR" dirty="0" smtClean="0"/>
          </a:p>
          <a:p>
            <a:pPr algn="justLow">
              <a:buFont typeface="Wingdings" pitchFamily="2" charset="2"/>
              <a:buChar char="Ø"/>
            </a:pPr>
            <a:r>
              <a:rPr lang="fr-FR" dirty="0" smtClean="0"/>
              <a:t>L’atteinte</a:t>
            </a:r>
            <a:r>
              <a:rPr lang="fr-FR" dirty="0"/>
              <a:t> </a:t>
            </a:r>
            <a:r>
              <a:rPr lang="fr-FR" dirty="0" smtClean="0"/>
              <a:t>musculaire </a:t>
            </a:r>
            <a:r>
              <a:rPr lang="fr-FR" dirty="0"/>
              <a:t>est favorisée par l’hypothyroïdie et l’existence d’une myopathie. </a:t>
            </a:r>
            <a:endParaRPr lang="fr-FR" dirty="0" smtClean="0"/>
          </a:p>
          <a:p>
            <a:pPr algn="justLow">
              <a:buFont typeface="Wingdings" pitchFamily="2" charset="2"/>
              <a:buChar char="Ø"/>
            </a:pPr>
            <a:r>
              <a:rPr lang="fr-FR" dirty="0" smtClean="0"/>
              <a:t>Troubles digestifs, insomnies</a:t>
            </a:r>
            <a:r>
              <a:rPr lang="fr-FR" dirty="0"/>
              <a:t>, céphalées, asthénie. Plus rarement : manifestation d’hypersensibilité (</a:t>
            </a:r>
            <a:r>
              <a:rPr lang="fr-FR" dirty="0" err="1" smtClean="0"/>
              <a:t>angio-oedème,urticaire</a:t>
            </a:r>
            <a:r>
              <a:rPr lang="fr-FR" dirty="0"/>
              <a:t>). </a:t>
            </a:r>
            <a:endParaRPr lang="fr-FR" dirty="0" smtClean="0"/>
          </a:p>
          <a:p>
            <a:pPr algn="justLow">
              <a:buFont typeface="Wingdings" pitchFamily="2" charset="2"/>
              <a:buChar char="Ø"/>
            </a:pPr>
            <a:r>
              <a:rPr lang="fr-FR" dirty="0" smtClean="0"/>
              <a:t>Paresthésies</a:t>
            </a:r>
            <a:r>
              <a:rPr lang="fr-FR" dirty="0"/>
              <a:t>, neuropathie périphérique. Pancréatite, ictère </a:t>
            </a:r>
            <a:r>
              <a:rPr lang="fr-FR" dirty="0" err="1"/>
              <a:t>cholestatique</a:t>
            </a:r>
            <a:r>
              <a:rPr lang="fr-FR" dirty="0"/>
              <a:t>, </a:t>
            </a:r>
            <a:r>
              <a:rPr lang="fr-FR" dirty="0" smtClean="0"/>
              <a:t>hépatite, anorexie</a:t>
            </a:r>
            <a:r>
              <a:rPr lang="fr-FR" dirty="0"/>
              <a:t>, vomissements. </a:t>
            </a:r>
            <a:endParaRPr lang="fr-FR" dirty="0" smtClean="0"/>
          </a:p>
          <a:p>
            <a:pPr algn="justLow">
              <a:buFont typeface="Wingdings" pitchFamily="2" charset="2"/>
              <a:buChar char="Ø"/>
            </a:pPr>
            <a:r>
              <a:rPr lang="fr-FR" dirty="0" smtClean="0"/>
              <a:t>Réactions </a:t>
            </a:r>
            <a:r>
              <a:rPr lang="fr-FR" dirty="0"/>
              <a:t>cutanées, prurit, rash, photosensibilisation, </a:t>
            </a:r>
            <a:r>
              <a:rPr lang="fr-FR" dirty="0" smtClean="0"/>
              <a:t>alopécies.</a:t>
            </a:r>
          </a:p>
          <a:p>
            <a:pPr algn="justLow">
              <a:buFont typeface="Wingdings" pitchFamily="2" charset="2"/>
              <a:buChar char="Ø"/>
            </a:pPr>
            <a:r>
              <a:rPr lang="fr-FR" dirty="0" smtClean="0"/>
              <a:t>Impuissance</a:t>
            </a:r>
            <a:r>
              <a:rPr lang="fr-FR" dirty="0"/>
              <a:t>.</a:t>
            </a:r>
          </a:p>
          <a:p>
            <a:pPr marL="0" indent="0" algn="justLow">
              <a:buNone/>
            </a:pPr>
            <a:r>
              <a:rPr lang="fr-FR" dirty="0" smtClean="0"/>
              <a:t>        - </a:t>
            </a:r>
            <a:r>
              <a:rPr lang="fr-FR" b="1" i="1" dirty="0"/>
              <a:t>Biologiques </a:t>
            </a:r>
            <a:r>
              <a:rPr lang="fr-FR" b="1" dirty="0"/>
              <a:t>: </a:t>
            </a:r>
            <a:endParaRPr lang="fr-FR" b="1" dirty="0" smtClean="0"/>
          </a:p>
          <a:p>
            <a:pPr algn="justLow">
              <a:buFont typeface="Wingdings" pitchFamily="2" charset="2"/>
              <a:buChar char="Ø"/>
            </a:pPr>
            <a:r>
              <a:rPr lang="fr-FR" dirty="0" smtClean="0"/>
              <a:t>élévation </a:t>
            </a:r>
            <a:r>
              <a:rPr lang="fr-FR" dirty="0"/>
              <a:t>des transaminases (1% des patients), des enzymes musculaires. </a:t>
            </a:r>
            <a:endParaRPr lang="fr-FR" dirty="0" smtClean="0"/>
          </a:p>
          <a:p>
            <a:pPr algn="justLow">
              <a:buFont typeface="Wingdings" pitchFamily="2" charset="2"/>
              <a:buChar char="Ø"/>
            </a:pPr>
            <a:r>
              <a:rPr lang="fr-FR" dirty="0" smtClean="0"/>
              <a:t>Plus</a:t>
            </a:r>
            <a:r>
              <a:rPr lang="fr-FR" dirty="0"/>
              <a:t> </a:t>
            </a:r>
            <a:r>
              <a:rPr lang="fr-FR" dirty="0" smtClean="0"/>
              <a:t>rarement </a:t>
            </a:r>
            <a:r>
              <a:rPr lang="fr-FR" dirty="0"/>
              <a:t>: hyper- ou hypoglycémie, thrombopénie.</a:t>
            </a:r>
          </a:p>
        </p:txBody>
      </p:sp>
    </p:spTree>
    <p:extLst>
      <p:ext uri="{BB962C8B-B14F-4D97-AF65-F5344CB8AC3E}">
        <p14:creationId xmlns:p14="http://schemas.microsoft.com/office/powerpoint/2010/main" val="380035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92696"/>
            <a:ext cx="8534400" cy="758952"/>
          </a:xfrm>
        </p:spPr>
        <p:txBody>
          <a:bodyPr>
            <a:normAutofit fontScale="90000"/>
          </a:bodyPr>
          <a:lstStyle/>
          <a:p>
            <a:r>
              <a:rPr lang="fr-FR" b="1" dirty="0"/>
              <a:t>Les statines </a:t>
            </a:r>
            <a:r>
              <a:rPr lang="fr-FR" b="1" dirty="0" smtClean="0"/>
              <a:t/>
            </a:r>
            <a:br>
              <a:rPr lang="fr-FR" b="1" dirty="0" smtClean="0"/>
            </a:br>
            <a:r>
              <a:rPr lang="fr-FR" sz="3100" b="1" dirty="0" smtClean="0"/>
              <a:t>Surveillance </a:t>
            </a:r>
            <a:r>
              <a:rPr lang="fr-FR" sz="3100" b="1" dirty="0"/>
              <a:t>biologique du traitement</a:t>
            </a:r>
            <a:r>
              <a:rPr lang="fr-FR" b="1" dirty="0"/>
              <a:t/>
            </a:r>
            <a:br>
              <a:rPr lang="fr-FR" b="1" dirty="0"/>
            </a:br>
            <a:endParaRPr lang="fr-FR" dirty="0"/>
          </a:p>
        </p:txBody>
      </p:sp>
      <p:sp>
        <p:nvSpPr>
          <p:cNvPr id="3" name="Espace réservé du contenu 2"/>
          <p:cNvSpPr>
            <a:spLocks noGrp="1"/>
          </p:cNvSpPr>
          <p:nvPr>
            <p:ph sz="quarter" idx="1"/>
          </p:nvPr>
        </p:nvSpPr>
        <p:spPr/>
        <p:txBody>
          <a:bodyPr>
            <a:noAutofit/>
          </a:bodyPr>
          <a:lstStyle/>
          <a:p>
            <a:pPr algn="justLow"/>
            <a:r>
              <a:rPr lang="fr-FR" sz="2400" dirty="0" smtClean="0"/>
              <a:t>Dosage </a:t>
            </a:r>
            <a:r>
              <a:rPr lang="fr-FR" sz="2400" dirty="0"/>
              <a:t>des transaminases avant et un mois après l’instauration du traitement, puis tous les </a:t>
            </a:r>
            <a:r>
              <a:rPr lang="fr-FR" sz="2400" dirty="0" smtClean="0"/>
              <a:t>3 mois </a:t>
            </a:r>
            <a:r>
              <a:rPr lang="fr-FR" sz="2400" dirty="0"/>
              <a:t>durant la première année. </a:t>
            </a:r>
            <a:endParaRPr lang="fr-FR" sz="2400" dirty="0" smtClean="0"/>
          </a:p>
          <a:p>
            <a:pPr algn="justLow"/>
            <a:r>
              <a:rPr lang="fr-FR" sz="2400" dirty="0" smtClean="0"/>
              <a:t>Arrêt </a:t>
            </a:r>
            <a:r>
              <a:rPr lang="fr-FR" sz="2400" dirty="0"/>
              <a:t>du traitement devant une augmentation persistante à plus de </a:t>
            </a:r>
            <a:r>
              <a:rPr lang="fr-FR" sz="2400" dirty="0" smtClean="0"/>
              <a:t>3 fois </a:t>
            </a:r>
            <a:r>
              <a:rPr lang="fr-FR" sz="2400" dirty="0"/>
              <a:t>la normale. </a:t>
            </a:r>
            <a:endParaRPr lang="fr-FR" sz="2400" dirty="0" smtClean="0"/>
          </a:p>
          <a:p>
            <a:pPr algn="justLow"/>
            <a:r>
              <a:rPr lang="fr-FR" sz="2400" dirty="0" smtClean="0"/>
              <a:t>Concernant </a:t>
            </a:r>
            <a:r>
              <a:rPr lang="fr-FR" sz="2400" dirty="0"/>
              <a:t>le risque d’atteinte musculaire, le dosage régulier des </a:t>
            </a:r>
            <a:r>
              <a:rPr lang="fr-FR" sz="2400" dirty="0" smtClean="0"/>
              <a:t>enzymes musculaires </a:t>
            </a:r>
            <a:r>
              <a:rPr lang="fr-FR" sz="2400" dirty="0"/>
              <a:t>n’apparaît pas explicitement dans les mentions légales des différentes statines, </a:t>
            </a:r>
            <a:r>
              <a:rPr lang="fr-FR" sz="2400" dirty="0" smtClean="0"/>
              <a:t>néanmoins il </a:t>
            </a:r>
            <a:r>
              <a:rPr lang="fr-FR" sz="2400" dirty="0"/>
              <a:t>doit être réalisé en cas de symptomatologie musculaire, et peut être systématiquement chez </a:t>
            </a:r>
            <a:r>
              <a:rPr lang="fr-FR" sz="2400" dirty="0" smtClean="0"/>
              <a:t>les patients </a:t>
            </a:r>
            <a:r>
              <a:rPr lang="fr-FR" sz="2400" dirty="0"/>
              <a:t>fragiles ou recevant plusieurs traitements. </a:t>
            </a:r>
            <a:endParaRPr lang="fr-FR" sz="2400" dirty="0" smtClean="0"/>
          </a:p>
          <a:p>
            <a:pPr algn="justLow"/>
            <a:r>
              <a:rPr lang="fr-FR" sz="2400" dirty="0" smtClean="0"/>
              <a:t>Le </a:t>
            </a:r>
            <a:r>
              <a:rPr lang="fr-FR" sz="2400" dirty="0"/>
              <a:t>traitement doit être interrompu en </a:t>
            </a:r>
            <a:r>
              <a:rPr lang="fr-FR" sz="2400" dirty="0" smtClean="0"/>
              <a:t>cas d’élévation </a:t>
            </a:r>
            <a:r>
              <a:rPr lang="fr-FR" sz="2400" dirty="0"/>
              <a:t>des CPK à plus de 5 fois la normale.</a:t>
            </a:r>
          </a:p>
        </p:txBody>
      </p:sp>
    </p:spTree>
    <p:extLst>
      <p:ext uri="{BB962C8B-B14F-4D97-AF65-F5344CB8AC3E}">
        <p14:creationId xmlns:p14="http://schemas.microsoft.com/office/powerpoint/2010/main" val="407279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20688"/>
            <a:ext cx="8534400" cy="758952"/>
          </a:xfrm>
        </p:spPr>
        <p:txBody>
          <a:bodyPr>
            <a:normAutofit fontScale="90000"/>
          </a:bodyPr>
          <a:lstStyle/>
          <a:p>
            <a:r>
              <a:rPr lang="fr-FR" b="1" dirty="0"/>
              <a:t>Les </a:t>
            </a:r>
            <a:r>
              <a:rPr lang="fr-FR" b="1" dirty="0" smtClean="0"/>
              <a:t>statines</a:t>
            </a:r>
            <a:br>
              <a:rPr lang="fr-FR" b="1" dirty="0" smtClean="0"/>
            </a:br>
            <a:r>
              <a:rPr lang="fr-FR" sz="3100" b="1" dirty="0" smtClean="0"/>
              <a:t>Interactions </a:t>
            </a:r>
            <a:r>
              <a:rPr lang="fr-FR" sz="3100" b="1" dirty="0"/>
              <a:t>médicamenteuses</a:t>
            </a:r>
            <a:r>
              <a:rPr lang="fr-FR" b="1" dirty="0"/>
              <a:t/>
            </a:r>
            <a:br>
              <a:rPr lang="fr-FR" b="1" dirty="0"/>
            </a:br>
            <a:endParaRPr lang="fr-FR" dirty="0"/>
          </a:p>
        </p:txBody>
      </p:sp>
      <p:sp>
        <p:nvSpPr>
          <p:cNvPr id="3" name="Espace réservé du contenu 2"/>
          <p:cNvSpPr>
            <a:spLocks noGrp="1"/>
          </p:cNvSpPr>
          <p:nvPr>
            <p:ph sz="quarter" idx="1"/>
          </p:nvPr>
        </p:nvSpPr>
        <p:spPr/>
        <p:txBody>
          <a:bodyPr>
            <a:normAutofit fontScale="92500"/>
          </a:bodyPr>
          <a:lstStyle/>
          <a:p>
            <a:pPr algn="justLow"/>
            <a:r>
              <a:rPr lang="fr-FR" dirty="0" smtClean="0"/>
              <a:t>-</a:t>
            </a:r>
            <a:r>
              <a:rPr lang="fr-FR" dirty="0" err="1" smtClean="0"/>
              <a:t>fibrates</a:t>
            </a:r>
            <a:r>
              <a:rPr lang="fr-FR" dirty="0" smtClean="0"/>
              <a:t> </a:t>
            </a:r>
            <a:r>
              <a:rPr lang="fr-FR" dirty="0"/>
              <a:t>: majoration du risque </a:t>
            </a:r>
            <a:r>
              <a:rPr lang="fr-FR" dirty="0" smtClean="0"/>
              <a:t>de </a:t>
            </a:r>
            <a:r>
              <a:rPr lang="fr-FR" dirty="0" err="1" smtClean="0"/>
              <a:t>rhabdomyolyse</a:t>
            </a:r>
            <a:r>
              <a:rPr lang="fr-FR" dirty="0" smtClean="0"/>
              <a:t> </a:t>
            </a:r>
            <a:r>
              <a:rPr lang="fr-FR" dirty="0"/>
              <a:t>à forte dose.</a:t>
            </a:r>
          </a:p>
          <a:p>
            <a:pPr algn="justLow"/>
            <a:r>
              <a:rPr lang="fr-FR" dirty="0" smtClean="0"/>
              <a:t>-AVK </a:t>
            </a:r>
            <a:r>
              <a:rPr lang="fr-FR" dirty="0"/>
              <a:t>: augmentation de l’effet des anticoagulants par déplacement de leur liaison aux </a:t>
            </a:r>
            <a:r>
              <a:rPr lang="fr-FR" dirty="0" smtClean="0"/>
              <a:t>protéines plasmatiques</a:t>
            </a:r>
            <a:r>
              <a:rPr lang="fr-FR" dirty="0"/>
              <a:t>.</a:t>
            </a:r>
          </a:p>
          <a:p>
            <a:pPr algn="justLow"/>
            <a:r>
              <a:rPr lang="fr-FR" dirty="0" smtClean="0"/>
              <a:t>Certaines </a:t>
            </a:r>
            <a:r>
              <a:rPr lang="fr-FR" dirty="0"/>
              <a:t>statines (</a:t>
            </a:r>
            <a:r>
              <a:rPr lang="fr-FR" dirty="0" err="1"/>
              <a:t>simvastatine</a:t>
            </a:r>
            <a:r>
              <a:rPr lang="fr-FR" dirty="0"/>
              <a:t>, atorvastatine) sont métabolisées par le cytochrome P450 3A4</a:t>
            </a:r>
          </a:p>
          <a:p>
            <a:pPr marL="0" indent="0" algn="justLow">
              <a:buNone/>
            </a:pPr>
            <a:r>
              <a:rPr lang="fr-FR" dirty="0" smtClean="0"/>
              <a:t>     (</a:t>
            </a:r>
            <a:r>
              <a:rPr lang="fr-FR" dirty="0"/>
              <a:t>CYP 3A4). </a:t>
            </a:r>
            <a:endParaRPr lang="fr-FR" dirty="0" smtClean="0"/>
          </a:p>
          <a:p>
            <a:pPr algn="justLow"/>
            <a:r>
              <a:rPr lang="fr-FR" dirty="0" smtClean="0"/>
              <a:t>Par </a:t>
            </a:r>
            <a:r>
              <a:rPr lang="fr-FR" dirty="0"/>
              <a:t>conséquent, l’association de ces statines avec des médicaments </a:t>
            </a:r>
            <a:r>
              <a:rPr lang="fr-FR" dirty="0" smtClean="0"/>
              <a:t>susceptibles </a:t>
            </a:r>
            <a:r>
              <a:rPr lang="fr-FR" dirty="0"/>
              <a:t>d’inhiber cet </a:t>
            </a:r>
            <a:r>
              <a:rPr lang="fr-FR" dirty="0" err="1"/>
              <a:t>isoforme</a:t>
            </a:r>
            <a:r>
              <a:rPr lang="fr-FR" dirty="0"/>
              <a:t> du cytochrome P450 est contre-indiquée ou déconseillée </a:t>
            </a:r>
          </a:p>
        </p:txBody>
      </p:sp>
    </p:spTree>
    <p:extLst>
      <p:ext uri="{BB962C8B-B14F-4D97-AF65-F5344CB8AC3E}">
        <p14:creationId xmlns:p14="http://schemas.microsoft.com/office/powerpoint/2010/main" val="411626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statines</a:t>
            </a:r>
            <a:br>
              <a:rPr lang="fr-FR" b="1" dirty="0"/>
            </a:br>
            <a:r>
              <a:rPr lang="fr-FR" sz="3100" b="1" dirty="0"/>
              <a:t>Interactions médicamenteuses</a:t>
            </a:r>
            <a:endParaRPr lang="fr-FR" sz="3100" dirty="0"/>
          </a:p>
        </p:txBody>
      </p:sp>
      <p:sp>
        <p:nvSpPr>
          <p:cNvPr id="3" name="Espace réservé du contenu 2"/>
          <p:cNvSpPr>
            <a:spLocks noGrp="1"/>
          </p:cNvSpPr>
          <p:nvPr>
            <p:ph sz="quarter" idx="1"/>
          </p:nvPr>
        </p:nvSpPr>
        <p:spPr/>
        <p:txBody>
          <a:bodyPr>
            <a:normAutofit/>
          </a:bodyPr>
          <a:lstStyle/>
          <a:p>
            <a:pPr algn="justLow"/>
            <a:r>
              <a:rPr lang="fr-FR" dirty="0" smtClean="0"/>
              <a:t>ciclosporine, </a:t>
            </a:r>
            <a:r>
              <a:rPr lang="fr-FR" dirty="0" err="1" smtClean="0"/>
              <a:t>itraconazol</a:t>
            </a:r>
            <a:r>
              <a:rPr lang="fr-FR" dirty="0"/>
              <a:t>, </a:t>
            </a:r>
            <a:r>
              <a:rPr lang="fr-FR" dirty="0" err="1" smtClean="0"/>
              <a:t>kétoconazol</a:t>
            </a:r>
            <a:r>
              <a:rPr lang="fr-FR" dirty="0" smtClean="0"/>
              <a:t> </a:t>
            </a:r>
            <a:r>
              <a:rPr lang="fr-FR" dirty="0" err="1" smtClean="0"/>
              <a:t>antiprotéases</a:t>
            </a:r>
            <a:r>
              <a:rPr lang="fr-FR" dirty="0"/>
              <a:t>, </a:t>
            </a:r>
            <a:r>
              <a:rPr lang="fr-FR" dirty="0" err="1"/>
              <a:t>diltiazem</a:t>
            </a:r>
            <a:r>
              <a:rPr lang="fr-FR" dirty="0"/>
              <a:t>, </a:t>
            </a:r>
            <a:r>
              <a:rPr lang="fr-FR" dirty="0" err="1"/>
              <a:t>vérapamil</a:t>
            </a:r>
            <a:r>
              <a:rPr lang="fr-FR" dirty="0"/>
              <a:t>, érythromycine, </a:t>
            </a:r>
            <a:r>
              <a:rPr lang="fr-FR" dirty="0" err="1"/>
              <a:t>clarithromycine</a:t>
            </a:r>
            <a:r>
              <a:rPr lang="fr-FR" dirty="0"/>
              <a:t>, </a:t>
            </a:r>
            <a:r>
              <a:rPr lang="fr-FR" dirty="0" smtClean="0"/>
              <a:t>et jus </a:t>
            </a:r>
            <a:r>
              <a:rPr lang="fr-FR" dirty="0"/>
              <a:t>de pamplemousse en grande quantité. </a:t>
            </a:r>
            <a:endParaRPr lang="fr-FR" dirty="0" smtClean="0"/>
          </a:p>
          <a:p>
            <a:pPr algn="justLow"/>
            <a:r>
              <a:rPr lang="fr-FR" dirty="0" smtClean="0"/>
              <a:t>La </a:t>
            </a:r>
            <a:r>
              <a:rPr lang="fr-FR" dirty="0" err="1"/>
              <a:t>pravastatine</a:t>
            </a:r>
            <a:r>
              <a:rPr lang="fr-FR" dirty="0"/>
              <a:t> et la </a:t>
            </a:r>
            <a:r>
              <a:rPr lang="fr-FR" dirty="0" err="1"/>
              <a:t>fluvastatine</a:t>
            </a:r>
            <a:r>
              <a:rPr lang="fr-FR" dirty="0"/>
              <a:t>, n’étant </a:t>
            </a:r>
            <a:r>
              <a:rPr lang="fr-FR" dirty="0" smtClean="0"/>
              <a:t>pas métabolisées </a:t>
            </a:r>
            <a:r>
              <a:rPr lang="fr-FR" dirty="0"/>
              <a:t>par le CYP 3A4, ne présentent pas ce risque d’interaction. De même, </a:t>
            </a:r>
            <a:r>
              <a:rPr lang="fr-FR" dirty="0" smtClean="0"/>
              <a:t>la </a:t>
            </a:r>
            <a:r>
              <a:rPr lang="fr-FR" dirty="0" err="1" smtClean="0"/>
              <a:t>rosuvastatine</a:t>
            </a:r>
            <a:r>
              <a:rPr lang="fr-FR" dirty="0" smtClean="0"/>
              <a:t>, peu </a:t>
            </a:r>
            <a:r>
              <a:rPr lang="fr-FR" dirty="0"/>
              <a:t>métabolisée par le CYP 3A4, présente un risque moindre d’</a:t>
            </a:r>
            <a:r>
              <a:rPr lang="fr-FR" dirty="0" err="1"/>
              <a:t>intéraction</a:t>
            </a:r>
            <a:r>
              <a:rPr lang="fr-FR" dirty="0"/>
              <a:t>.</a:t>
            </a:r>
          </a:p>
        </p:txBody>
      </p:sp>
    </p:spTree>
    <p:extLst>
      <p:ext uri="{BB962C8B-B14F-4D97-AF65-F5344CB8AC3E}">
        <p14:creationId xmlns:p14="http://schemas.microsoft.com/office/powerpoint/2010/main" val="60018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20688"/>
            <a:ext cx="8229600" cy="1143000"/>
          </a:xfrm>
        </p:spPr>
        <p:txBody>
          <a:bodyPr>
            <a:normAutofit/>
          </a:bodyPr>
          <a:lstStyle/>
          <a:p>
            <a:r>
              <a:rPr lang="fr-FR" dirty="0"/>
              <a:t>Remarque concernant la </a:t>
            </a:r>
            <a:r>
              <a:rPr lang="fr-FR" dirty="0" err="1"/>
              <a:t>rosuvastatine</a:t>
            </a:r>
            <a:r>
              <a:rPr lang="fr-FR" dirty="0"/>
              <a:t> </a:t>
            </a:r>
            <a:br>
              <a:rPr lang="fr-FR" dirty="0"/>
            </a:br>
            <a:endParaRPr lang="fr-FR" dirty="0"/>
          </a:p>
        </p:txBody>
      </p:sp>
      <p:sp>
        <p:nvSpPr>
          <p:cNvPr id="3" name="Espace réservé du contenu 2"/>
          <p:cNvSpPr>
            <a:spLocks noGrp="1"/>
          </p:cNvSpPr>
          <p:nvPr>
            <p:ph sz="quarter" idx="1"/>
          </p:nvPr>
        </p:nvSpPr>
        <p:spPr/>
        <p:txBody>
          <a:bodyPr>
            <a:normAutofit lnSpcReduction="10000"/>
          </a:bodyPr>
          <a:lstStyle/>
          <a:p>
            <a:pPr algn="justLow"/>
            <a:r>
              <a:rPr lang="fr-FR" dirty="0" smtClean="0"/>
              <a:t>le </a:t>
            </a:r>
            <a:r>
              <a:rPr lang="fr-FR" dirty="0" err="1"/>
              <a:t>gemfibrozil</a:t>
            </a:r>
            <a:r>
              <a:rPr lang="fr-FR" dirty="0"/>
              <a:t> inhibe les enzymes impliquées dans le métabolisme de la </a:t>
            </a:r>
            <a:r>
              <a:rPr lang="fr-FR" dirty="0" err="1"/>
              <a:t>rosuvastatine</a:t>
            </a:r>
            <a:r>
              <a:rPr lang="fr-FR" dirty="0"/>
              <a:t>. </a:t>
            </a:r>
            <a:endParaRPr lang="fr-FR" dirty="0" smtClean="0"/>
          </a:p>
          <a:p>
            <a:pPr algn="justLow"/>
            <a:r>
              <a:rPr lang="fr-FR" dirty="0" smtClean="0"/>
              <a:t>Une</a:t>
            </a:r>
            <a:r>
              <a:rPr lang="fr-FR" dirty="0"/>
              <a:t> </a:t>
            </a:r>
            <a:r>
              <a:rPr lang="fr-FR" dirty="0" smtClean="0"/>
              <a:t>augmentation </a:t>
            </a:r>
            <a:r>
              <a:rPr lang="fr-FR" dirty="0"/>
              <a:t>de la concentration maximale et de l’aire sous la courbe (AUC) (X 2) peut se produire.</a:t>
            </a:r>
          </a:p>
          <a:p>
            <a:pPr algn="justLow"/>
            <a:r>
              <a:rPr lang="fr-FR" dirty="0" smtClean="0"/>
              <a:t>associée </a:t>
            </a:r>
            <a:r>
              <a:rPr lang="fr-FR" dirty="0"/>
              <a:t>à une contraception orale ou à un traitement hormonal substitutif, la </a:t>
            </a:r>
            <a:r>
              <a:rPr lang="fr-FR" dirty="0" err="1"/>
              <a:t>rosuvastatine</a:t>
            </a:r>
            <a:r>
              <a:rPr lang="fr-FR" dirty="0"/>
              <a:t> </a:t>
            </a:r>
            <a:r>
              <a:rPr lang="fr-FR" dirty="0" smtClean="0"/>
              <a:t>augmente l’AUC </a:t>
            </a:r>
            <a:r>
              <a:rPr lang="fr-FR" dirty="0"/>
              <a:t>de ces médicaments.</a:t>
            </a:r>
          </a:p>
          <a:p>
            <a:pPr algn="justLow"/>
            <a:r>
              <a:rPr lang="fr-FR" dirty="0" smtClean="0"/>
              <a:t>associée </a:t>
            </a:r>
            <a:r>
              <a:rPr lang="fr-FR" dirty="0"/>
              <a:t>à l’érythromycine, une diminution de 20 % de l’AUC et de 30 % de </a:t>
            </a:r>
            <a:r>
              <a:rPr lang="fr-FR" dirty="0" smtClean="0"/>
              <a:t>concentration plasmatique </a:t>
            </a:r>
            <a:r>
              <a:rPr lang="fr-FR" dirty="0"/>
              <a:t>maximale de la </a:t>
            </a:r>
            <a:r>
              <a:rPr lang="fr-FR" dirty="0" err="1"/>
              <a:t>rosuvastatine</a:t>
            </a:r>
            <a:r>
              <a:rPr lang="fr-FR" dirty="0"/>
              <a:t> est observée (augmentation de la motilité intestinale)</a:t>
            </a:r>
          </a:p>
        </p:txBody>
      </p:sp>
    </p:spTree>
    <p:extLst>
      <p:ext uri="{BB962C8B-B14F-4D97-AF65-F5344CB8AC3E}">
        <p14:creationId xmlns:p14="http://schemas.microsoft.com/office/powerpoint/2010/main" val="151699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statines </a:t>
            </a:r>
            <a:r>
              <a:rPr lang="fr-FR" b="1" dirty="0" smtClean="0"/>
              <a:t>/Pharmacocinétique</a:t>
            </a:r>
            <a:r>
              <a:rPr lang="fr-FR" b="1" dirty="0"/>
              <a:t/>
            </a:r>
            <a:br>
              <a:rPr lang="fr-FR" b="1" dirty="0"/>
            </a:br>
            <a:endParaRPr lang="fr-FR" dirty="0"/>
          </a:p>
        </p:txBody>
      </p:sp>
      <p:sp>
        <p:nvSpPr>
          <p:cNvPr id="3" name="Espace réservé du contenu 2"/>
          <p:cNvSpPr>
            <a:spLocks noGrp="1"/>
          </p:cNvSpPr>
          <p:nvPr>
            <p:ph sz="quarter" idx="1"/>
          </p:nvPr>
        </p:nvSpPr>
        <p:spPr/>
        <p:txBody>
          <a:bodyPr>
            <a:normAutofit/>
          </a:bodyPr>
          <a:lstStyle/>
          <a:p>
            <a:pPr algn="justLow"/>
            <a:r>
              <a:rPr lang="fr-FR" dirty="0" smtClean="0"/>
              <a:t>Absorption </a:t>
            </a:r>
            <a:r>
              <a:rPr lang="fr-FR" dirty="0"/>
              <a:t>rapide, faible biodisponibilité, importante liaison aux protéines plasmatiques, </a:t>
            </a:r>
            <a:r>
              <a:rPr lang="fr-FR" dirty="0" smtClean="0"/>
              <a:t>métabolisme essentiellement </a:t>
            </a:r>
            <a:r>
              <a:rPr lang="fr-FR" dirty="0"/>
              <a:t>hépatique et élimination par voie biliaire principalement</a:t>
            </a:r>
            <a:r>
              <a:rPr lang="fr-FR" dirty="0" smtClean="0"/>
              <a:t>.</a:t>
            </a:r>
            <a:endParaRPr lang="fr-FR" dirty="0"/>
          </a:p>
        </p:txBody>
      </p:sp>
    </p:spTree>
    <p:extLst>
      <p:ext uri="{BB962C8B-B14F-4D97-AF65-F5344CB8AC3E}">
        <p14:creationId xmlns:p14="http://schemas.microsoft.com/office/powerpoint/2010/main" val="199863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548680"/>
            <a:ext cx="8534400" cy="758952"/>
          </a:xfrm>
        </p:spPr>
        <p:txBody>
          <a:bodyPr>
            <a:normAutofit fontScale="90000"/>
          </a:bodyPr>
          <a:lstStyle/>
          <a:p>
            <a:r>
              <a:rPr lang="fr-FR" b="1" dirty="0"/>
              <a:t>Conduite du traitement</a:t>
            </a:r>
            <a:br>
              <a:rPr lang="fr-FR" b="1" dirty="0"/>
            </a:br>
            <a:endParaRPr lang="fr-FR" dirty="0"/>
          </a:p>
        </p:txBody>
      </p:sp>
      <p:sp>
        <p:nvSpPr>
          <p:cNvPr id="3" name="Espace réservé du contenu 2"/>
          <p:cNvSpPr>
            <a:spLocks noGrp="1"/>
          </p:cNvSpPr>
          <p:nvPr>
            <p:ph sz="quarter" idx="1"/>
          </p:nvPr>
        </p:nvSpPr>
        <p:spPr/>
        <p:txBody>
          <a:bodyPr>
            <a:normAutofit fontScale="92500" lnSpcReduction="10000"/>
          </a:bodyPr>
          <a:lstStyle/>
          <a:p>
            <a:pPr algn="justLow"/>
            <a:r>
              <a:rPr lang="fr-FR" dirty="0" smtClean="0"/>
              <a:t>Le </a:t>
            </a:r>
            <a:r>
              <a:rPr lang="fr-FR" dirty="0"/>
              <a:t>traitement par statine est débuté chez un patient </a:t>
            </a:r>
            <a:r>
              <a:rPr lang="fr-FR" dirty="0" err="1"/>
              <a:t>hypercholestérolémique</a:t>
            </a:r>
            <a:r>
              <a:rPr lang="fr-FR" dirty="0"/>
              <a:t> lorsque la réduction du LDL-cholestérol obtenu par le régime seul est insuffisante, en fonction du risque cardiovasculaire. </a:t>
            </a:r>
          </a:p>
          <a:p>
            <a:pPr algn="justLow"/>
            <a:r>
              <a:rPr lang="fr-FR" dirty="0"/>
              <a:t>Il est utile de disposer d’un bilan biologique hépatique de référence avant la prescription. </a:t>
            </a:r>
          </a:p>
          <a:p>
            <a:pPr algn="justLow"/>
            <a:r>
              <a:rPr lang="fr-FR" dirty="0"/>
              <a:t>On débute habituellement par une faible dose, qui sera progressivement majorée (sans dépasser la </a:t>
            </a:r>
            <a:r>
              <a:rPr lang="fr-FR" dirty="0" smtClean="0"/>
              <a:t>posologie maximale </a:t>
            </a:r>
            <a:r>
              <a:rPr lang="fr-FR" dirty="0"/>
              <a:t>conseillée) jusqu’à obtention de l’objectif en terme de LDL-cholestérol.</a:t>
            </a:r>
          </a:p>
          <a:p>
            <a:pPr algn="justLow"/>
            <a:r>
              <a:rPr lang="fr-FR" dirty="0"/>
              <a:t>Le contrôle du bilan lipidique est effectué tous les 2 mois, puis, une fois l’objectif atteint, tous les 6 à 12 mois.</a:t>
            </a:r>
          </a:p>
          <a:p>
            <a:pPr marL="0" indent="0">
              <a:buNone/>
            </a:pPr>
            <a:endParaRPr lang="fr-FR" dirty="0"/>
          </a:p>
        </p:txBody>
      </p:sp>
    </p:spTree>
    <p:extLst>
      <p:ext uri="{BB962C8B-B14F-4D97-AF65-F5344CB8AC3E}">
        <p14:creationId xmlns:p14="http://schemas.microsoft.com/office/powerpoint/2010/main" val="1146558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fontScale="77500" lnSpcReduction="20000"/>
          </a:bodyPr>
          <a:lstStyle/>
          <a:p>
            <a:r>
              <a:rPr lang="fr-FR" dirty="0"/>
              <a:t>Le risque d’athérosclérose et donc de complications cardio-vasculaires est accru chez les patients </a:t>
            </a:r>
            <a:r>
              <a:rPr lang="fr-FR" dirty="0" err="1"/>
              <a:t>dyslipidémiques</a:t>
            </a:r>
            <a:r>
              <a:rPr lang="fr-FR" dirty="0"/>
              <a:t>. </a:t>
            </a:r>
          </a:p>
          <a:p>
            <a:r>
              <a:rPr lang="fr-FR" dirty="0" smtClean="0"/>
              <a:t>Le </a:t>
            </a:r>
            <a:r>
              <a:rPr lang="fr-FR" dirty="0"/>
              <a:t>rôle d’une concentration sanguine élevée de cholestérol total et de LDL-cholestérol, ainsi que d’une concentration basse de HDL-cholestérol, sur le risque de maladie coronaire est clairement établi </a:t>
            </a:r>
            <a:r>
              <a:rPr lang="fr-FR" dirty="0" smtClean="0"/>
              <a:t> grâce </a:t>
            </a:r>
            <a:r>
              <a:rPr lang="fr-FR" dirty="0"/>
              <a:t>à la cohorte de Framingham aux Etats-Unis. </a:t>
            </a:r>
            <a:r>
              <a:rPr lang="fr-FR" dirty="0" smtClean="0"/>
              <a:t>(1960)</a:t>
            </a:r>
            <a:endParaRPr lang="fr-FR" dirty="0"/>
          </a:p>
          <a:p>
            <a:r>
              <a:rPr lang="fr-FR" dirty="0" smtClean="0"/>
              <a:t>La </a:t>
            </a:r>
            <a:r>
              <a:rPr lang="fr-FR" dirty="0"/>
              <a:t>prise en charge initiale des dyslipidémies est diététique. Quand un traitement médicamenteux est nécessaire, il existe actuellement 4 classes médicamenteuses disponibles :</a:t>
            </a:r>
            <a:br>
              <a:rPr lang="fr-FR" dirty="0"/>
            </a:br>
            <a:endParaRPr lang="fr-FR" dirty="0"/>
          </a:p>
          <a:p>
            <a:pPr>
              <a:buFont typeface="Wingdings" pitchFamily="2" charset="2"/>
              <a:buChar char="q"/>
            </a:pPr>
            <a:r>
              <a:rPr lang="fr-FR" dirty="0" smtClean="0"/>
              <a:t>inhibiteurs </a:t>
            </a:r>
            <a:r>
              <a:rPr lang="fr-FR" dirty="0"/>
              <a:t>de l’HMG </a:t>
            </a:r>
            <a:r>
              <a:rPr lang="fr-FR" dirty="0" err="1"/>
              <a:t>CoA</a:t>
            </a:r>
            <a:r>
              <a:rPr lang="fr-FR" dirty="0"/>
              <a:t> réductases ou </a:t>
            </a:r>
            <a:r>
              <a:rPr lang="fr-FR" dirty="0" smtClean="0"/>
              <a:t>statines</a:t>
            </a:r>
          </a:p>
          <a:p>
            <a:pPr>
              <a:buFont typeface="Wingdings" pitchFamily="2" charset="2"/>
              <a:buChar char="q"/>
            </a:pPr>
            <a:r>
              <a:rPr lang="fr-FR" dirty="0" smtClean="0"/>
              <a:t> agonistes </a:t>
            </a:r>
            <a:r>
              <a:rPr lang="fr-FR" dirty="0"/>
              <a:t>du PPAR-alpha ou </a:t>
            </a:r>
            <a:r>
              <a:rPr lang="fr-FR" dirty="0" err="1" smtClean="0"/>
              <a:t>fibrates</a:t>
            </a:r>
            <a:endParaRPr lang="fr-FR" dirty="0" smtClean="0"/>
          </a:p>
          <a:p>
            <a:pPr>
              <a:buFont typeface="Wingdings" pitchFamily="2" charset="2"/>
              <a:buChar char="q"/>
            </a:pPr>
            <a:r>
              <a:rPr lang="fr-FR" dirty="0" smtClean="0"/>
              <a:t>un </a:t>
            </a:r>
            <a:r>
              <a:rPr lang="fr-FR" dirty="0"/>
              <a:t>inhibiteur de l’absorption du cholestérol intestinal : </a:t>
            </a:r>
            <a:r>
              <a:rPr lang="fr-FR" dirty="0" smtClean="0"/>
              <a:t>l’</a:t>
            </a:r>
            <a:r>
              <a:rPr lang="fr-FR" dirty="0" err="1" smtClean="0"/>
              <a:t>ézétimibe</a:t>
            </a:r>
            <a:endParaRPr lang="fr-FR" dirty="0" smtClean="0"/>
          </a:p>
          <a:p>
            <a:pPr>
              <a:buFont typeface="Wingdings" pitchFamily="2" charset="2"/>
              <a:buChar char="q"/>
            </a:pPr>
            <a:r>
              <a:rPr lang="fr-FR" dirty="0" smtClean="0"/>
              <a:t>une </a:t>
            </a:r>
            <a:r>
              <a:rPr lang="fr-FR" dirty="0"/>
              <a:t>résine échangeuse d’ions et </a:t>
            </a:r>
            <a:r>
              <a:rPr lang="fr-FR" dirty="0" err="1"/>
              <a:t>chélatrice</a:t>
            </a:r>
            <a:r>
              <a:rPr lang="fr-FR" dirty="0"/>
              <a:t> d’acides biliaires : la </a:t>
            </a:r>
            <a:r>
              <a:rPr lang="fr-FR" dirty="0" err="1"/>
              <a:t>colestyramine</a:t>
            </a:r>
            <a:r>
              <a:rPr lang="fr-FR" dirty="0"/>
              <a:t/>
            </a:r>
            <a:br>
              <a:rPr lang="fr-FR" dirty="0"/>
            </a:br>
            <a:endParaRPr lang="fr-FR" dirty="0"/>
          </a:p>
        </p:txBody>
      </p:sp>
    </p:spTree>
    <p:extLst>
      <p:ext uri="{BB962C8B-B14F-4D97-AF65-F5344CB8AC3E}">
        <p14:creationId xmlns:p14="http://schemas.microsoft.com/office/powerpoint/2010/main" val="312744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Conduite du traitement</a:t>
            </a:r>
            <a:br>
              <a:rPr lang="fr-FR" b="1" dirty="0"/>
            </a:br>
            <a:endParaRPr lang="fr-FR" dirty="0"/>
          </a:p>
        </p:txBody>
      </p:sp>
      <p:sp>
        <p:nvSpPr>
          <p:cNvPr id="3" name="Espace réservé du contenu 2"/>
          <p:cNvSpPr>
            <a:spLocks noGrp="1"/>
          </p:cNvSpPr>
          <p:nvPr>
            <p:ph sz="quarter" idx="1"/>
          </p:nvPr>
        </p:nvSpPr>
        <p:spPr/>
        <p:txBody>
          <a:bodyPr>
            <a:normAutofit fontScale="70000" lnSpcReduction="20000"/>
          </a:bodyPr>
          <a:lstStyle/>
          <a:p>
            <a:pPr algn="justLow"/>
            <a:r>
              <a:rPr lang="fr-FR" dirty="0"/>
              <a:t>L’indication d’un traitement par statine dépend non seulement du taux de LDL-cholestérol, </a:t>
            </a:r>
            <a:r>
              <a:rPr lang="fr-FR" dirty="0" smtClean="0"/>
              <a:t>mais également </a:t>
            </a:r>
            <a:r>
              <a:rPr lang="fr-FR" dirty="0"/>
              <a:t>du risque cardiovasculaire du patient. </a:t>
            </a:r>
            <a:endParaRPr lang="fr-FR" dirty="0" smtClean="0"/>
          </a:p>
          <a:p>
            <a:pPr algn="justLow"/>
            <a:r>
              <a:rPr lang="fr-FR" dirty="0" smtClean="0"/>
              <a:t>Le </a:t>
            </a:r>
            <a:r>
              <a:rPr lang="fr-FR" dirty="0"/>
              <a:t>seuil d’intervention (valeur du </a:t>
            </a:r>
            <a:r>
              <a:rPr lang="fr-FR" dirty="0" smtClean="0"/>
              <a:t>LDL-cholestérol pour </a:t>
            </a:r>
            <a:r>
              <a:rPr lang="fr-FR" dirty="0"/>
              <a:t>laquelle un traitement est indiqué) sera d’autant plus bas que le risque cardiovasculaire est </a:t>
            </a:r>
            <a:r>
              <a:rPr lang="fr-FR" dirty="0" smtClean="0"/>
              <a:t>élevé, et </a:t>
            </a:r>
            <a:r>
              <a:rPr lang="fr-FR" dirty="0"/>
              <a:t>l’objectif thérapeutique (valeur cible) également </a:t>
            </a:r>
          </a:p>
          <a:p>
            <a:pPr algn="justLow"/>
            <a:r>
              <a:rPr lang="fr-FR" dirty="0"/>
              <a:t>Le rythme de la surveillance des transaminases n’est pas codifié, mais il semble souhaitable </a:t>
            </a:r>
            <a:r>
              <a:rPr lang="fr-FR" dirty="0" smtClean="0"/>
              <a:t>de pratiquer </a:t>
            </a:r>
            <a:r>
              <a:rPr lang="fr-FR" dirty="0"/>
              <a:t>un premier contrôle à un mois, puis tous les trois mois durant la première année, et </a:t>
            </a:r>
            <a:r>
              <a:rPr lang="fr-FR" dirty="0" smtClean="0"/>
              <a:t>plus fréquemment </a:t>
            </a:r>
            <a:r>
              <a:rPr lang="fr-FR" dirty="0"/>
              <a:t>en cas d’élévation de celles-ci. Une augmentation persistante supérieure à 3 fois </a:t>
            </a:r>
            <a:r>
              <a:rPr lang="fr-FR" dirty="0" smtClean="0"/>
              <a:t>la normale </a:t>
            </a:r>
            <a:r>
              <a:rPr lang="fr-FR" dirty="0"/>
              <a:t>nécessite un arrêt du traitement. </a:t>
            </a:r>
            <a:endParaRPr lang="fr-FR" dirty="0" smtClean="0"/>
          </a:p>
          <a:p>
            <a:pPr algn="justLow"/>
            <a:r>
              <a:rPr lang="fr-FR" dirty="0" smtClean="0"/>
              <a:t>Les </a:t>
            </a:r>
            <a:r>
              <a:rPr lang="fr-FR" dirty="0"/>
              <a:t>CPK seront dosées en cas d’apparition de </a:t>
            </a:r>
            <a:r>
              <a:rPr lang="fr-FR" dirty="0" smtClean="0"/>
              <a:t>symptômes musculaires</a:t>
            </a:r>
            <a:r>
              <a:rPr lang="fr-FR" dirty="0"/>
              <a:t>, et éventuellement systématiquement chez les patients à risque (insuffisants rénaux </a:t>
            </a:r>
            <a:r>
              <a:rPr lang="fr-FR" dirty="0" smtClean="0"/>
              <a:t>ou hépatiques</a:t>
            </a:r>
            <a:r>
              <a:rPr lang="fr-FR" dirty="0"/>
              <a:t>, associations médicamenteuses...).</a:t>
            </a:r>
          </a:p>
          <a:p>
            <a:pPr marL="0" indent="0">
              <a:buNone/>
            </a:pPr>
            <a:endParaRPr lang="fr-FR" dirty="0"/>
          </a:p>
        </p:txBody>
      </p:sp>
    </p:spTree>
    <p:extLst>
      <p:ext uri="{BB962C8B-B14F-4D97-AF65-F5344CB8AC3E}">
        <p14:creationId xmlns:p14="http://schemas.microsoft.com/office/powerpoint/2010/main" val="3719208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statines </a:t>
            </a:r>
            <a:r>
              <a:rPr lang="fr-FR" b="1" dirty="0" smtClean="0"/>
              <a:t>commercialisées</a:t>
            </a:r>
            <a:endParaRPr lang="fr-FR" dirty="0"/>
          </a:p>
        </p:txBody>
      </p:sp>
      <p:sp>
        <p:nvSpPr>
          <p:cNvPr id="3" name="Espace réservé du contenu 2"/>
          <p:cNvSpPr>
            <a:spLocks noGrp="1"/>
          </p:cNvSpPr>
          <p:nvPr>
            <p:ph sz="quarter" idx="1"/>
          </p:nvPr>
        </p:nvSpPr>
        <p:spPr/>
        <p:txBody>
          <a:bodyPr/>
          <a:lstStyle/>
          <a:p>
            <a:r>
              <a:rPr lang="fr-FR" dirty="0" err="1"/>
              <a:t>Simvastatine</a:t>
            </a:r>
            <a:r>
              <a:rPr lang="fr-FR" dirty="0"/>
              <a:t> (</a:t>
            </a:r>
            <a:r>
              <a:rPr lang="fr-FR" dirty="0" err="1"/>
              <a:t>Zocor</a:t>
            </a:r>
            <a:r>
              <a:rPr lang="fr-FR" dirty="0"/>
              <a:t>®, </a:t>
            </a:r>
            <a:r>
              <a:rPr lang="fr-FR" dirty="0" err="1"/>
              <a:t>Lodales</a:t>
            </a:r>
            <a:r>
              <a:rPr lang="fr-FR" dirty="0"/>
              <a:t>®), </a:t>
            </a:r>
            <a:r>
              <a:rPr lang="fr-FR" dirty="0" err="1"/>
              <a:t>pravastatine</a:t>
            </a:r>
            <a:r>
              <a:rPr lang="fr-FR" dirty="0"/>
              <a:t> (</a:t>
            </a:r>
            <a:r>
              <a:rPr lang="fr-FR" dirty="0" err="1"/>
              <a:t>Elisor</a:t>
            </a:r>
            <a:r>
              <a:rPr lang="fr-FR" dirty="0"/>
              <a:t>®, </a:t>
            </a:r>
            <a:r>
              <a:rPr lang="fr-FR" dirty="0" err="1"/>
              <a:t>Vasten</a:t>
            </a:r>
            <a:r>
              <a:rPr lang="fr-FR" dirty="0"/>
              <a:t>®), atorvastatine (</a:t>
            </a:r>
            <a:r>
              <a:rPr lang="fr-FR" dirty="0" err="1"/>
              <a:t>Tahor</a:t>
            </a:r>
            <a:r>
              <a:rPr lang="fr-FR" dirty="0"/>
              <a:t>®),</a:t>
            </a:r>
          </a:p>
          <a:p>
            <a:r>
              <a:rPr lang="it-IT" dirty="0"/>
              <a:t>fluvastatine (Lescol®, Fractal®), rosuvastatine (Crestor®)</a:t>
            </a:r>
            <a:endParaRPr lang="fr-FR" dirty="0"/>
          </a:p>
        </p:txBody>
      </p:sp>
    </p:spTree>
    <p:extLst>
      <p:ext uri="{BB962C8B-B14F-4D97-AF65-F5344CB8AC3E}">
        <p14:creationId xmlns:p14="http://schemas.microsoft.com/office/powerpoint/2010/main" val="12626974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marL="0" indent="0">
              <a:buNone/>
            </a:pP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1" y="676275"/>
            <a:ext cx="9252521" cy="4912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5373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2. Les </a:t>
            </a:r>
            <a:r>
              <a:rPr lang="fr-FR" b="1" dirty="0" err="1" smtClean="0"/>
              <a:t>fibrates</a:t>
            </a:r>
            <a:r>
              <a:rPr lang="fr-FR" b="1" dirty="0" smtClean="0"/>
              <a:t>/Mode </a:t>
            </a:r>
            <a:r>
              <a:rPr lang="fr-FR" b="1" dirty="0"/>
              <a:t>d’action :</a:t>
            </a:r>
            <a:br>
              <a:rPr lang="fr-FR" b="1" dirty="0"/>
            </a:br>
            <a:endParaRPr lang="fr-FR" dirty="0"/>
          </a:p>
        </p:txBody>
      </p:sp>
      <p:sp>
        <p:nvSpPr>
          <p:cNvPr id="3" name="Espace réservé du contenu 2"/>
          <p:cNvSpPr>
            <a:spLocks noGrp="1"/>
          </p:cNvSpPr>
          <p:nvPr>
            <p:ph sz="quarter" idx="1"/>
          </p:nvPr>
        </p:nvSpPr>
        <p:spPr/>
        <p:txBody>
          <a:bodyPr>
            <a:normAutofit fontScale="77500" lnSpcReduction="20000"/>
          </a:bodyPr>
          <a:lstStyle/>
          <a:p>
            <a:pPr algn="justLow"/>
            <a:r>
              <a:rPr lang="fr-FR" dirty="0" smtClean="0"/>
              <a:t>Les </a:t>
            </a:r>
            <a:r>
              <a:rPr lang="fr-FR" dirty="0" err="1"/>
              <a:t>fibrates</a:t>
            </a:r>
            <a:r>
              <a:rPr lang="fr-FR" dirty="0"/>
              <a:t> diminuent principalement les triglycérides par l’activation de protéines nucléaires </a:t>
            </a:r>
            <a:r>
              <a:rPr lang="fr-FR" dirty="0" smtClean="0"/>
              <a:t>les PPAR </a:t>
            </a:r>
            <a:r>
              <a:rPr lang="fr-FR" dirty="0"/>
              <a:t>alpha (peroxysome </a:t>
            </a:r>
            <a:r>
              <a:rPr lang="fr-FR" dirty="0" err="1"/>
              <a:t>p</a:t>
            </a:r>
            <a:r>
              <a:rPr lang="fr-FR" dirty="0" err="1" smtClean="0"/>
              <a:t>roliferator</a:t>
            </a:r>
            <a:r>
              <a:rPr lang="fr-FR" dirty="0" smtClean="0"/>
              <a:t> </a:t>
            </a:r>
            <a:r>
              <a:rPr lang="fr-FR" dirty="0" err="1" smtClean="0"/>
              <a:t>activate</a:t>
            </a:r>
            <a:r>
              <a:rPr lang="fr-FR" dirty="0" smtClean="0"/>
              <a:t> </a:t>
            </a:r>
            <a:r>
              <a:rPr lang="fr-FR" dirty="0" err="1" smtClean="0"/>
              <a:t>receptor</a:t>
            </a:r>
            <a:r>
              <a:rPr lang="fr-FR" dirty="0" smtClean="0"/>
              <a:t> </a:t>
            </a:r>
            <a:r>
              <a:rPr lang="fr-FR" dirty="0"/>
              <a:t>alpha) qui stimulent le gène de </a:t>
            </a:r>
            <a:r>
              <a:rPr lang="fr-FR" dirty="0" smtClean="0"/>
              <a:t>la lipoprotéine </a:t>
            </a:r>
            <a:r>
              <a:rPr lang="fr-FR" dirty="0"/>
              <a:t>lipase. </a:t>
            </a:r>
            <a:endParaRPr lang="fr-FR" dirty="0" smtClean="0"/>
          </a:p>
          <a:p>
            <a:pPr algn="justLow"/>
            <a:r>
              <a:rPr lang="fr-FR" dirty="0" smtClean="0"/>
              <a:t>Il </a:t>
            </a:r>
            <a:r>
              <a:rPr lang="fr-FR" dirty="0"/>
              <a:t>y a alors diminution de la concentration des lipoprotéines de très faible </a:t>
            </a:r>
            <a:r>
              <a:rPr lang="fr-FR" dirty="0" smtClean="0"/>
              <a:t>densité (VLDL</a:t>
            </a:r>
            <a:r>
              <a:rPr lang="fr-FR" dirty="0"/>
              <a:t>) et </a:t>
            </a:r>
            <a:r>
              <a:rPr lang="fr-FR" dirty="0" err="1"/>
              <a:t>augmention</a:t>
            </a:r>
            <a:r>
              <a:rPr lang="fr-FR" dirty="0"/>
              <a:t> du transport inverse du cholestérol.</a:t>
            </a:r>
          </a:p>
          <a:p>
            <a:pPr algn="justLow"/>
            <a:r>
              <a:rPr lang="fr-FR" dirty="0"/>
              <a:t>Les </a:t>
            </a:r>
            <a:r>
              <a:rPr lang="fr-FR" dirty="0" err="1"/>
              <a:t>fibrates</a:t>
            </a:r>
            <a:r>
              <a:rPr lang="fr-FR" dirty="0"/>
              <a:t> stimulent également via les PPAR alpha l’expression des </a:t>
            </a:r>
            <a:r>
              <a:rPr lang="fr-FR" dirty="0" smtClean="0"/>
              <a:t>gène des </a:t>
            </a:r>
            <a:r>
              <a:rPr lang="fr-FR" dirty="0"/>
              <a:t>Apo A1 et </a:t>
            </a:r>
            <a:r>
              <a:rPr lang="fr-FR" dirty="0" smtClean="0"/>
              <a:t>A2, constituants </a:t>
            </a:r>
            <a:r>
              <a:rPr lang="fr-FR" dirty="0"/>
              <a:t>essentiels des lipoprotéines HDL dont la synthèse est alors favorisée. </a:t>
            </a:r>
            <a:endParaRPr lang="fr-FR" dirty="0" smtClean="0"/>
          </a:p>
          <a:p>
            <a:pPr algn="justLow"/>
            <a:r>
              <a:rPr lang="fr-FR" dirty="0" smtClean="0"/>
              <a:t>L’expression des gènes </a:t>
            </a:r>
            <a:r>
              <a:rPr lang="fr-FR" dirty="0"/>
              <a:t>des récepteurs aux Apo A1 et A2 est également augmentée. </a:t>
            </a:r>
            <a:endParaRPr lang="fr-FR" dirty="0" smtClean="0"/>
          </a:p>
          <a:p>
            <a:pPr algn="justLow"/>
            <a:r>
              <a:rPr lang="fr-FR" dirty="0" smtClean="0"/>
              <a:t>Ces </a:t>
            </a:r>
            <a:r>
              <a:rPr lang="fr-FR" dirty="0"/>
              <a:t>médicaments corrigent </a:t>
            </a:r>
            <a:r>
              <a:rPr lang="fr-FR" dirty="0" smtClean="0"/>
              <a:t>la structure </a:t>
            </a:r>
            <a:r>
              <a:rPr lang="fr-FR" dirty="0"/>
              <a:t>des LDL, qui sont anormales chez les patients </a:t>
            </a:r>
            <a:r>
              <a:rPr lang="fr-FR" dirty="0" err="1"/>
              <a:t>dyslipidémiques</a:t>
            </a:r>
            <a:r>
              <a:rPr lang="fr-FR" dirty="0"/>
              <a:t> (plus denses et </a:t>
            </a:r>
            <a:r>
              <a:rPr lang="fr-FR" dirty="0" smtClean="0"/>
              <a:t>plus athérogènes</a:t>
            </a:r>
            <a:r>
              <a:rPr lang="fr-FR" dirty="0"/>
              <a:t>).</a:t>
            </a:r>
          </a:p>
        </p:txBody>
      </p:sp>
    </p:spTree>
    <p:extLst>
      <p:ext uri="{BB962C8B-B14F-4D97-AF65-F5344CB8AC3E}">
        <p14:creationId xmlns:p14="http://schemas.microsoft.com/office/powerpoint/2010/main" val="11992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2. Les </a:t>
            </a:r>
            <a:r>
              <a:rPr lang="fr-FR" b="1" dirty="0" err="1" smtClean="0"/>
              <a:t>fibrates</a:t>
            </a:r>
            <a:r>
              <a:rPr lang="fr-FR" b="1" dirty="0" smtClean="0"/>
              <a:t>/</a:t>
            </a:r>
            <a:r>
              <a:rPr lang="fr-FR" b="1" dirty="0"/>
              <a:t>Effet sur le bilan lipidique </a:t>
            </a:r>
            <a:endParaRPr lang="fr-FR" dirty="0"/>
          </a:p>
        </p:txBody>
      </p:sp>
      <p:sp>
        <p:nvSpPr>
          <p:cNvPr id="3" name="Espace réservé du contenu 2"/>
          <p:cNvSpPr>
            <a:spLocks noGrp="1"/>
          </p:cNvSpPr>
          <p:nvPr>
            <p:ph sz="quarter" idx="1"/>
          </p:nvPr>
        </p:nvSpPr>
        <p:spPr/>
        <p:txBody>
          <a:bodyPr>
            <a:normAutofit/>
          </a:bodyPr>
          <a:lstStyle/>
          <a:p>
            <a:pPr marL="0" indent="0">
              <a:buNone/>
            </a:pPr>
            <a:endParaRPr lang="fr-FR" b="1" dirty="0"/>
          </a:p>
          <a:p>
            <a:r>
              <a:rPr lang="fr-FR" dirty="0"/>
              <a:t>Les </a:t>
            </a:r>
            <a:r>
              <a:rPr lang="fr-FR" dirty="0" err="1"/>
              <a:t>fibrates</a:t>
            </a:r>
            <a:r>
              <a:rPr lang="fr-FR" dirty="0"/>
              <a:t> entraînent une diminution du taux de triglycérides de 30 à 50% et </a:t>
            </a:r>
            <a:r>
              <a:rPr lang="fr-FR" dirty="0" smtClean="0"/>
              <a:t>un augmentation </a:t>
            </a:r>
            <a:r>
              <a:rPr lang="fr-FR" dirty="0"/>
              <a:t>de </a:t>
            </a:r>
            <a:r>
              <a:rPr lang="fr-FR" dirty="0" smtClean="0"/>
              <a:t>la concentration </a:t>
            </a:r>
            <a:r>
              <a:rPr lang="fr-FR" dirty="0"/>
              <a:t>de HDL-cholestérol de 10 à 15%, soit supérieure à celle obtenue avec les statines. </a:t>
            </a:r>
            <a:endParaRPr lang="fr-FR" dirty="0" smtClean="0"/>
          </a:p>
          <a:p>
            <a:r>
              <a:rPr lang="fr-FR" dirty="0" smtClean="0"/>
              <a:t>Ils</a:t>
            </a:r>
            <a:r>
              <a:rPr lang="fr-FR" dirty="0"/>
              <a:t> </a:t>
            </a:r>
            <a:r>
              <a:rPr lang="fr-FR" dirty="0" smtClean="0"/>
              <a:t>entraînent </a:t>
            </a:r>
            <a:r>
              <a:rPr lang="fr-FR" dirty="0"/>
              <a:t>également une baisse modérée du cholestérol total (- 20%) et du LDL-cholestérol (15-25%).</a:t>
            </a:r>
          </a:p>
        </p:txBody>
      </p:sp>
    </p:spTree>
    <p:extLst>
      <p:ext uri="{BB962C8B-B14F-4D97-AF65-F5344CB8AC3E}">
        <p14:creationId xmlns:p14="http://schemas.microsoft.com/office/powerpoint/2010/main" val="23990141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2. Les </a:t>
            </a:r>
            <a:r>
              <a:rPr lang="fr-FR" b="1" dirty="0" err="1"/>
              <a:t>fibrates</a:t>
            </a:r>
            <a:r>
              <a:rPr lang="fr-FR" b="1" dirty="0"/>
              <a:t>/</a:t>
            </a:r>
            <a:r>
              <a:rPr lang="fr-FR" b="1" dirty="0" smtClean="0"/>
              <a:t>Efficacité </a:t>
            </a:r>
            <a:r>
              <a:rPr lang="fr-FR" b="1" dirty="0"/>
              <a:t>clinique :</a:t>
            </a:r>
            <a:br>
              <a:rPr lang="fr-FR" b="1" dirty="0"/>
            </a:br>
            <a:endParaRPr lang="fr-FR" dirty="0"/>
          </a:p>
        </p:txBody>
      </p:sp>
      <p:sp>
        <p:nvSpPr>
          <p:cNvPr id="3" name="Espace réservé du contenu 2"/>
          <p:cNvSpPr>
            <a:spLocks noGrp="1"/>
          </p:cNvSpPr>
          <p:nvPr>
            <p:ph sz="quarter" idx="1"/>
          </p:nvPr>
        </p:nvSpPr>
        <p:spPr/>
        <p:txBody>
          <a:bodyPr>
            <a:normAutofit/>
          </a:bodyPr>
          <a:lstStyle/>
          <a:p>
            <a:r>
              <a:rPr lang="fr-FR" dirty="0" smtClean="0"/>
              <a:t>Elle </a:t>
            </a:r>
            <a:r>
              <a:rPr lang="fr-FR" dirty="0"/>
              <a:t>est moins bien établie que pour les statines, bien que plusieurs essais cliniques récents </a:t>
            </a:r>
            <a:r>
              <a:rPr lang="fr-FR" dirty="0" smtClean="0"/>
              <a:t>aient démontré </a:t>
            </a:r>
            <a:r>
              <a:rPr lang="fr-FR" dirty="0"/>
              <a:t>un effet favorable chez le coronarien en prévention secondaire, en particulier lorsque </a:t>
            </a:r>
            <a:r>
              <a:rPr lang="fr-FR" dirty="0" smtClean="0"/>
              <a:t>le LDL-cholestérol </a:t>
            </a:r>
            <a:r>
              <a:rPr lang="fr-FR" dirty="0"/>
              <a:t>est normal et le HDL-cholestérol bas (études VA-HIT et DAIS).</a:t>
            </a:r>
          </a:p>
        </p:txBody>
      </p:sp>
    </p:spTree>
    <p:extLst>
      <p:ext uri="{BB962C8B-B14F-4D97-AF65-F5344CB8AC3E}">
        <p14:creationId xmlns:p14="http://schemas.microsoft.com/office/powerpoint/2010/main" val="420671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Fibrates</a:t>
            </a:r>
            <a:r>
              <a:rPr lang="fr-FR" b="1" dirty="0" smtClean="0"/>
              <a:t>/</a:t>
            </a:r>
            <a:r>
              <a:rPr lang="fr-FR" b="1" dirty="0"/>
              <a:t>Indications :</a:t>
            </a:r>
            <a:br>
              <a:rPr lang="fr-FR" b="1" dirty="0"/>
            </a:br>
            <a:endParaRPr lang="fr-FR" dirty="0"/>
          </a:p>
        </p:txBody>
      </p:sp>
      <p:sp>
        <p:nvSpPr>
          <p:cNvPr id="3" name="Espace réservé du contenu 2"/>
          <p:cNvSpPr>
            <a:spLocks noGrp="1"/>
          </p:cNvSpPr>
          <p:nvPr>
            <p:ph sz="quarter" idx="1"/>
          </p:nvPr>
        </p:nvSpPr>
        <p:spPr/>
        <p:txBody>
          <a:bodyPr>
            <a:normAutofit/>
          </a:bodyPr>
          <a:lstStyle/>
          <a:p>
            <a:r>
              <a:rPr lang="fr-FR" dirty="0" smtClean="0"/>
              <a:t>hypercholestérolémies </a:t>
            </a:r>
            <a:r>
              <a:rPr lang="fr-FR" dirty="0"/>
              <a:t>pures (type </a:t>
            </a:r>
            <a:r>
              <a:rPr lang="fr-FR" dirty="0" err="1"/>
              <a:t>IIa</a:t>
            </a:r>
            <a:r>
              <a:rPr lang="fr-FR" dirty="0"/>
              <a:t>) : bien que les statines soient plus efficaces, les </a:t>
            </a:r>
            <a:r>
              <a:rPr lang="fr-FR" dirty="0" err="1" smtClean="0"/>
              <a:t>fibrates</a:t>
            </a:r>
            <a:r>
              <a:rPr lang="fr-FR" dirty="0"/>
              <a:t> </a:t>
            </a:r>
            <a:r>
              <a:rPr lang="fr-FR" dirty="0" smtClean="0"/>
              <a:t>restent </a:t>
            </a:r>
            <a:r>
              <a:rPr lang="fr-FR" dirty="0"/>
              <a:t>indiqués, surtout en cas d’intolérance aux statines.</a:t>
            </a:r>
          </a:p>
          <a:p>
            <a:r>
              <a:rPr lang="fr-FR" dirty="0" smtClean="0"/>
              <a:t>-dyslipidémies </a:t>
            </a:r>
            <a:r>
              <a:rPr lang="fr-FR" dirty="0"/>
              <a:t>mixtes (type </a:t>
            </a:r>
            <a:r>
              <a:rPr lang="fr-FR" dirty="0" err="1"/>
              <a:t>IIb</a:t>
            </a:r>
            <a:r>
              <a:rPr lang="fr-FR" dirty="0"/>
              <a:t> et III) : en particulier lorsque l’anomalie prédominante est </a:t>
            </a:r>
            <a:r>
              <a:rPr lang="fr-FR" dirty="0" smtClean="0"/>
              <a:t>une hypertriglycéridémie </a:t>
            </a:r>
            <a:r>
              <a:rPr lang="fr-FR" dirty="0"/>
              <a:t>ou une </a:t>
            </a:r>
            <a:r>
              <a:rPr lang="fr-FR" dirty="0" err="1"/>
              <a:t>hypoHDLémie</a:t>
            </a:r>
            <a:r>
              <a:rPr lang="fr-FR" dirty="0"/>
              <a:t>.</a:t>
            </a:r>
          </a:p>
          <a:p>
            <a:r>
              <a:rPr lang="fr-FR" dirty="0" smtClean="0"/>
              <a:t>Hypertriglycéridémies </a:t>
            </a:r>
            <a:r>
              <a:rPr lang="fr-FR" dirty="0"/>
              <a:t>endogènes (type IV) : associant souvent un HDL-cholestérol bas à</a:t>
            </a:r>
          </a:p>
          <a:p>
            <a:r>
              <a:rPr lang="fr-FR" dirty="0"/>
              <a:t>l’hypertriglycéridémie. </a:t>
            </a:r>
            <a:endParaRPr lang="fr-FR" dirty="0" smtClean="0"/>
          </a:p>
          <a:p>
            <a:r>
              <a:rPr lang="fr-FR" dirty="0" smtClean="0"/>
              <a:t>C’est </a:t>
            </a:r>
            <a:r>
              <a:rPr lang="fr-FR" dirty="0"/>
              <a:t>l’indication préférentielle des </a:t>
            </a:r>
            <a:r>
              <a:rPr lang="fr-FR" dirty="0" err="1"/>
              <a:t>fibrates</a:t>
            </a:r>
            <a:r>
              <a:rPr lang="fr-FR" dirty="0"/>
              <a:t>.</a:t>
            </a:r>
          </a:p>
        </p:txBody>
      </p:sp>
    </p:spTree>
    <p:extLst>
      <p:ext uri="{BB962C8B-B14F-4D97-AF65-F5344CB8AC3E}">
        <p14:creationId xmlns:p14="http://schemas.microsoft.com/office/powerpoint/2010/main" val="155984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Fibrates</a:t>
            </a:r>
            <a:r>
              <a:rPr lang="fr-FR" b="1" dirty="0" smtClean="0"/>
              <a:t>/Contre-indications </a:t>
            </a:r>
            <a:r>
              <a:rPr lang="fr-FR" b="1" dirty="0"/>
              <a:t>:</a:t>
            </a:r>
            <a:br>
              <a:rPr lang="fr-FR" b="1" dirty="0"/>
            </a:br>
            <a:endParaRPr lang="fr-FR" dirty="0"/>
          </a:p>
        </p:txBody>
      </p:sp>
      <p:sp>
        <p:nvSpPr>
          <p:cNvPr id="3" name="Espace réservé du contenu 2"/>
          <p:cNvSpPr>
            <a:spLocks noGrp="1"/>
          </p:cNvSpPr>
          <p:nvPr>
            <p:ph sz="quarter" idx="1"/>
          </p:nvPr>
        </p:nvSpPr>
        <p:spPr/>
        <p:txBody>
          <a:bodyPr>
            <a:normAutofit/>
          </a:bodyPr>
          <a:lstStyle/>
          <a:p>
            <a:r>
              <a:rPr lang="fr-FR" dirty="0" smtClean="0"/>
              <a:t>Insuffisance </a:t>
            </a:r>
            <a:r>
              <a:rPr lang="fr-FR" dirty="0"/>
              <a:t>rénale, insuffisance hépatique. </a:t>
            </a:r>
            <a:r>
              <a:rPr lang="fr-FR" dirty="0" err="1"/>
              <a:t>Fénofibrate</a:t>
            </a:r>
            <a:r>
              <a:rPr lang="fr-FR" dirty="0"/>
              <a:t> : antécédent de </a:t>
            </a:r>
            <a:r>
              <a:rPr lang="fr-FR" dirty="0" err="1"/>
              <a:t>phototoxicité</a:t>
            </a:r>
            <a:r>
              <a:rPr lang="fr-FR" dirty="0"/>
              <a:t> avec </a:t>
            </a:r>
            <a:r>
              <a:rPr lang="fr-FR" dirty="0" smtClean="0"/>
              <a:t>le </a:t>
            </a:r>
            <a:r>
              <a:rPr lang="fr-FR" dirty="0" err="1" smtClean="0"/>
              <a:t>fénofibrate</a:t>
            </a:r>
            <a:r>
              <a:rPr lang="fr-FR" dirty="0" smtClean="0"/>
              <a:t> </a:t>
            </a:r>
            <a:r>
              <a:rPr lang="fr-FR" dirty="0"/>
              <a:t>ou le </a:t>
            </a:r>
            <a:r>
              <a:rPr lang="fr-FR" dirty="0" err="1"/>
              <a:t>kétoprofène</a:t>
            </a:r>
            <a:r>
              <a:rPr lang="fr-FR" dirty="0"/>
              <a:t>.</a:t>
            </a:r>
          </a:p>
          <a:p>
            <a:r>
              <a:rPr lang="fr-FR" dirty="0"/>
              <a:t>Les </a:t>
            </a:r>
            <a:r>
              <a:rPr lang="fr-FR" dirty="0" err="1"/>
              <a:t>fibrates</a:t>
            </a:r>
            <a:r>
              <a:rPr lang="fr-FR" dirty="0"/>
              <a:t> ne sont pas indiqués durant la grossesse, en dehors </a:t>
            </a:r>
            <a:r>
              <a:rPr lang="fr-FR" dirty="0" smtClean="0"/>
              <a:t>de hypertriglycéridémies </a:t>
            </a:r>
            <a:r>
              <a:rPr lang="fr-FR" dirty="0"/>
              <a:t>majeures &gt; </a:t>
            </a:r>
            <a:r>
              <a:rPr lang="fr-FR" dirty="0" smtClean="0"/>
              <a:t>à 11,3mmol/L </a:t>
            </a:r>
            <a:r>
              <a:rPr lang="fr-FR" dirty="0"/>
              <a:t>( soit &gt; 10 g/l).</a:t>
            </a:r>
          </a:p>
        </p:txBody>
      </p:sp>
    </p:spTree>
    <p:extLst>
      <p:ext uri="{BB962C8B-B14F-4D97-AF65-F5344CB8AC3E}">
        <p14:creationId xmlns:p14="http://schemas.microsoft.com/office/powerpoint/2010/main" val="23625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Fibrates</a:t>
            </a:r>
            <a:r>
              <a:rPr lang="fr-FR" b="1" dirty="0" smtClean="0"/>
              <a:t>/</a:t>
            </a:r>
            <a:r>
              <a:rPr lang="fr-FR" b="1" dirty="0"/>
              <a:t>Effets indésirables </a:t>
            </a:r>
          </a:p>
        </p:txBody>
      </p:sp>
      <p:sp>
        <p:nvSpPr>
          <p:cNvPr id="3" name="Espace réservé du contenu 2"/>
          <p:cNvSpPr>
            <a:spLocks noGrp="1"/>
          </p:cNvSpPr>
          <p:nvPr>
            <p:ph sz="quarter" idx="1"/>
          </p:nvPr>
        </p:nvSpPr>
        <p:spPr/>
        <p:txBody>
          <a:bodyPr>
            <a:normAutofit fontScale="92500" lnSpcReduction="20000"/>
          </a:bodyPr>
          <a:lstStyle/>
          <a:p>
            <a:pPr marL="0" indent="0">
              <a:buNone/>
            </a:pPr>
            <a:endParaRPr lang="fr-FR" b="1" dirty="0"/>
          </a:p>
          <a:p>
            <a:r>
              <a:rPr lang="fr-FR" dirty="0" smtClean="0"/>
              <a:t>Atteintes </a:t>
            </a:r>
            <a:r>
              <a:rPr lang="fr-FR" dirty="0"/>
              <a:t>musculaires : myalgies, faiblesse musculaire, élévation des enzymes </a:t>
            </a:r>
            <a:r>
              <a:rPr lang="fr-FR" dirty="0" smtClean="0"/>
              <a:t>musculaires, </a:t>
            </a:r>
            <a:r>
              <a:rPr lang="fr-FR" dirty="0" err="1" smtClean="0"/>
              <a:t>rhabdomyolyse</a:t>
            </a:r>
            <a:r>
              <a:rPr lang="fr-FR" dirty="0"/>
              <a:t>. </a:t>
            </a:r>
            <a:endParaRPr lang="fr-FR" dirty="0" smtClean="0"/>
          </a:p>
          <a:p>
            <a:r>
              <a:rPr lang="fr-FR" dirty="0" smtClean="0"/>
              <a:t>Ce </a:t>
            </a:r>
            <a:r>
              <a:rPr lang="fr-FR" dirty="0"/>
              <a:t>risque est majoré en cas d’association avec une statine.</a:t>
            </a:r>
          </a:p>
          <a:p>
            <a:r>
              <a:rPr lang="fr-FR" dirty="0" smtClean="0"/>
              <a:t>Elévation </a:t>
            </a:r>
            <a:r>
              <a:rPr lang="fr-FR" dirty="0"/>
              <a:t>des transaminases, le plus souvent transitoires, nécessitant l’arrêt du traitement si </a:t>
            </a:r>
            <a:r>
              <a:rPr lang="fr-FR" dirty="0" smtClean="0"/>
              <a:t>les TGO </a:t>
            </a:r>
            <a:r>
              <a:rPr lang="fr-FR" dirty="0"/>
              <a:t>ou TGP sont supérieures à 3 fois la normale. </a:t>
            </a:r>
            <a:endParaRPr lang="fr-FR" dirty="0" smtClean="0"/>
          </a:p>
          <a:p>
            <a:r>
              <a:rPr lang="fr-FR" dirty="0" smtClean="0"/>
              <a:t>Il </a:t>
            </a:r>
            <a:r>
              <a:rPr lang="fr-FR" dirty="0"/>
              <a:t>est nécessaire de surveiller le taux </a:t>
            </a:r>
            <a:r>
              <a:rPr lang="fr-FR" dirty="0" smtClean="0"/>
              <a:t>de transaminases </a:t>
            </a:r>
            <a:r>
              <a:rPr lang="fr-FR" dirty="0"/>
              <a:t>tous les 3 mois pendant la première année de traitement.</a:t>
            </a:r>
          </a:p>
          <a:p>
            <a:r>
              <a:rPr lang="fr-FR" dirty="0" smtClean="0"/>
              <a:t>Troubles </a:t>
            </a:r>
            <a:r>
              <a:rPr lang="fr-FR" dirty="0"/>
              <a:t>digestifs, allergies cutanées, photosensibilisation (</a:t>
            </a:r>
            <a:r>
              <a:rPr lang="fr-FR" dirty="0" err="1"/>
              <a:t>fénofibrate</a:t>
            </a:r>
            <a:r>
              <a:rPr lang="fr-FR" dirty="0"/>
              <a:t>).</a:t>
            </a:r>
          </a:p>
        </p:txBody>
      </p:sp>
    </p:spTree>
    <p:extLst>
      <p:ext uri="{BB962C8B-B14F-4D97-AF65-F5344CB8AC3E}">
        <p14:creationId xmlns:p14="http://schemas.microsoft.com/office/powerpoint/2010/main" val="318411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20688"/>
            <a:ext cx="8229600" cy="1143000"/>
          </a:xfrm>
        </p:spPr>
        <p:txBody>
          <a:bodyPr>
            <a:normAutofit fontScale="90000"/>
          </a:bodyPr>
          <a:lstStyle/>
          <a:p>
            <a:r>
              <a:rPr lang="fr-FR" dirty="0" err="1" smtClean="0"/>
              <a:t>F</a:t>
            </a:r>
            <a:r>
              <a:rPr lang="fr-FR" b="1" dirty="0" err="1" smtClean="0"/>
              <a:t>ibrates</a:t>
            </a:r>
            <a:r>
              <a:rPr lang="fr-FR" dirty="0" smtClean="0"/>
              <a:t>/</a:t>
            </a:r>
            <a:r>
              <a:rPr lang="fr-FR" b="1" dirty="0" smtClean="0"/>
              <a:t>Interactions </a:t>
            </a:r>
            <a:r>
              <a:rPr lang="fr-FR" b="1" dirty="0"/>
              <a:t>médicamenteuses :</a:t>
            </a:r>
            <a:br>
              <a:rPr lang="fr-FR" b="1" dirty="0"/>
            </a:br>
            <a:endParaRPr lang="fr-FR" dirty="0"/>
          </a:p>
        </p:txBody>
      </p:sp>
      <p:sp>
        <p:nvSpPr>
          <p:cNvPr id="3" name="Espace réservé du contenu 2"/>
          <p:cNvSpPr>
            <a:spLocks noGrp="1"/>
          </p:cNvSpPr>
          <p:nvPr>
            <p:ph sz="quarter" idx="1"/>
          </p:nvPr>
        </p:nvSpPr>
        <p:spPr/>
        <p:txBody>
          <a:bodyPr>
            <a:normAutofit/>
          </a:bodyPr>
          <a:lstStyle/>
          <a:p>
            <a:pPr algn="justLow"/>
            <a:r>
              <a:rPr lang="fr-FR" dirty="0" smtClean="0"/>
              <a:t>Statines </a:t>
            </a:r>
            <a:r>
              <a:rPr lang="fr-FR" dirty="0"/>
              <a:t>: risque accru de </a:t>
            </a:r>
            <a:r>
              <a:rPr lang="fr-FR" dirty="0" err="1"/>
              <a:t>rhabdomyolyse</a:t>
            </a:r>
            <a:r>
              <a:rPr lang="fr-FR" dirty="0"/>
              <a:t>. Association actuellement déconseillée (malgré un </a:t>
            </a:r>
            <a:r>
              <a:rPr lang="fr-FR" dirty="0" smtClean="0"/>
              <a:t>gain d’efficacité</a:t>
            </a:r>
            <a:r>
              <a:rPr lang="fr-FR" dirty="0"/>
              <a:t>), et même contre indiquée pour le </a:t>
            </a:r>
            <a:r>
              <a:rPr lang="fr-FR" dirty="0" err="1"/>
              <a:t>gemfibrozil</a:t>
            </a:r>
            <a:r>
              <a:rPr lang="fr-FR" dirty="0"/>
              <a:t> (</a:t>
            </a:r>
            <a:r>
              <a:rPr lang="fr-FR" dirty="0" err="1"/>
              <a:t>Lipur</a:t>
            </a:r>
            <a:r>
              <a:rPr lang="fr-FR" dirty="0"/>
              <a:t>®).</a:t>
            </a:r>
          </a:p>
          <a:p>
            <a:pPr algn="justLow"/>
            <a:r>
              <a:rPr lang="fr-FR" dirty="0" smtClean="0"/>
              <a:t>AVK </a:t>
            </a:r>
            <a:r>
              <a:rPr lang="fr-FR" dirty="0"/>
              <a:t>: augmentation de l’effet anticoagulant par déplacement de leur liaison aux </a:t>
            </a:r>
            <a:r>
              <a:rPr lang="fr-FR" dirty="0" smtClean="0"/>
              <a:t>protéines plasmatiques</a:t>
            </a:r>
            <a:r>
              <a:rPr lang="fr-FR" dirty="0"/>
              <a:t>.</a:t>
            </a:r>
          </a:p>
        </p:txBody>
      </p:sp>
    </p:spTree>
    <p:extLst>
      <p:ext uri="{BB962C8B-B14F-4D97-AF65-F5344CB8AC3E}">
        <p14:creationId xmlns:p14="http://schemas.microsoft.com/office/powerpoint/2010/main" val="216314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Statines</a:t>
            </a:r>
            <a:br>
              <a:rPr lang="fr-FR" dirty="0" smtClean="0"/>
            </a:b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a:t>Les statines ont une action hypocholestérolémiante, avec baisse du cholestérol total, du VLDL-C et du LDL-C. </a:t>
            </a:r>
          </a:p>
          <a:p>
            <a:r>
              <a:rPr lang="fr-FR" dirty="0" smtClean="0"/>
              <a:t>Elles </a:t>
            </a:r>
            <a:r>
              <a:rPr lang="fr-FR" dirty="0"/>
              <a:t>augmentent modérément le HDL-C. Cinq statines sont commercialisées actuellement en </a:t>
            </a:r>
            <a:r>
              <a:rPr lang="fr-FR" dirty="0" smtClean="0"/>
              <a:t>France (</a:t>
            </a:r>
            <a:r>
              <a:rPr lang="fr-FR" dirty="0" smtClean="0">
                <a:solidFill>
                  <a:srgbClr val="FF0000"/>
                </a:solidFill>
              </a:rPr>
              <a:t>ALGERIE</a:t>
            </a:r>
            <a:r>
              <a:rPr lang="fr-FR" dirty="0" smtClean="0"/>
              <a:t>). </a:t>
            </a:r>
          </a:p>
          <a:p>
            <a:r>
              <a:rPr lang="fr-FR" dirty="0" smtClean="0"/>
              <a:t>Toutes </a:t>
            </a:r>
            <a:r>
              <a:rPr lang="fr-FR" dirty="0"/>
              <a:t>ces statines ont montré, chacune dans au moins une étude, un bénéfice clinique avec réduction des événements cardiovasculaires ou de la mortalité ou des deux, dans différentes populations de patients (prévention primaire, secondaire, haut risque cardiovasculaire).</a:t>
            </a:r>
            <a:br>
              <a:rPr lang="fr-FR" dirty="0"/>
            </a:br>
            <a:r>
              <a:rPr lang="fr-FR" dirty="0"/>
              <a:t>.</a:t>
            </a:r>
          </a:p>
          <a:p>
            <a:pPr marL="0" indent="0">
              <a:buNone/>
            </a:pPr>
            <a:endParaRPr lang="fr-FR" dirty="0"/>
          </a:p>
        </p:txBody>
      </p:sp>
    </p:spTree>
    <p:extLst>
      <p:ext uri="{BB962C8B-B14F-4D97-AF65-F5344CB8AC3E}">
        <p14:creationId xmlns:p14="http://schemas.microsoft.com/office/powerpoint/2010/main" val="338571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a:t>Fibrates</a:t>
            </a:r>
            <a:r>
              <a:rPr lang="fr-FR" b="1" dirty="0"/>
              <a:t> disponibles </a:t>
            </a:r>
            <a:endParaRPr lang="fr-FR" dirty="0"/>
          </a:p>
        </p:txBody>
      </p:sp>
      <p:sp>
        <p:nvSpPr>
          <p:cNvPr id="3" name="Espace réservé du contenu 2"/>
          <p:cNvSpPr>
            <a:spLocks noGrp="1"/>
          </p:cNvSpPr>
          <p:nvPr>
            <p:ph sz="quarter" idx="1"/>
          </p:nvPr>
        </p:nvSpPr>
        <p:spPr/>
        <p:txBody>
          <a:bodyPr/>
          <a:lstStyle/>
          <a:p>
            <a:pPr marL="0" indent="0">
              <a:buNone/>
            </a:pPr>
            <a:endParaRPr lang="fr-FR" b="1" dirty="0"/>
          </a:p>
          <a:p>
            <a:pPr marL="0" indent="0">
              <a:buNone/>
            </a:pPr>
            <a:r>
              <a:rPr lang="fr-FR" dirty="0" err="1"/>
              <a:t>Ciprofibrate</a:t>
            </a:r>
            <a:r>
              <a:rPr lang="fr-FR" dirty="0"/>
              <a:t> (</a:t>
            </a:r>
            <a:r>
              <a:rPr lang="fr-FR" dirty="0" err="1"/>
              <a:t>Lipanor</a:t>
            </a:r>
            <a:r>
              <a:rPr lang="fr-FR" dirty="0"/>
              <a:t>®), </a:t>
            </a:r>
            <a:r>
              <a:rPr lang="fr-FR" dirty="0" err="1"/>
              <a:t>fénofibrate</a:t>
            </a:r>
            <a:r>
              <a:rPr lang="fr-FR" dirty="0"/>
              <a:t> (</a:t>
            </a:r>
            <a:r>
              <a:rPr lang="fr-FR" dirty="0" err="1"/>
              <a:t>Lipanthyl</a:t>
            </a:r>
            <a:r>
              <a:rPr lang="fr-FR" dirty="0"/>
              <a:t>®, </a:t>
            </a:r>
            <a:r>
              <a:rPr lang="fr-FR" dirty="0" err="1"/>
              <a:t>Sécalip</a:t>
            </a:r>
            <a:r>
              <a:rPr lang="fr-FR" dirty="0"/>
              <a:t>®), </a:t>
            </a:r>
            <a:r>
              <a:rPr lang="fr-FR" dirty="0" err="1"/>
              <a:t>gemfibrozil</a:t>
            </a:r>
            <a:r>
              <a:rPr lang="fr-FR" dirty="0"/>
              <a:t> (</a:t>
            </a:r>
            <a:r>
              <a:rPr lang="fr-FR" dirty="0" err="1"/>
              <a:t>Lipur</a:t>
            </a:r>
            <a:r>
              <a:rPr lang="fr-FR" dirty="0"/>
              <a:t>®), </a:t>
            </a:r>
            <a:r>
              <a:rPr lang="fr-FR" dirty="0" err="1" smtClean="0"/>
              <a:t>bézafibrate</a:t>
            </a:r>
            <a:r>
              <a:rPr lang="fr-FR" dirty="0"/>
              <a:t> </a:t>
            </a:r>
            <a:r>
              <a:rPr lang="fr-FR" dirty="0" smtClean="0"/>
              <a:t>(</a:t>
            </a:r>
            <a:r>
              <a:rPr lang="fr-FR" dirty="0" err="1" smtClean="0"/>
              <a:t>Béfizal</a:t>
            </a:r>
            <a:r>
              <a:rPr lang="fr-FR" dirty="0"/>
              <a:t>®).</a:t>
            </a:r>
          </a:p>
        </p:txBody>
      </p:sp>
    </p:spTree>
    <p:extLst>
      <p:ext uri="{BB962C8B-B14F-4D97-AF65-F5344CB8AC3E}">
        <p14:creationId xmlns:p14="http://schemas.microsoft.com/office/powerpoint/2010/main" val="33254122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hypolipémiants fig metab lipides et meca general"/>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611560" y="908720"/>
            <a:ext cx="7776864" cy="5544616"/>
          </a:xfrm>
          <a:prstGeom prst="rect">
            <a:avLst/>
          </a:prstGeom>
          <a:noFill/>
          <a:ln>
            <a:noFill/>
          </a:ln>
        </p:spPr>
      </p:pic>
    </p:spTree>
    <p:extLst>
      <p:ext uri="{BB962C8B-B14F-4D97-AF65-F5344CB8AC3E}">
        <p14:creationId xmlns:p14="http://schemas.microsoft.com/office/powerpoint/2010/main" val="63797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Fibrates</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dirty="0"/>
              <a:t>Les </a:t>
            </a:r>
            <a:r>
              <a:rPr lang="fr-FR" dirty="0" err="1"/>
              <a:t>fibrates</a:t>
            </a:r>
            <a:r>
              <a:rPr lang="fr-FR" dirty="0"/>
              <a:t> ont une action préférentielle sur l'hypertriglycéridémie et augmentent le HDL-C. </a:t>
            </a:r>
            <a:endParaRPr lang="fr-FR" dirty="0" smtClean="0"/>
          </a:p>
          <a:p>
            <a:r>
              <a:rPr lang="fr-FR" dirty="0" smtClean="0"/>
              <a:t>Ils </a:t>
            </a:r>
            <a:r>
              <a:rPr lang="fr-FR" dirty="0"/>
              <a:t>sont également hypocholestérolémiants mais dans une moindre mesure que les statines. </a:t>
            </a:r>
            <a:endParaRPr lang="fr-FR" dirty="0" smtClean="0"/>
          </a:p>
          <a:p>
            <a:r>
              <a:rPr lang="fr-FR" dirty="0" smtClean="0"/>
              <a:t>Quatre </a:t>
            </a:r>
            <a:r>
              <a:rPr lang="fr-FR" dirty="0" err="1"/>
              <a:t>fibrates</a:t>
            </a:r>
            <a:r>
              <a:rPr lang="fr-FR" dirty="0"/>
              <a:t> sont actuellement commercialisés en </a:t>
            </a:r>
            <a:r>
              <a:rPr lang="fr-FR" dirty="0" smtClean="0"/>
              <a:t>France</a:t>
            </a:r>
            <a:r>
              <a:rPr lang="fr-FR" dirty="0" smtClean="0">
                <a:solidFill>
                  <a:srgbClr val="FF0000"/>
                </a:solidFill>
              </a:rPr>
              <a:t>(</a:t>
            </a:r>
            <a:r>
              <a:rPr lang="fr-FR" dirty="0" err="1" smtClean="0">
                <a:solidFill>
                  <a:srgbClr val="FF0000"/>
                </a:solidFill>
              </a:rPr>
              <a:t>Algerie</a:t>
            </a:r>
            <a:r>
              <a:rPr lang="fr-FR" dirty="0" smtClean="0">
                <a:solidFill>
                  <a:srgbClr val="FF0000"/>
                </a:solidFill>
              </a:rPr>
              <a:t>). </a:t>
            </a:r>
          </a:p>
          <a:p>
            <a:r>
              <a:rPr lang="fr-FR" dirty="0" smtClean="0"/>
              <a:t>Seul </a:t>
            </a:r>
            <a:r>
              <a:rPr lang="fr-FR" dirty="0"/>
              <a:t>le </a:t>
            </a:r>
            <a:r>
              <a:rPr lang="fr-FR" dirty="0" err="1"/>
              <a:t>gemfibrozil</a:t>
            </a:r>
            <a:r>
              <a:rPr lang="fr-FR" dirty="0"/>
              <a:t> a montré un bénéfice clinique avec réduction des événements coronariens. </a:t>
            </a:r>
            <a:endParaRPr lang="fr-FR" dirty="0" smtClean="0"/>
          </a:p>
          <a:p>
            <a:r>
              <a:rPr lang="fr-FR" dirty="0" smtClean="0"/>
              <a:t>Aucun </a:t>
            </a:r>
            <a:r>
              <a:rPr lang="fr-FR" dirty="0" err="1"/>
              <a:t>fibrate</a:t>
            </a:r>
            <a:r>
              <a:rPr lang="fr-FR" dirty="0"/>
              <a:t> n’a montré de bénéfice sur le risque de mortalité toutes causes.</a:t>
            </a:r>
            <a:br>
              <a:rPr lang="fr-FR" dirty="0"/>
            </a:b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2034120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Ézétimibe</a:t>
            </a:r>
            <a:r>
              <a:rPr lang="fr-FR" dirty="0" smtClean="0"/>
              <a:t> et </a:t>
            </a:r>
            <a:r>
              <a:rPr lang="fr-FR" dirty="0" err="1"/>
              <a:t>colestyramine</a:t>
            </a:r>
            <a:endParaRPr lang="fr-FR" dirty="0"/>
          </a:p>
        </p:txBody>
      </p:sp>
      <p:sp>
        <p:nvSpPr>
          <p:cNvPr id="3" name="Espace réservé du contenu 2"/>
          <p:cNvSpPr>
            <a:spLocks noGrp="1"/>
          </p:cNvSpPr>
          <p:nvPr>
            <p:ph sz="quarter" idx="1"/>
          </p:nvPr>
        </p:nvSpPr>
        <p:spPr/>
        <p:txBody>
          <a:bodyPr/>
          <a:lstStyle/>
          <a:p>
            <a:r>
              <a:rPr lang="fr-FR" dirty="0"/>
              <a:t>L</a:t>
            </a:r>
            <a:r>
              <a:rPr lang="fr-FR" dirty="0" smtClean="0"/>
              <a:t>’</a:t>
            </a:r>
            <a:r>
              <a:rPr lang="fr-FR" dirty="0"/>
              <a:t> </a:t>
            </a:r>
            <a:r>
              <a:rPr lang="fr-FR" dirty="0" err="1" smtClean="0"/>
              <a:t>ézétimibe</a:t>
            </a:r>
            <a:r>
              <a:rPr lang="fr-FR" dirty="0" smtClean="0"/>
              <a:t> </a:t>
            </a:r>
            <a:r>
              <a:rPr lang="fr-FR" dirty="0"/>
              <a:t>a une action hypocholestérolémiante en inhibant l’absorption intestinale du cholestérol et des </a:t>
            </a:r>
            <a:r>
              <a:rPr lang="fr-FR" dirty="0" err="1"/>
              <a:t>phytostérols</a:t>
            </a:r>
            <a:r>
              <a:rPr lang="fr-FR" dirty="0"/>
              <a:t> apparentés</a:t>
            </a:r>
            <a:r>
              <a:rPr lang="fr-FR" dirty="0" smtClean="0"/>
              <a:t>.</a:t>
            </a:r>
          </a:p>
          <a:p>
            <a:r>
              <a:rPr lang="fr-FR" dirty="0" smtClean="0"/>
              <a:t>La </a:t>
            </a:r>
            <a:r>
              <a:rPr lang="fr-FR" dirty="0" err="1"/>
              <a:t>colestyramine</a:t>
            </a:r>
            <a:r>
              <a:rPr lang="fr-FR" dirty="0"/>
              <a:t> diminue les taux de cholestérol plasmatique.</a:t>
            </a:r>
          </a:p>
        </p:txBody>
      </p:sp>
    </p:spTree>
    <p:extLst>
      <p:ext uri="{BB962C8B-B14F-4D97-AF65-F5344CB8AC3E}">
        <p14:creationId xmlns:p14="http://schemas.microsoft.com/office/powerpoint/2010/main" val="3820326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Indications</a:t>
            </a:r>
            <a:endParaRPr lang="fr-FR" dirty="0"/>
          </a:p>
        </p:txBody>
      </p:sp>
      <p:sp>
        <p:nvSpPr>
          <p:cNvPr id="3" name="Espace réservé du contenu 2"/>
          <p:cNvSpPr>
            <a:spLocks noGrp="1"/>
          </p:cNvSpPr>
          <p:nvPr>
            <p:ph sz="quarter" idx="1"/>
          </p:nvPr>
        </p:nvSpPr>
        <p:spPr/>
        <p:txBody>
          <a:bodyPr>
            <a:normAutofit fontScale="85000" lnSpcReduction="20000"/>
          </a:bodyPr>
          <a:lstStyle/>
          <a:p>
            <a:pPr marL="0" indent="0">
              <a:buNone/>
            </a:pPr>
            <a:r>
              <a:rPr lang="fr-FR" dirty="0"/>
              <a:t>Les indications des </a:t>
            </a:r>
            <a:r>
              <a:rPr lang="fr-FR" dirty="0" err="1"/>
              <a:t>hypolipémiants</a:t>
            </a:r>
            <a:r>
              <a:rPr lang="fr-FR" dirty="0"/>
              <a:t> sont fonction </a:t>
            </a:r>
            <a:r>
              <a:rPr lang="fr-FR" dirty="0" smtClean="0"/>
              <a:t>de:</a:t>
            </a:r>
          </a:p>
          <a:p>
            <a:pPr>
              <a:buFont typeface="Courier New" pitchFamily="49" charset="0"/>
              <a:buChar char="o"/>
            </a:pPr>
            <a:r>
              <a:rPr lang="fr-FR" dirty="0" smtClean="0"/>
              <a:t> </a:t>
            </a:r>
            <a:r>
              <a:rPr lang="fr-FR" dirty="0"/>
              <a:t>leurs effets différents sur le profil lipidique</a:t>
            </a:r>
            <a:r>
              <a:rPr lang="fr-FR" dirty="0" smtClean="0"/>
              <a:t>,</a:t>
            </a:r>
          </a:p>
          <a:p>
            <a:pPr>
              <a:buFont typeface="Courier New" pitchFamily="49" charset="0"/>
              <a:buChar char="o"/>
            </a:pPr>
            <a:r>
              <a:rPr lang="fr-FR" dirty="0" smtClean="0"/>
              <a:t> </a:t>
            </a:r>
            <a:r>
              <a:rPr lang="fr-FR" dirty="0"/>
              <a:t>du niveau de risque cardiovasculaire du patient et </a:t>
            </a:r>
            <a:endParaRPr lang="fr-FR" dirty="0" smtClean="0"/>
          </a:p>
          <a:p>
            <a:pPr>
              <a:buFont typeface="Courier New" pitchFamily="49" charset="0"/>
              <a:buChar char="o"/>
            </a:pPr>
            <a:r>
              <a:rPr lang="fr-FR" dirty="0" smtClean="0"/>
              <a:t>du </a:t>
            </a:r>
            <a:r>
              <a:rPr lang="fr-FR" dirty="0"/>
              <a:t>niveau de preuve des différents médicaments.</a:t>
            </a:r>
            <a:br>
              <a:rPr lang="fr-FR" dirty="0"/>
            </a:br>
            <a:r>
              <a:rPr lang="fr-FR" dirty="0" smtClean="0"/>
              <a:t>- </a:t>
            </a:r>
            <a:r>
              <a:rPr lang="fr-FR" dirty="0"/>
              <a:t>Les statines sont indiquées dans les hypercholestérolémies pures ou les dyslipidémies mixtes, chez des patients à risque modéré ou élevé, et ont le niveau de preuve le plus élevé. </a:t>
            </a:r>
            <a:br>
              <a:rPr lang="fr-FR" dirty="0"/>
            </a:br>
            <a:r>
              <a:rPr lang="fr-FR" dirty="0"/>
              <a:t>- Les </a:t>
            </a:r>
            <a:r>
              <a:rPr lang="fr-FR" dirty="0" err="1"/>
              <a:t>fibrates</a:t>
            </a:r>
            <a:r>
              <a:rPr lang="fr-FR" dirty="0"/>
              <a:t> sont utiles dans les hypertriglycéridémies pures ou les dyslipidémies mixtes, surtout si le HDL est bas, mais leur niveau de preuve est faible.</a:t>
            </a:r>
            <a:br>
              <a:rPr lang="fr-FR" dirty="0"/>
            </a:br>
            <a:r>
              <a:rPr lang="fr-FR" dirty="0"/>
              <a:t>- L’</a:t>
            </a:r>
            <a:r>
              <a:rPr lang="fr-FR" dirty="0" err="1"/>
              <a:t>ezetimibe</a:t>
            </a:r>
            <a:r>
              <a:rPr lang="fr-FR" dirty="0"/>
              <a:t> est prescrit en association avec une statine chez des patients ayant une hypercholestérolémie primaire qui ne sont pas contrôlés de façon appropriée par une statine seule. La monothérapie doit être réservée aux patients pour lesquels un traitement par statine est inapproprié ou mal toléré.</a:t>
            </a:r>
          </a:p>
        </p:txBody>
      </p:sp>
    </p:spTree>
    <p:extLst>
      <p:ext uri="{BB962C8B-B14F-4D97-AF65-F5344CB8AC3E}">
        <p14:creationId xmlns:p14="http://schemas.microsoft.com/office/powerpoint/2010/main" val="2920512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Indications</a:t>
            </a:r>
          </a:p>
        </p:txBody>
      </p:sp>
      <p:sp>
        <p:nvSpPr>
          <p:cNvPr id="3" name="Espace réservé du contenu 2"/>
          <p:cNvSpPr>
            <a:spLocks noGrp="1"/>
          </p:cNvSpPr>
          <p:nvPr>
            <p:ph sz="quarter" idx="1"/>
          </p:nvPr>
        </p:nvSpPr>
        <p:spPr/>
        <p:txBody>
          <a:bodyPr>
            <a:normAutofit/>
          </a:bodyPr>
          <a:lstStyle/>
          <a:p>
            <a:pPr>
              <a:buFontTx/>
              <a:buChar char="-"/>
            </a:pPr>
            <a:r>
              <a:rPr lang="fr-FR" dirty="0" smtClean="0"/>
              <a:t>La </a:t>
            </a:r>
            <a:r>
              <a:rPr lang="fr-FR" dirty="0" err="1"/>
              <a:t>colestyramine</a:t>
            </a:r>
            <a:r>
              <a:rPr lang="fr-FR" dirty="0"/>
              <a:t> est indiquée </a:t>
            </a:r>
            <a:r>
              <a:rPr lang="fr-FR" dirty="0" smtClean="0"/>
              <a:t>dans l’hypercholestérolémie </a:t>
            </a:r>
            <a:r>
              <a:rPr lang="fr-FR" dirty="0"/>
              <a:t>essentielle, de moins en moins utilisée cependant, avec un niveau de preuve </a:t>
            </a:r>
            <a:r>
              <a:rPr lang="fr-FR" dirty="0" smtClean="0"/>
              <a:t>modeste.</a:t>
            </a:r>
          </a:p>
          <a:p>
            <a:pPr>
              <a:buFontTx/>
              <a:buChar char="-"/>
            </a:pPr>
            <a:r>
              <a:rPr lang="fr-FR" dirty="0" smtClean="0"/>
              <a:t>Le </a:t>
            </a:r>
            <a:r>
              <a:rPr lang="fr-FR" dirty="0"/>
              <a:t>traitement médicamenteux, une fois instauré, doit être poursuivi au long cours, et faire l’objet de réévaluations périodiques.</a:t>
            </a:r>
            <a:br>
              <a:rPr lang="fr-FR" dirty="0"/>
            </a:br>
            <a:endParaRPr lang="fr-FR" dirty="0"/>
          </a:p>
        </p:txBody>
      </p:sp>
    </p:spTree>
    <p:extLst>
      <p:ext uri="{BB962C8B-B14F-4D97-AF65-F5344CB8AC3E}">
        <p14:creationId xmlns:p14="http://schemas.microsoft.com/office/powerpoint/2010/main" val="341682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Effets indésirables </a:t>
            </a:r>
            <a:endParaRPr lang="fr-FR" dirty="0"/>
          </a:p>
        </p:txBody>
      </p:sp>
      <p:sp>
        <p:nvSpPr>
          <p:cNvPr id="3" name="Espace réservé du contenu 2"/>
          <p:cNvSpPr>
            <a:spLocks noGrp="1"/>
          </p:cNvSpPr>
          <p:nvPr>
            <p:ph sz="quarter" idx="1"/>
          </p:nvPr>
        </p:nvSpPr>
        <p:spPr/>
        <p:txBody>
          <a:bodyPr>
            <a:normAutofit fontScale="85000" lnSpcReduction="10000"/>
          </a:bodyPr>
          <a:lstStyle/>
          <a:p>
            <a:pPr>
              <a:buFont typeface="Wingdings" pitchFamily="2" charset="2"/>
              <a:buChar char="§"/>
            </a:pPr>
            <a:r>
              <a:rPr lang="fr-FR" dirty="0"/>
              <a:t>La </a:t>
            </a:r>
            <a:r>
              <a:rPr lang="fr-FR" dirty="0" err="1"/>
              <a:t>colestyramine</a:t>
            </a:r>
            <a:r>
              <a:rPr lang="fr-FR" dirty="0"/>
              <a:t> expose à des effets indésirables digestifs. </a:t>
            </a:r>
            <a:endParaRPr lang="fr-FR" dirty="0" smtClean="0"/>
          </a:p>
          <a:p>
            <a:pPr>
              <a:buFont typeface="Wingdings" pitchFamily="2" charset="2"/>
              <a:buChar char="§"/>
            </a:pPr>
            <a:r>
              <a:rPr lang="fr-FR" dirty="0" smtClean="0"/>
              <a:t>Les </a:t>
            </a:r>
            <a:r>
              <a:rPr lang="fr-FR" dirty="0" err="1"/>
              <a:t>fibrates</a:t>
            </a:r>
            <a:r>
              <a:rPr lang="fr-FR" dirty="0"/>
              <a:t> et les statines sont globalement bien tolérés mais ils exposent parfois à des effets secondaires hépatiques et musculaires, pouvant rarement être sévères. </a:t>
            </a:r>
          </a:p>
          <a:p>
            <a:pPr>
              <a:buFont typeface="Wingdings" pitchFamily="2" charset="2"/>
              <a:buChar char="§"/>
            </a:pPr>
            <a:r>
              <a:rPr lang="fr-FR" dirty="0" smtClean="0"/>
              <a:t>La </a:t>
            </a:r>
            <a:r>
              <a:rPr lang="fr-FR" dirty="0"/>
              <a:t>complication à redouter est la survenue d’une </a:t>
            </a:r>
            <a:r>
              <a:rPr lang="fr-FR" dirty="0" err="1"/>
              <a:t>rhabdomyolyse</a:t>
            </a:r>
            <a:r>
              <a:rPr lang="fr-FR" dirty="0"/>
              <a:t> liée à l’accumulation sérique de médicament. </a:t>
            </a:r>
            <a:endParaRPr lang="fr-FR" dirty="0" smtClean="0"/>
          </a:p>
          <a:p>
            <a:pPr>
              <a:buFont typeface="Wingdings" pitchFamily="2" charset="2"/>
              <a:buChar char="§"/>
            </a:pPr>
            <a:r>
              <a:rPr lang="fr-FR" dirty="0" smtClean="0"/>
              <a:t>Cette </a:t>
            </a:r>
            <a:r>
              <a:rPr lang="fr-FR" dirty="0"/>
              <a:t>accumulation peut être liée à une interaction médicamenteuse pharmacocinétique avec des médicaments inhibiteurs du CYP 450, ou à un défaut d’élimination lors d’insuffisance rénale ou hépatique sévères. </a:t>
            </a:r>
            <a:endParaRPr lang="fr-FR" dirty="0" smtClean="0"/>
          </a:p>
          <a:p>
            <a:pPr>
              <a:buFont typeface="Wingdings" pitchFamily="2" charset="2"/>
              <a:buChar char="§"/>
            </a:pPr>
            <a:r>
              <a:rPr lang="fr-FR" dirty="0" smtClean="0"/>
              <a:t>Le </a:t>
            </a:r>
            <a:r>
              <a:rPr lang="fr-FR" dirty="0"/>
              <a:t>profil de sécurité et les précautions d’emploi de l’</a:t>
            </a:r>
            <a:r>
              <a:rPr lang="fr-FR" dirty="0" err="1"/>
              <a:t>ézétimibe</a:t>
            </a:r>
            <a:r>
              <a:rPr lang="fr-FR" dirty="0"/>
              <a:t> sont très proches de ceux des statines car </a:t>
            </a:r>
            <a:r>
              <a:rPr lang="fr-FR" dirty="0" err="1" smtClean="0"/>
              <a:t>co</a:t>
            </a:r>
            <a:r>
              <a:rPr lang="fr-FR" dirty="0" smtClean="0"/>
              <a:t>-prescrits.</a:t>
            </a:r>
          </a:p>
          <a:p>
            <a:pPr marL="0" indent="0">
              <a:buNone/>
            </a:pPr>
            <a:endParaRPr lang="fr-FR" dirty="0"/>
          </a:p>
        </p:txBody>
      </p:sp>
    </p:spTree>
    <p:extLst>
      <p:ext uri="{BB962C8B-B14F-4D97-AF65-F5344CB8AC3E}">
        <p14:creationId xmlns:p14="http://schemas.microsoft.com/office/powerpoint/2010/main" val="3388667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110</TotalTime>
  <Words>2816</Words>
  <Application>Microsoft Office PowerPoint</Application>
  <PresentationFormat>Affichage à l'écran (4:3)</PresentationFormat>
  <Paragraphs>187</Paragraphs>
  <Slides>41</Slides>
  <Notes>0</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Civil</vt:lpstr>
      <vt:lpstr>Traitement hypolipémiant</vt:lpstr>
      <vt:lpstr>Introduction</vt:lpstr>
      <vt:lpstr>Présentation PowerPoint</vt:lpstr>
      <vt:lpstr>     Statines </vt:lpstr>
      <vt:lpstr>Fibrates</vt:lpstr>
      <vt:lpstr>Ézétimibe et colestyramine</vt:lpstr>
      <vt:lpstr>Indications</vt:lpstr>
      <vt:lpstr>Indications</vt:lpstr>
      <vt:lpstr>Effets indésirables </vt:lpstr>
      <vt:lpstr>Contre indications</vt:lpstr>
      <vt:lpstr>Présentation PowerPoint</vt:lpstr>
      <vt:lpstr>Présentation PowerPoint</vt:lpstr>
      <vt:lpstr>Présentation PowerPoint</vt:lpstr>
      <vt:lpstr>Classification des dislipidemies</vt:lpstr>
      <vt:lpstr>Présentation PowerPoint</vt:lpstr>
      <vt:lpstr>Présentation PowerPoint</vt:lpstr>
      <vt:lpstr>   Les statines Mécanisme d’action </vt:lpstr>
      <vt:lpstr>Les statines Effets sur le bilan lipidique </vt:lpstr>
      <vt:lpstr>Les statines Effets cliniques</vt:lpstr>
      <vt:lpstr>Les statines Effets cliniques</vt:lpstr>
      <vt:lpstr>  Les statines Indications </vt:lpstr>
      <vt:lpstr>Les statines Contre-indications </vt:lpstr>
      <vt:lpstr>Les statines Effets indésirables </vt:lpstr>
      <vt:lpstr>Les statines  Surveillance biologique du traitement </vt:lpstr>
      <vt:lpstr>Les statines Interactions médicamenteuses </vt:lpstr>
      <vt:lpstr>Les statines Interactions médicamenteuses</vt:lpstr>
      <vt:lpstr>Remarque concernant la rosuvastatine  </vt:lpstr>
      <vt:lpstr>Les statines /Pharmacocinétique </vt:lpstr>
      <vt:lpstr>Conduite du traitement </vt:lpstr>
      <vt:lpstr>Conduite du traitement </vt:lpstr>
      <vt:lpstr>Les statines commercialisées</vt:lpstr>
      <vt:lpstr>Présentation PowerPoint</vt:lpstr>
      <vt:lpstr>2. Les fibrates/Mode d’action : </vt:lpstr>
      <vt:lpstr>2. Les fibrates/Effet sur le bilan lipidique </vt:lpstr>
      <vt:lpstr>2. Les fibrates/Efficacité clinique : </vt:lpstr>
      <vt:lpstr>Fibrates/Indications : </vt:lpstr>
      <vt:lpstr>Fibrates/Contre-indications : </vt:lpstr>
      <vt:lpstr>Fibrates/Effets indésirables </vt:lpstr>
      <vt:lpstr>Fibrates/Interactions médicamenteuses : </vt:lpstr>
      <vt:lpstr>Fibrates disponibles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Traitement hypolipemiant</dc:title>
  <dc:creator>ECC</dc:creator>
  <cp:lastModifiedBy>ECC</cp:lastModifiedBy>
  <cp:revision>15</cp:revision>
  <dcterms:created xsi:type="dcterms:W3CDTF">2017-02-23T05:20:31Z</dcterms:created>
  <dcterms:modified xsi:type="dcterms:W3CDTF">2018-03-01T07:20:12Z</dcterms:modified>
</cp:coreProperties>
</file>